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4.xml" ContentType="application/vnd.openxmlformats-officedocument.presentationml.comments+xml"/>
  <Override PartName="/ppt/notesSlides/notesSlide10.xml" ContentType="application/vnd.openxmlformats-officedocument.presentationml.notesSlide+xml"/>
  <Override PartName="/ppt/comments/comment5.xml" ContentType="application/vnd.openxmlformats-officedocument.presentationml.comments+xml"/>
  <Override PartName="/ppt/notesSlides/notesSlide11.xml" ContentType="application/vnd.openxmlformats-officedocument.presentationml.notesSlide+xml"/>
  <Override PartName="/ppt/comments/comment6.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omments/comment7.xml" ContentType="application/vnd.openxmlformats-officedocument.presentationml.comments+xml"/>
  <Override PartName="/ppt/notesSlides/notesSlide14.xml" ContentType="application/vnd.openxmlformats-officedocument.presentationml.notesSlide+xml"/>
  <Override PartName="/ppt/comments/comment8.xml" ContentType="application/vnd.openxmlformats-officedocument.presentationml.comments+xml"/>
  <Override PartName="/ppt/notesSlides/notesSlide15.xml" ContentType="application/vnd.openxmlformats-officedocument.presentationml.notesSlide+xml"/>
  <Override PartName="/ppt/charts/chart2.xml" ContentType="application/vnd.openxmlformats-officedocument.drawingml.chart+xml"/>
  <Override PartName="/ppt/comments/comment9.xml" ContentType="application/vnd.openxmlformats-officedocument.presentationml.comments+xml"/>
  <Override PartName="/ppt/comments/comment10.xml" ContentType="application/vnd.openxmlformats-officedocument.presentationml.comments+xml"/>
  <Override PartName="/ppt/notesSlides/notesSlide16.xml" ContentType="application/vnd.openxmlformats-officedocument.presentationml.notesSlide+xml"/>
  <Override PartName="/ppt/comments/comment11.xml" ContentType="application/vnd.openxmlformats-officedocument.presentationml.comments+xml"/>
  <Override PartName="/ppt/notesSlides/notesSlide17.xml" ContentType="application/vnd.openxmlformats-officedocument.presentationml.notesSlide+xml"/>
  <Override PartName="/ppt/comments/comment12.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13.xml" ContentType="application/vnd.openxmlformats-officedocument.presentationml.comments+xml"/>
  <Override PartName="/ppt/notesSlides/notesSlide23.xml" ContentType="application/vnd.openxmlformats-officedocument.presentationml.notesSlide+xml"/>
  <Override PartName="/ppt/comments/comment14.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15.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harts/chart3.xml" ContentType="application/vnd.openxmlformats-officedocument.drawingml.chart+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notesSlides/notesSlide30.xml" ContentType="application/vnd.openxmlformats-officedocument.presentationml.notesSlide+xml"/>
  <Override PartName="/ppt/comments/comment25.xml" ContentType="application/vnd.openxmlformats-officedocument.presentationml.comments+xml"/>
  <Override PartName="/ppt/comments/comment26.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omments/comment27.xml" ContentType="application/vnd.openxmlformats-officedocument.presentationml.comment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omments/comment28.xml" ContentType="application/vnd.openxmlformats-officedocument.presentationml.comments+xml"/>
  <Override PartName="/ppt/notesSlides/notesSlide38.xml" ContentType="application/vnd.openxmlformats-officedocument.presentationml.notesSlide+xml"/>
  <Override PartName="/ppt/comments/comment29.xml" ContentType="application/vnd.openxmlformats-officedocument.presentationml.comment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handoutMasterIdLst>
    <p:handoutMasterId r:id="rId89"/>
  </p:handoutMasterIdLst>
  <p:sldIdLst>
    <p:sldId id="258" r:id="rId2"/>
    <p:sldId id="266" r:id="rId3"/>
    <p:sldId id="267" r:id="rId4"/>
    <p:sldId id="332" r:id="rId5"/>
    <p:sldId id="268" r:id="rId6"/>
    <p:sldId id="273" r:id="rId7"/>
    <p:sldId id="274" r:id="rId8"/>
    <p:sldId id="275" r:id="rId9"/>
    <p:sldId id="276" r:id="rId10"/>
    <p:sldId id="310" r:id="rId11"/>
    <p:sldId id="311" r:id="rId12"/>
    <p:sldId id="312" r:id="rId13"/>
    <p:sldId id="313" r:id="rId14"/>
    <p:sldId id="330" r:id="rId15"/>
    <p:sldId id="260" r:id="rId16"/>
    <p:sldId id="277" r:id="rId17"/>
    <p:sldId id="279" r:id="rId18"/>
    <p:sldId id="331" r:id="rId19"/>
    <p:sldId id="261" r:id="rId20"/>
    <p:sldId id="280" r:id="rId21"/>
    <p:sldId id="282" r:id="rId22"/>
    <p:sldId id="283" r:id="rId23"/>
    <p:sldId id="284" r:id="rId24"/>
    <p:sldId id="285" r:id="rId25"/>
    <p:sldId id="286" r:id="rId26"/>
    <p:sldId id="287" r:id="rId27"/>
    <p:sldId id="292" r:id="rId28"/>
    <p:sldId id="291" r:id="rId29"/>
    <p:sldId id="290" r:id="rId30"/>
    <p:sldId id="289" r:id="rId31"/>
    <p:sldId id="288" r:id="rId32"/>
    <p:sldId id="293" r:id="rId33"/>
    <p:sldId id="337" r:id="rId34"/>
    <p:sldId id="315" r:id="rId35"/>
    <p:sldId id="316" r:id="rId36"/>
    <p:sldId id="317" r:id="rId37"/>
    <p:sldId id="318" r:id="rId38"/>
    <p:sldId id="319" r:id="rId39"/>
    <p:sldId id="320" r:id="rId40"/>
    <p:sldId id="321" r:id="rId41"/>
    <p:sldId id="322" r:id="rId42"/>
    <p:sldId id="348" r:id="rId43"/>
    <p:sldId id="349" r:id="rId44"/>
    <p:sldId id="350" r:id="rId45"/>
    <p:sldId id="351" r:id="rId46"/>
    <p:sldId id="352" r:id="rId47"/>
    <p:sldId id="353" r:id="rId48"/>
    <p:sldId id="354" r:id="rId49"/>
    <p:sldId id="355" r:id="rId50"/>
    <p:sldId id="356" r:id="rId51"/>
    <p:sldId id="357" r:id="rId52"/>
    <p:sldId id="358" r:id="rId53"/>
    <p:sldId id="359" r:id="rId54"/>
    <p:sldId id="360" r:id="rId55"/>
    <p:sldId id="361" r:id="rId56"/>
    <p:sldId id="362" r:id="rId57"/>
    <p:sldId id="338" r:id="rId58"/>
    <p:sldId id="323" r:id="rId59"/>
    <p:sldId id="324" r:id="rId60"/>
    <p:sldId id="325" r:id="rId61"/>
    <p:sldId id="326" r:id="rId62"/>
    <p:sldId id="327" r:id="rId63"/>
    <p:sldId id="328" r:id="rId64"/>
    <p:sldId id="263" r:id="rId65"/>
    <p:sldId id="295" r:id="rId66"/>
    <p:sldId id="296" r:id="rId67"/>
    <p:sldId id="298" r:id="rId68"/>
    <p:sldId id="297" r:id="rId69"/>
    <p:sldId id="300" r:id="rId70"/>
    <p:sldId id="299" r:id="rId71"/>
    <p:sldId id="347" r:id="rId72"/>
    <p:sldId id="339" r:id="rId73"/>
    <p:sldId id="333" r:id="rId74"/>
    <p:sldId id="342" r:id="rId75"/>
    <p:sldId id="343" r:id="rId76"/>
    <p:sldId id="344" r:id="rId77"/>
    <p:sldId id="345" r:id="rId78"/>
    <p:sldId id="346" r:id="rId79"/>
    <p:sldId id="334" r:id="rId80"/>
    <p:sldId id="335" r:id="rId81"/>
    <p:sldId id="341" r:id="rId82"/>
    <p:sldId id="340" r:id="rId83"/>
    <p:sldId id="265" r:id="rId84"/>
    <p:sldId id="302" r:id="rId85"/>
    <p:sldId id="303" r:id="rId86"/>
    <p:sldId id="304" r:id="rId8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ierre" initials="p" lastIdx="3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2" autoAdjust="0"/>
    <p:restoredTop sz="93189" autoAdjust="0"/>
  </p:normalViewPr>
  <p:slideViewPr>
    <p:cSldViewPr>
      <p:cViewPr>
        <p:scale>
          <a:sx n="70" d="100"/>
          <a:sy n="70" d="100"/>
        </p:scale>
        <p:origin x="-516"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_rels/chart2.xml.rels><?xml version="1.0" encoding="UTF-8" standalone="yes"?>
<Relationships xmlns="http://schemas.openxmlformats.org/package/2006/relationships"><Relationship Id="rId1" Type="http://schemas.openxmlformats.org/officeDocument/2006/relationships/package" Target="../embeddings/Feuille_de_calcul_Microsoft_Excel2.xlsx"/></Relationships>
</file>

<file path=ppt/charts/_rels/chart3.xml.rels><?xml version="1.0" encoding="UTF-8" standalone="yes"?>
<Relationships xmlns="http://schemas.openxmlformats.org/package/2006/relationships"><Relationship Id="rId1" Type="http://schemas.openxmlformats.org/officeDocument/2006/relationships/oleObject" Target="file:///C:\Users\Coucou\Desktop\Nouveau%20Feuille%20Microsoft%20Office%20Excel%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0"/>
    <c:view3D>
      <c:rotX val="15"/>
      <c:rotY val="20"/>
      <c:rAngAx val="1"/>
    </c:view3D>
    <c:floor>
      <c:thickness val="0"/>
    </c:floor>
    <c:sideWall>
      <c:thickness val="0"/>
    </c:sideWall>
    <c:backWall>
      <c:thickness val="0"/>
    </c:backWall>
    <c:plotArea>
      <c:layout>
        <c:manualLayout>
          <c:layoutTarget val="inner"/>
          <c:xMode val="edge"/>
          <c:yMode val="edge"/>
          <c:x val="0.15603048050739177"/>
          <c:y val="0.12125388845683813"/>
          <c:w val="0.7980782016963166"/>
          <c:h val="0.75749222308632369"/>
        </c:manualLayout>
      </c:layout>
      <c:bar3DChart>
        <c:barDir val="col"/>
        <c:grouping val="clustered"/>
        <c:varyColors val="0"/>
        <c:ser>
          <c:idx val="0"/>
          <c:order val="0"/>
          <c:tx>
            <c:strRef>
              <c:f>'Feuil1'!$B$1</c:f>
              <c:strCache>
                <c:ptCount val="1"/>
                <c:pt idx="0">
                  <c:v>Série 1</c:v>
                </c:pt>
              </c:strCache>
            </c:strRef>
          </c:tx>
          <c:invertIfNegative val="0"/>
          <c:cat>
            <c:strRef>
              <c:f>'Feuil1'!$A$2:$A$5</c:f>
              <c:strCache>
                <c:ptCount val="4"/>
                <c:pt idx="0">
                  <c:v>Catégorie 1</c:v>
                </c:pt>
                <c:pt idx="1">
                  <c:v>Catégorie 2</c:v>
                </c:pt>
                <c:pt idx="2">
                  <c:v>Catégorie 3</c:v>
                </c:pt>
                <c:pt idx="3">
                  <c:v>Catégorie 4</c:v>
                </c:pt>
              </c:strCache>
            </c:strRef>
          </c:cat>
          <c:val>
            <c:numRef>
              <c:f>'Feuil1'!$B$2:$B$5</c:f>
              <c:numCache>
                <c:formatCode>General</c:formatCode>
                <c:ptCount val="4"/>
                <c:pt idx="0">
                  <c:v>4.3</c:v>
                </c:pt>
                <c:pt idx="1">
                  <c:v>2.5</c:v>
                </c:pt>
                <c:pt idx="2">
                  <c:v>3.5</c:v>
                </c:pt>
                <c:pt idx="3">
                  <c:v>4.5</c:v>
                </c:pt>
              </c:numCache>
            </c:numRef>
          </c:val>
        </c:ser>
        <c:ser>
          <c:idx val="1"/>
          <c:order val="1"/>
          <c:tx>
            <c:strRef>
              <c:f>'Feuil1'!$C$1</c:f>
              <c:strCache>
                <c:ptCount val="1"/>
                <c:pt idx="0">
                  <c:v>Série 2</c:v>
                </c:pt>
              </c:strCache>
            </c:strRef>
          </c:tx>
          <c:invertIfNegative val="0"/>
          <c:cat>
            <c:strRef>
              <c:f>'Feuil1'!$A$2:$A$5</c:f>
              <c:strCache>
                <c:ptCount val="4"/>
                <c:pt idx="0">
                  <c:v>Catégorie 1</c:v>
                </c:pt>
                <c:pt idx="1">
                  <c:v>Catégorie 2</c:v>
                </c:pt>
                <c:pt idx="2">
                  <c:v>Catégorie 3</c:v>
                </c:pt>
                <c:pt idx="3">
                  <c:v>Catégorie 4</c:v>
                </c:pt>
              </c:strCache>
            </c:strRef>
          </c:cat>
          <c:val>
            <c:numRef>
              <c:f>'Feuil1'!$C$2:$C$5</c:f>
              <c:numCache>
                <c:formatCode>General</c:formatCode>
                <c:ptCount val="4"/>
                <c:pt idx="0">
                  <c:v>2.4</c:v>
                </c:pt>
                <c:pt idx="1">
                  <c:v>4.4000000000000004</c:v>
                </c:pt>
                <c:pt idx="2">
                  <c:v>1.8</c:v>
                </c:pt>
                <c:pt idx="3">
                  <c:v>2.8</c:v>
                </c:pt>
              </c:numCache>
            </c:numRef>
          </c:val>
        </c:ser>
        <c:ser>
          <c:idx val="2"/>
          <c:order val="2"/>
          <c:tx>
            <c:strRef>
              <c:f>'Feuil1'!$D$1</c:f>
              <c:strCache>
                <c:ptCount val="1"/>
                <c:pt idx="0">
                  <c:v>Série 3</c:v>
                </c:pt>
              </c:strCache>
            </c:strRef>
          </c:tx>
          <c:invertIfNegative val="0"/>
          <c:cat>
            <c:strRef>
              <c:f>'Feuil1'!$A$2:$A$5</c:f>
              <c:strCache>
                <c:ptCount val="4"/>
                <c:pt idx="0">
                  <c:v>Catégorie 1</c:v>
                </c:pt>
                <c:pt idx="1">
                  <c:v>Catégorie 2</c:v>
                </c:pt>
                <c:pt idx="2">
                  <c:v>Catégorie 3</c:v>
                </c:pt>
                <c:pt idx="3">
                  <c:v>Catégorie 4</c:v>
                </c:pt>
              </c:strCache>
            </c:strRef>
          </c:cat>
          <c:val>
            <c:numRef>
              <c:f>'Feuil1'!$D$2:$D$5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shape val="box"/>
        <c:axId val="34635776"/>
        <c:axId val="34637312"/>
        <c:axId val="0"/>
      </c:bar3DChart>
      <c:catAx>
        <c:axId val="34635776"/>
        <c:scaling>
          <c:orientation val="minMax"/>
        </c:scaling>
        <c:delete val="1"/>
        <c:axPos val="b"/>
        <c:majorTickMark val="out"/>
        <c:minorTickMark val="none"/>
        <c:tickLblPos val="none"/>
        <c:crossAx val="34637312"/>
        <c:crosses val="autoZero"/>
        <c:auto val="1"/>
        <c:lblAlgn val="ctr"/>
        <c:lblOffset val="100"/>
        <c:noMultiLvlLbl val="0"/>
      </c:catAx>
      <c:valAx>
        <c:axId val="34637312"/>
        <c:scaling>
          <c:orientation val="minMax"/>
        </c:scaling>
        <c:delete val="1"/>
        <c:axPos val="l"/>
        <c:majorGridlines/>
        <c:numFmt formatCode="General" sourceLinked="1"/>
        <c:majorTickMark val="out"/>
        <c:minorTickMark val="none"/>
        <c:tickLblPos val="none"/>
        <c:crossAx val="34635776"/>
        <c:crosses val="autoZero"/>
        <c:crossBetween val="between"/>
      </c:valAx>
    </c:plotArea>
    <c:plotVisOnly val="1"/>
    <c:dispBlanksAs val="gap"/>
    <c:showDLblsOverMax val="0"/>
  </c:chart>
  <c:txPr>
    <a:bodyPr/>
    <a:lstStyle/>
    <a:p>
      <a:pPr>
        <a:defRPr sz="1800"/>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'Feuil1'!$B$1</c:f>
              <c:strCache>
                <c:ptCount val="1"/>
                <c:pt idx="0">
                  <c:v>Série 1</c:v>
                </c:pt>
              </c:strCache>
            </c:strRef>
          </c:tx>
          <c:invertIfNegative val="0"/>
          <c:cat>
            <c:strRef>
              <c:f>'Feuil1'!$A$2:$A$5</c:f>
              <c:strCache>
                <c:ptCount val="4"/>
                <c:pt idx="0">
                  <c:v>Catégorie 1</c:v>
                </c:pt>
                <c:pt idx="1">
                  <c:v>Catégorie 2</c:v>
                </c:pt>
                <c:pt idx="2">
                  <c:v>Catégorie 3</c:v>
                </c:pt>
                <c:pt idx="3">
                  <c:v>Catégorie 4</c:v>
                </c:pt>
              </c:strCache>
            </c:strRef>
          </c:cat>
          <c:val>
            <c:numRef>
              <c:f>'Feuil1'!$B$2:$B$5</c:f>
              <c:numCache>
                <c:formatCode>General</c:formatCode>
                <c:ptCount val="4"/>
                <c:pt idx="0">
                  <c:v>4.3</c:v>
                </c:pt>
                <c:pt idx="1">
                  <c:v>2.5</c:v>
                </c:pt>
                <c:pt idx="2">
                  <c:v>3.5</c:v>
                </c:pt>
                <c:pt idx="3">
                  <c:v>4.5</c:v>
                </c:pt>
              </c:numCache>
            </c:numRef>
          </c:val>
        </c:ser>
        <c:ser>
          <c:idx val="1"/>
          <c:order val="1"/>
          <c:tx>
            <c:strRef>
              <c:f>'Feuil1'!$C$1</c:f>
              <c:strCache>
                <c:ptCount val="1"/>
                <c:pt idx="0">
                  <c:v>Série 2</c:v>
                </c:pt>
              </c:strCache>
            </c:strRef>
          </c:tx>
          <c:invertIfNegative val="0"/>
          <c:cat>
            <c:strRef>
              <c:f>'Feuil1'!$A$2:$A$5</c:f>
              <c:strCache>
                <c:ptCount val="4"/>
                <c:pt idx="0">
                  <c:v>Catégorie 1</c:v>
                </c:pt>
                <c:pt idx="1">
                  <c:v>Catégorie 2</c:v>
                </c:pt>
                <c:pt idx="2">
                  <c:v>Catégorie 3</c:v>
                </c:pt>
                <c:pt idx="3">
                  <c:v>Catégorie 4</c:v>
                </c:pt>
              </c:strCache>
            </c:strRef>
          </c:cat>
          <c:val>
            <c:numRef>
              <c:f>'Feuil1'!$C$2:$C$5</c:f>
              <c:numCache>
                <c:formatCode>General</c:formatCode>
                <c:ptCount val="4"/>
                <c:pt idx="0">
                  <c:v>2.4</c:v>
                </c:pt>
                <c:pt idx="1">
                  <c:v>4.4000000000000004</c:v>
                </c:pt>
                <c:pt idx="2">
                  <c:v>1.8</c:v>
                </c:pt>
                <c:pt idx="3">
                  <c:v>2.8</c:v>
                </c:pt>
              </c:numCache>
            </c:numRef>
          </c:val>
        </c:ser>
        <c:ser>
          <c:idx val="2"/>
          <c:order val="2"/>
          <c:tx>
            <c:strRef>
              <c:f>'Feuil1'!$D$1</c:f>
              <c:strCache>
                <c:ptCount val="1"/>
                <c:pt idx="0">
                  <c:v>Série 3</c:v>
                </c:pt>
              </c:strCache>
            </c:strRef>
          </c:tx>
          <c:invertIfNegative val="0"/>
          <c:cat>
            <c:strRef>
              <c:f>'Feuil1'!$A$2:$A$5</c:f>
              <c:strCache>
                <c:ptCount val="4"/>
                <c:pt idx="0">
                  <c:v>Catégorie 1</c:v>
                </c:pt>
                <c:pt idx="1">
                  <c:v>Catégorie 2</c:v>
                </c:pt>
                <c:pt idx="2">
                  <c:v>Catégorie 3</c:v>
                </c:pt>
                <c:pt idx="3">
                  <c:v>Catégorie 4</c:v>
                </c:pt>
              </c:strCache>
            </c:strRef>
          </c:cat>
          <c:val>
            <c:numRef>
              <c:f>'Feuil1'!$D$2:$D$5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shape val="box"/>
        <c:axId val="32635136"/>
        <c:axId val="32636928"/>
        <c:axId val="0"/>
      </c:bar3DChart>
      <c:catAx>
        <c:axId val="32635136"/>
        <c:scaling>
          <c:orientation val="minMax"/>
        </c:scaling>
        <c:delete val="1"/>
        <c:axPos val="b"/>
        <c:majorTickMark val="out"/>
        <c:minorTickMark val="none"/>
        <c:tickLblPos val="none"/>
        <c:crossAx val="32636928"/>
        <c:crosses val="autoZero"/>
        <c:auto val="1"/>
        <c:lblAlgn val="ctr"/>
        <c:lblOffset val="100"/>
        <c:noMultiLvlLbl val="0"/>
      </c:catAx>
      <c:valAx>
        <c:axId val="32636928"/>
        <c:scaling>
          <c:orientation val="minMax"/>
        </c:scaling>
        <c:delete val="1"/>
        <c:axPos val="l"/>
        <c:majorGridlines/>
        <c:numFmt formatCode="General" sourceLinked="1"/>
        <c:majorTickMark val="out"/>
        <c:minorTickMark val="none"/>
        <c:tickLblPos val="none"/>
        <c:crossAx val="32635136"/>
        <c:crosses val="autoZero"/>
        <c:crossBetween val="between"/>
      </c:valAx>
    </c:plotArea>
    <c:plotVisOnly val="1"/>
    <c:dispBlanksAs val="gap"/>
    <c:showDLblsOverMax val="0"/>
  </c:chart>
  <c:txPr>
    <a:bodyPr/>
    <a:lstStyle/>
    <a:p>
      <a:pPr>
        <a:defRPr sz="1800"/>
      </a:pPr>
      <a:endParaRPr lang="fr-F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fr-FR"/>
              <a:t>Mesure du temps</a:t>
            </a:r>
            <a:r>
              <a:rPr lang="fr-FR" baseline="0"/>
              <a:t> d'execution en fonction du nombre de traitements (lecture xls et insertion dans une BDD)</a:t>
            </a:r>
            <a:endParaRPr lang="fr-FR"/>
          </a:p>
        </c:rich>
      </c:tx>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Feuil1!$B$2</c:f>
              <c:strCache>
                <c:ptCount val="1"/>
                <c:pt idx="0">
                  <c:v>Talend open studio</c:v>
                </c:pt>
              </c:strCache>
            </c:strRef>
          </c:tx>
          <c:invertIfNegative val="0"/>
          <c:cat>
            <c:numRef>
              <c:f>Feuil1!$A$3:$A$8</c:f>
              <c:numCache>
                <c:formatCode>General</c:formatCode>
                <c:ptCount val="6"/>
                <c:pt idx="0">
                  <c:v>10000</c:v>
                </c:pt>
                <c:pt idx="1">
                  <c:v>50000</c:v>
                </c:pt>
                <c:pt idx="2">
                  <c:v>100000</c:v>
                </c:pt>
                <c:pt idx="3" formatCode="#,##0">
                  <c:v>500000</c:v>
                </c:pt>
                <c:pt idx="4">
                  <c:v>1000000</c:v>
                </c:pt>
                <c:pt idx="5">
                  <c:v>3000000</c:v>
                </c:pt>
              </c:numCache>
            </c:numRef>
          </c:cat>
          <c:val>
            <c:numRef>
              <c:f>Feuil1!$B$3:$B$8</c:f>
              <c:numCache>
                <c:formatCode>General</c:formatCode>
                <c:ptCount val="6"/>
                <c:pt idx="0">
                  <c:v>3</c:v>
                </c:pt>
                <c:pt idx="1">
                  <c:v>12</c:v>
                </c:pt>
                <c:pt idx="2">
                  <c:v>23</c:v>
                </c:pt>
                <c:pt idx="3">
                  <c:v>111</c:v>
                </c:pt>
                <c:pt idx="4">
                  <c:v>221</c:v>
                </c:pt>
                <c:pt idx="5">
                  <c:v>670</c:v>
                </c:pt>
              </c:numCache>
            </c:numRef>
          </c:val>
        </c:ser>
        <c:ser>
          <c:idx val="1"/>
          <c:order val="1"/>
          <c:tx>
            <c:strRef>
              <c:f>Feuil1!$C$2</c:f>
              <c:strCache>
                <c:ptCount val="1"/>
                <c:pt idx="0">
                  <c:v>Pentaho Data integration</c:v>
                </c:pt>
              </c:strCache>
            </c:strRef>
          </c:tx>
          <c:invertIfNegative val="0"/>
          <c:cat>
            <c:numRef>
              <c:f>Feuil1!$A$3:$A$8</c:f>
              <c:numCache>
                <c:formatCode>General</c:formatCode>
                <c:ptCount val="6"/>
                <c:pt idx="0">
                  <c:v>10000</c:v>
                </c:pt>
                <c:pt idx="1">
                  <c:v>50000</c:v>
                </c:pt>
                <c:pt idx="2">
                  <c:v>100000</c:v>
                </c:pt>
                <c:pt idx="3" formatCode="#,##0">
                  <c:v>500000</c:v>
                </c:pt>
                <c:pt idx="4">
                  <c:v>1000000</c:v>
                </c:pt>
                <c:pt idx="5">
                  <c:v>3000000</c:v>
                </c:pt>
              </c:numCache>
            </c:numRef>
          </c:cat>
          <c:val>
            <c:numRef>
              <c:f>Feuil1!$C$3:$C$8</c:f>
              <c:numCache>
                <c:formatCode>General</c:formatCode>
                <c:ptCount val="6"/>
                <c:pt idx="0">
                  <c:v>3</c:v>
                </c:pt>
                <c:pt idx="1">
                  <c:v>12</c:v>
                </c:pt>
                <c:pt idx="2">
                  <c:v>22</c:v>
                </c:pt>
                <c:pt idx="3">
                  <c:v>103</c:v>
                </c:pt>
                <c:pt idx="4">
                  <c:v>198</c:v>
                </c:pt>
                <c:pt idx="5">
                  <c:v>587</c:v>
                </c:pt>
              </c:numCache>
            </c:numRef>
          </c:val>
        </c:ser>
        <c:dLbls>
          <c:showLegendKey val="0"/>
          <c:showVal val="0"/>
          <c:showCatName val="0"/>
          <c:showSerName val="0"/>
          <c:showPercent val="0"/>
          <c:showBubbleSize val="0"/>
        </c:dLbls>
        <c:gapWidth val="150"/>
        <c:shape val="box"/>
        <c:axId val="113401216"/>
        <c:axId val="113415296"/>
        <c:axId val="0"/>
      </c:bar3DChart>
      <c:catAx>
        <c:axId val="113401216"/>
        <c:scaling>
          <c:orientation val="minMax"/>
        </c:scaling>
        <c:delete val="0"/>
        <c:axPos val="b"/>
        <c:numFmt formatCode="General" sourceLinked="1"/>
        <c:majorTickMark val="out"/>
        <c:minorTickMark val="none"/>
        <c:tickLblPos val="nextTo"/>
        <c:crossAx val="113415296"/>
        <c:crosses val="autoZero"/>
        <c:auto val="1"/>
        <c:lblAlgn val="ctr"/>
        <c:lblOffset val="100"/>
        <c:noMultiLvlLbl val="0"/>
      </c:catAx>
      <c:valAx>
        <c:axId val="113415296"/>
        <c:scaling>
          <c:orientation val="minMax"/>
        </c:scaling>
        <c:delete val="0"/>
        <c:axPos val="l"/>
        <c:majorGridlines/>
        <c:numFmt formatCode="General" sourceLinked="1"/>
        <c:majorTickMark val="out"/>
        <c:minorTickMark val="none"/>
        <c:tickLblPos val="nextTo"/>
        <c:crossAx val="113401216"/>
        <c:crosses val="autoZero"/>
        <c:crossBetween val="between"/>
      </c:valAx>
    </c:plotArea>
    <c:legend>
      <c:legendPos val="r"/>
      <c:layout/>
      <c:overlay val="0"/>
    </c:legend>
    <c:plotVisOnly val="1"/>
    <c:dispBlanksAs val="gap"/>
    <c:showDLblsOverMax val="0"/>
  </c:chart>
  <c:txPr>
    <a:bodyPr/>
    <a:lstStyle/>
    <a:p>
      <a:pPr>
        <a:defRPr baseline="0"/>
      </a:pPr>
      <a:endParaRPr lang="fr-FR"/>
    </a:p>
  </c:tx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dt="2011-02-16T00:02:39.300" idx="17">
    <p:pos x="639" y="1182"/>
    <p:text>Harmonister taille du texte</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11-02-16T00:03:43.956" idx="18">
    <p:pos x="967" y="1403"/>
    <p:text>Pluriel ?</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1-02-16T11:02:11.396" idx="28">
    <p:pos x="10" y="10"/>
    <p:text>livrables
effectifs</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11-02-15T23:47:52.436" idx="12">
    <p:pos x="3380" y="2434"/>
    <p:text>Un peu long, pas de vision gloable ?
Les livrables ?</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11-02-16T11:04:01.746" idx="29">
    <p:pos x="3603" y="2073"/>
    <p:text>5 au lieu de 15</p:text>
  </p:cm>
</p:cmLst>
</file>

<file path=ppt/comments/comment14.xml><?xml version="1.0" encoding="utf-8"?>
<p:cmLst xmlns:a="http://schemas.openxmlformats.org/drawingml/2006/main" xmlns:r="http://schemas.openxmlformats.org/officeDocument/2006/relationships" xmlns:p="http://schemas.openxmlformats.org/presentationml/2006/main">
  <p:cm authorId="0" dt="2011-02-16T00:18:11.950" idx="21">
    <p:pos x="10" y="10"/>
    <p:text>Ajouter une diapo, un titre
"Comment vérifier le travail effectué ?" par ex</p:text>
  </p:cm>
</p:cmLst>
</file>

<file path=ppt/comments/comment15.xml><?xml version="1.0" encoding="utf-8"?>
<p:cmLst xmlns:a="http://schemas.openxmlformats.org/drawingml/2006/main" xmlns:r="http://schemas.openxmlformats.org/officeDocument/2006/relationships" xmlns:p="http://schemas.openxmlformats.org/presentationml/2006/main">
  <p:cm authorId="0" dt="2011-02-16T11:08:52.156" idx="30">
    <p:pos x="10" y="10"/>
    <p:text>Regrouper ALIM/RESTIT
Création des scénarios et pas description</p:text>
  </p:cm>
</p:cmLst>
</file>

<file path=ppt/comments/comment16.xml><?xml version="1.0" encoding="utf-8"?>
<p:cmLst xmlns:a="http://schemas.openxmlformats.org/drawingml/2006/main" xmlns:r="http://schemas.openxmlformats.org/officeDocument/2006/relationships" xmlns:p="http://schemas.openxmlformats.org/presentationml/2006/main">
  <p:cm authorId="0" dt="2011-02-16T11:14:39.317" idx="31">
    <p:pos x="2261" y="1487"/>
    <p:text>A voir</p:text>
  </p:cm>
</p:cmLst>
</file>

<file path=ppt/comments/comment17.xml><?xml version="1.0" encoding="utf-8"?>
<p:cmLst xmlns:a="http://schemas.openxmlformats.org/drawingml/2006/main" xmlns:r="http://schemas.openxmlformats.org/officeDocument/2006/relationships" xmlns:p="http://schemas.openxmlformats.org/presentationml/2006/main">
  <p:cm authorId="0" dt="2011-02-16T00:03:43.956" idx="23">
    <p:pos x="967" y="1403"/>
    <p:text>Pluriel ?</p:text>
  </p:cm>
</p:cmLst>
</file>

<file path=ppt/comments/comment18.xml><?xml version="1.0" encoding="utf-8"?>
<p:cmLst xmlns:a="http://schemas.openxmlformats.org/drawingml/2006/main" xmlns:r="http://schemas.openxmlformats.org/officeDocument/2006/relationships" xmlns:p="http://schemas.openxmlformats.org/presentationml/2006/main">
  <p:cm authorId="0" dt="2011-02-16T11:22:55.408" idx="32">
    <p:pos x="10" y="10"/>
    <p:text>Pouvoir le justifier
Les autres groupes ?</p:text>
  </p:cm>
</p:cmLst>
</file>

<file path=ppt/comments/comment19.xml><?xml version="1.0" encoding="utf-8"?>
<p:cmLst xmlns:a="http://schemas.openxmlformats.org/drawingml/2006/main" xmlns:r="http://schemas.openxmlformats.org/officeDocument/2006/relationships" xmlns:p="http://schemas.openxmlformats.org/presentationml/2006/main">
  <p:cm authorId="0" dt="2011-02-15T23:52:14.797" idx="15">
    <p:pos x="2672" y="1849"/>
    <p:text>et SAS ?</p:text>
  </p:cm>
  <p:cm authorId="0" dt="2011-02-16T11:24:24.728" idx="33">
    <p:pos x="4479" y="1539"/>
    <p:text>open source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1-02-15T23:17:23.457" idx="2">
    <p:pos x="2868" y="3258"/>
    <p:text>A completer cf mail Laura</p:text>
  </p:cm>
  <p:cm authorId="0" dt="2011-02-15T23:28:59.237" idx="6">
    <p:pos x="241" y="2795"/>
    <p:text>Remarques Générales contexte : 
Où est le besoin du client ? 
Les profils ?</p:text>
  </p:cm>
</p:cmLst>
</file>

<file path=ppt/comments/comment20.xml><?xml version="1.0" encoding="utf-8"?>
<p:cmLst xmlns:a="http://schemas.openxmlformats.org/drawingml/2006/main" xmlns:r="http://schemas.openxmlformats.org/officeDocument/2006/relationships" xmlns:p="http://schemas.openxmlformats.org/presentationml/2006/main">
  <p:cm authorId="0" dt="2011-02-15T23:52:37.001" idx="16">
    <p:pos x="10" y="10"/>
    <p:text>Bien</p:text>
  </p:cm>
  <p:cm authorId="0" dt="2011-02-16T11:26:07.588" idx="34">
    <p:pos x="146" y="146"/>
    <p:text>fleur</p:text>
  </p:cm>
</p:cmLst>
</file>

<file path=ppt/comments/comment21.xml><?xml version="1.0" encoding="utf-8"?>
<p:cmLst xmlns:a="http://schemas.openxmlformats.org/drawingml/2006/main" xmlns:r="http://schemas.openxmlformats.org/officeDocument/2006/relationships" xmlns:p="http://schemas.openxmlformats.org/presentationml/2006/main">
  <p:cm authorId="0" dt="2011-02-15T23:50:57.281" idx="13">
    <p:pos x="4621" y="2116"/>
    <p:text>Utile pour le groupe 1 et groupe 3 ?
Contexte d'entreprise</p:text>
  </p:cm>
  <p:cm authorId="0" dt="2011-02-16T11:35:48.479" idx="35">
    <p:pos x="10" y="10"/>
    <p:text>A voir en fonction des autres groupes</p:text>
  </p:cm>
</p:cmLst>
</file>

<file path=ppt/comments/comment22.xml><?xml version="1.0" encoding="utf-8"?>
<p:cmLst xmlns:a="http://schemas.openxmlformats.org/drawingml/2006/main" xmlns:r="http://schemas.openxmlformats.org/officeDocument/2006/relationships" xmlns:p="http://schemas.openxmlformats.org/presentationml/2006/main">
  <p:cm authorId="0" dt="2011-02-16T00:05:57.776" idx="19">
    <p:pos x="10" y="10"/>
    <p:text>Pentaho à l'air meilleur ?
Pourquoi écarter sans donner forces et faiblesses ?
Choix directement orienté vers Talend</p:text>
  </p:cm>
</p:cmLst>
</file>

<file path=ppt/comments/comment23.xml><?xml version="1.0" encoding="utf-8"?>
<p:cmLst xmlns:a="http://schemas.openxmlformats.org/drawingml/2006/main" xmlns:r="http://schemas.openxmlformats.org/officeDocument/2006/relationships" xmlns:p="http://schemas.openxmlformats.org/presentationml/2006/main">
  <p:cm authorId="0" dt="2011-02-15T23:54:08.745" idx="14">
    <p:pos x="2545" y="1849"/>
    <p:text>Un peu plus d'explications ?</p:text>
  </p:cm>
</p:cmLst>
</file>

<file path=ppt/comments/comment24.xml><?xml version="1.0" encoding="utf-8"?>
<p:cmLst xmlns:a="http://schemas.openxmlformats.org/drawingml/2006/main" xmlns:r="http://schemas.openxmlformats.org/officeDocument/2006/relationships" xmlns:p="http://schemas.openxmlformats.org/presentationml/2006/main">
  <p:cm authorId="0" dt="2011-02-16T11:39:20.959" idx="36">
    <p:pos x="4341" y="2571"/>
    <p:text>attentes bdd
titre</p:text>
  </p:cm>
</p:cmLst>
</file>

<file path=ppt/comments/comment25.xml><?xml version="1.0" encoding="utf-8"?>
<p:cmLst xmlns:a="http://schemas.openxmlformats.org/drawingml/2006/main" xmlns:r="http://schemas.openxmlformats.org/officeDocument/2006/relationships" xmlns:p="http://schemas.openxmlformats.org/presentationml/2006/main">
  <p:cm authorId="0" dt="2011-02-16T00:03:43.956" idx="24">
    <p:pos x="967" y="1403"/>
    <p:text>Pluriel ?</p:text>
  </p:cm>
</p:cmLst>
</file>

<file path=ppt/comments/comment26.xml><?xml version="1.0" encoding="utf-8"?>
<p:cmLst xmlns:a="http://schemas.openxmlformats.org/drawingml/2006/main" xmlns:r="http://schemas.openxmlformats.org/officeDocument/2006/relationships" xmlns:p="http://schemas.openxmlformats.org/presentationml/2006/main">
  <p:cm authorId="0" dt="2011-02-16T00:08:25.611" idx="20">
    <p:pos x="1661" y="1654"/>
    <p:text>Redondant avec Louis ?</p:text>
  </p:cm>
</p:cmLst>
</file>

<file path=ppt/comments/comment27.xml><?xml version="1.0" encoding="utf-8"?>
<p:cmLst xmlns:a="http://schemas.openxmlformats.org/drawingml/2006/main" xmlns:r="http://schemas.openxmlformats.org/officeDocument/2006/relationships" xmlns:p="http://schemas.openxmlformats.org/presentationml/2006/main">
  <p:cm authorId="0" dt="2011-02-16T11:56:31.960" idx="37">
    <p:pos x="10" y="10"/>
    <p:text>Regrouper en 1 diapo</p:text>
  </p:cm>
</p:cmLst>
</file>

<file path=ppt/comments/comment28.xml><?xml version="1.0" encoding="utf-8"?>
<p:cmLst xmlns:a="http://schemas.openxmlformats.org/drawingml/2006/main" xmlns:r="http://schemas.openxmlformats.org/officeDocument/2006/relationships" xmlns:p="http://schemas.openxmlformats.org/presentationml/2006/main">
  <p:cm authorId="0" dt="2011-02-16T00:03:43.956" idx="25">
    <p:pos x="967" y="1403"/>
    <p:text>Pluriel ?</p:text>
  </p:cm>
</p:cmLst>
</file>

<file path=ppt/comments/comment29.xml><?xml version="1.0" encoding="utf-8"?>
<p:cmLst xmlns:a="http://schemas.openxmlformats.org/drawingml/2006/main" xmlns:r="http://schemas.openxmlformats.org/officeDocument/2006/relationships" xmlns:p="http://schemas.openxmlformats.org/presentationml/2006/main">
  <p:cm authorId="0" dt="2011-02-16T12:03:37.841" idx="38">
    <p:pos x="2734" y="2880"/>
    <p:text>regroupé chef de produit/études</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1-02-16T10:40:32.474" idx="1">
    <p:pos x="619" y="3018"/>
    <p:text>Division en région</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1-02-15T23:40:18.425" idx="3">
    <p:pos x="4078" y="1330"/>
    <p:text>A revoir</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1-02-15T23:35:19.957" idx="4">
    <p:pos x="4114" y="1042"/>
    <p:text>Illisible pour un PPT, trop de texte
Contenu inutile, à supprimer</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1-02-15T23:25:26.460" idx="5">
    <p:pos x="4042" y="1504"/>
    <p:text>Pas de phrase aussi longue dans les ppt</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1-02-15T23:37:39.244" idx="7">
    <p:pos x="1834" y="748"/>
    <p:text>Pourquoi on ne passe pas a solution dans la barre de suivi ?</p:text>
  </p:cm>
  <p:cm authorId="0" dt="2011-02-15T23:41:49.570" idx="9">
    <p:pos x="4732" y="1282"/>
    <p:text>Je mettrai plutots BDD, fichiers en entrée </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1-02-15T23:42:44.111" idx="10">
    <p:pos x="5326" y="1207"/>
    <p:text>1 ou 2 lignes d'explications, avantages ?</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1-02-16T10:54:07.275" idx="11">
    <p:pos x="1574" y="1232"/>
    <p:text>Mise en forme
Image BDD cylindre / Excel</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67118A-B433-468F-BC32-6BD77E84A3EF}" type="datetimeFigureOut">
              <a:rPr lang="fr-FR" smtClean="0"/>
              <a:t>15/02/2011</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fr-FR" smtClean="0"/>
              <a:t>essai</a:t>
            </a:r>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D5D4A45-7D0D-4F5E-AED8-BE955C999ED0}" type="slidenum">
              <a:rPr lang="fr-FR" smtClean="0"/>
              <a:t>‹N°›</a:t>
            </a:fld>
            <a:endParaRPr lang="fr-FR"/>
          </a:p>
        </p:txBody>
      </p:sp>
    </p:spTree>
    <p:extLst>
      <p:ext uri="{BB962C8B-B14F-4D97-AF65-F5344CB8AC3E}">
        <p14:creationId xmlns:p14="http://schemas.microsoft.com/office/powerpoint/2010/main" val="42211897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132854-3691-4D22-8194-30C18A0F86B4}" type="datetimeFigureOut">
              <a:rPr lang="fr-FR" smtClean="0"/>
              <a:t>15/02/2011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fr-FR" smtClean="0"/>
              <a:t>essai</a:t>
            </a: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2D7D2D-C587-49A8-9D05-AF87BEB26811}" type="slidenum">
              <a:rPr lang="fr-FR" smtClean="0"/>
              <a:t>‹N°›</a:t>
            </a:fld>
            <a:endParaRPr lang="fr-FR"/>
          </a:p>
        </p:txBody>
      </p:sp>
    </p:spTree>
    <p:extLst>
      <p:ext uri="{BB962C8B-B14F-4D97-AF65-F5344CB8AC3E}">
        <p14:creationId xmlns:p14="http://schemas.microsoft.com/office/powerpoint/2010/main" val="39953526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5" name="Espace réservé du numéro de diapositive 4"/>
          <p:cNvSpPr>
            <a:spLocks noGrp="1"/>
          </p:cNvSpPr>
          <p:nvPr>
            <p:ph type="sldNum" sz="quarter" idx="11"/>
          </p:nvPr>
        </p:nvSpPr>
        <p:spPr/>
        <p:txBody>
          <a:bodyPr/>
          <a:lstStyle/>
          <a:p>
            <a:fld id="{AA2D7D2D-C587-49A8-9D05-AF87BEB26811}" type="slidenum">
              <a:rPr lang="fr-FR" smtClean="0"/>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11</a:t>
            </a:fld>
            <a:endParaRPr lang="fr-FR"/>
          </a:p>
        </p:txBody>
      </p:sp>
    </p:spTree>
    <p:extLst>
      <p:ext uri="{BB962C8B-B14F-4D97-AF65-F5344CB8AC3E}">
        <p14:creationId xmlns:p14="http://schemas.microsoft.com/office/powerpoint/2010/main" val="1517278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12</a:t>
            </a:fld>
            <a:endParaRPr lang="fr-FR"/>
          </a:p>
        </p:txBody>
      </p:sp>
    </p:spTree>
    <p:extLst>
      <p:ext uri="{BB962C8B-B14F-4D97-AF65-F5344CB8AC3E}">
        <p14:creationId xmlns:p14="http://schemas.microsoft.com/office/powerpoint/2010/main" val="1517278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13</a:t>
            </a:fld>
            <a:endParaRPr lang="fr-FR"/>
          </a:p>
        </p:txBody>
      </p:sp>
    </p:spTree>
    <p:extLst>
      <p:ext uri="{BB962C8B-B14F-4D97-AF65-F5344CB8AC3E}">
        <p14:creationId xmlns:p14="http://schemas.microsoft.com/office/powerpoint/2010/main" val="1517278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15</a:t>
            </a:fld>
            <a:endParaRPr lang="fr-FR"/>
          </a:p>
        </p:txBody>
      </p:sp>
    </p:spTree>
    <p:extLst>
      <p:ext uri="{BB962C8B-B14F-4D97-AF65-F5344CB8AC3E}">
        <p14:creationId xmlns:p14="http://schemas.microsoft.com/office/powerpoint/2010/main" val="3610990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16</a:t>
            </a:fld>
            <a:endParaRPr lang="fr-FR"/>
          </a:p>
        </p:txBody>
      </p:sp>
    </p:spTree>
    <p:extLst>
      <p:ext uri="{BB962C8B-B14F-4D97-AF65-F5344CB8AC3E}">
        <p14:creationId xmlns:p14="http://schemas.microsoft.com/office/powerpoint/2010/main" val="3610990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17</a:t>
            </a:fld>
            <a:endParaRPr lang="fr-FR"/>
          </a:p>
        </p:txBody>
      </p:sp>
    </p:spTree>
    <p:extLst>
      <p:ext uri="{BB962C8B-B14F-4D97-AF65-F5344CB8AC3E}">
        <p14:creationId xmlns:p14="http://schemas.microsoft.com/office/powerpoint/2010/main" val="3610990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19</a:t>
            </a:fld>
            <a:endParaRPr lang="fr-FR"/>
          </a:p>
        </p:txBody>
      </p:sp>
    </p:spTree>
    <p:extLst>
      <p:ext uri="{BB962C8B-B14F-4D97-AF65-F5344CB8AC3E}">
        <p14:creationId xmlns:p14="http://schemas.microsoft.com/office/powerpoint/2010/main" val="4201329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20</a:t>
            </a:fld>
            <a:endParaRPr lang="fr-FR"/>
          </a:p>
        </p:txBody>
      </p:sp>
    </p:spTree>
    <p:extLst>
      <p:ext uri="{BB962C8B-B14F-4D97-AF65-F5344CB8AC3E}">
        <p14:creationId xmlns:p14="http://schemas.microsoft.com/office/powerpoint/2010/main" val="4201329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21</a:t>
            </a:fld>
            <a:endParaRPr lang="fr-FR"/>
          </a:p>
        </p:txBody>
      </p:sp>
    </p:spTree>
    <p:extLst>
      <p:ext uri="{BB962C8B-B14F-4D97-AF65-F5344CB8AC3E}">
        <p14:creationId xmlns:p14="http://schemas.microsoft.com/office/powerpoint/2010/main" val="4201329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22</a:t>
            </a:fld>
            <a:endParaRPr lang="fr-FR"/>
          </a:p>
        </p:txBody>
      </p:sp>
    </p:spTree>
    <p:extLst>
      <p:ext uri="{BB962C8B-B14F-4D97-AF65-F5344CB8AC3E}">
        <p14:creationId xmlns:p14="http://schemas.microsoft.com/office/powerpoint/2010/main" val="4201329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2</a:t>
            </a:fld>
            <a:endParaRPr lang="fr-FR"/>
          </a:p>
        </p:txBody>
      </p:sp>
    </p:spTree>
    <p:extLst>
      <p:ext uri="{BB962C8B-B14F-4D97-AF65-F5344CB8AC3E}">
        <p14:creationId xmlns:p14="http://schemas.microsoft.com/office/powerpoint/2010/main" val="3154685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23</a:t>
            </a:fld>
            <a:endParaRPr lang="fr-FR"/>
          </a:p>
        </p:txBody>
      </p:sp>
    </p:spTree>
    <p:extLst>
      <p:ext uri="{BB962C8B-B14F-4D97-AF65-F5344CB8AC3E}">
        <p14:creationId xmlns:p14="http://schemas.microsoft.com/office/powerpoint/2010/main" val="4201329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24</a:t>
            </a:fld>
            <a:endParaRPr lang="fr-FR"/>
          </a:p>
        </p:txBody>
      </p:sp>
    </p:spTree>
    <p:extLst>
      <p:ext uri="{BB962C8B-B14F-4D97-AF65-F5344CB8AC3E}">
        <p14:creationId xmlns:p14="http://schemas.microsoft.com/office/powerpoint/2010/main" val="4201329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25</a:t>
            </a:fld>
            <a:endParaRPr lang="fr-FR"/>
          </a:p>
        </p:txBody>
      </p:sp>
    </p:spTree>
    <p:extLst>
      <p:ext uri="{BB962C8B-B14F-4D97-AF65-F5344CB8AC3E}">
        <p14:creationId xmlns:p14="http://schemas.microsoft.com/office/powerpoint/2010/main" val="4201329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26</a:t>
            </a:fld>
            <a:endParaRPr lang="fr-FR"/>
          </a:p>
        </p:txBody>
      </p:sp>
    </p:spTree>
    <p:extLst>
      <p:ext uri="{BB962C8B-B14F-4D97-AF65-F5344CB8AC3E}">
        <p14:creationId xmlns:p14="http://schemas.microsoft.com/office/powerpoint/2010/main" val="4201329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27</a:t>
            </a:fld>
            <a:endParaRPr lang="fr-FR"/>
          </a:p>
        </p:txBody>
      </p:sp>
    </p:spTree>
    <p:extLst>
      <p:ext uri="{BB962C8B-B14F-4D97-AF65-F5344CB8AC3E}">
        <p14:creationId xmlns:p14="http://schemas.microsoft.com/office/powerpoint/2010/main" val="4201329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28</a:t>
            </a:fld>
            <a:endParaRPr lang="fr-FR"/>
          </a:p>
        </p:txBody>
      </p:sp>
    </p:spTree>
    <p:extLst>
      <p:ext uri="{BB962C8B-B14F-4D97-AF65-F5344CB8AC3E}">
        <p14:creationId xmlns:p14="http://schemas.microsoft.com/office/powerpoint/2010/main" val="4201329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29</a:t>
            </a:fld>
            <a:endParaRPr lang="fr-FR"/>
          </a:p>
        </p:txBody>
      </p:sp>
    </p:spTree>
    <p:extLst>
      <p:ext uri="{BB962C8B-B14F-4D97-AF65-F5344CB8AC3E}">
        <p14:creationId xmlns:p14="http://schemas.microsoft.com/office/powerpoint/2010/main" val="4201329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30</a:t>
            </a:fld>
            <a:endParaRPr lang="fr-FR"/>
          </a:p>
        </p:txBody>
      </p:sp>
    </p:spTree>
    <p:extLst>
      <p:ext uri="{BB962C8B-B14F-4D97-AF65-F5344CB8AC3E}">
        <p14:creationId xmlns:p14="http://schemas.microsoft.com/office/powerpoint/2010/main" val="42013297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31</a:t>
            </a:fld>
            <a:endParaRPr lang="fr-FR"/>
          </a:p>
        </p:txBody>
      </p:sp>
    </p:spTree>
    <p:extLst>
      <p:ext uri="{BB962C8B-B14F-4D97-AF65-F5344CB8AC3E}">
        <p14:creationId xmlns:p14="http://schemas.microsoft.com/office/powerpoint/2010/main" val="42013297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32</a:t>
            </a:fld>
            <a:endParaRPr lang="fr-FR"/>
          </a:p>
        </p:txBody>
      </p:sp>
    </p:spTree>
    <p:extLst>
      <p:ext uri="{BB962C8B-B14F-4D97-AF65-F5344CB8AC3E}">
        <p14:creationId xmlns:p14="http://schemas.microsoft.com/office/powerpoint/2010/main" val="4201329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3</a:t>
            </a:fld>
            <a:endParaRPr lang="fr-FR"/>
          </a:p>
        </p:txBody>
      </p:sp>
    </p:spTree>
    <p:extLst>
      <p:ext uri="{BB962C8B-B14F-4D97-AF65-F5344CB8AC3E}">
        <p14:creationId xmlns:p14="http://schemas.microsoft.com/office/powerpoint/2010/main" val="3884527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6F418794-0C7C-488E-A065-E06FECB6564C}" type="slidenum">
              <a:rPr lang="fr-FR" smtClean="0"/>
              <a:pPr/>
              <a:t>51</a:t>
            </a:fld>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64</a:t>
            </a:fld>
            <a:endParaRPr lang="fr-FR"/>
          </a:p>
        </p:txBody>
      </p:sp>
    </p:spTree>
    <p:extLst>
      <p:ext uri="{BB962C8B-B14F-4D97-AF65-F5344CB8AC3E}">
        <p14:creationId xmlns:p14="http://schemas.microsoft.com/office/powerpoint/2010/main" val="29854117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65</a:t>
            </a:fld>
            <a:endParaRPr lang="fr-FR"/>
          </a:p>
        </p:txBody>
      </p:sp>
    </p:spTree>
    <p:extLst>
      <p:ext uri="{BB962C8B-B14F-4D97-AF65-F5344CB8AC3E}">
        <p14:creationId xmlns:p14="http://schemas.microsoft.com/office/powerpoint/2010/main" val="29854117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66</a:t>
            </a:fld>
            <a:endParaRPr lang="fr-FR"/>
          </a:p>
        </p:txBody>
      </p:sp>
    </p:spTree>
    <p:extLst>
      <p:ext uri="{BB962C8B-B14F-4D97-AF65-F5344CB8AC3E}">
        <p14:creationId xmlns:p14="http://schemas.microsoft.com/office/powerpoint/2010/main" val="29854117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67</a:t>
            </a:fld>
            <a:endParaRPr lang="fr-FR"/>
          </a:p>
        </p:txBody>
      </p:sp>
    </p:spTree>
    <p:extLst>
      <p:ext uri="{BB962C8B-B14F-4D97-AF65-F5344CB8AC3E}">
        <p14:creationId xmlns:p14="http://schemas.microsoft.com/office/powerpoint/2010/main" val="29854117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68</a:t>
            </a:fld>
            <a:endParaRPr lang="fr-FR"/>
          </a:p>
        </p:txBody>
      </p:sp>
    </p:spTree>
    <p:extLst>
      <p:ext uri="{BB962C8B-B14F-4D97-AF65-F5344CB8AC3E}">
        <p14:creationId xmlns:p14="http://schemas.microsoft.com/office/powerpoint/2010/main" val="29854117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69</a:t>
            </a:fld>
            <a:endParaRPr lang="fr-FR"/>
          </a:p>
        </p:txBody>
      </p:sp>
    </p:spTree>
    <p:extLst>
      <p:ext uri="{BB962C8B-B14F-4D97-AF65-F5344CB8AC3E}">
        <p14:creationId xmlns:p14="http://schemas.microsoft.com/office/powerpoint/2010/main" val="29854117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70</a:t>
            </a:fld>
            <a:endParaRPr lang="fr-FR"/>
          </a:p>
        </p:txBody>
      </p:sp>
    </p:spTree>
    <p:extLst>
      <p:ext uri="{BB962C8B-B14F-4D97-AF65-F5344CB8AC3E}">
        <p14:creationId xmlns:p14="http://schemas.microsoft.com/office/powerpoint/2010/main" val="29854117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73</a:t>
            </a:fld>
            <a:endParaRPr lang="fr-FR"/>
          </a:p>
        </p:txBody>
      </p:sp>
    </p:spTree>
    <p:extLst>
      <p:ext uri="{BB962C8B-B14F-4D97-AF65-F5344CB8AC3E}">
        <p14:creationId xmlns:p14="http://schemas.microsoft.com/office/powerpoint/2010/main" val="5959209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79</a:t>
            </a:fld>
            <a:endParaRPr lang="fr-FR"/>
          </a:p>
        </p:txBody>
      </p:sp>
    </p:spTree>
    <p:extLst>
      <p:ext uri="{BB962C8B-B14F-4D97-AF65-F5344CB8AC3E}">
        <p14:creationId xmlns:p14="http://schemas.microsoft.com/office/powerpoint/2010/main" val="595920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5</a:t>
            </a:fld>
            <a:endParaRPr lang="fr-FR"/>
          </a:p>
        </p:txBody>
      </p:sp>
    </p:spTree>
    <p:extLst>
      <p:ext uri="{BB962C8B-B14F-4D97-AF65-F5344CB8AC3E}">
        <p14:creationId xmlns:p14="http://schemas.microsoft.com/office/powerpoint/2010/main" val="31314964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80</a:t>
            </a:fld>
            <a:endParaRPr lang="fr-FR"/>
          </a:p>
        </p:txBody>
      </p:sp>
    </p:spTree>
    <p:extLst>
      <p:ext uri="{BB962C8B-B14F-4D97-AF65-F5344CB8AC3E}">
        <p14:creationId xmlns:p14="http://schemas.microsoft.com/office/powerpoint/2010/main" val="5959209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83</a:t>
            </a:fld>
            <a:endParaRPr lang="fr-FR"/>
          </a:p>
        </p:txBody>
      </p:sp>
    </p:spTree>
    <p:extLst>
      <p:ext uri="{BB962C8B-B14F-4D97-AF65-F5344CB8AC3E}">
        <p14:creationId xmlns:p14="http://schemas.microsoft.com/office/powerpoint/2010/main" val="5959209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84</a:t>
            </a:fld>
            <a:endParaRPr lang="fr-FR"/>
          </a:p>
        </p:txBody>
      </p:sp>
    </p:spTree>
    <p:extLst>
      <p:ext uri="{BB962C8B-B14F-4D97-AF65-F5344CB8AC3E}">
        <p14:creationId xmlns:p14="http://schemas.microsoft.com/office/powerpoint/2010/main" val="5959209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85</a:t>
            </a:fld>
            <a:endParaRPr lang="fr-FR"/>
          </a:p>
        </p:txBody>
      </p:sp>
    </p:spTree>
    <p:extLst>
      <p:ext uri="{BB962C8B-B14F-4D97-AF65-F5344CB8AC3E}">
        <p14:creationId xmlns:p14="http://schemas.microsoft.com/office/powerpoint/2010/main" val="5959209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86</a:t>
            </a:fld>
            <a:endParaRPr lang="fr-FR"/>
          </a:p>
        </p:txBody>
      </p:sp>
    </p:spTree>
    <p:extLst>
      <p:ext uri="{BB962C8B-B14F-4D97-AF65-F5344CB8AC3E}">
        <p14:creationId xmlns:p14="http://schemas.microsoft.com/office/powerpoint/2010/main" val="595920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6</a:t>
            </a:fld>
            <a:endParaRPr lang="fr-FR"/>
          </a:p>
        </p:txBody>
      </p:sp>
    </p:spTree>
    <p:extLst>
      <p:ext uri="{BB962C8B-B14F-4D97-AF65-F5344CB8AC3E}">
        <p14:creationId xmlns:p14="http://schemas.microsoft.com/office/powerpoint/2010/main" val="744986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7</a:t>
            </a:fld>
            <a:endParaRPr lang="fr-FR"/>
          </a:p>
        </p:txBody>
      </p:sp>
    </p:spTree>
    <p:extLst>
      <p:ext uri="{BB962C8B-B14F-4D97-AF65-F5344CB8AC3E}">
        <p14:creationId xmlns:p14="http://schemas.microsoft.com/office/powerpoint/2010/main" val="359723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8</a:t>
            </a:fld>
            <a:endParaRPr lang="fr-FR"/>
          </a:p>
        </p:txBody>
      </p:sp>
    </p:spTree>
    <p:extLst>
      <p:ext uri="{BB962C8B-B14F-4D97-AF65-F5344CB8AC3E}">
        <p14:creationId xmlns:p14="http://schemas.microsoft.com/office/powerpoint/2010/main" val="3115519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9</a:t>
            </a:fld>
            <a:endParaRPr lang="fr-FR"/>
          </a:p>
        </p:txBody>
      </p:sp>
    </p:spTree>
    <p:extLst>
      <p:ext uri="{BB962C8B-B14F-4D97-AF65-F5344CB8AC3E}">
        <p14:creationId xmlns:p14="http://schemas.microsoft.com/office/powerpoint/2010/main" val="1517278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La couleur de fond du site est un dégradé de couleur entre un</a:t>
            </a:r>
            <a:r>
              <a:rPr lang="fr-FR" sz="1200" baseline="0" dirty="0" smtClean="0"/>
              <a:t> violet clair et le blanc</a:t>
            </a:r>
            <a:r>
              <a:rPr lang="fr-FR"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dirty="0" smtClean="0"/>
          </a:p>
          <a:p>
            <a:r>
              <a:rPr lang="fr-FR" sz="1200" dirty="0" smtClean="0"/>
              <a:t>L’entête qui affiche le logo de l’entreprise ainsi que le logo de la MIAGE. En haut à droite de l’entête, on</a:t>
            </a:r>
            <a:br>
              <a:rPr lang="fr-FR" sz="1200" dirty="0" smtClean="0"/>
            </a:br>
            <a:r>
              <a:rPr lang="fr-FR" sz="1200" dirty="0" smtClean="0"/>
              <a:t>retrouve la date qui correspond à la date de dernière mise à jour des données</a:t>
            </a:r>
            <a:r>
              <a:rPr lang="fr-FR" sz="1200" baseline="0" dirty="0" smtClean="0"/>
              <a:t> et aussi </a:t>
            </a:r>
            <a:r>
              <a:rPr lang="fr-FR" sz="1200" dirty="0" smtClean="0"/>
              <a:t>la date du jour (jour, mois et année).</a:t>
            </a:r>
          </a:p>
          <a:p>
            <a:endParaRPr lang="fr-FR" sz="1200" dirty="0" smtClean="0"/>
          </a:p>
          <a:p>
            <a:r>
              <a:rPr lang="fr-FR" sz="1200" kern="1200" baseline="0" dirty="0" smtClean="0">
                <a:solidFill>
                  <a:schemeClr val="tx1"/>
                </a:solidFill>
                <a:latin typeface="+mn-lt"/>
                <a:ea typeface="+mn-ea"/>
                <a:cs typeface="+mn-cs"/>
              </a:rPr>
              <a:t>Le menu situé à gauche est composé de plusieurs filtres permettant d’afficher les différents tableaux et</a:t>
            </a:r>
          </a:p>
          <a:p>
            <a:r>
              <a:rPr lang="fr-FR" sz="1200" kern="1200" baseline="0" dirty="0" smtClean="0">
                <a:solidFill>
                  <a:schemeClr val="tx1"/>
                </a:solidFill>
                <a:latin typeface="+mn-lt"/>
                <a:ea typeface="+mn-ea"/>
                <a:cs typeface="+mn-cs"/>
              </a:rPr>
              <a:t>graphiques et de générer dynamiquement les titres.</a:t>
            </a:r>
          </a:p>
          <a:p>
            <a:r>
              <a:rPr lang="fr-FR" sz="1200" kern="1200" baseline="0" dirty="0" smtClean="0">
                <a:solidFill>
                  <a:schemeClr val="tx1"/>
                </a:solidFill>
                <a:latin typeface="+mn-lt"/>
                <a:ea typeface="+mn-ea"/>
                <a:cs typeface="+mn-cs"/>
              </a:rPr>
              <a:t>Le menu est entièrement composé de listes déroulantes afin de permettre à l’utilisateur d’effectuer le moins de</a:t>
            </a:r>
          </a:p>
          <a:p>
            <a:r>
              <a:rPr lang="fr-FR" sz="1200" kern="1200" baseline="0" dirty="0" smtClean="0">
                <a:solidFill>
                  <a:schemeClr val="tx1"/>
                </a:solidFill>
                <a:latin typeface="+mn-lt"/>
                <a:ea typeface="+mn-ea"/>
                <a:cs typeface="+mn-cs"/>
              </a:rPr>
              <a:t>clic possible. Quand les listes déroulantes ne sont pas utilisables, elles sont grisées.</a:t>
            </a:r>
          </a:p>
          <a:p>
            <a:r>
              <a:rPr lang="fr-FR" sz="1200" kern="1200" baseline="0" dirty="0" smtClean="0">
                <a:solidFill>
                  <a:schemeClr val="tx1"/>
                </a:solidFill>
                <a:latin typeface="+mn-lt"/>
                <a:ea typeface="+mn-ea"/>
                <a:cs typeface="+mn-cs"/>
              </a:rPr>
              <a:t>Sous les filtres on retrouvera 3 icônes :</a:t>
            </a:r>
          </a:p>
          <a:p>
            <a:r>
              <a:rPr lang="fr-FR" sz="1200" kern="1200" baseline="0" dirty="0" smtClean="0">
                <a:solidFill>
                  <a:schemeClr val="tx1"/>
                </a:solidFill>
                <a:latin typeface="+mn-lt"/>
                <a:ea typeface="+mn-ea"/>
                <a:cs typeface="+mn-cs"/>
              </a:rPr>
              <a:t>- Sur la première ligne, on retrouve :</a:t>
            </a:r>
          </a:p>
          <a:p>
            <a:r>
              <a:rPr lang="fr-FR" sz="1200" kern="1200" baseline="0" dirty="0" smtClean="0">
                <a:solidFill>
                  <a:schemeClr val="tx1"/>
                </a:solidFill>
                <a:latin typeface="+mn-lt"/>
                <a:ea typeface="+mn-ea"/>
                <a:cs typeface="+mn-cs"/>
              </a:rPr>
              <a:t>- Fonction Impression : elle permet d’imprimer le tableau / graphique en format paysage en haute</a:t>
            </a:r>
          </a:p>
          <a:p>
            <a:r>
              <a:rPr lang="fr-FR" sz="1200" kern="1200" baseline="0" dirty="0" smtClean="0">
                <a:solidFill>
                  <a:schemeClr val="tx1"/>
                </a:solidFill>
                <a:latin typeface="+mn-lt"/>
                <a:ea typeface="+mn-ea"/>
                <a:cs typeface="+mn-cs"/>
              </a:rPr>
              <a:t>qualité, en couleur et redimensionné.</a:t>
            </a:r>
          </a:p>
          <a:p>
            <a:r>
              <a:rPr lang="fr-FR" sz="1200" kern="1200" baseline="0" dirty="0" smtClean="0">
                <a:solidFill>
                  <a:schemeClr val="tx1"/>
                </a:solidFill>
                <a:latin typeface="+mn-lt"/>
                <a:ea typeface="+mn-ea"/>
                <a:cs typeface="+mn-cs"/>
              </a:rPr>
              <a:t>- Fonction Envoyer Email : elle permet d’envoyer un email à une liste de personnes avec le tableau</a:t>
            </a:r>
          </a:p>
          <a:p>
            <a:r>
              <a:rPr lang="fr-FR" sz="1200" kern="1200" baseline="0" dirty="0" smtClean="0">
                <a:solidFill>
                  <a:schemeClr val="tx1"/>
                </a:solidFill>
                <a:latin typeface="+mn-lt"/>
                <a:ea typeface="+mn-ea"/>
                <a:cs typeface="+mn-cs"/>
              </a:rPr>
              <a:t>/graphique en pièce jointe.</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La partie centrale sert à afficher tous les tableaux et les graphiques disponibles. Les onglets permettant</a:t>
            </a:r>
          </a:p>
          <a:p>
            <a:r>
              <a:rPr lang="fr-FR" sz="1200" kern="1200" baseline="0" dirty="0" smtClean="0">
                <a:solidFill>
                  <a:schemeClr val="tx1"/>
                </a:solidFill>
                <a:latin typeface="+mn-lt"/>
                <a:ea typeface="+mn-ea"/>
                <a:cs typeface="+mn-cs"/>
              </a:rPr>
              <a:t>d’accéder aux différents tableaux utilisent toute la largeur de l’écran.</a:t>
            </a:r>
          </a:p>
          <a:p>
            <a:r>
              <a:rPr lang="fr-FR" sz="1200" kern="1200" baseline="0" dirty="0" smtClean="0">
                <a:solidFill>
                  <a:schemeClr val="tx1"/>
                </a:solidFill>
                <a:latin typeface="+mn-lt"/>
                <a:ea typeface="+mn-ea"/>
                <a:cs typeface="+mn-cs"/>
              </a:rPr>
              <a:t>Chaque région de la carte aura une couleur spécifique.</a:t>
            </a:r>
          </a:p>
          <a:p>
            <a:endParaRPr lang="fr-FR" sz="1200" dirty="0" smtClean="0"/>
          </a:p>
          <a:p>
            <a:endParaRPr lang="fr-FR" dirty="0"/>
          </a:p>
        </p:txBody>
      </p:sp>
      <p:sp>
        <p:nvSpPr>
          <p:cNvPr id="4" name="Espace réservé du numéro de diapositive 3"/>
          <p:cNvSpPr>
            <a:spLocks noGrp="1"/>
          </p:cNvSpPr>
          <p:nvPr>
            <p:ph type="sldNum" sz="quarter" idx="10"/>
          </p:nvPr>
        </p:nvSpPr>
        <p:spPr/>
        <p:txBody>
          <a:bodyPr/>
          <a:lstStyle/>
          <a:p>
            <a:fld id="{AA2D7D2D-C587-49A8-9D05-AF87BEB26811}" type="slidenum">
              <a:rPr lang="fr-FR" smtClean="0"/>
              <a:t>10</a:t>
            </a:fld>
            <a:endParaRPr lang="fr-FR"/>
          </a:p>
        </p:txBody>
      </p:sp>
    </p:spTree>
    <p:extLst>
      <p:ext uri="{BB962C8B-B14F-4D97-AF65-F5344CB8AC3E}">
        <p14:creationId xmlns:p14="http://schemas.microsoft.com/office/powerpoint/2010/main" val="1517278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ge de garde">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04088408-60A7-4A69-AD55-8B4CC51DBBE4}" type="datetime1">
              <a:rPr lang="fr-FR" smtClean="0"/>
              <a:t>15/02/2011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r>
              <a:rPr lang="fr-FR" smtClean="0"/>
              <a:t>Groupe 2 : Diapositive </a:t>
            </a:r>
            <a:fld id="{DD0687C1-896A-4A7D-8F8C-EE6B0ED28203}" type="slidenum">
              <a:rPr lang="fr-FR" smtClean="0"/>
              <a:pPr/>
              <a:t>‹N°›</a:t>
            </a:fld>
            <a:r>
              <a:rPr lang="fr-FR" smtClean="0"/>
              <a:t> / X</a:t>
            </a:r>
            <a:endParaRPr lang="fr-FR" dirty="0"/>
          </a:p>
        </p:txBody>
      </p:sp>
      <p:sp>
        <p:nvSpPr>
          <p:cNvPr id="7" name="Text Box 15"/>
          <p:cNvSpPr txBox="1">
            <a:spLocks noChangeArrowheads="1"/>
          </p:cNvSpPr>
          <p:nvPr userDrawn="1"/>
        </p:nvSpPr>
        <p:spPr bwMode="auto">
          <a:xfrm>
            <a:off x="0" y="2060848"/>
            <a:ext cx="9144000" cy="4662815"/>
          </a:xfrm>
          <a:prstGeom prst="rect">
            <a:avLst/>
          </a:prstGeom>
          <a:noFill/>
          <a:ln w="9525">
            <a:noFill/>
            <a:miter lim="800000"/>
            <a:headEnd/>
            <a:tailEnd/>
          </a:ln>
        </p:spPr>
        <p:txBody>
          <a:bodyPr wrap="square">
            <a:spAutoFit/>
          </a:bodyPr>
          <a:lstStyle/>
          <a:p>
            <a:pPr algn="ctr">
              <a:defRPr/>
            </a:pPr>
            <a:r>
              <a:rPr lang="en-US" sz="4800" b="1" dirty="0" err="1" smtClean="0">
                <a:solidFill>
                  <a:srgbClr val="002232"/>
                </a:solidFill>
                <a:latin typeface="+mn-lt"/>
              </a:rPr>
              <a:t>Soutenance</a:t>
            </a:r>
            <a:r>
              <a:rPr lang="en-US" sz="4800" b="1" dirty="0" smtClean="0">
                <a:solidFill>
                  <a:srgbClr val="002232"/>
                </a:solidFill>
                <a:latin typeface="+mn-lt"/>
              </a:rPr>
              <a:t> </a:t>
            </a:r>
            <a:r>
              <a:rPr lang="en-US" sz="4800" b="1" dirty="0">
                <a:solidFill>
                  <a:srgbClr val="002232"/>
                </a:solidFill>
                <a:latin typeface="+mn-lt"/>
              </a:rPr>
              <a:t>du </a:t>
            </a:r>
            <a:r>
              <a:rPr lang="fr-FR" sz="4800" b="1" dirty="0" smtClean="0">
                <a:solidFill>
                  <a:srgbClr val="002232"/>
                </a:solidFill>
                <a:latin typeface="+mn-lt"/>
              </a:rPr>
              <a:t>projet </a:t>
            </a:r>
            <a:r>
              <a:rPr lang="fr-FR" sz="4800" b="1" dirty="0" err="1" smtClean="0">
                <a:solidFill>
                  <a:srgbClr val="002232"/>
                </a:solidFill>
                <a:latin typeface="+mn-lt"/>
              </a:rPr>
              <a:t>Darties</a:t>
            </a:r>
            <a:endParaRPr lang="en-US" sz="3200" b="1" dirty="0">
              <a:solidFill>
                <a:srgbClr val="002232"/>
              </a:solidFill>
              <a:latin typeface="+mn-lt"/>
            </a:endParaRPr>
          </a:p>
          <a:p>
            <a:pPr algn="ctr">
              <a:defRPr/>
            </a:pPr>
            <a:endParaRPr lang="en-US" b="1" dirty="0">
              <a:solidFill>
                <a:srgbClr val="007285"/>
              </a:solidFill>
              <a:latin typeface="Verdana" pitchFamily="34" charset="0"/>
            </a:endParaRPr>
          </a:p>
          <a:p>
            <a:pPr algn="ctr">
              <a:defRPr/>
            </a:pPr>
            <a:endParaRPr lang="fr-FR" sz="2000" dirty="0">
              <a:solidFill>
                <a:srgbClr val="007285"/>
              </a:solidFill>
              <a:latin typeface="Verdana" pitchFamily="34" charset="0"/>
            </a:endParaRPr>
          </a:p>
          <a:p>
            <a:pPr algn="ctr">
              <a:defRPr/>
            </a:pPr>
            <a:endParaRPr lang="fr-FR" sz="400" dirty="0">
              <a:solidFill>
                <a:srgbClr val="007285"/>
              </a:solidFill>
              <a:latin typeface="Verdana" pitchFamily="34" charset="0"/>
            </a:endParaRPr>
          </a:p>
          <a:p>
            <a:pPr>
              <a:lnSpc>
                <a:spcPct val="170000"/>
              </a:lnSpc>
              <a:defRPr/>
            </a:pPr>
            <a:r>
              <a:rPr lang="fr-FR" sz="1200" dirty="0">
                <a:solidFill>
                  <a:srgbClr val="007285"/>
                </a:solidFill>
                <a:latin typeface="Verdana" pitchFamily="34" charset="0"/>
              </a:rPr>
              <a:t>            </a:t>
            </a:r>
            <a:r>
              <a:rPr lang="fr-FR" sz="1200" dirty="0">
                <a:solidFill>
                  <a:srgbClr val="002232"/>
                </a:solidFill>
                <a:latin typeface="Verdana" pitchFamily="34" charset="0"/>
              </a:rPr>
              <a:t>Maître d’ouvrage : </a:t>
            </a:r>
            <a:r>
              <a:rPr lang="fr-FR" sz="1200" b="1" dirty="0" smtClean="0">
                <a:solidFill>
                  <a:srgbClr val="002232"/>
                </a:solidFill>
                <a:latin typeface="Verdana" pitchFamily="34" charset="0"/>
              </a:rPr>
              <a:t>le</a:t>
            </a:r>
            <a:r>
              <a:rPr lang="fr-FR" sz="1200" b="1" baseline="0" dirty="0" smtClean="0">
                <a:solidFill>
                  <a:srgbClr val="002232"/>
                </a:solidFill>
                <a:latin typeface="Verdana" pitchFamily="34" charset="0"/>
              </a:rPr>
              <a:t> groupe DARTIES</a:t>
            </a:r>
            <a:endParaRPr lang="fr-FR" sz="1200" b="1" dirty="0">
              <a:solidFill>
                <a:srgbClr val="002232"/>
              </a:solidFill>
              <a:latin typeface="Verdana" pitchFamily="34" charset="0"/>
            </a:endParaRPr>
          </a:p>
          <a:p>
            <a:pPr>
              <a:lnSpc>
                <a:spcPct val="170000"/>
              </a:lnSpc>
              <a:defRPr/>
            </a:pPr>
            <a:r>
              <a:rPr lang="fr-FR" sz="1200" dirty="0">
                <a:solidFill>
                  <a:srgbClr val="002232"/>
                </a:solidFill>
                <a:latin typeface="Verdana" pitchFamily="34" charset="0"/>
              </a:rPr>
              <a:t>            Maître d’</a:t>
            </a:r>
            <a:r>
              <a:rPr lang="fr-FR" sz="1200" dirty="0" err="1">
                <a:solidFill>
                  <a:srgbClr val="002232"/>
                </a:solidFill>
                <a:latin typeface="Verdana" pitchFamily="34" charset="0"/>
              </a:rPr>
              <a:t>oeuvre</a:t>
            </a:r>
            <a:r>
              <a:rPr lang="fr-FR" sz="1200" dirty="0">
                <a:solidFill>
                  <a:srgbClr val="002232"/>
                </a:solidFill>
                <a:latin typeface="Verdana" pitchFamily="34" charset="0"/>
              </a:rPr>
              <a:t> : </a:t>
            </a:r>
            <a:r>
              <a:rPr lang="fr-FR" sz="1200" b="1" dirty="0">
                <a:solidFill>
                  <a:srgbClr val="002232"/>
                </a:solidFill>
                <a:latin typeface="Verdana" pitchFamily="34" charset="0"/>
              </a:rPr>
              <a:t>Section informatique de l’école ISTIL</a:t>
            </a:r>
            <a:r>
              <a:rPr lang="fr-FR" sz="1200" dirty="0" smtClean="0">
                <a:solidFill>
                  <a:srgbClr val="002232"/>
                </a:solidFill>
                <a:latin typeface="Verdana" pitchFamily="34" charset="0"/>
              </a:rPr>
              <a:t>.</a:t>
            </a:r>
            <a:endParaRPr lang="fr-FR" sz="1200" b="1" dirty="0">
              <a:solidFill>
                <a:srgbClr val="002232"/>
              </a:solidFill>
              <a:latin typeface="Verdana" pitchFamily="34" charset="0"/>
            </a:endParaRPr>
          </a:p>
          <a:p>
            <a:pPr>
              <a:lnSpc>
                <a:spcPct val="170000"/>
              </a:lnSpc>
              <a:defRPr/>
            </a:pPr>
            <a:r>
              <a:rPr lang="fr-FR" sz="1200" dirty="0">
                <a:solidFill>
                  <a:srgbClr val="002232"/>
                </a:solidFill>
                <a:latin typeface="Verdana" pitchFamily="34" charset="0"/>
              </a:rPr>
              <a:t> </a:t>
            </a:r>
            <a:r>
              <a:rPr lang="fr-FR" sz="1200" baseline="0" dirty="0" smtClean="0">
                <a:solidFill>
                  <a:srgbClr val="002232"/>
                </a:solidFill>
                <a:latin typeface="Verdana" pitchFamily="34" charset="0"/>
              </a:rPr>
              <a:t>           </a:t>
            </a:r>
            <a:r>
              <a:rPr lang="fr-FR" sz="1200" dirty="0" smtClean="0">
                <a:solidFill>
                  <a:srgbClr val="002232"/>
                </a:solidFill>
                <a:latin typeface="Verdana" pitchFamily="34" charset="0"/>
              </a:rPr>
              <a:t>Etudiant </a:t>
            </a:r>
            <a:r>
              <a:rPr lang="fr-FR" sz="1200" dirty="0">
                <a:solidFill>
                  <a:srgbClr val="002232"/>
                </a:solidFill>
                <a:latin typeface="Verdana" pitchFamily="34" charset="0"/>
              </a:rPr>
              <a:t>: </a:t>
            </a:r>
            <a:r>
              <a:rPr lang="fr-FR" sz="1200" b="1" dirty="0" smtClean="0">
                <a:solidFill>
                  <a:srgbClr val="002232"/>
                </a:solidFill>
                <a:latin typeface="Verdana" pitchFamily="34" charset="0"/>
              </a:rPr>
              <a:t>Groupe de travail n°2</a:t>
            </a:r>
          </a:p>
          <a:p>
            <a:pPr>
              <a:lnSpc>
                <a:spcPct val="170000"/>
              </a:lnSpc>
              <a:defRPr/>
            </a:pPr>
            <a:r>
              <a:rPr lang="fr-FR" sz="1200" dirty="0" smtClean="0">
                <a:solidFill>
                  <a:srgbClr val="002232"/>
                </a:solidFill>
                <a:latin typeface="Verdana" pitchFamily="34" charset="0"/>
              </a:rPr>
              <a:t>            Détail : </a:t>
            </a:r>
            <a:r>
              <a:rPr lang="fr-FR" sz="1200" b="1" dirty="0" smtClean="0">
                <a:solidFill>
                  <a:srgbClr val="002232"/>
                </a:solidFill>
                <a:latin typeface="Verdana" pitchFamily="34" charset="0"/>
              </a:rPr>
              <a:t>Valentin BERNARD </a:t>
            </a:r>
            <a:r>
              <a:rPr lang="fr-FR" sz="1200" b="1" baseline="0" dirty="0" smtClean="0">
                <a:solidFill>
                  <a:srgbClr val="002232"/>
                </a:solidFill>
                <a:latin typeface="Verdana" pitchFamily="34" charset="0"/>
              </a:rPr>
              <a:t>–</a:t>
            </a:r>
            <a:r>
              <a:rPr lang="fr-FR" sz="1200" b="1" dirty="0" smtClean="0">
                <a:solidFill>
                  <a:srgbClr val="002232"/>
                </a:solidFill>
                <a:latin typeface="Verdana" pitchFamily="34" charset="0"/>
              </a:rPr>
              <a:t> Pierre COSTE</a:t>
            </a:r>
            <a:r>
              <a:rPr lang="fr-FR" sz="1200" b="1" baseline="0" dirty="0" smtClean="0">
                <a:solidFill>
                  <a:srgbClr val="002232"/>
                </a:solidFill>
                <a:latin typeface="Verdana" pitchFamily="34" charset="0"/>
              </a:rPr>
              <a:t> – Anthony </a:t>
            </a:r>
            <a:r>
              <a:rPr lang="fr-FR" sz="1200" b="1" baseline="0" dirty="0" smtClean="0">
                <a:solidFill>
                  <a:srgbClr val="002232"/>
                </a:solidFill>
                <a:latin typeface="Verdana" pitchFamily="34" charset="0"/>
              </a:rPr>
              <a:t>DUSSURGEY </a:t>
            </a:r>
            <a:r>
              <a:rPr lang="fr-FR" sz="1200" b="1" baseline="0" dirty="0" smtClean="0">
                <a:solidFill>
                  <a:srgbClr val="002232"/>
                </a:solidFill>
                <a:latin typeface="Verdana" pitchFamily="34" charset="0"/>
              </a:rPr>
              <a:t>– </a:t>
            </a:r>
            <a:r>
              <a:rPr lang="fr-FR" sz="1200" b="1" baseline="0" dirty="0" err="1" smtClean="0">
                <a:solidFill>
                  <a:srgbClr val="002232"/>
                </a:solidFill>
                <a:latin typeface="Verdana" pitchFamily="34" charset="0"/>
              </a:rPr>
              <a:t>Charaf</a:t>
            </a:r>
            <a:r>
              <a:rPr lang="fr-FR" sz="1200" b="1" baseline="0" dirty="0" smtClean="0">
                <a:solidFill>
                  <a:srgbClr val="002232"/>
                </a:solidFill>
                <a:latin typeface="Verdana" pitchFamily="34" charset="0"/>
              </a:rPr>
              <a:t> EL-BELLAI</a:t>
            </a:r>
          </a:p>
          <a:p>
            <a:pPr>
              <a:lnSpc>
                <a:spcPct val="170000"/>
              </a:lnSpc>
              <a:defRPr/>
            </a:pPr>
            <a:r>
              <a:rPr lang="fr-FR" sz="1200" b="1" baseline="0" dirty="0" smtClean="0">
                <a:solidFill>
                  <a:srgbClr val="002232"/>
                </a:solidFill>
                <a:latin typeface="Verdana" pitchFamily="34" charset="0"/>
              </a:rPr>
              <a:t>                        </a:t>
            </a:r>
            <a:r>
              <a:rPr lang="fr-FR" sz="1200" b="1" baseline="0" dirty="0" err="1" smtClean="0">
                <a:solidFill>
                  <a:srgbClr val="002232"/>
                </a:solidFill>
                <a:latin typeface="Verdana" pitchFamily="34" charset="0"/>
              </a:rPr>
              <a:t>Loic</a:t>
            </a:r>
            <a:r>
              <a:rPr lang="fr-FR" sz="1200" b="1" baseline="0" dirty="0" smtClean="0">
                <a:solidFill>
                  <a:srgbClr val="002232"/>
                </a:solidFill>
                <a:latin typeface="Verdana" pitchFamily="34" charset="0"/>
              </a:rPr>
              <a:t> FAURE – </a:t>
            </a:r>
            <a:r>
              <a:rPr lang="fr-FR" sz="1200" b="1" baseline="0" dirty="0" err="1" smtClean="0">
                <a:solidFill>
                  <a:srgbClr val="002232"/>
                </a:solidFill>
                <a:latin typeface="Verdana" pitchFamily="34" charset="0"/>
              </a:rPr>
              <a:t>Emric</a:t>
            </a:r>
            <a:r>
              <a:rPr lang="fr-FR" sz="1200" b="1" baseline="0" dirty="0" smtClean="0">
                <a:solidFill>
                  <a:srgbClr val="002232"/>
                </a:solidFill>
                <a:latin typeface="Verdana" pitchFamily="34" charset="0"/>
              </a:rPr>
              <a:t> FORGE – Charlotte GALZY – Louis GENESIO – </a:t>
            </a:r>
          </a:p>
          <a:p>
            <a:pPr>
              <a:lnSpc>
                <a:spcPct val="170000"/>
              </a:lnSpc>
              <a:defRPr/>
            </a:pPr>
            <a:r>
              <a:rPr lang="fr-FR" sz="1200" b="1" baseline="0" dirty="0" smtClean="0">
                <a:solidFill>
                  <a:srgbClr val="002232"/>
                </a:solidFill>
                <a:latin typeface="Verdana" pitchFamily="34" charset="0"/>
              </a:rPr>
              <a:t>                        Nicolas GERANTET – Romain GIRARD – Stéphanie GORGONE – Florent GRIGIS</a:t>
            </a:r>
          </a:p>
          <a:p>
            <a:pPr>
              <a:lnSpc>
                <a:spcPct val="170000"/>
              </a:lnSpc>
              <a:defRPr/>
            </a:pPr>
            <a:r>
              <a:rPr lang="fr-FR" sz="1200" b="1" baseline="0" dirty="0" smtClean="0">
                <a:solidFill>
                  <a:srgbClr val="002232"/>
                </a:solidFill>
                <a:latin typeface="Verdana" pitchFamily="34" charset="0"/>
              </a:rPr>
              <a:t>                        Sylvain LEQUANG – Chloé </a:t>
            </a:r>
            <a:r>
              <a:rPr lang="fr-FR" sz="1200" b="1" baseline="0" dirty="0" smtClean="0">
                <a:solidFill>
                  <a:srgbClr val="002232"/>
                </a:solidFill>
                <a:latin typeface="Verdana" pitchFamily="34" charset="0"/>
              </a:rPr>
              <a:t>MANDON – Laura REQUET</a:t>
            </a:r>
            <a:endParaRPr lang="fr-FR" sz="1200" b="1" baseline="0" dirty="0" smtClean="0">
              <a:solidFill>
                <a:srgbClr val="002232"/>
              </a:solidFill>
              <a:latin typeface="Verdana" pitchFamily="34" charset="0"/>
            </a:endParaRPr>
          </a:p>
          <a:p>
            <a:pPr>
              <a:lnSpc>
                <a:spcPct val="170000"/>
              </a:lnSpc>
              <a:defRPr/>
            </a:pPr>
            <a:r>
              <a:rPr lang="fr-FR" sz="1200" b="1" baseline="0" dirty="0" smtClean="0">
                <a:solidFill>
                  <a:srgbClr val="002232"/>
                </a:solidFill>
                <a:latin typeface="Verdana" pitchFamily="34" charset="0"/>
              </a:rPr>
              <a:t>                        </a:t>
            </a:r>
          </a:p>
          <a:p>
            <a:pPr>
              <a:lnSpc>
                <a:spcPct val="170000"/>
              </a:lnSpc>
              <a:defRPr/>
            </a:pPr>
            <a:endParaRPr lang="fr-FR" sz="1200" b="1" baseline="0" dirty="0" smtClean="0">
              <a:solidFill>
                <a:srgbClr val="002232"/>
              </a:solidFill>
              <a:latin typeface="Verdana" pitchFamily="34" charset="0"/>
            </a:endParaRPr>
          </a:p>
          <a:p>
            <a:pPr>
              <a:lnSpc>
                <a:spcPct val="170000"/>
              </a:lnSpc>
              <a:defRPr/>
            </a:pPr>
            <a:r>
              <a:rPr lang="fr-FR" sz="1200" b="1" baseline="0" dirty="0" smtClean="0">
                <a:solidFill>
                  <a:srgbClr val="002232"/>
                </a:solidFill>
                <a:latin typeface="Verdana" pitchFamily="34" charset="0"/>
              </a:rPr>
              <a:t>                        </a:t>
            </a:r>
            <a:endParaRPr lang="fr-FR" sz="1200" b="1" dirty="0">
              <a:solidFill>
                <a:srgbClr val="002232"/>
              </a:solidFill>
              <a:latin typeface="Verdana" pitchFamily="34" charset="0"/>
            </a:endParaRPr>
          </a:p>
        </p:txBody>
      </p:sp>
      <p:sp>
        <p:nvSpPr>
          <p:cNvPr id="10" name="ZoneTexte 14"/>
          <p:cNvSpPr txBox="1">
            <a:spLocks noChangeArrowheads="1"/>
          </p:cNvSpPr>
          <p:nvPr userDrawn="1"/>
        </p:nvSpPr>
        <p:spPr bwMode="auto">
          <a:xfrm>
            <a:off x="251520" y="1124744"/>
            <a:ext cx="2664832" cy="276999"/>
          </a:xfrm>
          <a:prstGeom prst="rect">
            <a:avLst/>
          </a:prstGeom>
          <a:noFill/>
          <a:ln w="9525">
            <a:noFill/>
            <a:miter lim="800000"/>
            <a:headEnd/>
            <a:tailEnd/>
          </a:ln>
        </p:spPr>
        <p:txBody>
          <a:bodyPr wrap="none">
            <a:spAutoFit/>
          </a:bodyPr>
          <a:lstStyle/>
          <a:p>
            <a:r>
              <a:rPr lang="fr-FR" sz="1200" b="1" u="none" dirty="0">
                <a:solidFill>
                  <a:schemeClr val="bg1"/>
                </a:solidFill>
                <a:latin typeface="+mn-lt"/>
              </a:rPr>
              <a:t>SUJET &amp; BESOINS </a:t>
            </a:r>
            <a:r>
              <a:rPr lang="fr-FR" sz="1200" b="1" dirty="0">
                <a:solidFill>
                  <a:schemeClr val="bg1"/>
                </a:solidFill>
                <a:latin typeface="+mn-lt"/>
              </a:rPr>
              <a:t>| SOLUTION | BILAN</a:t>
            </a:r>
            <a:r>
              <a:rPr lang="fr-FR" sz="1200" b="1" dirty="0">
                <a:latin typeface="+mn-lt"/>
              </a:rPr>
              <a:t> </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AA309A6D-C09C-4548-B29A-6CF363A7E532}" type="datetimeFigureOut">
              <a:rPr lang="fr-FR" smtClean="0"/>
              <a:pPr/>
              <a:t>15/02/2011</a:t>
            </a:fld>
            <a:endParaRPr lang="fr-BE"/>
          </a:p>
        </p:txBody>
      </p:sp>
      <p:sp>
        <p:nvSpPr>
          <p:cNvPr id="9" name="Espace réservé du numéro de diapositive 8"/>
          <p:cNvSpPr>
            <a:spLocks noGrp="1"/>
          </p:cNvSpPr>
          <p:nvPr>
            <p:ph type="sldNum" sz="quarter" idx="15"/>
          </p:nvPr>
        </p:nvSpPr>
        <p:spPr/>
        <p:txBody>
          <a:bodyPr rtlCol="0"/>
          <a:lstStyle/>
          <a:p>
            <a:fld id="{CF4668DC-857F-487D-BFFA-8C0CA5037977}" type="slidenum">
              <a:rPr lang="fr-BE" smtClean="0"/>
              <a:pPr/>
              <a:t>‹N°›</a:t>
            </a:fld>
            <a:endParaRPr lang="fr-BE"/>
          </a:p>
        </p:txBody>
      </p:sp>
      <p:sp>
        <p:nvSpPr>
          <p:cNvPr id="10" name="Espace réservé du pied de page 9"/>
          <p:cNvSpPr>
            <a:spLocks noGrp="1"/>
          </p:cNvSpPr>
          <p:nvPr>
            <p:ph type="ftr" sz="quarter" idx="16"/>
          </p:nvPr>
        </p:nvSpPr>
        <p:spPr/>
        <p:txBody>
          <a:bodyPr rtlCol="0"/>
          <a:lstStyle/>
          <a:p>
            <a:endParaRPr lang="fr-BE"/>
          </a:p>
        </p:txBody>
      </p:sp>
    </p:spTree>
    <p:extLst>
      <p:ext uri="{BB962C8B-B14F-4D97-AF65-F5344CB8AC3E}">
        <p14:creationId xmlns:p14="http://schemas.microsoft.com/office/powerpoint/2010/main" val="235369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79712" y="1916832"/>
            <a:ext cx="6707088" cy="4209331"/>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8" name="ZoneTexte 14"/>
          <p:cNvSpPr txBox="1">
            <a:spLocks noChangeArrowheads="1"/>
          </p:cNvSpPr>
          <p:nvPr userDrawn="1"/>
        </p:nvSpPr>
        <p:spPr bwMode="auto">
          <a:xfrm>
            <a:off x="251520" y="1124744"/>
            <a:ext cx="2664832" cy="276999"/>
          </a:xfrm>
          <a:prstGeom prst="rect">
            <a:avLst/>
          </a:prstGeom>
          <a:noFill/>
          <a:ln w="9525">
            <a:noFill/>
            <a:miter lim="800000"/>
            <a:headEnd/>
            <a:tailEnd/>
          </a:ln>
        </p:spPr>
        <p:txBody>
          <a:bodyPr wrap="none">
            <a:spAutoFit/>
          </a:bodyPr>
          <a:lstStyle/>
          <a:p>
            <a:r>
              <a:rPr lang="fr-FR" sz="1200" b="1" u="sng" dirty="0">
                <a:solidFill>
                  <a:schemeClr val="bg1"/>
                </a:solidFill>
                <a:latin typeface="+mn-lt"/>
              </a:rPr>
              <a:t>SUJET &amp; BESOINS</a:t>
            </a:r>
            <a:r>
              <a:rPr lang="fr-FR" sz="1200" b="1" dirty="0">
                <a:solidFill>
                  <a:schemeClr val="bg1"/>
                </a:solidFill>
                <a:latin typeface="+mn-lt"/>
              </a:rPr>
              <a:t> | SOLUTION | BILAN</a:t>
            </a:r>
            <a:r>
              <a:rPr lang="fr-FR" sz="1200" b="1" dirty="0">
                <a:latin typeface="+mn-lt"/>
              </a:rPr>
              <a:t> </a:t>
            </a:r>
          </a:p>
        </p:txBody>
      </p:sp>
      <p:sp>
        <p:nvSpPr>
          <p:cNvPr id="9" name="Text Box 20"/>
          <p:cNvSpPr txBox="1">
            <a:spLocks noChangeArrowheads="1"/>
          </p:cNvSpPr>
          <p:nvPr userDrawn="1"/>
        </p:nvSpPr>
        <p:spPr bwMode="auto">
          <a:xfrm>
            <a:off x="217215" y="1988840"/>
            <a:ext cx="1093826" cy="307777"/>
          </a:xfrm>
          <a:prstGeom prst="rect">
            <a:avLst/>
          </a:prstGeom>
          <a:noFill/>
          <a:ln w="9525">
            <a:noFill/>
            <a:miter lim="800000"/>
            <a:headEnd/>
            <a:tailEnd/>
          </a:ln>
          <a:effectLst/>
        </p:spPr>
        <p:txBody>
          <a:bodyPr wrap="none">
            <a:spAutoFit/>
          </a:bodyPr>
          <a:lstStyle/>
          <a:p>
            <a:r>
              <a:rPr lang="en-US" sz="1400" u="sng" dirty="0" smtClean="0">
                <a:solidFill>
                  <a:srgbClr val="002232"/>
                </a:solidFill>
                <a:latin typeface="+mn-lt"/>
              </a:rPr>
              <a:t>Introduction</a:t>
            </a:r>
            <a:endParaRPr lang="fr-FR" sz="1400" u="sng" dirty="0">
              <a:solidFill>
                <a:srgbClr val="002232"/>
              </a:solidFill>
              <a:latin typeface="+mn-lt"/>
            </a:endParaRPr>
          </a:p>
        </p:txBody>
      </p:sp>
      <p:sp>
        <p:nvSpPr>
          <p:cNvPr id="10" name="Text Box 20"/>
          <p:cNvSpPr txBox="1">
            <a:spLocks noChangeArrowheads="1"/>
          </p:cNvSpPr>
          <p:nvPr userDrawn="1"/>
        </p:nvSpPr>
        <p:spPr bwMode="auto">
          <a:xfrm>
            <a:off x="369615" y="2287905"/>
            <a:ext cx="1085938" cy="276999"/>
          </a:xfrm>
          <a:prstGeom prst="rect">
            <a:avLst/>
          </a:prstGeom>
          <a:noFill/>
          <a:ln w="9525">
            <a:noFill/>
            <a:miter lim="800000"/>
            <a:headEnd/>
            <a:tailEnd/>
          </a:ln>
          <a:effectLst/>
        </p:spPr>
        <p:txBody>
          <a:bodyPr wrap="none">
            <a:spAutoFit/>
          </a:bodyPr>
          <a:lstStyle/>
          <a:p>
            <a:pPr>
              <a:buFont typeface="Arial" pitchFamily="34" charset="0"/>
              <a:buChar char="•"/>
            </a:pPr>
            <a:r>
              <a:rPr lang="en-US" sz="1200" u="none" dirty="0" smtClean="0">
                <a:solidFill>
                  <a:srgbClr val="002232"/>
                </a:solidFill>
                <a:latin typeface="+mn-lt"/>
              </a:rPr>
              <a:t> Pierre COSTE</a:t>
            </a:r>
          </a:p>
        </p:txBody>
      </p:sp>
      <p:sp>
        <p:nvSpPr>
          <p:cNvPr id="11" name="Text Box 20"/>
          <p:cNvSpPr txBox="1">
            <a:spLocks noChangeArrowheads="1"/>
          </p:cNvSpPr>
          <p:nvPr userDrawn="1"/>
        </p:nvSpPr>
        <p:spPr bwMode="auto">
          <a:xfrm>
            <a:off x="223584" y="2564904"/>
            <a:ext cx="1324080" cy="307777"/>
          </a:xfrm>
          <a:prstGeom prst="rect">
            <a:avLst/>
          </a:prstGeom>
          <a:noFill/>
          <a:ln w="9525">
            <a:noFill/>
            <a:miter lim="800000"/>
            <a:headEnd/>
            <a:tailEnd/>
          </a:ln>
          <a:effectLst/>
        </p:spPr>
        <p:txBody>
          <a:bodyPr wrap="none">
            <a:spAutoFit/>
          </a:bodyPr>
          <a:lstStyle/>
          <a:p>
            <a:r>
              <a:rPr lang="fr-FR" sz="1400" u="none" noProof="0" dirty="0" smtClean="0">
                <a:solidFill>
                  <a:srgbClr val="002232"/>
                </a:solidFill>
                <a:latin typeface="+mn-lt"/>
              </a:rPr>
              <a:t>Contexte projet</a:t>
            </a:r>
            <a:endParaRPr lang="fr-FR" sz="1400" u="none" noProof="0" dirty="0">
              <a:solidFill>
                <a:srgbClr val="002232"/>
              </a:solidFill>
              <a:latin typeface="+mn-lt"/>
            </a:endParaRPr>
          </a:p>
        </p:txBody>
      </p:sp>
      <p:sp>
        <p:nvSpPr>
          <p:cNvPr id="12" name="Text Box 20"/>
          <p:cNvSpPr txBox="1">
            <a:spLocks noChangeArrowheads="1"/>
          </p:cNvSpPr>
          <p:nvPr userDrawn="1"/>
        </p:nvSpPr>
        <p:spPr bwMode="auto">
          <a:xfrm>
            <a:off x="223584" y="2905199"/>
            <a:ext cx="1562928" cy="307777"/>
          </a:xfrm>
          <a:prstGeom prst="rect">
            <a:avLst/>
          </a:prstGeom>
          <a:noFill/>
          <a:ln w="9525">
            <a:noFill/>
            <a:miter lim="800000"/>
            <a:headEnd/>
            <a:tailEnd/>
          </a:ln>
          <a:effectLst/>
        </p:spPr>
        <p:txBody>
          <a:bodyPr wrap="none">
            <a:spAutoFit/>
          </a:bodyPr>
          <a:lstStyle/>
          <a:p>
            <a:r>
              <a:rPr lang="fr-FR" sz="1400" u="none" noProof="0" dirty="0" smtClean="0">
                <a:solidFill>
                  <a:srgbClr val="002232"/>
                </a:solidFill>
                <a:latin typeface="+mn-lt"/>
              </a:rPr>
              <a:t>Solution technique</a:t>
            </a:r>
            <a:endParaRPr lang="fr-FR" sz="1400" u="none" noProof="0" dirty="0">
              <a:solidFill>
                <a:srgbClr val="002232"/>
              </a:solidFill>
              <a:latin typeface="+mn-lt"/>
            </a:endParaRPr>
          </a:p>
        </p:txBody>
      </p:sp>
      <p:sp>
        <p:nvSpPr>
          <p:cNvPr id="13" name="Text Box 20"/>
          <p:cNvSpPr txBox="1">
            <a:spLocks noChangeArrowheads="1"/>
          </p:cNvSpPr>
          <p:nvPr userDrawn="1"/>
        </p:nvSpPr>
        <p:spPr bwMode="auto">
          <a:xfrm>
            <a:off x="200760" y="3265820"/>
            <a:ext cx="1208023" cy="523220"/>
          </a:xfrm>
          <a:prstGeom prst="rect">
            <a:avLst/>
          </a:prstGeom>
          <a:noFill/>
          <a:ln w="9525">
            <a:noFill/>
            <a:miter lim="800000"/>
            <a:headEnd/>
            <a:tailEnd/>
          </a:ln>
          <a:effectLst/>
        </p:spPr>
        <p:txBody>
          <a:bodyPr wrap="none">
            <a:spAutoFit/>
          </a:bodyPr>
          <a:lstStyle/>
          <a:p>
            <a:r>
              <a:rPr lang="fr-FR" sz="1400" u="none" noProof="0" dirty="0" smtClean="0">
                <a:solidFill>
                  <a:srgbClr val="002232"/>
                </a:solidFill>
                <a:latin typeface="+mn-lt"/>
              </a:rPr>
              <a:t>Démarche et </a:t>
            </a:r>
          </a:p>
          <a:p>
            <a:r>
              <a:rPr lang="fr-FR" sz="1400" u="none" noProof="0" dirty="0" smtClean="0">
                <a:solidFill>
                  <a:srgbClr val="002232"/>
                </a:solidFill>
                <a:latin typeface="+mn-lt"/>
              </a:rPr>
              <a:t>méthodologie</a:t>
            </a:r>
            <a:endParaRPr lang="fr-FR" sz="1400" u="none" noProof="0" dirty="0">
              <a:solidFill>
                <a:srgbClr val="002232"/>
              </a:solidFill>
              <a:latin typeface="+mn-lt"/>
            </a:endParaRPr>
          </a:p>
        </p:txBody>
      </p:sp>
      <p:sp>
        <p:nvSpPr>
          <p:cNvPr id="15" name="Espace réservé de la date 14"/>
          <p:cNvSpPr>
            <a:spLocks noGrp="1"/>
          </p:cNvSpPr>
          <p:nvPr>
            <p:ph type="dt" sz="half" idx="10"/>
          </p:nvPr>
        </p:nvSpPr>
        <p:spPr/>
        <p:txBody>
          <a:bodyPr/>
          <a:lstStyle/>
          <a:p>
            <a:fld id="{0429B0AF-5672-4113-853C-C3A4A5CC5BEA}" type="datetime1">
              <a:rPr lang="fr-FR" smtClean="0"/>
              <a:t>15/02/2011</a:t>
            </a:fld>
            <a:endParaRPr lang="fr-FR"/>
          </a:p>
        </p:txBody>
      </p:sp>
      <p:sp>
        <p:nvSpPr>
          <p:cNvPr id="17" name="Espace réservé du pied de page 16"/>
          <p:cNvSpPr>
            <a:spLocks noGrp="1"/>
          </p:cNvSpPr>
          <p:nvPr>
            <p:ph type="ftr" sz="quarter" idx="12"/>
          </p:nvPr>
        </p:nvSpPr>
        <p:spPr/>
        <p:txBody>
          <a:bodyPr/>
          <a:lstStyle/>
          <a:p>
            <a:endParaRPr lang="fr-FR"/>
          </a:p>
        </p:txBody>
      </p:sp>
      <p:sp>
        <p:nvSpPr>
          <p:cNvPr id="20"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002232"/>
                </a:solidFill>
              </a:defRPr>
            </a:lvl1pPr>
          </a:lstStyle>
          <a:p>
            <a:r>
              <a:rPr lang="fr-FR" dirty="0" smtClean="0"/>
              <a:t>Groupe 2 : Diapositive </a:t>
            </a:r>
            <a:fld id="{DD0687C1-896A-4A7D-8F8C-EE6B0ED28203}" type="slidenum">
              <a:rPr lang="fr-FR" smtClean="0"/>
              <a:pPr/>
              <a:t>‹N°›</a:t>
            </a:fld>
            <a:r>
              <a:rPr lang="fr-FR" dirty="0" smtClean="0"/>
              <a:t> / X</a:t>
            </a:r>
            <a:endParaRPr lang="fr-FR" dirty="0"/>
          </a:p>
        </p:txBody>
      </p:sp>
      <p:sp>
        <p:nvSpPr>
          <p:cNvPr id="21" name="ZoneTexte 14"/>
          <p:cNvSpPr txBox="1">
            <a:spLocks noChangeArrowheads="1"/>
          </p:cNvSpPr>
          <p:nvPr userDrawn="1"/>
        </p:nvSpPr>
        <p:spPr bwMode="auto">
          <a:xfrm>
            <a:off x="1835696" y="1556792"/>
            <a:ext cx="1375569" cy="369332"/>
          </a:xfrm>
          <a:prstGeom prst="rect">
            <a:avLst/>
          </a:prstGeom>
          <a:noFill/>
          <a:ln w="9525">
            <a:noFill/>
            <a:miter lim="800000"/>
            <a:headEnd/>
            <a:tailEnd/>
          </a:ln>
        </p:spPr>
        <p:txBody>
          <a:bodyPr wrap="none">
            <a:spAutoFit/>
          </a:bodyPr>
          <a:lstStyle/>
          <a:p>
            <a:r>
              <a:rPr lang="fr-FR" sz="1800" b="1" dirty="0" smtClean="0">
                <a:solidFill>
                  <a:srgbClr val="002232"/>
                </a:solidFill>
                <a:latin typeface="+mn-lt"/>
              </a:rPr>
              <a:t>Introduction</a:t>
            </a:r>
            <a:endParaRPr lang="fr-FR" sz="1800" b="1" dirty="0">
              <a:solidFill>
                <a:srgbClr val="002232"/>
              </a:solidFill>
              <a:latin typeface="+mn-lt"/>
            </a:endParaRPr>
          </a:p>
        </p:txBody>
      </p:sp>
      <p:sp>
        <p:nvSpPr>
          <p:cNvPr id="22" name="ZoneTexte 14"/>
          <p:cNvSpPr txBox="1">
            <a:spLocks noChangeArrowheads="1"/>
          </p:cNvSpPr>
          <p:nvPr userDrawn="1"/>
        </p:nvSpPr>
        <p:spPr bwMode="auto">
          <a:xfrm>
            <a:off x="107504" y="1556792"/>
            <a:ext cx="953210" cy="369332"/>
          </a:xfrm>
          <a:prstGeom prst="rect">
            <a:avLst/>
          </a:prstGeom>
          <a:noFill/>
          <a:ln w="9525">
            <a:noFill/>
            <a:miter lim="800000"/>
            <a:headEnd/>
            <a:tailEnd/>
          </a:ln>
        </p:spPr>
        <p:txBody>
          <a:bodyPr wrap="none">
            <a:spAutoFit/>
          </a:bodyPr>
          <a:lstStyle/>
          <a:p>
            <a:r>
              <a:rPr lang="fr-FR" sz="1800" b="1" dirty="0" smtClean="0">
                <a:solidFill>
                  <a:srgbClr val="002232"/>
                </a:solidFill>
                <a:latin typeface="+mn-lt"/>
              </a:rPr>
              <a:t>PARTIES</a:t>
            </a:r>
            <a:endParaRPr lang="fr-FR" sz="1800" b="1" dirty="0">
              <a:solidFill>
                <a:srgbClr val="002232"/>
              </a:solidFill>
              <a:latin typeface="+mn-lt"/>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xte projet">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D59A88EB-FB72-4CF4-971C-BA8A2CF6FF78}" type="datetime1">
              <a:rPr lang="fr-FR" smtClean="0"/>
              <a:t>15/02/2011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8" name="ZoneTexte 14"/>
          <p:cNvSpPr txBox="1">
            <a:spLocks noChangeArrowheads="1"/>
          </p:cNvSpPr>
          <p:nvPr userDrawn="1"/>
        </p:nvSpPr>
        <p:spPr bwMode="auto">
          <a:xfrm>
            <a:off x="251520" y="1124744"/>
            <a:ext cx="2664832" cy="276999"/>
          </a:xfrm>
          <a:prstGeom prst="rect">
            <a:avLst/>
          </a:prstGeom>
          <a:noFill/>
          <a:ln w="9525">
            <a:noFill/>
            <a:miter lim="800000"/>
            <a:headEnd/>
            <a:tailEnd/>
          </a:ln>
        </p:spPr>
        <p:txBody>
          <a:bodyPr wrap="none">
            <a:spAutoFit/>
          </a:bodyPr>
          <a:lstStyle/>
          <a:p>
            <a:r>
              <a:rPr lang="fr-FR" sz="1200" b="1" u="sng" dirty="0">
                <a:solidFill>
                  <a:schemeClr val="bg1"/>
                </a:solidFill>
                <a:latin typeface="+mn-lt"/>
              </a:rPr>
              <a:t>SUJET &amp; BESOINS</a:t>
            </a:r>
            <a:r>
              <a:rPr lang="fr-FR" sz="1200" b="1" dirty="0">
                <a:solidFill>
                  <a:schemeClr val="bg1"/>
                </a:solidFill>
                <a:latin typeface="+mn-lt"/>
              </a:rPr>
              <a:t> | SOLUTION | BILAN</a:t>
            </a:r>
            <a:r>
              <a:rPr lang="fr-FR" sz="1200" b="1" dirty="0">
                <a:latin typeface="+mn-lt"/>
              </a:rPr>
              <a:t> </a:t>
            </a:r>
          </a:p>
        </p:txBody>
      </p:sp>
      <p:sp>
        <p:nvSpPr>
          <p:cNvPr id="9" name="Text Box 20"/>
          <p:cNvSpPr txBox="1">
            <a:spLocks noChangeArrowheads="1"/>
          </p:cNvSpPr>
          <p:nvPr userDrawn="1"/>
        </p:nvSpPr>
        <p:spPr bwMode="auto">
          <a:xfrm>
            <a:off x="217215" y="1988840"/>
            <a:ext cx="1093826" cy="307777"/>
          </a:xfrm>
          <a:prstGeom prst="rect">
            <a:avLst/>
          </a:prstGeom>
          <a:noFill/>
          <a:ln w="9525">
            <a:noFill/>
            <a:miter lim="800000"/>
            <a:headEnd/>
            <a:tailEnd/>
          </a:ln>
          <a:effectLst/>
        </p:spPr>
        <p:txBody>
          <a:bodyPr wrap="none">
            <a:spAutoFit/>
          </a:bodyPr>
          <a:lstStyle/>
          <a:p>
            <a:r>
              <a:rPr lang="en-US" sz="1400" u="none" dirty="0" smtClean="0">
                <a:solidFill>
                  <a:srgbClr val="002232"/>
                </a:solidFill>
                <a:latin typeface="+mn-lt"/>
              </a:rPr>
              <a:t>Introduction</a:t>
            </a:r>
            <a:endParaRPr lang="fr-FR" sz="1400" u="none" dirty="0">
              <a:solidFill>
                <a:srgbClr val="002232"/>
              </a:solidFill>
              <a:latin typeface="+mn-lt"/>
            </a:endParaRPr>
          </a:p>
        </p:txBody>
      </p:sp>
      <p:sp>
        <p:nvSpPr>
          <p:cNvPr id="11" name="Text Box 20"/>
          <p:cNvSpPr txBox="1">
            <a:spLocks noChangeArrowheads="1"/>
          </p:cNvSpPr>
          <p:nvPr userDrawn="1"/>
        </p:nvSpPr>
        <p:spPr bwMode="auto">
          <a:xfrm>
            <a:off x="223584" y="2329135"/>
            <a:ext cx="1324080" cy="307777"/>
          </a:xfrm>
          <a:prstGeom prst="rect">
            <a:avLst/>
          </a:prstGeom>
          <a:noFill/>
          <a:ln w="9525">
            <a:noFill/>
            <a:miter lim="800000"/>
            <a:headEnd/>
            <a:tailEnd/>
          </a:ln>
          <a:effectLst/>
        </p:spPr>
        <p:txBody>
          <a:bodyPr wrap="none">
            <a:spAutoFit/>
          </a:bodyPr>
          <a:lstStyle/>
          <a:p>
            <a:r>
              <a:rPr lang="fr-FR" sz="1400" u="sng" noProof="0" dirty="0" smtClean="0">
                <a:solidFill>
                  <a:srgbClr val="002232"/>
                </a:solidFill>
                <a:latin typeface="+mn-lt"/>
              </a:rPr>
              <a:t>Contexte projet</a:t>
            </a:r>
            <a:endParaRPr lang="fr-FR" sz="1400" u="sng" noProof="0" dirty="0">
              <a:solidFill>
                <a:srgbClr val="002232"/>
              </a:solidFill>
              <a:latin typeface="+mn-lt"/>
            </a:endParaRPr>
          </a:p>
        </p:txBody>
      </p:sp>
      <p:sp>
        <p:nvSpPr>
          <p:cNvPr id="12" name="Text Box 20"/>
          <p:cNvSpPr txBox="1">
            <a:spLocks noChangeArrowheads="1"/>
          </p:cNvSpPr>
          <p:nvPr userDrawn="1"/>
        </p:nvSpPr>
        <p:spPr bwMode="auto">
          <a:xfrm>
            <a:off x="223584" y="3121223"/>
            <a:ext cx="1562928" cy="307777"/>
          </a:xfrm>
          <a:prstGeom prst="rect">
            <a:avLst/>
          </a:prstGeom>
          <a:noFill/>
          <a:ln w="9525">
            <a:noFill/>
            <a:miter lim="800000"/>
            <a:headEnd/>
            <a:tailEnd/>
          </a:ln>
          <a:effectLst/>
        </p:spPr>
        <p:txBody>
          <a:bodyPr wrap="none">
            <a:spAutoFit/>
          </a:bodyPr>
          <a:lstStyle/>
          <a:p>
            <a:r>
              <a:rPr lang="fr-FR" sz="1400" u="none" noProof="0" dirty="0" smtClean="0">
                <a:solidFill>
                  <a:srgbClr val="002232"/>
                </a:solidFill>
                <a:latin typeface="+mn-lt"/>
              </a:rPr>
              <a:t>Solution technique</a:t>
            </a:r>
            <a:endParaRPr lang="fr-FR" sz="1400" u="none" noProof="0" dirty="0">
              <a:solidFill>
                <a:srgbClr val="002232"/>
              </a:solidFill>
              <a:latin typeface="+mn-lt"/>
            </a:endParaRPr>
          </a:p>
        </p:txBody>
      </p:sp>
      <p:sp>
        <p:nvSpPr>
          <p:cNvPr id="13" name="Text Box 20"/>
          <p:cNvSpPr txBox="1">
            <a:spLocks noChangeArrowheads="1"/>
          </p:cNvSpPr>
          <p:nvPr userDrawn="1"/>
        </p:nvSpPr>
        <p:spPr bwMode="auto">
          <a:xfrm>
            <a:off x="200760" y="3481844"/>
            <a:ext cx="1208023" cy="523220"/>
          </a:xfrm>
          <a:prstGeom prst="rect">
            <a:avLst/>
          </a:prstGeom>
          <a:noFill/>
          <a:ln w="9525">
            <a:noFill/>
            <a:miter lim="800000"/>
            <a:headEnd/>
            <a:tailEnd/>
          </a:ln>
          <a:effectLst/>
        </p:spPr>
        <p:txBody>
          <a:bodyPr wrap="none">
            <a:spAutoFit/>
          </a:bodyPr>
          <a:lstStyle/>
          <a:p>
            <a:r>
              <a:rPr lang="fr-FR" sz="1400" u="none" noProof="0" dirty="0" smtClean="0">
                <a:solidFill>
                  <a:srgbClr val="002232"/>
                </a:solidFill>
                <a:latin typeface="+mn-lt"/>
              </a:rPr>
              <a:t>Démarche et </a:t>
            </a:r>
          </a:p>
          <a:p>
            <a:r>
              <a:rPr lang="fr-FR" sz="1400" u="none" noProof="0" dirty="0" smtClean="0">
                <a:solidFill>
                  <a:srgbClr val="002232"/>
                </a:solidFill>
                <a:latin typeface="+mn-lt"/>
              </a:rPr>
              <a:t>méthodologie</a:t>
            </a:r>
            <a:endParaRPr lang="fr-FR" sz="1400" u="none" noProof="0" dirty="0">
              <a:solidFill>
                <a:srgbClr val="002232"/>
              </a:solidFill>
              <a:latin typeface="+mn-lt"/>
            </a:endParaRPr>
          </a:p>
        </p:txBody>
      </p:sp>
      <p:sp>
        <p:nvSpPr>
          <p:cNvPr id="14" name="Text Box 20"/>
          <p:cNvSpPr txBox="1">
            <a:spLocks noChangeArrowheads="1"/>
          </p:cNvSpPr>
          <p:nvPr userDrawn="1"/>
        </p:nvSpPr>
        <p:spPr bwMode="auto">
          <a:xfrm>
            <a:off x="369615" y="2607295"/>
            <a:ext cx="1315553" cy="461665"/>
          </a:xfrm>
          <a:prstGeom prst="rect">
            <a:avLst/>
          </a:prstGeom>
          <a:noFill/>
          <a:ln w="9525">
            <a:noFill/>
            <a:miter lim="800000"/>
            <a:headEnd/>
            <a:tailEnd/>
          </a:ln>
          <a:effectLst/>
        </p:spPr>
        <p:txBody>
          <a:bodyPr wrap="none">
            <a:spAutoFit/>
          </a:bodyPr>
          <a:lstStyle/>
          <a:p>
            <a:pPr>
              <a:buFont typeface="Arial" pitchFamily="34" charset="0"/>
              <a:buChar char="•"/>
            </a:pPr>
            <a:r>
              <a:rPr lang="en-US" sz="1200" u="none" dirty="0" smtClean="0">
                <a:solidFill>
                  <a:srgbClr val="002232"/>
                </a:solidFill>
                <a:latin typeface="+mn-lt"/>
              </a:rPr>
              <a:t> Laura REQUET</a:t>
            </a:r>
          </a:p>
          <a:p>
            <a:pPr>
              <a:buFont typeface="Arial" pitchFamily="34" charset="0"/>
              <a:buChar char="•"/>
            </a:pPr>
            <a:r>
              <a:rPr lang="en-US" sz="1200" u="none" dirty="0" smtClean="0">
                <a:solidFill>
                  <a:srgbClr val="002232"/>
                </a:solidFill>
                <a:latin typeface="+mn-lt"/>
              </a:rPr>
              <a:t> </a:t>
            </a:r>
            <a:r>
              <a:rPr lang="en-US" sz="1200" u="none" dirty="0" err="1" smtClean="0">
                <a:solidFill>
                  <a:srgbClr val="002232"/>
                </a:solidFill>
                <a:latin typeface="+mn-lt"/>
              </a:rPr>
              <a:t>Charaf</a:t>
            </a:r>
            <a:r>
              <a:rPr lang="en-US" sz="1200" u="none" dirty="0" smtClean="0">
                <a:solidFill>
                  <a:srgbClr val="002232"/>
                </a:solidFill>
                <a:latin typeface="+mn-lt"/>
              </a:rPr>
              <a:t> EL-BELLAI</a:t>
            </a:r>
            <a:endParaRPr lang="fr-FR" sz="1200" u="none" dirty="0">
              <a:solidFill>
                <a:srgbClr val="002232"/>
              </a:solidFill>
              <a:latin typeface="+mn-lt"/>
            </a:endParaRPr>
          </a:p>
        </p:txBody>
      </p:sp>
      <p:sp>
        <p:nvSpPr>
          <p:cNvPr id="1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002232"/>
                </a:solidFill>
              </a:defRPr>
            </a:lvl1pPr>
          </a:lstStyle>
          <a:p>
            <a:r>
              <a:rPr lang="fr-FR" dirty="0" smtClean="0"/>
              <a:t>Groupe 2 : Diapositive </a:t>
            </a:r>
            <a:fld id="{DD0687C1-896A-4A7D-8F8C-EE6B0ED28203}" type="slidenum">
              <a:rPr lang="fr-FR" smtClean="0"/>
              <a:pPr/>
              <a:t>‹N°›</a:t>
            </a:fld>
            <a:r>
              <a:rPr lang="fr-FR" dirty="0" smtClean="0"/>
              <a:t> / X</a:t>
            </a:r>
            <a:endParaRPr lang="fr-FR" dirty="0"/>
          </a:p>
        </p:txBody>
      </p:sp>
      <p:sp>
        <p:nvSpPr>
          <p:cNvPr id="18" name="Espace réservé du contenu 2"/>
          <p:cNvSpPr>
            <a:spLocks noGrp="1"/>
          </p:cNvSpPr>
          <p:nvPr>
            <p:ph idx="1"/>
          </p:nvPr>
        </p:nvSpPr>
        <p:spPr>
          <a:xfrm>
            <a:off x="1979712" y="1916832"/>
            <a:ext cx="6707088" cy="4209331"/>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9" name="ZoneTexte 14"/>
          <p:cNvSpPr txBox="1">
            <a:spLocks noChangeArrowheads="1"/>
          </p:cNvSpPr>
          <p:nvPr userDrawn="1"/>
        </p:nvSpPr>
        <p:spPr bwMode="auto">
          <a:xfrm>
            <a:off x="1835696" y="1556792"/>
            <a:ext cx="1670907" cy="369332"/>
          </a:xfrm>
          <a:prstGeom prst="rect">
            <a:avLst/>
          </a:prstGeom>
          <a:noFill/>
          <a:ln w="9525">
            <a:noFill/>
            <a:miter lim="800000"/>
            <a:headEnd/>
            <a:tailEnd/>
          </a:ln>
        </p:spPr>
        <p:txBody>
          <a:bodyPr wrap="none">
            <a:spAutoFit/>
          </a:bodyPr>
          <a:lstStyle/>
          <a:p>
            <a:r>
              <a:rPr lang="fr-FR" sz="1800" b="1" dirty="0" smtClean="0">
                <a:solidFill>
                  <a:srgbClr val="002232"/>
                </a:solidFill>
                <a:latin typeface="+mn-lt"/>
              </a:rPr>
              <a:t>Contexte projet</a:t>
            </a:r>
            <a:endParaRPr lang="fr-FR" sz="1800" b="1" dirty="0">
              <a:solidFill>
                <a:srgbClr val="002232"/>
              </a:solidFill>
              <a:latin typeface="+mn-lt"/>
            </a:endParaRPr>
          </a:p>
        </p:txBody>
      </p:sp>
      <p:sp>
        <p:nvSpPr>
          <p:cNvPr id="20" name="ZoneTexte 14"/>
          <p:cNvSpPr txBox="1">
            <a:spLocks noChangeArrowheads="1"/>
          </p:cNvSpPr>
          <p:nvPr userDrawn="1"/>
        </p:nvSpPr>
        <p:spPr bwMode="auto">
          <a:xfrm>
            <a:off x="107504" y="1556792"/>
            <a:ext cx="953210" cy="369332"/>
          </a:xfrm>
          <a:prstGeom prst="rect">
            <a:avLst/>
          </a:prstGeom>
          <a:noFill/>
          <a:ln w="9525">
            <a:noFill/>
            <a:miter lim="800000"/>
            <a:headEnd/>
            <a:tailEnd/>
          </a:ln>
        </p:spPr>
        <p:txBody>
          <a:bodyPr wrap="none">
            <a:spAutoFit/>
          </a:bodyPr>
          <a:lstStyle/>
          <a:p>
            <a:r>
              <a:rPr lang="fr-FR" sz="1800" b="1" dirty="0" smtClean="0">
                <a:solidFill>
                  <a:srgbClr val="002232"/>
                </a:solidFill>
                <a:latin typeface="+mn-lt"/>
              </a:rPr>
              <a:t>PARTIES</a:t>
            </a:r>
            <a:endParaRPr lang="fr-FR" sz="1800" b="1" dirty="0">
              <a:solidFill>
                <a:srgbClr val="002232"/>
              </a:solidFill>
              <a:latin typeface="+mn-lt"/>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technique">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3E2F0B67-9623-4FD7-83CE-49ACD1045228}" type="datetime1">
              <a:rPr lang="fr-FR" smtClean="0"/>
              <a:t>15/02/2011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8" name="ZoneTexte 14"/>
          <p:cNvSpPr txBox="1">
            <a:spLocks noChangeArrowheads="1"/>
          </p:cNvSpPr>
          <p:nvPr userDrawn="1"/>
        </p:nvSpPr>
        <p:spPr bwMode="auto">
          <a:xfrm>
            <a:off x="251520" y="1124744"/>
            <a:ext cx="2664832" cy="276999"/>
          </a:xfrm>
          <a:prstGeom prst="rect">
            <a:avLst/>
          </a:prstGeom>
          <a:noFill/>
          <a:ln w="9525">
            <a:noFill/>
            <a:miter lim="800000"/>
            <a:headEnd/>
            <a:tailEnd/>
          </a:ln>
        </p:spPr>
        <p:txBody>
          <a:bodyPr wrap="none">
            <a:spAutoFit/>
          </a:bodyPr>
          <a:lstStyle/>
          <a:p>
            <a:r>
              <a:rPr lang="fr-FR" sz="1200" b="1" u="sng" dirty="0">
                <a:solidFill>
                  <a:schemeClr val="bg1"/>
                </a:solidFill>
                <a:latin typeface="+mn-lt"/>
              </a:rPr>
              <a:t>SUJET &amp; BESOINS</a:t>
            </a:r>
            <a:r>
              <a:rPr lang="fr-FR" sz="1200" b="1" dirty="0">
                <a:solidFill>
                  <a:schemeClr val="bg1"/>
                </a:solidFill>
                <a:latin typeface="+mn-lt"/>
              </a:rPr>
              <a:t> | SOLUTION | BILAN</a:t>
            </a:r>
            <a:r>
              <a:rPr lang="fr-FR" sz="1200" b="1" dirty="0">
                <a:latin typeface="+mn-lt"/>
              </a:rPr>
              <a:t> </a:t>
            </a:r>
          </a:p>
        </p:txBody>
      </p:sp>
      <p:sp>
        <p:nvSpPr>
          <p:cNvPr id="9" name="Text Box 20"/>
          <p:cNvSpPr txBox="1">
            <a:spLocks noChangeArrowheads="1"/>
          </p:cNvSpPr>
          <p:nvPr userDrawn="1"/>
        </p:nvSpPr>
        <p:spPr bwMode="auto">
          <a:xfrm>
            <a:off x="217215" y="1988840"/>
            <a:ext cx="1093826" cy="307777"/>
          </a:xfrm>
          <a:prstGeom prst="rect">
            <a:avLst/>
          </a:prstGeom>
          <a:noFill/>
          <a:ln w="9525">
            <a:noFill/>
            <a:miter lim="800000"/>
            <a:headEnd/>
            <a:tailEnd/>
          </a:ln>
          <a:effectLst/>
        </p:spPr>
        <p:txBody>
          <a:bodyPr wrap="none">
            <a:spAutoFit/>
          </a:bodyPr>
          <a:lstStyle/>
          <a:p>
            <a:r>
              <a:rPr lang="en-US" sz="1400" u="none" dirty="0" smtClean="0">
                <a:solidFill>
                  <a:srgbClr val="002232"/>
                </a:solidFill>
                <a:latin typeface="+mn-lt"/>
              </a:rPr>
              <a:t>Introduction</a:t>
            </a:r>
            <a:endParaRPr lang="fr-FR" sz="1400" u="none" dirty="0">
              <a:solidFill>
                <a:srgbClr val="002232"/>
              </a:solidFill>
              <a:latin typeface="+mn-lt"/>
            </a:endParaRPr>
          </a:p>
        </p:txBody>
      </p:sp>
      <p:sp>
        <p:nvSpPr>
          <p:cNvPr id="11" name="Text Box 20"/>
          <p:cNvSpPr txBox="1">
            <a:spLocks noChangeArrowheads="1"/>
          </p:cNvSpPr>
          <p:nvPr userDrawn="1"/>
        </p:nvSpPr>
        <p:spPr bwMode="auto">
          <a:xfrm>
            <a:off x="223584" y="2329135"/>
            <a:ext cx="1324080" cy="307777"/>
          </a:xfrm>
          <a:prstGeom prst="rect">
            <a:avLst/>
          </a:prstGeom>
          <a:noFill/>
          <a:ln w="9525">
            <a:noFill/>
            <a:miter lim="800000"/>
            <a:headEnd/>
            <a:tailEnd/>
          </a:ln>
          <a:effectLst/>
        </p:spPr>
        <p:txBody>
          <a:bodyPr wrap="none">
            <a:spAutoFit/>
          </a:bodyPr>
          <a:lstStyle/>
          <a:p>
            <a:r>
              <a:rPr lang="fr-FR" sz="1400" u="none" noProof="0" dirty="0" smtClean="0">
                <a:solidFill>
                  <a:srgbClr val="002232"/>
                </a:solidFill>
                <a:latin typeface="+mn-lt"/>
              </a:rPr>
              <a:t>Contexte projet</a:t>
            </a:r>
            <a:endParaRPr lang="fr-FR" sz="1400" u="none" noProof="0" dirty="0">
              <a:solidFill>
                <a:srgbClr val="002232"/>
              </a:solidFill>
              <a:latin typeface="+mn-lt"/>
            </a:endParaRPr>
          </a:p>
        </p:txBody>
      </p:sp>
      <p:sp>
        <p:nvSpPr>
          <p:cNvPr id="12" name="Text Box 20"/>
          <p:cNvSpPr txBox="1">
            <a:spLocks noChangeArrowheads="1"/>
          </p:cNvSpPr>
          <p:nvPr userDrawn="1"/>
        </p:nvSpPr>
        <p:spPr bwMode="auto">
          <a:xfrm>
            <a:off x="223584" y="2636912"/>
            <a:ext cx="1562928" cy="307777"/>
          </a:xfrm>
          <a:prstGeom prst="rect">
            <a:avLst/>
          </a:prstGeom>
          <a:noFill/>
          <a:ln w="9525">
            <a:noFill/>
            <a:miter lim="800000"/>
            <a:headEnd/>
            <a:tailEnd/>
          </a:ln>
          <a:effectLst/>
        </p:spPr>
        <p:txBody>
          <a:bodyPr wrap="none">
            <a:spAutoFit/>
          </a:bodyPr>
          <a:lstStyle/>
          <a:p>
            <a:r>
              <a:rPr lang="fr-FR" sz="1400" u="sng" noProof="0" dirty="0" smtClean="0">
                <a:solidFill>
                  <a:srgbClr val="002232"/>
                </a:solidFill>
                <a:latin typeface="+mn-lt"/>
              </a:rPr>
              <a:t>Solution technique</a:t>
            </a:r>
            <a:endParaRPr lang="fr-FR" sz="1400" u="sng" noProof="0" dirty="0">
              <a:solidFill>
                <a:srgbClr val="002232"/>
              </a:solidFill>
              <a:latin typeface="+mn-lt"/>
            </a:endParaRPr>
          </a:p>
        </p:txBody>
      </p:sp>
      <p:sp>
        <p:nvSpPr>
          <p:cNvPr id="13" name="Text Box 20"/>
          <p:cNvSpPr txBox="1">
            <a:spLocks noChangeArrowheads="1"/>
          </p:cNvSpPr>
          <p:nvPr userDrawn="1"/>
        </p:nvSpPr>
        <p:spPr bwMode="auto">
          <a:xfrm>
            <a:off x="200760" y="3212976"/>
            <a:ext cx="1208023" cy="523220"/>
          </a:xfrm>
          <a:prstGeom prst="rect">
            <a:avLst/>
          </a:prstGeom>
          <a:noFill/>
          <a:ln w="9525">
            <a:noFill/>
            <a:miter lim="800000"/>
            <a:headEnd/>
            <a:tailEnd/>
          </a:ln>
          <a:effectLst/>
        </p:spPr>
        <p:txBody>
          <a:bodyPr wrap="none">
            <a:spAutoFit/>
          </a:bodyPr>
          <a:lstStyle/>
          <a:p>
            <a:r>
              <a:rPr lang="fr-FR" sz="1400" u="none" noProof="0" dirty="0" smtClean="0">
                <a:solidFill>
                  <a:srgbClr val="002232"/>
                </a:solidFill>
                <a:latin typeface="+mn-lt"/>
              </a:rPr>
              <a:t>Démarche et </a:t>
            </a:r>
          </a:p>
          <a:p>
            <a:r>
              <a:rPr lang="fr-FR" sz="1400" u="none" noProof="0" dirty="0" smtClean="0">
                <a:solidFill>
                  <a:srgbClr val="002232"/>
                </a:solidFill>
                <a:latin typeface="+mn-lt"/>
              </a:rPr>
              <a:t>méthodologie</a:t>
            </a:r>
            <a:endParaRPr lang="fr-FR" sz="1400" u="none" noProof="0" dirty="0">
              <a:solidFill>
                <a:srgbClr val="002232"/>
              </a:solidFill>
              <a:latin typeface="+mn-lt"/>
            </a:endParaRPr>
          </a:p>
        </p:txBody>
      </p:sp>
      <p:sp>
        <p:nvSpPr>
          <p:cNvPr id="14" name="Text Box 20"/>
          <p:cNvSpPr txBox="1">
            <a:spLocks noChangeArrowheads="1"/>
          </p:cNvSpPr>
          <p:nvPr userDrawn="1"/>
        </p:nvSpPr>
        <p:spPr bwMode="auto">
          <a:xfrm>
            <a:off x="369615" y="2924944"/>
            <a:ext cx="1289584" cy="276999"/>
          </a:xfrm>
          <a:prstGeom prst="rect">
            <a:avLst/>
          </a:prstGeom>
          <a:noFill/>
          <a:ln w="9525">
            <a:noFill/>
            <a:miter lim="800000"/>
            <a:headEnd/>
            <a:tailEnd/>
          </a:ln>
          <a:effectLst/>
        </p:spPr>
        <p:txBody>
          <a:bodyPr wrap="none">
            <a:spAutoFit/>
          </a:bodyPr>
          <a:lstStyle/>
          <a:p>
            <a:pPr>
              <a:buFont typeface="Arial" pitchFamily="34" charset="0"/>
              <a:buChar char="•"/>
            </a:pPr>
            <a:r>
              <a:rPr lang="en-US" sz="1200" u="none" dirty="0" smtClean="0">
                <a:solidFill>
                  <a:srgbClr val="002232"/>
                </a:solidFill>
                <a:latin typeface="+mn-lt"/>
              </a:rPr>
              <a:t> Charlotte GALZY</a:t>
            </a:r>
          </a:p>
        </p:txBody>
      </p:sp>
      <p:sp>
        <p:nvSpPr>
          <p:cNvPr id="1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002232"/>
                </a:solidFill>
              </a:defRPr>
            </a:lvl1pPr>
          </a:lstStyle>
          <a:p>
            <a:r>
              <a:rPr lang="fr-FR" dirty="0" smtClean="0"/>
              <a:t>Groupe 2 : Diapositive </a:t>
            </a:r>
            <a:fld id="{DD0687C1-896A-4A7D-8F8C-EE6B0ED28203}" type="slidenum">
              <a:rPr lang="fr-FR" smtClean="0"/>
              <a:pPr/>
              <a:t>‹N°›</a:t>
            </a:fld>
            <a:r>
              <a:rPr lang="fr-FR" dirty="0" smtClean="0"/>
              <a:t> / X</a:t>
            </a:r>
            <a:endParaRPr lang="fr-FR" dirty="0"/>
          </a:p>
        </p:txBody>
      </p:sp>
      <p:sp>
        <p:nvSpPr>
          <p:cNvPr id="17" name="Espace réservé du contenu 2"/>
          <p:cNvSpPr>
            <a:spLocks noGrp="1"/>
          </p:cNvSpPr>
          <p:nvPr>
            <p:ph idx="1"/>
          </p:nvPr>
        </p:nvSpPr>
        <p:spPr>
          <a:xfrm>
            <a:off x="1979712" y="1916832"/>
            <a:ext cx="6707088" cy="4209331"/>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8" name="ZoneTexte 14"/>
          <p:cNvSpPr txBox="1">
            <a:spLocks noChangeArrowheads="1"/>
          </p:cNvSpPr>
          <p:nvPr userDrawn="1"/>
        </p:nvSpPr>
        <p:spPr bwMode="auto">
          <a:xfrm>
            <a:off x="1835696" y="1556792"/>
            <a:ext cx="1986826" cy="369332"/>
          </a:xfrm>
          <a:prstGeom prst="rect">
            <a:avLst/>
          </a:prstGeom>
          <a:noFill/>
          <a:ln w="9525">
            <a:noFill/>
            <a:miter lim="800000"/>
            <a:headEnd/>
            <a:tailEnd/>
          </a:ln>
        </p:spPr>
        <p:txBody>
          <a:bodyPr wrap="none">
            <a:spAutoFit/>
          </a:bodyPr>
          <a:lstStyle/>
          <a:p>
            <a:r>
              <a:rPr lang="fr-FR" sz="1800" b="1" dirty="0" smtClean="0">
                <a:solidFill>
                  <a:srgbClr val="002232"/>
                </a:solidFill>
                <a:latin typeface="+mn-lt"/>
              </a:rPr>
              <a:t>Solution</a:t>
            </a:r>
            <a:r>
              <a:rPr lang="fr-FR" sz="1800" b="1" baseline="0" dirty="0" smtClean="0">
                <a:solidFill>
                  <a:srgbClr val="002232"/>
                </a:solidFill>
                <a:latin typeface="+mn-lt"/>
              </a:rPr>
              <a:t> technique</a:t>
            </a:r>
            <a:endParaRPr lang="fr-FR" sz="1800" b="1" dirty="0">
              <a:solidFill>
                <a:srgbClr val="002232"/>
              </a:solidFill>
              <a:latin typeface="+mn-lt"/>
            </a:endParaRPr>
          </a:p>
        </p:txBody>
      </p:sp>
      <p:sp>
        <p:nvSpPr>
          <p:cNvPr id="19" name="ZoneTexte 14"/>
          <p:cNvSpPr txBox="1">
            <a:spLocks noChangeArrowheads="1"/>
          </p:cNvSpPr>
          <p:nvPr userDrawn="1"/>
        </p:nvSpPr>
        <p:spPr bwMode="auto">
          <a:xfrm>
            <a:off x="107504" y="1556792"/>
            <a:ext cx="953210" cy="369332"/>
          </a:xfrm>
          <a:prstGeom prst="rect">
            <a:avLst/>
          </a:prstGeom>
          <a:noFill/>
          <a:ln w="9525">
            <a:noFill/>
            <a:miter lim="800000"/>
            <a:headEnd/>
            <a:tailEnd/>
          </a:ln>
        </p:spPr>
        <p:txBody>
          <a:bodyPr wrap="none">
            <a:spAutoFit/>
          </a:bodyPr>
          <a:lstStyle/>
          <a:p>
            <a:r>
              <a:rPr lang="fr-FR" sz="1800" b="1" dirty="0" smtClean="0">
                <a:solidFill>
                  <a:srgbClr val="002232"/>
                </a:solidFill>
                <a:latin typeface="+mn-lt"/>
              </a:rPr>
              <a:t>PARTIES</a:t>
            </a:r>
            <a:endParaRPr lang="fr-FR" sz="1800" b="1" dirty="0">
              <a:solidFill>
                <a:srgbClr val="002232"/>
              </a:solidFill>
              <a:latin typeface="+mn-lt"/>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émarche et méthodologie">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DE31888E-7959-456A-AA95-CE92EF64A6F7}" type="datetime1">
              <a:rPr lang="fr-FR" smtClean="0"/>
              <a:t>15/02/2011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8" name="ZoneTexte 14"/>
          <p:cNvSpPr txBox="1">
            <a:spLocks noChangeArrowheads="1"/>
          </p:cNvSpPr>
          <p:nvPr userDrawn="1"/>
        </p:nvSpPr>
        <p:spPr bwMode="auto">
          <a:xfrm>
            <a:off x="251520" y="1124744"/>
            <a:ext cx="2664832" cy="276999"/>
          </a:xfrm>
          <a:prstGeom prst="rect">
            <a:avLst/>
          </a:prstGeom>
          <a:noFill/>
          <a:ln w="9525">
            <a:noFill/>
            <a:miter lim="800000"/>
            <a:headEnd/>
            <a:tailEnd/>
          </a:ln>
        </p:spPr>
        <p:txBody>
          <a:bodyPr wrap="none">
            <a:spAutoFit/>
          </a:bodyPr>
          <a:lstStyle/>
          <a:p>
            <a:r>
              <a:rPr lang="fr-FR" sz="1200" b="1" u="sng" dirty="0">
                <a:solidFill>
                  <a:schemeClr val="bg1"/>
                </a:solidFill>
                <a:latin typeface="+mn-lt"/>
              </a:rPr>
              <a:t>SUJET &amp; BESOINS</a:t>
            </a:r>
            <a:r>
              <a:rPr lang="fr-FR" sz="1200" b="1" dirty="0">
                <a:solidFill>
                  <a:schemeClr val="bg1"/>
                </a:solidFill>
                <a:latin typeface="+mn-lt"/>
              </a:rPr>
              <a:t> | SOLUTION | BILAN</a:t>
            </a:r>
            <a:r>
              <a:rPr lang="fr-FR" sz="1200" b="1" dirty="0">
                <a:latin typeface="+mn-lt"/>
              </a:rPr>
              <a:t> </a:t>
            </a:r>
          </a:p>
        </p:txBody>
      </p:sp>
      <p:sp>
        <p:nvSpPr>
          <p:cNvPr id="9" name="Text Box 20"/>
          <p:cNvSpPr txBox="1">
            <a:spLocks noChangeArrowheads="1"/>
          </p:cNvSpPr>
          <p:nvPr userDrawn="1"/>
        </p:nvSpPr>
        <p:spPr bwMode="auto">
          <a:xfrm>
            <a:off x="217215" y="1988840"/>
            <a:ext cx="1093826" cy="307777"/>
          </a:xfrm>
          <a:prstGeom prst="rect">
            <a:avLst/>
          </a:prstGeom>
          <a:noFill/>
          <a:ln w="9525">
            <a:noFill/>
            <a:miter lim="800000"/>
            <a:headEnd/>
            <a:tailEnd/>
          </a:ln>
          <a:effectLst/>
        </p:spPr>
        <p:txBody>
          <a:bodyPr wrap="none">
            <a:spAutoFit/>
          </a:bodyPr>
          <a:lstStyle/>
          <a:p>
            <a:r>
              <a:rPr lang="en-US" sz="1400" u="none" dirty="0" smtClean="0">
                <a:solidFill>
                  <a:srgbClr val="002232"/>
                </a:solidFill>
                <a:latin typeface="+mn-lt"/>
              </a:rPr>
              <a:t>Introduction</a:t>
            </a:r>
            <a:endParaRPr lang="fr-FR" sz="1400" u="none" dirty="0">
              <a:solidFill>
                <a:srgbClr val="002232"/>
              </a:solidFill>
              <a:latin typeface="+mn-lt"/>
            </a:endParaRPr>
          </a:p>
        </p:txBody>
      </p:sp>
      <p:sp>
        <p:nvSpPr>
          <p:cNvPr id="11" name="Text Box 20"/>
          <p:cNvSpPr txBox="1">
            <a:spLocks noChangeArrowheads="1"/>
          </p:cNvSpPr>
          <p:nvPr userDrawn="1"/>
        </p:nvSpPr>
        <p:spPr bwMode="auto">
          <a:xfrm>
            <a:off x="223584" y="2329135"/>
            <a:ext cx="1324080" cy="307777"/>
          </a:xfrm>
          <a:prstGeom prst="rect">
            <a:avLst/>
          </a:prstGeom>
          <a:noFill/>
          <a:ln w="9525">
            <a:noFill/>
            <a:miter lim="800000"/>
            <a:headEnd/>
            <a:tailEnd/>
          </a:ln>
          <a:effectLst/>
        </p:spPr>
        <p:txBody>
          <a:bodyPr wrap="none">
            <a:spAutoFit/>
          </a:bodyPr>
          <a:lstStyle/>
          <a:p>
            <a:r>
              <a:rPr lang="fr-FR" sz="1400" u="none" noProof="0" dirty="0" smtClean="0">
                <a:solidFill>
                  <a:srgbClr val="002232"/>
                </a:solidFill>
                <a:latin typeface="+mn-lt"/>
              </a:rPr>
              <a:t>Contexte projet</a:t>
            </a:r>
            <a:endParaRPr lang="fr-FR" sz="1400" u="none" noProof="0" dirty="0">
              <a:solidFill>
                <a:srgbClr val="002232"/>
              </a:solidFill>
              <a:latin typeface="+mn-lt"/>
            </a:endParaRPr>
          </a:p>
        </p:txBody>
      </p:sp>
      <p:sp>
        <p:nvSpPr>
          <p:cNvPr id="12" name="Text Box 20"/>
          <p:cNvSpPr txBox="1">
            <a:spLocks noChangeArrowheads="1"/>
          </p:cNvSpPr>
          <p:nvPr userDrawn="1"/>
        </p:nvSpPr>
        <p:spPr bwMode="auto">
          <a:xfrm>
            <a:off x="223584" y="2636912"/>
            <a:ext cx="1562928" cy="307777"/>
          </a:xfrm>
          <a:prstGeom prst="rect">
            <a:avLst/>
          </a:prstGeom>
          <a:noFill/>
          <a:ln w="9525">
            <a:noFill/>
            <a:miter lim="800000"/>
            <a:headEnd/>
            <a:tailEnd/>
          </a:ln>
          <a:effectLst/>
        </p:spPr>
        <p:txBody>
          <a:bodyPr wrap="none">
            <a:spAutoFit/>
          </a:bodyPr>
          <a:lstStyle/>
          <a:p>
            <a:r>
              <a:rPr lang="fr-FR" sz="1400" u="none" noProof="0" dirty="0" smtClean="0">
                <a:solidFill>
                  <a:srgbClr val="002232"/>
                </a:solidFill>
                <a:latin typeface="+mn-lt"/>
              </a:rPr>
              <a:t>Solution technique</a:t>
            </a:r>
            <a:endParaRPr lang="fr-FR" sz="1400" u="none" noProof="0" dirty="0">
              <a:solidFill>
                <a:srgbClr val="002232"/>
              </a:solidFill>
              <a:latin typeface="+mn-lt"/>
            </a:endParaRPr>
          </a:p>
        </p:txBody>
      </p:sp>
      <p:sp>
        <p:nvSpPr>
          <p:cNvPr id="13" name="Text Box 20"/>
          <p:cNvSpPr txBox="1">
            <a:spLocks noChangeArrowheads="1"/>
          </p:cNvSpPr>
          <p:nvPr userDrawn="1"/>
        </p:nvSpPr>
        <p:spPr bwMode="auto">
          <a:xfrm>
            <a:off x="200760" y="2924944"/>
            <a:ext cx="1208023" cy="523220"/>
          </a:xfrm>
          <a:prstGeom prst="rect">
            <a:avLst/>
          </a:prstGeom>
          <a:noFill/>
          <a:ln w="9525">
            <a:noFill/>
            <a:miter lim="800000"/>
            <a:headEnd/>
            <a:tailEnd/>
          </a:ln>
          <a:effectLst/>
        </p:spPr>
        <p:txBody>
          <a:bodyPr wrap="none">
            <a:spAutoFit/>
          </a:bodyPr>
          <a:lstStyle/>
          <a:p>
            <a:r>
              <a:rPr lang="fr-FR" sz="1400" u="sng" noProof="0" dirty="0" smtClean="0">
                <a:solidFill>
                  <a:srgbClr val="002232"/>
                </a:solidFill>
                <a:latin typeface="+mn-lt"/>
              </a:rPr>
              <a:t>Démarche et </a:t>
            </a:r>
          </a:p>
          <a:p>
            <a:r>
              <a:rPr lang="fr-FR" sz="1400" u="sng" noProof="0" dirty="0" smtClean="0">
                <a:solidFill>
                  <a:srgbClr val="002232"/>
                </a:solidFill>
                <a:latin typeface="+mn-lt"/>
              </a:rPr>
              <a:t>méthodologie</a:t>
            </a:r>
            <a:endParaRPr lang="fr-FR" sz="1400" u="sng" noProof="0" dirty="0">
              <a:solidFill>
                <a:srgbClr val="002232"/>
              </a:solidFill>
              <a:latin typeface="+mn-lt"/>
            </a:endParaRPr>
          </a:p>
        </p:txBody>
      </p:sp>
      <p:sp>
        <p:nvSpPr>
          <p:cNvPr id="14" name="Text Box 20"/>
          <p:cNvSpPr txBox="1">
            <a:spLocks noChangeArrowheads="1"/>
          </p:cNvSpPr>
          <p:nvPr userDrawn="1"/>
        </p:nvSpPr>
        <p:spPr bwMode="auto">
          <a:xfrm>
            <a:off x="369615" y="3440033"/>
            <a:ext cx="1181477" cy="461665"/>
          </a:xfrm>
          <a:prstGeom prst="rect">
            <a:avLst/>
          </a:prstGeom>
          <a:noFill/>
          <a:ln w="9525">
            <a:noFill/>
            <a:miter lim="800000"/>
            <a:headEnd/>
            <a:tailEnd/>
          </a:ln>
          <a:effectLst/>
        </p:spPr>
        <p:txBody>
          <a:bodyPr wrap="none">
            <a:spAutoFit/>
          </a:bodyPr>
          <a:lstStyle/>
          <a:p>
            <a:pPr>
              <a:buFont typeface="Arial" pitchFamily="34" charset="0"/>
              <a:buChar char="•"/>
            </a:pPr>
            <a:r>
              <a:rPr lang="en-US" sz="1200" u="none" dirty="0" smtClean="0">
                <a:solidFill>
                  <a:srgbClr val="002232"/>
                </a:solidFill>
                <a:latin typeface="+mn-lt"/>
              </a:rPr>
              <a:t> </a:t>
            </a:r>
            <a:r>
              <a:rPr lang="en-US" sz="1200" u="none" dirty="0" err="1" smtClean="0">
                <a:solidFill>
                  <a:srgbClr val="002232"/>
                </a:solidFill>
                <a:latin typeface="+mn-lt"/>
              </a:rPr>
              <a:t>Emric</a:t>
            </a:r>
            <a:r>
              <a:rPr lang="en-US" sz="1200" u="none" dirty="0" smtClean="0">
                <a:solidFill>
                  <a:srgbClr val="002232"/>
                </a:solidFill>
                <a:latin typeface="+mn-lt"/>
              </a:rPr>
              <a:t> FORGE</a:t>
            </a:r>
          </a:p>
          <a:p>
            <a:pPr>
              <a:buFont typeface="Arial" pitchFamily="34" charset="0"/>
              <a:buChar char="•"/>
            </a:pPr>
            <a:r>
              <a:rPr lang="en-US" sz="1200" u="none" baseline="0" dirty="0" smtClean="0">
                <a:solidFill>
                  <a:srgbClr val="002232"/>
                </a:solidFill>
                <a:latin typeface="+mn-lt"/>
              </a:rPr>
              <a:t> </a:t>
            </a:r>
            <a:r>
              <a:rPr lang="en-US" sz="1200" u="none" baseline="0" dirty="0" err="1" smtClean="0">
                <a:solidFill>
                  <a:srgbClr val="002232"/>
                </a:solidFill>
                <a:latin typeface="+mn-lt"/>
              </a:rPr>
              <a:t>Florent</a:t>
            </a:r>
            <a:r>
              <a:rPr lang="en-US" sz="1200" u="none" baseline="0" dirty="0" smtClean="0">
                <a:solidFill>
                  <a:srgbClr val="002232"/>
                </a:solidFill>
                <a:latin typeface="+mn-lt"/>
              </a:rPr>
              <a:t> GRIGIS</a:t>
            </a:r>
            <a:endParaRPr lang="en-US" sz="1200" u="none" dirty="0" smtClean="0">
              <a:solidFill>
                <a:srgbClr val="002232"/>
              </a:solidFill>
              <a:latin typeface="+mn-lt"/>
            </a:endParaRPr>
          </a:p>
        </p:txBody>
      </p:sp>
      <p:sp>
        <p:nvSpPr>
          <p:cNvPr id="1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002232"/>
                </a:solidFill>
              </a:defRPr>
            </a:lvl1pPr>
          </a:lstStyle>
          <a:p>
            <a:r>
              <a:rPr lang="fr-FR" dirty="0" smtClean="0"/>
              <a:t>Groupe 2 : Diapositive </a:t>
            </a:r>
            <a:fld id="{DD0687C1-896A-4A7D-8F8C-EE6B0ED28203}" type="slidenum">
              <a:rPr lang="fr-FR" smtClean="0"/>
              <a:pPr/>
              <a:t>‹N°›</a:t>
            </a:fld>
            <a:r>
              <a:rPr lang="fr-FR" dirty="0" smtClean="0"/>
              <a:t> / X</a:t>
            </a:r>
            <a:endParaRPr lang="fr-FR" dirty="0"/>
          </a:p>
        </p:txBody>
      </p:sp>
      <p:sp>
        <p:nvSpPr>
          <p:cNvPr id="17" name="Espace réservé du contenu 2"/>
          <p:cNvSpPr>
            <a:spLocks noGrp="1"/>
          </p:cNvSpPr>
          <p:nvPr>
            <p:ph idx="1"/>
          </p:nvPr>
        </p:nvSpPr>
        <p:spPr>
          <a:xfrm>
            <a:off x="1979712" y="1916832"/>
            <a:ext cx="6707088" cy="4209331"/>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8" name="ZoneTexte 14"/>
          <p:cNvSpPr txBox="1">
            <a:spLocks noChangeArrowheads="1"/>
          </p:cNvSpPr>
          <p:nvPr userDrawn="1"/>
        </p:nvSpPr>
        <p:spPr bwMode="auto">
          <a:xfrm>
            <a:off x="1835696" y="1556792"/>
            <a:ext cx="2795894" cy="369332"/>
          </a:xfrm>
          <a:prstGeom prst="rect">
            <a:avLst/>
          </a:prstGeom>
          <a:noFill/>
          <a:ln w="9525">
            <a:noFill/>
            <a:miter lim="800000"/>
            <a:headEnd/>
            <a:tailEnd/>
          </a:ln>
        </p:spPr>
        <p:txBody>
          <a:bodyPr wrap="none">
            <a:spAutoFit/>
          </a:bodyPr>
          <a:lstStyle/>
          <a:p>
            <a:r>
              <a:rPr lang="fr-FR" sz="1800" b="1" dirty="0" smtClean="0">
                <a:solidFill>
                  <a:srgbClr val="002232"/>
                </a:solidFill>
                <a:latin typeface="+mn-lt"/>
              </a:rPr>
              <a:t>Démarche et méthodologie</a:t>
            </a:r>
            <a:endParaRPr lang="fr-FR" sz="1800" b="1" dirty="0">
              <a:solidFill>
                <a:srgbClr val="002232"/>
              </a:solidFill>
              <a:latin typeface="+mn-lt"/>
            </a:endParaRPr>
          </a:p>
        </p:txBody>
      </p:sp>
      <p:sp>
        <p:nvSpPr>
          <p:cNvPr id="19" name="ZoneTexte 14"/>
          <p:cNvSpPr txBox="1">
            <a:spLocks noChangeArrowheads="1"/>
          </p:cNvSpPr>
          <p:nvPr userDrawn="1"/>
        </p:nvSpPr>
        <p:spPr bwMode="auto">
          <a:xfrm>
            <a:off x="107504" y="1556792"/>
            <a:ext cx="953210" cy="369332"/>
          </a:xfrm>
          <a:prstGeom prst="rect">
            <a:avLst/>
          </a:prstGeom>
          <a:noFill/>
          <a:ln w="9525">
            <a:noFill/>
            <a:miter lim="800000"/>
            <a:headEnd/>
            <a:tailEnd/>
          </a:ln>
        </p:spPr>
        <p:txBody>
          <a:bodyPr wrap="none">
            <a:spAutoFit/>
          </a:bodyPr>
          <a:lstStyle/>
          <a:p>
            <a:r>
              <a:rPr lang="fr-FR" sz="1800" b="1" dirty="0" smtClean="0">
                <a:solidFill>
                  <a:srgbClr val="002232"/>
                </a:solidFill>
                <a:latin typeface="+mn-lt"/>
              </a:rPr>
              <a:t>PARTIES</a:t>
            </a:r>
            <a:endParaRPr lang="fr-FR" sz="1800" b="1" dirty="0">
              <a:solidFill>
                <a:srgbClr val="002232"/>
              </a:solidFill>
              <a:latin typeface="+mn-lt"/>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chitechture technique">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839AC42C-4910-4162-8D76-EA4037F80803}" type="datetime1">
              <a:rPr lang="fr-FR" smtClean="0"/>
              <a:t>15/02/2011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ZoneTexte 14"/>
          <p:cNvSpPr txBox="1">
            <a:spLocks noChangeArrowheads="1"/>
          </p:cNvSpPr>
          <p:nvPr userDrawn="1"/>
        </p:nvSpPr>
        <p:spPr bwMode="auto">
          <a:xfrm>
            <a:off x="251520" y="1124744"/>
            <a:ext cx="2664832" cy="276999"/>
          </a:xfrm>
          <a:prstGeom prst="rect">
            <a:avLst/>
          </a:prstGeom>
          <a:noFill/>
          <a:ln w="9525">
            <a:noFill/>
            <a:miter lim="800000"/>
            <a:headEnd/>
            <a:tailEnd/>
          </a:ln>
        </p:spPr>
        <p:txBody>
          <a:bodyPr wrap="none">
            <a:spAutoFit/>
          </a:bodyPr>
          <a:lstStyle/>
          <a:p>
            <a:r>
              <a:rPr lang="fr-FR" sz="1200" b="1" u="none" dirty="0">
                <a:solidFill>
                  <a:schemeClr val="bg1"/>
                </a:solidFill>
                <a:latin typeface="+mn-lt"/>
              </a:rPr>
              <a:t>SUJET &amp; BESOINS </a:t>
            </a:r>
            <a:r>
              <a:rPr lang="fr-FR" sz="1200" b="1" dirty="0">
                <a:solidFill>
                  <a:schemeClr val="bg1"/>
                </a:solidFill>
                <a:latin typeface="+mn-lt"/>
              </a:rPr>
              <a:t>| </a:t>
            </a:r>
            <a:r>
              <a:rPr lang="fr-FR" sz="1200" b="1" u="sng" dirty="0">
                <a:solidFill>
                  <a:schemeClr val="bg1"/>
                </a:solidFill>
                <a:latin typeface="+mn-lt"/>
              </a:rPr>
              <a:t>SOLUTION</a:t>
            </a:r>
            <a:r>
              <a:rPr lang="fr-FR" sz="1200" b="1" dirty="0">
                <a:solidFill>
                  <a:schemeClr val="bg1"/>
                </a:solidFill>
                <a:latin typeface="+mn-lt"/>
              </a:rPr>
              <a:t> | BILAN</a:t>
            </a:r>
            <a:r>
              <a:rPr lang="fr-FR" sz="1200" b="1" dirty="0">
                <a:latin typeface="+mn-lt"/>
              </a:rPr>
              <a:t> </a:t>
            </a:r>
          </a:p>
        </p:txBody>
      </p:sp>
      <p:sp>
        <p:nvSpPr>
          <p:cNvPr id="8" name="Text Box 20"/>
          <p:cNvSpPr txBox="1">
            <a:spLocks noChangeArrowheads="1"/>
          </p:cNvSpPr>
          <p:nvPr userDrawn="1"/>
        </p:nvSpPr>
        <p:spPr bwMode="auto">
          <a:xfrm>
            <a:off x="217215" y="1988840"/>
            <a:ext cx="1129925" cy="523220"/>
          </a:xfrm>
          <a:prstGeom prst="rect">
            <a:avLst/>
          </a:prstGeom>
          <a:noFill/>
          <a:ln w="9525">
            <a:noFill/>
            <a:miter lim="800000"/>
            <a:headEnd/>
            <a:tailEnd/>
          </a:ln>
          <a:effectLst/>
        </p:spPr>
        <p:txBody>
          <a:bodyPr wrap="none">
            <a:spAutoFit/>
          </a:bodyPr>
          <a:lstStyle/>
          <a:p>
            <a:r>
              <a:rPr lang="fr-FR" sz="1400" u="sng" noProof="0" dirty="0" smtClean="0">
                <a:solidFill>
                  <a:srgbClr val="002232"/>
                </a:solidFill>
                <a:latin typeface="+mn-lt"/>
              </a:rPr>
              <a:t>Architecture </a:t>
            </a:r>
          </a:p>
          <a:p>
            <a:r>
              <a:rPr lang="fr-FR" sz="1400" u="sng" noProof="0" dirty="0" smtClean="0">
                <a:solidFill>
                  <a:srgbClr val="002232"/>
                </a:solidFill>
                <a:latin typeface="+mn-lt"/>
              </a:rPr>
              <a:t>technique</a:t>
            </a:r>
            <a:endParaRPr lang="fr-FR" sz="1400" u="sng" noProof="0" dirty="0">
              <a:solidFill>
                <a:srgbClr val="002232"/>
              </a:solidFill>
              <a:latin typeface="+mn-lt"/>
            </a:endParaRPr>
          </a:p>
        </p:txBody>
      </p:sp>
      <p:sp>
        <p:nvSpPr>
          <p:cNvPr id="9" name="Text Box 20"/>
          <p:cNvSpPr txBox="1">
            <a:spLocks noChangeArrowheads="1"/>
          </p:cNvSpPr>
          <p:nvPr userDrawn="1"/>
        </p:nvSpPr>
        <p:spPr bwMode="auto">
          <a:xfrm>
            <a:off x="369615" y="2503929"/>
            <a:ext cx="1602426" cy="646331"/>
          </a:xfrm>
          <a:prstGeom prst="rect">
            <a:avLst/>
          </a:prstGeom>
          <a:noFill/>
          <a:ln w="9525">
            <a:noFill/>
            <a:miter lim="800000"/>
            <a:headEnd/>
            <a:tailEnd/>
          </a:ln>
          <a:effectLst/>
        </p:spPr>
        <p:txBody>
          <a:bodyPr wrap="none">
            <a:spAutoFit/>
          </a:bodyPr>
          <a:lstStyle/>
          <a:p>
            <a:pPr>
              <a:buFont typeface="Arial" pitchFamily="34" charset="0"/>
              <a:buChar char="•"/>
            </a:pPr>
            <a:r>
              <a:rPr lang="en-US" sz="1200" u="none" dirty="0" smtClean="0">
                <a:solidFill>
                  <a:srgbClr val="002232"/>
                </a:solidFill>
                <a:latin typeface="+mn-lt"/>
              </a:rPr>
              <a:t> Sylvain LEQUANG</a:t>
            </a:r>
          </a:p>
          <a:p>
            <a:pPr>
              <a:buFont typeface="Arial" pitchFamily="34" charset="0"/>
              <a:buChar char="•"/>
            </a:pPr>
            <a:r>
              <a:rPr lang="en-US" sz="1200" u="none" dirty="0" smtClean="0">
                <a:solidFill>
                  <a:srgbClr val="002232"/>
                </a:solidFill>
                <a:latin typeface="+mn-lt"/>
              </a:rPr>
              <a:t> Anthony DUSSURGEY</a:t>
            </a:r>
          </a:p>
          <a:p>
            <a:pPr>
              <a:buFont typeface="Arial" pitchFamily="34" charset="0"/>
              <a:buChar char="•"/>
            </a:pPr>
            <a:r>
              <a:rPr lang="en-US" sz="1200" u="none" baseline="0" dirty="0" smtClean="0">
                <a:solidFill>
                  <a:srgbClr val="002232"/>
                </a:solidFill>
                <a:latin typeface="+mn-lt"/>
              </a:rPr>
              <a:t> </a:t>
            </a:r>
            <a:r>
              <a:rPr lang="en-US" sz="1200" u="none" baseline="0" dirty="0" err="1" smtClean="0">
                <a:solidFill>
                  <a:srgbClr val="002232"/>
                </a:solidFill>
                <a:latin typeface="+mn-lt"/>
              </a:rPr>
              <a:t>Chloé</a:t>
            </a:r>
            <a:r>
              <a:rPr lang="en-US" sz="1200" u="none" baseline="0" dirty="0" smtClean="0">
                <a:solidFill>
                  <a:srgbClr val="002232"/>
                </a:solidFill>
                <a:latin typeface="+mn-lt"/>
              </a:rPr>
              <a:t> </a:t>
            </a:r>
            <a:r>
              <a:rPr lang="en-US" sz="1200" u="none" baseline="0" dirty="0" smtClean="0">
                <a:solidFill>
                  <a:srgbClr val="002232"/>
                </a:solidFill>
                <a:latin typeface="+mn-lt"/>
              </a:rPr>
              <a:t>MANDON</a:t>
            </a:r>
            <a:endParaRPr lang="en-US" sz="1200" u="none" baseline="0" dirty="0" smtClean="0">
              <a:solidFill>
                <a:srgbClr val="002232"/>
              </a:solidFill>
              <a:latin typeface="+mn-lt"/>
            </a:endParaRPr>
          </a:p>
        </p:txBody>
      </p:sp>
      <p:sp>
        <p:nvSpPr>
          <p:cNvPr id="10" name="Text Box 20"/>
          <p:cNvSpPr txBox="1">
            <a:spLocks noChangeArrowheads="1"/>
          </p:cNvSpPr>
          <p:nvPr userDrawn="1"/>
        </p:nvSpPr>
        <p:spPr bwMode="auto">
          <a:xfrm>
            <a:off x="223584" y="3140968"/>
            <a:ext cx="1912511" cy="307777"/>
          </a:xfrm>
          <a:prstGeom prst="rect">
            <a:avLst/>
          </a:prstGeom>
          <a:noFill/>
          <a:ln w="9525">
            <a:noFill/>
            <a:miter lim="800000"/>
            <a:headEnd/>
            <a:tailEnd/>
          </a:ln>
          <a:effectLst/>
        </p:spPr>
        <p:txBody>
          <a:bodyPr wrap="none">
            <a:spAutoFit/>
          </a:bodyPr>
          <a:lstStyle/>
          <a:p>
            <a:r>
              <a:rPr lang="fr-FR" sz="1400" u="none" noProof="0" dirty="0" smtClean="0">
                <a:solidFill>
                  <a:srgbClr val="002232"/>
                </a:solidFill>
                <a:latin typeface="+mn-lt"/>
              </a:rPr>
              <a:t>Données et traitements</a:t>
            </a:r>
            <a:endParaRPr lang="fr-FR" sz="1400" u="none" noProof="0" dirty="0">
              <a:solidFill>
                <a:srgbClr val="002232"/>
              </a:solidFill>
              <a:latin typeface="+mn-lt"/>
            </a:endParaRPr>
          </a:p>
        </p:txBody>
      </p:sp>
      <p:sp>
        <p:nvSpPr>
          <p:cNvPr id="11" name="Text Box 20"/>
          <p:cNvSpPr txBox="1">
            <a:spLocks noChangeArrowheads="1"/>
          </p:cNvSpPr>
          <p:nvPr userDrawn="1"/>
        </p:nvSpPr>
        <p:spPr bwMode="auto">
          <a:xfrm>
            <a:off x="223584" y="3501008"/>
            <a:ext cx="622286" cy="307777"/>
          </a:xfrm>
          <a:prstGeom prst="rect">
            <a:avLst/>
          </a:prstGeom>
          <a:noFill/>
          <a:ln w="9525">
            <a:noFill/>
            <a:miter lim="800000"/>
            <a:headEnd/>
            <a:tailEnd/>
          </a:ln>
          <a:effectLst/>
        </p:spPr>
        <p:txBody>
          <a:bodyPr wrap="none">
            <a:spAutoFit/>
          </a:bodyPr>
          <a:lstStyle/>
          <a:p>
            <a:r>
              <a:rPr lang="fr-FR" sz="1400" u="none" noProof="0" dirty="0" smtClean="0">
                <a:solidFill>
                  <a:srgbClr val="002232"/>
                </a:solidFill>
                <a:latin typeface="+mn-lt"/>
              </a:rPr>
              <a:t>Démo</a:t>
            </a:r>
            <a:endParaRPr lang="fr-FR" sz="1400" u="none" noProof="0" dirty="0">
              <a:solidFill>
                <a:srgbClr val="002232"/>
              </a:solidFill>
              <a:latin typeface="+mn-lt"/>
            </a:endParaRPr>
          </a:p>
        </p:txBody>
      </p:sp>
      <p:sp>
        <p:nvSpPr>
          <p:cNvPr id="14"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002232"/>
                </a:solidFill>
              </a:defRPr>
            </a:lvl1pPr>
          </a:lstStyle>
          <a:p>
            <a:r>
              <a:rPr lang="fr-FR" dirty="0" smtClean="0"/>
              <a:t>Groupe 2 : Diapositive </a:t>
            </a:r>
            <a:fld id="{DD0687C1-896A-4A7D-8F8C-EE6B0ED28203}" type="slidenum">
              <a:rPr lang="fr-FR" smtClean="0"/>
              <a:pPr/>
              <a:t>‹N°›</a:t>
            </a:fld>
            <a:r>
              <a:rPr lang="fr-FR" dirty="0" smtClean="0"/>
              <a:t> / X</a:t>
            </a:r>
            <a:endParaRPr lang="fr-FR" dirty="0"/>
          </a:p>
        </p:txBody>
      </p:sp>
      <p:sp>
        <p:nvSpPr>
          <p:cNvPr id="15" name="Espace réservé du contenu 2"/>
          <p:cNvSpPr>
            <a:spLocks noGrp="1"/>
          </p:cNvSpPr>
          <p:nvPr>
            <p:ph idx="1"/>
          </p:nvPr>
        </p:nvSpPr>
        <p:spPr>
          <a:xfrm>
            <a:off x="1979712" y="1916832"/>
            <a:ext cx="6707088" cy="4209331"/>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6" name="ZoneTexte 14"/>
          <p:cNvSpPr txBox="1">
            <a:spLocks noChangeArrowheads="1"/>
          </p:cNvSpPr>
          <p:nvPr userDrawn="1"/>
        </p:nvSpPr>
        <p:spPr bwMode="auto">
          <a:xfrm>
            <a:off x="1835696" y="1556792"/>
            <a:ext cx="2372509" cy="369332"/>
          </a:xfrm>
          <a:prstGeom prst="rect">
            <a:avLst/>
          </a:prstGeom>
          <a:noFill/>
          <a:ln w="9525">
            <a:noFill/>
            <a:miter lim="800000"/>
            <a:headEnd/>
            <a:tailEnd/>
          </a:ln>
        </p:spPr>
        <p:txBody>
          <a:bodyPr wrap="none">
            <a:spAutoFit/>
          </a:bodyPr>
          <a:lstStyle/>
          <a:p>
            <a:r>
              <a:rPr lang="fr-FR" sz="1800" b="1" dirty="0" smtClean="0">
                <a:solidFill>
                  <a:srgbClr val="002232"/>
                </a:solidFill>
                <a:latin typeface="+mn-lt"/>
              </a:rPr>
              <a:t>Architecture technique</a:t>
            </a:r>
            <a:endParaRPr lang="fr-FR" sz="1800" b="1" dirty="0">
              <a:solidFill>
                <a:srgbClr val="002232"/>
              </a:solidFill>
              <a:latin typeface="+mn-lt"/>
            </a:endParaRPr>
          </a:p>
        </p:txBody>
      </p:sp>
      <p:sp>
        <p:nvSpPr>
          <p:cNvPr id="17" name="ZoneTexte 14"/>
          <p:cNvSpPr txBox="1">
            <a:spLocks noChangeArrowheads="1"/>
          </p:cNvSpPr>
          <p:nvPr userDrawn="1"/>
        </p:nvSpPr>
        <p:spPr bwMode="auto">
          <a:xfrm>
            <a:off x="107504" y="1556792"/>
            <a:ext cx="953210" cy="369332"/>
          </a:xfrm>
          <a:prstGeom prst="rect">
            <a:avLst/>
          </a:prstGeom>
          <a:noFill/>
          <a:ln w="9525">
            <a:noFill/>
            <a:miter lim="800000"/>
            <a:headEnd/>
            <a:tailEnd/>
          </a:ln>
        </p:spPr>
        <p:txBody>
          <a:bodyPr wrap="none">
            <a:spAutoFit/>
          </a:bodyPr>
          <a:lstStyle/>
          <a:p>
            <a:r>
              <a:rPr lang="fr-FR" sz="1800" b="1" dirty="0" smtClean="0">
                <a:solidFill>
                  <a:srgbClr val="002232"/>
                </a:solidFill>
                <a:latin typeface="+mn-lt"/>
              </a:rPr>
              <a:t>PARTIES</a:t>
            </a:r>
            <a:endParaRPr lang="fr-FR" sz="1800" b="1" dirty="0">
              <a:solidFill>
                <a:srgbClr val="002232"/>
              </a:solidFill>
              <a:latin typeface="+mn-lt"/>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nnées et traitements">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C9115CAE-B517-434E-85AE-842D126D49C8}" type="datetime1">
              <a:rPr lang="fr-FR" smtClean="0"/>
              <a:t>15/02/2011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ZoneTexte 14"/>
          <p:cNvSpPr txBox="1">
            <a:spLocks noChangeArrowheads="1"/>
          </p:cNvSpPr>
          <p:nvPr userDrawn="1"/>
        </p:nvSpPr>
        <p:spPr bwMode="auto">
          <a:xfrm>
            <a:off x="251520" y="1124744"/>
            <a:ext cx="2664832" cy="276999"/>
          </a:xfrm>
          <a:prstGeom prst="rect">
            <a:avLst/>
          </a:prstGeom>
          <a:noFill/>
          <a:ln w="9525">
            <a:noFill/>
            <a:miter lim="800000"/>
            <a:headEnd/>
            <a:tailEnd/>
          </a:ln>
        </p:spPr>
        <p:txBody>
          <a:bodyPr wrap="none">
            <a:spAutoFit/>
          </a:bodyPr>
          <a:lstStyle/>
          <a:p>
            <a:r>
              <a:rPr lang="fr-FR" sz="1200" b="1" u="none" dirty="0">
                <a:solidFill>
                  <a:schemeClr val="bg1"/>
                </a:solidFill>
                <a:latin typeface="+mn-lt"/>
              </a:rPr>
              <a:t>SUJET &amp; BESOINS </a:t>
            </a:r>
            <a:r>
              <a:rPr lang="fr-FR" sz="1200" b="1" dirty="0">
                <a:solidFill>
                  <a:schemeClr val="bg1"/>
                </a:solidFill>
                <a:latin typeface="+mn-lt"/>
              </a:rPr>
              <a:t>| </a:t>
            </a:r>
            <a:r>
              <a:rPr lang="fr-FR" sz="1200" b="1" u="sng" dirty="0">
                <a:solidFill>
                  <a:schemeClr val="bg1"/>
                </a:solidFill>
                <a:latin typeface="+mn-lt"/>
              </a:rPr>
              <a:t>SOLUTION</a:t>
            </a:r>
            <a:r>
              <a:rPr lang="fr-FR" sz="1200" b="1" dirty="0">
                <a:solidFill>
                  <a:schemeClr val="bg1"/>
                </a:solidFill>
                <a:latin typeface="+mn-lt"/>
              </a:rPr>
              <a:t> | BILAN</a:t>
            </a:r>
            <a:r>
              <a:rPr lang="fr-FR" sz="1200" b="1" dirty="0">
                <a:latin typeface="+mn-lt"/>
              </a:rPr>
              <a:t> </a:t>
            </a:r>
          </a:p>
        </p:txBody>
      </p:sp>
      <p:sp>
        <p:nvSpPr>
          <p:cNvPr id="8" name="Text Box 20"/>
          <p:cNvSpPr txBox="1">
            <a:spLocks noChangeArrowheads="1"/>
          </p:cNvSpPr>
          <p:nvPr userDrawn="1"/>
        </p:nvSpPr>
        <p:spPr bwMode="auto">
          <a:xfrm>
            <a:off x="217215" y="1988840"/>
            <a:ext cx="1129925" cy="523220"/>
          </a:xfrm>
          <a:prstGeom prst="rect">
            <a:avLst/>
          </a:prstGeom>
          <a:noFill/>
          <a:ln w="9525">
            <a:noFill/>
            <a:miter lim="800000"/>
            <a:headEnd/>
            <a:tailEnd/>
          </a:ln>
          <a:effectLst/>
        </p:spPr>
        <p:txBody>
          <a:bodyPr wrap="none">
            <a:spAutoFit/>
          </a:bodyPr>
          <a:lstStyle/>
          <a:p>
            <a:r>
              <a:rPr lang="fr-FR" sz="1400" u="none" noProof="0" dirty="0" smtClean="0">
                <a:solidFill>
                  <a:srgbClr val="002232"/>
                </a:solidFill>
                <a:latin typeface="+mn-lt"/>
              </a:rPr>
              <a:t>Architecture </a:t>
            </a:r>
          </a:p>
          <a:p>
            <a:r>
              <a:rPr lang="fr-FR" sz="1400" u="none" noProof="0" dirty="0" smtClean="0">
                <a:solidFill>
                  <a:srgbClr val="002232"/>
                </a:solidFill>
                <a:latin typeface="+mn-lt"/>
              </a:rPr>
              <a:t>technique</a:t>
            </a:r>
            <a:endParaRPr lang="fr-FR" sz="1400" u="none" noProof="0" dirty="0">
              <a:solidFill>
                <a:srgbClr val="002232"/>
              </a:solidFill>
              <a:latin typeface="+mn-lt"/>
            </a:endParaRPr>
          </a:p>
        </p:txBody>
      </p:sp>
      <p:sp>
        <p:nvSpPr>
          <p:cNvPr id="9" name="Text Box 20"/>
          <p:cNvSpPr txBox="1">
            <a:spLocks noChangeArrowheads="1"/>
          </p:cNvSpPr>
          <p:nvPr userDrawn="1"/>
        </p:nvSpPr>
        <p:spPr bwMode="auto">
          <a:xfrm>
            <a:off x="369615" y="2852936"/>
            <a:ext cx="1428211" cy="830997"/>
          </a:xfrm>
          <a:prstGeom prst="rect">
            <a:avLst/>
          </a:prstGeom>
          <a:noFill/>
          <a:ln w="9525">
            <a:noFill/>
            <a:miter lim="800000"/>
            <a:headEnd/>
            <a:tailEnd/>
          </a:ln>
          <a:effectLst/>
        </p:spPr>
        <p:txBody>
          <a:bodyPr wrap="none">
            <a:spAutoFit/>
          </a:bodyPr>
          <a:lstStyle/>
          <a:p>
            <a:pPr>
              <a:buFont typeface="Arial" pitchFamily="34" charset="0"/>
              <a:buChar char="•"/>
            </a:pPr>
            <a:r>
              <a:rPr lang="en-US" sz="1200" u="none" dirty="0" smtClean="0">
                <a:solidFill>
                  <a:srgbClr val="002232"/>
                </a:solidFill>
                <a:latin typeface="+mn-lt"/>
              </a:rPr>
              <a:t> </a:t>
            </a:r>
            <a:r>
              <a:rPr lang="en-US" sz="1200" u="none" dirty="0" err="1" smtClean="0">
                <a:solidFill>
                  <a:srgbClr val="002232"/>
                </a:solidFill>
                <a:latin typeface="+mn-lt"/>
              </a:rPr>
              <a:t>Valentin</a:t>
            </a:r>
            <a:r>
              <a:rPr lang="en-US" sz="1200" u="none" dirty="0" smtClean="0">
                <a:solidFill>
                  <a:srgbClr val="002232"/>
                </a:solidFill>
                <a:latin typeface="+mn-lt"/>
              </a:rPr>
              <a:t> BERNARD</a:t>
            </a:r>
          </a:p>
          <a:p>
            <a:pPr>
              <a:buFont typeface="Arial" pitchFamily="34" charset="0"/>
              <a:buChar char="•"/>
            </a:pPr>
            <a:r>
              <a:rPr lang="en-US" sz="1200" u="none" dirty="0" smtClean="0">
                <a:solidFill>
                  <a:srgbClr val="002232"/>
                </a:solidFill>
                <a:latin typeface="+mn-lt"/>
              </a:rPr>
              <a:t> </a:t>
            </a:r>
            <a:r>
              <a:rPr lang="en-US" sz="1200" u="none" dirty="0" err="1" smtClean="0">
                <a:solidFill>
                  <a:srgbClr val="002232"/>
                </a:solidFill>
                <a:latin typeface="+mn-lt"/>
              </a:rPr>
              <a:t>Romain</a:t>
            </a:r>
            <a:r>
              <a:rPr lang="en-US" sz="1200" u="none" dirty="0" smtClean="0">
                <a:solidFill>
                  <a:srgbClr val="002232"/>
                </a:solidFill>
                <a:latin typeface="+mn-lt"/>
              </a:rPr>
              <a:t> GIRARD</a:t>
            </a:r>
          </a:p>
          <a:p>
            <a:pPr>
              <a:buFont typeface="Arial" pitchFamily="34" charset="0"/>
              <a:buChar char="•"/>
            </a:pPr>
            <a:r>
              <a:rPr lang="en-US" sz="1200" u="none" dirty="0" smtClean="0">
                <a:solidFill>
                  <a:srgbClr val="002232"/>
                </a:solidFill>
                <a:latin typeface="+mn-lt"/>
              </a:rPr>
              <a:t> Louis GENESIO</a:t>
            </a:r>
          </a:p>
          <a:p>
            <a:pPr>
              <a:buFont typeface="Arial" pitchFamily="34" charset="0"/>
              <a:buChar char="•"/>
            </a:pPr>
            <a:r>
              <a:rPr lang="en-US" sz="1200" u="none" dirty="0" smtClean="0">
                <a:solidFill>
                  <a:srgbClr val="002232"/>
                </a:solidFill>
                <a:latin typeface="+mn-lt"/>
              </a:rPr>
              <a:t> Laura REQUET</a:t>
            </a:r>
          </a:p>
        </p:txBody>
      </p:sp>
      <p:sp>
        <p:nvSpPr>
          <p:cNvPr id="10" name="Text Box 20"/>
          <p:cNvSpPr txBox="1">
            <a:spLocks noChangeArrowheads="1"/>
          </p:cNvSpPr>
          <p:nvPr userDrawn="1"/>
        </p:nvSpPr>
        <p:spPr bwMode="auto">
          <a:xfrm>
            <a:off x="223584" y="2545159"/>
            <a:ext cx="1912511" cy="307777"/>
          </a:xfrm>
          <a:prstGeom prst="rect">
            <a:avLst/>
          </a:prstGeom>
          <a:noFill/>
          <a:ln w="9525">
            <a:noFill/>
            <a:miter lim="800000"/>
            <a:headEnd/>
            <a:tailEnd/>
          </a:ln>
          <a:effectLst/>
        </p:spPr>
        <p:txBody>
          <a:bodyPr wrap="none">
            <a:spAutoFit/>
          </a:bodyPr>
          <a:lstStyle/>
          <a:p>
            <a:r>
              <a:rPr lang="fr-FR" sz="1400" u="sng" noProof="0" dirty="0" smtClean="0">
                <a:solidFill>
                  <a:srgbClr val="002232"/>
                </a:solidFill>
                <a:latin typeface="+mn-lt"/>
              </a:rPr>
              <a:t>Données et traitements</a:t>
            </a:r>
            <a:endParaRPr lang="fr-FR" sz="1400" u="sng" noProof="0" dirty="0">
              <a:solidFill>
                <a:srgbClr val="002232"/>
              </a:solidFill>
              <a:latin typeface="+mn-lt"/>
            </a:endParaRPr>
          </a:p>
        </p:txBody>
      </p:sp>
      <p:sp>
        <p:nvSpPr>
          <p:cNvPr id="11" name="Text Box 20"/>
          <p:cNvSpPr txBox="1">
            <a:spLocks noChangeArrowheads="1"/>
          </p:cNvSpPr>
          <p:nvPr userDrawn="1"/>
        </p:nvSpPr>
        <p:spPr bwMode="auto">
          <a:xfrm>
            <a:off x="223584" y="3697287"/>
            <a:ext cx="622286" cy="307777"/>
          </a:xfrm>
          <a:prstGeom prst="rect">
            <a:avLst/>
          </a:prstGeom>
          <a:noFill/>
          <a:ln w="9525">
            <a:noFill/>
            <a:miter lim="800000"/>
            <a:headEnd/>
            <a:tailEnd/>
          </a:ln>
          <a:effectLst/>
        </p:spPr>
        <p:txBody>
          <a:bodyPr wrap="none">
            <a:spAutoFit/>
          </a:bodyPr>
          <a:lstStyle/>
          <a:p>
            <a:r>
              <a:rPr lang="fr-FR" sz="1400" u="none" noProof="0" dirty="0" smtClean="0">
                <a:solidFill>
                  <a:srgbClr val="002232"/>
                </a:solidFill>
                <a:latin typeface="+mn-lt"/>
              </a:rPr>
              <a:t>Démo</a:t>
            </a:r>
            <a:endParaRPr lang="fr-FR" sz="1400" u="none" noProof="0" dirty="0">
              <a:solidFill>
                <a:srgbClr val="002232"/>
              </a:solidFill>
              <a:latin typeface="+mn-lt"/>
            </a:endParaRPr>
          </a:p>
        </p:txBody>
      </p:sp>
      <p:sp>
        <p:nvSpPr>
          <p:cNvPr id="13"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002232"/>
                </a:solidFill>
              </a:defRPr>
            </a:lvl1pPr>
          </a:lstStyle>
          <a:p>
            <a:r>
              <a:rPr lang="fr-FR" dirty="0" smtClean="0"/>
              <a:t>Groupe 2 : Diapositive </a:t>
            </a:r>
            <a:fld id="{DD0687C1-896A-4A7D-8F8C-EE6B0ED28203}" type="slidenum">
              <a:rPr lang="fr-FR" smtClean="0"/>
              <a:pPr/>
              <a:t>‹N°›</a:t>
            </a:fld>
            <a:r>
              <a:rPr lang="fr-FR" dirty="0" smtClean="0"/>
              <a:t> / X</a:t>
            </a:r>
            <a:endParaRPr lang="fr-FR" dirty="0"/>
          </a:p>
        </p:txBody>
      </p:sp>
      <p:sp>
        <p:nvSpPr>
          <p:cNvPr id="14" name="Espace réservé du contenu 2"/>
          <p:cNvSpPr>
            <a:spLocks noGrp="1"/>
          </p:cNvSpPr>
          <p:nvPr>
            <p:ph idx="1"/>
          </p:nvPr>
        </p:nvSpPr>
        <p:spPr>
          <a:xfrm>
            <a:off x="1979712" y="1916832"/>
            <a:ext cx="6707088" cy="4209331"/>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5" name="ZoneTexte 14"/>
          <p:cNvSpPr txBox="1">
            <a:spLocks noChangeArrowheads="1"/>
          </p:cNvSpPr>
          <p:nvPr userDrawn="1"/>
        </p:nvSpPr>
        <p:spPr bwMode="auto">
          <a:xfrm>
            <a:off x="1835696" y="1556792"/>
            <a:ext cx="2438103" cy="369332"/>
          </a:xfrm>
          <a:prstGeom prst="rect">
            <a:avLst/>
          </a:prstGeom>
          <a:noFill/>
          <a:ln w="9525">
            <a:noFill/>
            <a:miter lim="800000"/>
            <a:headEnd/>
            <a:tailEnd/>
          </a:ln>
        </p:spPr>
        <p:txBody>
          <a:bodyPr wrap="none">
            <a:spAutoFit/>
          </a:bodyPr>
          <a:lstStyle/>
          <a:p>
            <a:r>
              <a:rPr lang="fr-FR" sz="1800" b="1" dirty="0" smtClean="0">
                <a:solidFill>
                  <a:srgbClr val="002232"/>
                </a:solidFill>
                <a:latin typeface="+mn-lt"/>
              </a:rPr>
              <a:t>Données et traitements</a:t>
            </a:r>
            <a:endParaRPr lang="fr-FR" sz="1800" b="1" dirty="0">
              <a:solidFill>
                <a:srgbClr val="002232"/>
              </a:solidFill>
              <a:latin typeface="+mn-lt"/>
            </a:endParaRPr>
          </a:p>
        </p:txBody>
      </p:sp>
      <p:sp>
        <p:nvSpPr>
          <p:cNvPr id="16" name="ZoneTexte 14"/>
          <p:cNvSpPr txBox="1">
            <a:spLocks noChangeArrowheads="1"/>
          </p:cNvSpPr>
          <p:nvPr userDrawn="1"/>
        </p:nvSpPr>
        <p:spPr bwMode="auto">
          <a:xfrm>
            <a:off x="107504" y="1556792"/>
            <a:ext cx="953210" cy="369332"/>
          </a:xfrm>
          <a:prstGeom prst="rect">
            <a:avLst/>
          </a:prstGeom>
          <a:noFill/>
          <a:ln w="9525">
            <a:noFill/>
            <a:miter lim="800000"/>
            <a:headEnd/>
            <a:tailEnd/>
          </a:ln>
        </p:spPr>
        <p:txBody>
          <a:bodyPr wrap="none">
            <a:spAutoFit/>
          </a:bodyPr>
          <a:lstStyle/>
          <a:p>
            <a:r>
              <a:rPr lang="fr-FR" sz="1800" b="1" dirty="0" smtClean="0">
                <a:solidFill>
                  <a:srgbClr val="002232"/>
                </a:solidFill>
                <a:latin typeface="+mn-lt"/>
              </a:rPr>
              <a:t>PARTIES</a:t>
            </a:r>
            <a:endParaRPr lang="fr-FR" sz="1800" b="1" dirty="0">
              <a:solidFill>
                <a:srgbClr val="002232"/>
              </a:solidFill>
              <a:latin typeface="+mn-l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émo">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4461D96B-2E50-4754-B45F-0F5F669BAFFA}" type="datetime1">
              <a:rPr lang="fr-FR" smtClean="0"/>
              <a:t>15/02/2011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ZoneTexte 14"/>
          <p:cNvSpPr txBox="1">
            <a:spLocks noChangeArrowheads="1"/>
          </p:cNvSpPr>
          <p:nvPr userDrawn="1"/>
        </p:nvSpPr>
        <p:spPr bwMode="auto">
          <a:xfrm>
            <a:off x="251520" y="1124744"/>
            <a:ext cx="2664832" cy="276999"/>
          </a:xfrm>
          <a:prstGeom prst="rect">
            <a:avLst/>
          </a:prstGeom>
          <a:noFill/>
          <a:ln w="9525">
            <a:noFill/>
            <a:miter lim="800000"/>
            <a:headEnd/>
            <a:tailEnd/>
          </a:ln>
        </p:spPr>
        <p:txBody>
          <a:bodyPr wrap="none">
            <a:spAutoFit/>
          </a:bodyPr>
          <a:lstStyle/>
          <a:p>
            <a:r>
              <a:rPr lang="fr-FR" sz="1200" b="1" u="none" dirty="0">
                <a:solidFill>
                  <a:schemeClr val="bg1"/>
                </a:solidFill>
                <a:latin typeface="+mn-lt"/>
              </a:rPr>
              <a:t>SUJET &amp; BESOINS </a:t>
            </a:r>
            <a:r>
              <a:rPr lang="fr-FR" sz="1200" b="1" dirty="0">
                <a:solidFill>
                  <a:schemeClr val="bg1"/>
                </a:solidFill>
                <a:latin typeface="+mn-lt"/>
              </a:rPr>
              <a:t>| </a:t>
            </a:r>
            <a:r>
              <a:rPr lang="fr-FR" sz="1200" b="1" u="sng" dirty="0">
                <a:solidFill>
                  <a:schemeClr val="bg1"/>
                </a:solidFill>
                <a:latin typeface="+mn-lt"/>
              </a:rPr>
              <a:t>SOLUTION</a:t>
            </a:r>
            <a:r>
              <a:rPr lang="fr-FR" sz="1200" b="1" dirty="0">
                <a:solidFill>
                  <a:schemeClr val="bg1"/>
                </a:solidFill>
                <a:latin typeface="+mn-lt"/>
              </a:rPr>
              <a:t> | BILAN</a:t>
            </a:r>
            <a:r>
              <a:rPr lang="fr-FR" sz="1200" b="1" dirty="0">
                <a:latin typeface="+mn-lt"/>
              </a:rPr>
              <a:t> </a:t>
            </a:r>
          </a:p>
        </p:txBody>
      </p:sp>
      <p:sp>
        <p:nvSpPr>
          <p:cNvPr id="8" name="Text Box 20"/>
          <p:cNvSpPr txBox="1">
            <a:spLocks noChangeArrowheads="1"/>
          </p:cNvSpPr>
          <p:nvPr userDrawn="1"/>
        </p:nvSpPr>
        <p:spPr bwMode="auto">
          <a:xfrm>
            <a:off x="217215" y="1988840"/>
            <a:ext cx="1129925" cy="523220"/>
          </a:xfrm>
          <a:prstGeom prst="rect">
            <a:avLst/>
          </a:prstGeom>
          <a:noFill/>
          <a:ln w="9525">
            <a:noFill/>
            <a:miter lim="800000"/>
            <a:headEnd/>
            <a:tailEnd/>
          </a:ln>
          <a:effectLst/>
        </p:spPr>
        <p:txBody>
          <a:bodyPr wrap="none">
            <a:spAutoFit/>
          </a:bodyPr>
          <a:lstStyle/>
          <a:p>
            <a:r>
              <a:rPr lang="fr-FR" sz="1400" u="none" noProof="0" dirty="0" smtClean="0">
                <a:solidFill>
                  <a:srgbClr val="002232"/>
                </a:solidFill>
                <a:latin typeface="+mn-lt"/>
              </a:rPr>
              <a:t>Architecture </a:t>
            </a:r>
          </a:p>
          <a:p>
            <a:r>
              <a:rPr lang="fr-FR" sz="1400" u="none" noProof="0" dirty="0" smtClean="0">
                <a:solidFill>
                  <a:srgbClr val="002232"/>
                </a:solidFill>
                <a:latin typeface="+mn-lt"/>
              </a:rPr>
              <a:t>technique</a:t>
            </a:r>
            <a:endParaRPr lang="fr-FR" sz="1400" u="none" noProof="0" dirty="0">
              <a:solidFill>
                <a:srgbClr val="002232"/>
              </a:solidFill>
              <a:latin typeface="+mn-lt"/>
            </a:endParaRPr>
          </a:p>
        </p:txBody>
      </p:sp>
      <p:sp>
        <p:nvSpPr>
          <p:cNvPr id="9" name="Text Box 20"/>
          <p:cNvSpPr txBox="1">
            <a:spLocks noChangeArrowheads="1"/>
          </p:cNvSpPr>
          <p:nvPr userDrawn="1"/>
        </p:nvSpPr>
        <p:spPr bwMode="auto">
          <a:xfrm>
            <a:off x="369615" y="3142709"/>
            <a:ext cx="1625894" cy="461665"/>
          </a:xfrm>
          <a:prstGeom prst="rect">
            <a:avLst/>
          </a:prstGeom>
          <a:noFill/>
          <a:ln w="9525">
            <a:noFill/>
            <a:miter lim="800000"/>
            <a:headEnd/>
            <a:tailEnd/>
          </a:ln>
          <a:effectLst/>
        </p:spPr>
        <p:txBody>
          <a:bodyPr wrap="none">
            <a:spAutoFit/>
          </a:bodyPr>
          <a:lstStyle/>
          <a:p>
            <a:pPr>
              <a:buFont typeface="Arial" pitchFamily="34" charset="0"/>
              <a:buChar char="•"/>
            </a:pPr>
            <a:r>
              <a:rPr lang="en-US" sz="1200" u="none" dirty="0" smtClean="0">
                <a:solidFill>
                  <a:srgbClr val="002232"/>
                </a:solidFill>
                <a:latin typeface="+mn-lt"/>
              </a:rPr>
              <a:t> Sylvain LEQUANG</a:t>
            </a:r>
          </a:p>
          <a:p>
            <a:pPr>
              <a:buFont typeface="Arial" pitchFamily="34" charset="0"/>
              <a:buChar char="•"/>
            </a:pPr>
            <a:r>
              <a:rPr lang="en-US" sz="1200" u="none" baseline="0" dirty="0" smtClean="0">
                <a:solidFill>
                  <a:srgbClr val="002232"/>
                </a:solidFill>
                <a:latin typeface="+mn-lt"/>
              </a:rPr>
              <a:t> </a:t>
            </a:r>
            <a:r>
              <a:rPr lang="en-US" sz="1200" u="none" baseline="0" dirty="0" err="1" smtClean="0">
                <a:solidFill>
                  <a:srgbClr val="002232"/>
                </a:solidFill>
                <a:latin typeface="+mn-lt"/>
              </a:rPr>
              <a:t>Stéphanie</a:t>
            </a:r>
            <a:r>
              <a:rPr lang="en-US" sz="1200" u="none" baseline="0" dirty="0" smtClean="0">
                <a:solidFill>
                  <a:srgbClr val="002232"/>
                </a:solidFill>
                <a:latin typeface="+mn-lt"/>
              </a:rPr>
              <a:t> </a:t>
            </a:r>
            <a:r>
              <a:rPr lang="en-US" sz="1200" u="none" baseline="0" dirty="0" smtClean="0">
                <a:solidFill>
                  <a:srgbClr val="002232"/>
                </a:solidFill>
                <a:latin typeface="+mn-lt"/>
              </a:rPr>
              <a:t>GORGONE</a:t>
            </a:r>
            <a:r>
              <a:rPr lang="en-US" sz="1200" u="none" dirty="0" smtClean="0">
                <a:solidFill>
                  <a:srgbClr val="002232"/>
                </a:solidFill>
                <a:latin typeface="+mn-lt"/>
              </a:rPr>
              <a:t> </a:t>
            </a:r>
          </a:p>
        </p:txBody>
      </p:sp>
      <p:sp>
        <p:nvSpPr>
          <p:cNvPr id="10" name="Text Box 20"/>
          <p:cNvSpPr txBox="1">
            <a:spLocks noChangeArrowheads="1"/>
          </p:cNvSpPr>
          <p:nvPr userDrawn="1"/>
        </p:nvSpPr>
        <p:spPr bwMode="auto">
          <a:xfrm>
            <a:off x="223584" y="2545159"/>
            <a:ext cx="1912511" cy="307777"/>
          </a:xfrm>
          <a:prstGeom prst="rect">
            <a:avLst/>
          </a:prstGeom>
          <a:noFill/>
          <a:ln w="9525">
            <a:noFill/>
            <a:miter lim="800000"/>
            <a:headEnd/>
            <a:tailEnd/>
          </a:ln>
          <a:effectLst/>
        </p:spPr>
        <p:txBody>
          <a:bodyPr wrap="none">
            <a:spAutoFit/>
          </a:bodyPr>
          <a:lstStyle/>
          <a:p>
            <a:r>
              <a:rPr lang="fr-FR" sz="1400" u="none" noProof="0" dirty="0" smtClean="0">
                <a:solidFill>
                  <a:srgbClr val="002232"/>
                </a:solidFill>
                <a:latin typeface="+mn-lt"/>
              </a:rPr>
              <a:t>Données et traitements</a:t>
            </a:r>
            <a:endParaRPr lang="fr-FR" sz="1400" u="none" noProof="0" dirty="0">
              <a:solidFill>
                <a:srgbClr val="002232"/>
              </a:solidFill>
              <a:latin typeface="+mn-lt"/>
            </a:endParaRPr>
          </a:p>
        </p:txBody>
      </p:sp>
      <p:sp>
        <p:nvSpPr>
          <p:cNvPr id="11" name="Text Box 20"/>
          <p:cNvSpPr txBox="1">
            <a:spLocks noChangeArrowheads="1"/>
          </p:cNvSpPr>
          <p:nvPr userDrawn="1"/>
        </p:nvSpPr>
        <p:spPr bwMode="auto">
          <a:xfrm>
            <a:off x="223584" y="2852936"/>
            <a:ext cx="622286" cy="307777"/>
          </a:xfrm>
          <a:prstGeom prst="rect">
            <a:avLst/>
          </a:prstGeom>
          <a:noFill/>
          <a:ln w="9525">
            <a:noFill/>
            <a:miter lim="800000"/>
            <a:headEnd/>
            <a:tailEnd/>
          </a:ln>
          <a:effectLst/>
        </p:spPr>
        <p:txBody>
          <a:bodyPr wrap="none">
            <a:spAutoFit/>
          </a:bodyPr>
          <a:lstStyle/>
          <a:p>
            <a:r>
              <a:rPr lang="fr-FR" sz="1400" u="sng" noProof="0" dirty="0" smtClean="0">
                <a:solidFill>
                  <a:srgbClr val="002232"/>
                </a:solidFill>
                <a:latin typeface="+mn-lt"/>
              </a:rPr>
              <a:t>Démo</a:t>
            </a:r>
            <a:endParaRPr lang="fr-FR" sz="1400" u="sng" noProof="0" dirty="0">
              <a:solidFill>
                <a:srgbClr val="002232"/>
              </a:solidFill>
              <a:latin typeface="+mn-lt"/>
            </a:endParaRPr>
          </a:p>
        </p:txBody>
      </p:sp>
      <p:sp>
        <p:nvSpPr>
          <p:cNvPr id="13"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002232"/>
                </a:solidFill>
              </a:defRPr>
            </a:lvl1pPr>
          </a:lstStyle>
          <a:p>
            <a:r>
              <a:rPr lang="fr-FR" dirty="0" smtClean="0"/>
              <a:t>Groupe 2 : Diapositive </a:t>
            </a:r>
            <a:fld id="{DD0687C1-896A-4A7D-8F8C-EE6B0ED28203}" type="slidenum">
              <a:rPr lang="fr-FR" smtClean="0"/>
              <a:pPr/>
              <a:t>‹N°›</a:t>
            </a:fld>
            <a:r>
              <a:rPr lang="fr-FR" dirty="0" smtClean="0"/>
              <a:t> / X</a:t>
            </a:r>
            <a:endParaRPr lang="fr-FR" dirty="0"/>
          </a:p>
        </p:txBody>
      </p:sp>
      <p:sp>
        <p:nvSpPr>
          <p:cNvPr id="14" name="Espace réservé du contenu 2"/>
          <p:cNvSpPr>
            <a:spLocks noGrp="1"/>
          </p:cNvSpPr>
          <p:nvPr>
            <p:ph idx="1"/>
          </p:nvPr>
        </p:nvSpPr>
        <p:spPr>
          <a:xfrm>
            <a:off x="1979712" y="1916832"/>
            <a:ext cx="6707088" cy="4209331"/>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5" name="ZoneTexte 14"/>
          <p:cNvSpPr txBox="1">
            <a:spLocks noChangeArrowheads="1"/>
          </p:cNvSpPr>
          <p:nvPr userDrawn="1"/>
        </p:nvSpPr>
        <p:spPr bwMode="auto">
          <a:xfrm>
            <a:off x="1835696" y="1556792"/>
            <a:ext cx="756938" cy="369332"/>
          </a:xfrm>
          <a:prstGeom prst="rect">
            <a:avLst/>
          </a:prstGeom>
          <a:noFill/>
          <a:ln w="9525">
            <a:noFill/>
            <a:miter lim="800000"/>
            <a:headEnd/>
            <a:tailEnd/>
          </a:ln>
        </p:spPr>
        <p:txBody>
          <a:bodyPr wrap="none">
            <a:spAutoFit/>
          </a:bodyPr>
          <a:lstStyle/>
          <a:p>
            <a:r>
              <a:rPr lang="fr-FR" sz="1800" b="1" dirty="0" smtClean="0">
                <a:solidFill>
                  <a:srgbClr val="002232"/>
                </a:solidFill>
                <a:latin typeface="+mn-lt"/>
              </a:rPr>
              <a:t>Démo</a:t>
            </a:r>
            <a:endParaRPr lang="fr-FR" sz="1800" b="1" dirty="0">
              <a:solidFill>
                <a:srgbClr val="002232"/>
              </a:solidFill>
              <a:latin typeface="+mn-lt"/>
            </a:endParaRPr>
          </a:p>
        </p:txBody>
      </p:sp>
      <p:sp>
        <p:nvSpPr>
          <p:cNvPr id="16" name="ZoneTexte 14"/>
          <p:cNvSpPr txBox="1">
            <a:spLocks noChangeArrowheads="1"/>
          </p:cNvSpPr>
          <p:nvPr userDrawn="1"/>
        </p:nvSpPr>
        <p:spPr bwMode="auto">
          <a:xfrm>
            <a:off x="107504" y="1556792"/>
            <a:ext cx="953210" cy="369332"/>
          </a:xfrm>
          <a:prstGeom prst="rect">
            <a:avLst/>
          </a:prstGeom>
          <a:noFill/>
          <a:ln w="9525">
            <a:noFill/>
            <a:miter lim="800000"/>
            <a:headEnd/>
            <a:tailEnd/>
          </a:ln>
        </p:spPr>
        <p:txBody>
          <a:bodyPr wrap="none">
            <a:spAutoFit/>
          </a:bodyPr>
          <a:lstStyle/>
          <a:p>
            <a:r>
              <a:rPr lang="fr-FR" sz="1800" b="1" dirty="0" smtClean="0">
                <a:solidFill>
                  <a:srgbClr val="002232"/>
                </a:solidFill>
                <a:latin typeface="+mn-lt"/>
              </a:rPr>
              <a:t>PARTIES</a:t>
            </a:r>
            <a:endParaRPr lang="fr-FR" sz="1800" b="1" dirty="0">
              <a:solidFill>
                <a:srgbClr val="002232"/>
              </a:solidFill>
              <a:latin typeface="+mn-lt"/>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an">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F3677BDC-1A22-4676-9B0B-CD961956CFB0}" type="datetime1">
              <a:rPr lang="fr-FR" smtClean="0"/>
              <a:t>15/02/2011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ZoneTexte 14"/>
          <p:cNvSpPr txBox="1">
            <a:spLocks noChangeArrowheads="1"/>
          </p:cNvSpPr>
          <p:nvPr userDrawn="1"/>
        </p:nvSpPr>
        <p:spPr bwMode="auto">
          <a:xfrm>
            <a:off x="251520" y="1124744"/>
            <a:ext cx="2664832" cy="276999"/>
          </a:xfrm>
          <a:prstGeom prst="rect">
            <a:avLst/>
          </a:prstGeom>
          <a:noFill/>
          <a:ln w="9525">
            <a:noFill/>
            <a:miter lim="800000"/>
            <a:headEnd/>
            <a:tailEnd/>
          </a:ln>
        </p:spPr>
        <p:txBody>
          <a:bodyPr wrap="none">
            <a:spAutoFit/>
          </a:bodyPr>
          <a:lstStyle/>
          <a:p>
            <a:r>
              <a:rPr lang="fr-FR" sz="1200" b="1" u="none" dirty="0">
                <a:solidFill>
                  <a:schemeClr val="bg1"/>
                </a:solidFill>
                <a:latin typeface="+mn-lt"/>
              </a:rPr>
              <a:t>SUJET &amp; BESOINS </a:t>
            </a:r>
            <a:r>
              <a:rPr lang="fr-FR" sz="1200" b="1" dirty="0">
                <a:solidFill>
                  <a:schemeClr val="bg1"/>
                </a:solidFill>
                <a:latin typeface="+mn-lt"/>
              </a:rPr>
              <a:t>| </a:t>
            </a:r>
            <a:r>
              <a:rPr lang="fr-FR" sz="1200" b="1" u="none" dirty="0">
                <a:solidFill>
                  <a:schemeClr val="bg1"/>
                </a:solidFill>
                <a:latin typeface="+mn-lt"/>
              </a:rPr>
              <a:t>SOLUTION</a:t>
            </a:r>
            <a:r>
              <a:rPr lang="fr-FR" sz="1200" b="1" dirty="0">
                <a:solidFill>
                  <a:schemeClr val="bg1"/>
                </a:solidFill>
                <a:latin typeface="+mn-lt"/>
              </a:rPr>
              <a:t> | </a:t>
            </a:r>
            <a:r>
              <a:rPr lang="fr-FR" sz="1200" b="1" u="sng" strike="noStrike" dirty="0">
                <a:solidFill>
                  <a:schemeClr val="bg1"/>
                </a:solidFill>
                <a:effectLst/>
                <a:latin typeface="+mn-lt"/>
              </a:rPr>
              <a:t>BILAN</a:t>
            </a:r>
            <a:r>
              <a:rPr lang="fr-FR" sz="1200" b="1" dirty="0">
                <a:latin typeface="+mn-lt"/>
              </a:rPr>
              <a:t> </a:t>
            </a:r>
          </a:p>
        </p:txBody>
      </p:sp>
      <p:sp>
        <p:nvSpPr>
          <p:cNvPr id="8" name="Text Box 20"/>
          <p:cNvSpPr txBox="1">
            <a:spLocks noChangeArrowheads="1"/>
          </p:cNvSpPr>
          <p:nvPr userDrawn="1"/>
        </p:nvSpPr>
        <p:spPr bwMode="auto">
          <a:xfrm>
            <a:off x="217215" y="1988840"/>
            <a:ext cx="546945" cy="307777"/>
          </a:xfrm>
          <a:prstGeom prst="rect">
            <a:avLst/>
          </a:prstGeom>
          <a:noFill/>
          <a:ln w="9525">
            <a:noFill/>
            <a:miter lim="800000"/>
            <a:headEnd/>
            <a:tailEnd/>
          </a:ln>
          <a:effectLst/>
        </p:spPr>
        <p:txBody>
          <a:bodyPr wrap="none">
            <a:spAutoFit/>
          </a:bodyPr>
          <a:lstStyle/>
          <a:p>
            <a:r>
              <a:rPr lang="en-US" sz="1400" u="sng" dirty="0" err="1" smtClean="0">
                <a:solidFill>
                  <a:srgbClr val="002232"/>
                </a:solidFill>
                <a:latin typeface="+mn-lt"/>
              </a:rPr>
              <a:t>Bilan</a:t>
            </a:r>
            <a:endParaRPr lang="fr-FR" sz="1400" u="sng" dirty="0">
              <a:solidFill>
                <a:srgbClr val="002232"/>
              </a:solidFill>
              <a:latin typeface="+mn-lt"/>
            </a:endParaRPr>
          </a:p>
        </p:txBody>
      </p:sp>
      <p:sp>
        <p:nvSpPr>
          <p:cNvPr id="9" name="Text Box 20"/>
          <p:cNvSpPr txBox="1">
            <a:spLocks noChangeArrowheads="1"/>
          </p:cNvSpPr>
          <p:nvPr userDrawn="1"/>
        </p:nvSpPr>
        <p:spPr bwMode="auto">
          <a:xfrm>
            <a:off x="369615" y="2287905"/>
            <a:ext cx="1432123" cy="830997"/>
          </a:xfrm>
          <a:prstGeom prst="rect">
            <a:avLst/>
          </a:prstGeom>
          <a:noFill/>
          <a:ln w="9525">
            <a:noFill/>
            <a:miter lim="800000"/>
            <a:headEnd/>
            <a:tailEnd/>
          </a:ln>
          <a:effectLst/>
        </p:spPr>
        <p:txBody>
          <a:bodyPr wrap="none">
            <a:spAutoFit/>
          </a:bodyPr>
          <a:lstStyle/>
          <a:p>
            <a:pPr>
              <a:buFont typeface="Arial" pitchFamily="34" charset="0"/>
              <a:buChar char="•"/>
            </a:pPr>
            <a:r>
              <a:rPr lang="en-US" sz="1200" u="none" dirty="0" smtClean="0">
                <a:solidFill>
                  <a:srgbClr val="002232"/>
                </a:solidFill>
                <a:latin typeface="+mn-lt"/>
              </a:rPr>
              <a:t> Pierre COSTE</a:t>
            </a:r>
          </a:p>
          <a:p>
            <a:pPr>
              <a:buFont typeface="Arial" pitchFamily="34" charset="0"/>
              <a:buChar char="•"/>
            </a:pPr>
            <a:r>
              <a:rPr lang="en-US" sz="1200" u="none" dirty="0" smtClean="0">
                <a:solidFill>
                  <a:srgbClr val="002232"/>
                </a:solidFill>
                <a:latin typeface="+mn-lt"/>
              </a:rPr>
              <a:t> </a:t>
            </a:r>
            <a:r>
              <a:rPr lang="en-US" sz="1200" u="none" dirty="0" err="1" smtClean="0">
                <a:solidFill>
                  <a:srgbClr val="002232"/>
                </a:solidFill>
                <a:latin typeface="+mn-lt"/>
              </a:rPr>
              <a:t>Florent</a:t>
            </a:r>
            <a:r>
              <a:rPr lang="en-US" sz="1200" u="none" dirty="0" smtClean="0">
                <a:solidFill>
                  <a:srgbClr val="002232"/>
                </a:solidFill>
                <a:latin typeface="+mn-lt"/>
              </a:rPr>
              <a:t> GRIGIS</a:t>
            </a:r>
          </a:p>
          <a:p>
            <a:pPr>
              <a:buFont typeface="Arial" pitchFamily="34" charset="0"/>
              <a:buChar char="•"/>
            </a:pPr>
            <a:r>
              <a:rPr lang="en-US" sz="1200" u="none" baseline="0" dirty="0" smtClean="0">
                <a:solidFill>
                  <a:srgbClr val="002232"/>
                </a:solidFill>
                <a:latin typeface="+mn-lt"/>
              </a:rPr>
              <a:t> Nicolas GERANTET</a:t>
            </a:r>
          </a:p>
          <a:p>
            <a:pPr>
              <a:buFont typeface="Arial" pitchFamily="34" charset="0"/>
              <a:buChar char="•"/>
            </a:pPr>
            <a:r>
              <a:rPr lang="en-US" sz="1200" u="none" baseline="0" dirty="0" smtClean="0">
                <a:solidFill>
                  <a:srgbClr val="002232"/>
                </a:solidFill>
                <a:latin typeface="+mn-lt"/>
              </a:rPr>
              <a:t> </a:t>
            </a:r>
            <a:r>
              <a:rPr lang="en-US" sz="1200" u="none" baseline="0" dirty="0" err="1" smtClean="0">
                <a:solidFill>
                  <a:srgbClr val="002232"/>
                </a:solidFill>
                <a:latin typeface="+mn-lt"/>
              </a:rPr>
              <a:t>Loic</a:t>
            </a:r>
            <a:r>
              <a:rPr lang="en-US" sz="1200" u="none" baseline="0" dirty="0" smtClean="0">
                <a:solidFill>
                  <a:srgbClr val="002232"/>
                </a:solidFill>
                <a:latin typeface="+mn-lt"/>
              </a:rPr>
              <a:t> FAURE</a:t>
            </a:r>
            <a:endParaRPr lang="en-US" sz="1200" u="none" dirty="0" smtClean="0">
              <a:solidFill>
                <a:srgbClr val="002232"/>
              </a:solidFill>
              <a:latin typeface="+mn-lt"/>
            </a:endParaRPr>
          </a:p>
        </p:txBody>
      </p:sp>
      <p:sp>
        <p:nvSpPr>
          <p:cNvPr id="11"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002232"/>
                </a:solidFill>
              </a:defRPr>
            </a:lvl1pPr>
          </a:lstStyle>
          <a:p>
            <a:r>
              <a:rPr lang="fr-FR" dirty="0" smtClean="0"/>
              <a:t>Groupe 2 : Diapositive </a:t>
            </a:r>
            <a:fld id="{DD0687C1-896A-4A7D-8F8C-EE6B0ED28203}" type="slidenum">
              <a:rPr lang="fr-FR" smtClean="0"/>
              <a:pPr/>
              <a:t>‹N°›</a:t>
            </a:fld>
            <a:r>
              <a:rPr lang="fr-FR" dirty="0" smtClean="0"/>
              <a:t> / X</a:t>
            </a:r>
            <a:endParaRPr lang="fr-FR" dirty="0"/>
          </a:p>
        </p:txBody>
      </p:sp>
      <p:sp>
        <p:nvSpPr>
          <p:cNvPr id="12" name="Espace réservé du contenu 2"/>
          <p:cNvSpPr>
            <a:spLocks noGrp="1"/>
          </p:cNvSpPr>
          <p:nvPr>
            <p:ph idx="1"/>
          </p:nvPr>
        </p:nvSpPr>
        <p:spPr>
          <a:xfrm>
            <a:off x="1979712" y="1916832"/>
            <a:ext cx="6707088" cy="4209331"/>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3" name="ZoneTexte 14"/>
          <p:cNvSpPr txBox="1">
            <a:spLocks noChangeArrowheads="1"/>
          </p:cNvSpPr>
          <p:nvPr userDrawn="1"/>
        </p:nvSpPr>
        <p:spPr bwMode="auto">
          <a:xfrm>
            <a:off x="1835696" y="1556792"/>
            <a:ext cx="663964" cy="369332"/>
          </a:xfrm>
          <a:prstGeom prst="rect">
            <a:avLst/>
          </a:prstGeom>
          <a:noFill/>
          <a:ln w="9525">
            <a:noFill/>
            <a:miter lim="800000"/>
            <a:headEnd/>
            <a:tailEnd/>
          </a:ln>
        </p:spPr>
        <p:txBody>
          <a:bodyPr wrap="none">
            <a:spAutoFit/>
          </a:bodyPr>
          <a:lstStyle/>
          <a:p>
            <a:r>
              <a:rPr lang="fr-FR" sz="1800" b="1" dirty="0" smtClean="0">
                <a:solidFill>
                  <a:srgbClr val="002232"/>
                </a:solidFill>
                <a:latin typeface="+mn-lt"/>
              </a:rPr>
              <a:t>Bilan</a:t>
            </a:r>
            <a:endParaRPr lang="fr-FR" sz="1800" b="1" dirty="0">
              <a:solidFill>
                <a:srgbClr val="002232"/>
              </a:solidFill>
              <a:latin typeface="+mn-lt"/>
            </a:endParaRPr>
          </a:p>
        </p:txBody>
      </p:sp>
      <p:sp>
        <p:nvSpPr>
          <p:cNvPr id="14" name="ZoneTexte 14"/>
          <p:cNvSpPr txBox="1">
            <a:spLocks noChangeArrowheads="1"/>
          </p:cNvSpPr>
          <p:nvPr userDrawn="1"/>
        </p:nvSpPr>
        <p:spPr bwMode="auto">
          <a:xfrm>
            <a:off x="107504" y="1556792"/>
            <a:ext cx="953210" cy="369332"/>
          </a:xfrm>
          <a:prstGeom prst="rect">
            <a:avLst/>
          </a:prstGeom>
          <a:noFill/>
          <a:ln w="9525">
            <a:noFill/>
            <a:miter lim="800000"/>
            <a:headEnd/>
            <a:tailEnd/>
          </a:ln>
        </p:spPr>
        <p:txBody>
          <a:bodyPr wrap="none">
            <a:spAutoFit/>
          </a:bodyPr>
          <a:lstStyle/>
          <a:p>
            <a:r>
              <a:rPr lang="fr-FR" sz="1800" b="1" dirty="0" smtClean="0">
                <a:solidFill>
                  <a:srgbClr val="002232"/>
                </a:solidFill>
                <a:latin typeface="+mn-lt"/>
              </a:rPr>
              <a:t>PARTIES</a:t>
            </a:r>
            <a:endParaRPr lang="fr-FR" sz="1800" b="1" dirty="0">
              <a:solidFill>
                <a:srgbClr val="002232"/>
              </a:solidFill>
              <a:latin typeface="+mn-l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1979712" y="1600200"/>
            <a:ext cx="6707088" cy="4525963"/>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88408-60A7-4A69-AD55-8B4CC51DBBE4}" type="datetime1">
              <a:rPr lang="fr-FR" smtClean="0"/>
              <a:t>15/02/2011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002232"/>
                </a:solidFill>
              </a:defRPr>
            </a:lvl1pPr>
          </a:lstStyle>
          <a:p>
            <a:r>
              <a:rPr lang="fr-FR" dirty="0" smtClean="0"/>
              <a:t>Groupe 2 : Diapositive </a:t>
            </a:r>
            <a:fld id="{DD0687C1-896A-4A7D-8F8C-EE6B0ED28203}" type="slidenum">
              <a:rPr lang="fr-FR" smtClean="0"/>
              <a:pPr/>
              <a:t>‹N°›</a:t>
            </a:fld>
            <a:r>
              <a:rPr lang="fr-FR" dirty="0" smtClean="0"/>
              <a:t> / X</a:t>
            </a:r>
            <a:endParaRPr lang="fr-FR" dirty="0"/>
          </a:p>
        </p:txBody>
      </p:sp>
      <p:pic>
        <p:nvPicPr>
          <p:cNvPr id="2050" name="Picture 2"/>
          <p:cNvPicPr>
            <a:picLocks noChangeAspect="1" noChangeArrowheads="1"/>
          </p:cNvPicPr>
          <p:nvPr userDrawn="1"/>
        </p:nvPicPr>
        <p:blipFill>
          <a:blip r:embed="rId12" cstate="print"/>
          <a:srcRect t="24278"/>
          <a:stretch>
            <a:fillRect/>
          </a:stretch>
        </p:blipFill>
        <p:spPr bwMode="auto">
          <a:xfrm>
            <a:off x="0" y="0"/>
            <a:ext cx="9144000" cy="1432868"/>
          </a:xfrm>
          <a:prstGeom prst="rect">
            <a:avLst/>
          </a:prstGeom>
          <a:noFill/>
          <a:ln w="9525">
            <a:noFill/>
            <a:miter lim="800000"/>
            <a:headEnd/>
            <a:tailEnd/>
          </a:ln>
        </p:spPr>
      </p:pic>
      <p:sp>
        <p:nvSpPr>
          <p:cNvPr id="9" name="ZoneTexte 8"/>
          <p:cNvSpPr txBox="1"/>
          <p:nvPr userDrawn="1"/>
        </p:nvSpPr>
        <p:spPr>
          <a:xfrm>
            <a:off x="4355976" y="332656"/>
            <a:ext cx="3515642" cy="461665"/>
          </a:xfrm>
          <a:prstGeom prst="rect">
            <a:avLst/>
          </a:prstGeom>
          <a:noFill/>
        </p:spPr>
        <p:txBody>
          <a:bodyPr wrap="none" rtlCol="0">
            <a:spAutoFit/>
          </a:bodyPr>
          <a:lstStyle/>
          <a:p>
            <a:r>
              <a:rPr lang="fr-FR" sz="2400" b="1" dirty="0" smtClean="0">
                <a:solidFill>
                  <a:schemeClr val="bg1"/>
                </a:solidFill>
              </a:rPr>
              <a:t>Soutenance projet </a:t>
            </a:r>
            <a:r>
              <a:rPr lang="fr-FR" sz="2400" b="1" dirty="0" err="1" smtClean="0">
                <a:solidFill>
                  <a:schemeClr val="bg1"/>
                </a:solidFill>
              </a:rPr>
              <a:t>Darties</a:t>
            </a:r>
            <a:endParaRPr lang="fr-FR" sz="2400" b="1" dirty="0">
              <a:solidFill>
                <a:schemeClr val="bg1"/>
              </a:solidFill>
            </a:endParaRPr>
          </a:p>
        </p:txBody>
      </p:sp>
      <p:pic>
        <p:nvPicPr>
          <p:cNvPr id="2051" name="Picture 3"/>
          <p:cNvPicPr>
            <a:picLocks noChangeAspect="1" noChangeArrowheads="1"/>
          </p:cNvPicPr>
          <p:nvPr userDrawn="1"/>
        </p:nvPicPr>
        <p:blipFill>
          <a:blip r:embed="rId13" cstate="print"/>
          <a:srcRect/>
          <a:stretch>
            <a:fillRect/>
          </a:stretch>
        </p:blipFill>
        <p:spPr bwMode="auto">
          <a:xfrm>
            <a:off x="8100392" y="188640"/>
            <a:ext cx="720080" cy="720080"/>
          </a:xfrm>
          <a:prstGeom prst="rect">
            <a:avLst/>
          </a:prstGeom>
          <a:noFill/>
          <a:ln w="9525">
            <a:noFill/>
            <a:miter lim="800000"/>
            <a:headEnd/>
            <a:tailEnd/>
          </a:ln>
        </p:spPr>
      </p:pic>
      <p:pic>
        <p:nvPicPr>
          <p:cNvPr id="2055" name="Picture 7" descr="C:\Users\Borower\Desktop\FlipFlop Projet TUT.png"/>
          <p:cNvPicPr>
            <a:picLocks noChangeAspect="1" noChangeArrowheads="1"/>
          </p:cNvPicPr>
          <p:nvPr userDrawn="1"/>
        </p:nvPicPr>
        <p:blipFill>
          <a:blip r:embed="rId14" cstate="print"/>
          <a:srcRect/>
          <a:stretch>
            <a:fillRect/>
          </a:stretch>
        </p:blipFill>
        <p:spPr bwMode="auto">
          <a:xfrm rot="-360000">
            <a:off x="261443" y="-270592"/>
            <a:ext cx="3715063" cy="1944216"/>
          </a:xfrm>
          <a:prstGeom prst="rect">
            <a:avLst/>
          </a:prstGeom>
          <a:noFill/>
        </p:spPr>
      </p:pic>
    </p:spTree>
  </p:cSld>
  <p:clrMap bg1="lt1" tx1="dk1" bg2="lt2" tx2="dk2" accent1="accent1" accent2="accent2" accent3="accent3" accent4="accent4" accent5="accent5" accent6="accent6" hlink="hlink" folHlink="folHlink"/>
  <p:sldLayoutIdLst>
    <p:sldLayoutId id="2147483660" r:id="rId1"/>
    <p:sldLayoutId id="2147483650" r:id="rId2"/>
    <p:sldLayoutId id="2147483655" r:id="rId3"/>
    <p:sldLayoutId id="2147483656" r:id="rId4"/>
    <p:sldLayoutId id="2147483657" r:id="rId5"/>
    <p:sldLayoutId id="2147483651" r:id="rId6"/>
    <p:sldLayoutId id="2147483658" r:id="rId7"/>
    <p:sldLayoutId id="2147483659" r:id="rId8"/>
    <p:sldLayoutId id="2147483652" r:id="rId9"/>
    <p:sldLayoutId id="2147483662" r:id="rId10"/>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comments" Target="../comments/comment7.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comments" Target="../comments/comment9.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comments" Target="../comments/comment1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comments" Target="../comments/commen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comments" Target="../comments/commen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comments" Target="../comments/commen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comments" Target="../comments/comment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 Id="rId6" Type="http://schemas.openxmlformats.org/officeDocument/2006/relationships/comments" Target="../comments/comment19.xml"/><Relationship Id="rId5" Type="http://schemas.openxmlformats.org/officeDocument/2006/relationships/image" Target="../media/image19.png"/><Relationship Id="rId4" Type="http://schemas.openxmlformats.org/officeDocument/2006/relationships/image" Target="../media/image18.gif"/></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 Id="rId4" Type="http://schemas.openxmlformats.org/officeDocument/2006/relationships/comments" Target="../comments/comment20.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comments" Target="../comments/comment2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2.gif"/><Relationship Id="rId1" Type="http://schemas.openxmlformats.org/officeDocument/2006/relationships/slideLayout" Target="../slideLayouts/slideLayout6.xml"/><Relationship Id="rId4" Type="http://schemas.openxmlformats.org/officeDocument/2006/relationships/image" Target="../media/image26.jpeg"/></Relationships>
</file>

<file path=ppt/slides/_rels/slide5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2.gif"/><Relationship Id="rId1" Type="http://schemas.openxmlformats.org/officeDocument/2006/relationships/slideLayout" Target="../slideLayouts/slideLayout6.xml"/><Relationship Id="rId4" Type="http://schemas.openxmlformats.org/officeDocument/2006/relationships/image" Target="../media/image26.jpeg"/></Relationships>
</file>

<file path=ppt/slides/_rels/slide5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2.gif"/><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comments" Target="../comments/comment25.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comments" Target="../comments/comment27.xml"/><Relationship Id="rId4" Type="http://schemas.openxmlformats.org/officeDocument/2006/relationships/image" Target="../media/image36.png"/></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comments" Target="../comments/comment28.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9.xml"/><Relationship Id="rId4" Type="http://schemas.openxmlformats.org/officeDocument/2006/relationships/image" Target="../media/image4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r>
              <a:rPr lang="fr-FR" smtClean="0"/>
              <a:t>Groupe 2 : Diapositive </a:t>
            </a:r>
            <a:fld id="{DD0687C1-896A-4A7D-8F8C-EE6B0ED28203}" type="slidenum">
              <a:rPr lang="fr-FR" smtClean="0"/>
              <a:pPr/>
              <a:t>1</a:t>
            </a:fld>
            <a:r>
              <a:rPr lang="fr-FR" smtClean="0"/>
              <a:t> / X</a:t>
            </a:r>
            <a:endParaRPr lang="fr-FR"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Autofit/>
          </a:bodyPr>
          <a:lstStyle/>
          <a:p>
            <a:r>
              <a:rPr lang="fr-FR" sz="1600" dirty="0"/>
              <a:t>Le site est divisé en 3 parties :</a:t>
            </a:r>
          </a:p>
          <a:p>
            <a:pPr marL="0" indent="0">
              <a:buNone/>
            </a:pPr>
            <a:endParaRPr lang="fr-FR" sz="1600" dirty="0"/>
          </a:p>
        </p:txBody>
      </p:sp>
      <p:sp>
        <p:nvSpPr>
          <p:cNvPr id="3" name="Espace réservé du numéro de diapositive 2"/>
          <p:cNvSpPr>
            <a:spLocks noGrp="1"/>
          </p:cNvSpPr>
          <p:nvPr>
            <p:ph type="sldNum" sz="quarter" idx="4"/>
          </p:nvPr>
        </p:nvSpPr>
        <p:spPr>
          <a:xfrm>
            <a:off x="6553200" y="6356350"/>
            <a:ext cx="2133600" cy="365125"/>
          </a:xfrm>
        </p:spPr>
        <p:txBody>
          <a:bodyPr/>
          <a:lstStyle/>
          <a:p>
            <a:r>
              <a:rPr lang="fr-FR" smtClean="0"/>
              <a:t>Groupe 2 : Diapositive </a:t>
            </a:r>
            <a:fld id="{DD0687C1-896A-4A7D-8F8C-EE6B0ED28203}" type="slidenum">
              <a:rPr lang="fr-FR" smtClean="0"/>
              <a:pPr/>
              <a:t>10</a:t>
            </a:fld>
            <a:r>
              <a:rPr lang="fr-FR" smtClean="0"/>
              <a:t> / X</a:t>
            </a:r>
            <a:endParaRPr lang="fr-FR" dirty="0"/>
          </a:p>
        </p:txBody>
      </p:sp>
      <p:pic>
        <p:nvPicPr>
          <p:cNvPr id="5" name="Image 1"/>
          <p:cNvPicPr>
            <a:picLocks noChangeAspect="1" noChangeArrowheads="1"/>
          </p:cNvPicPr>
          <p:nvPr/>
        </p:nvPicPr>
        <p:blipFill>
          <a:blip r:embed="rId3" cstate="print"/>
          <a:srcRect l="644" r="684" b="998"/>
          <a:stretch>
            <a:fillRect/>
          </a:stretch>
        </p:blipFill>
        <p:spPr bwMode="auto">
          <a:xfrm>
            <a:off x="2483768" y="2420888"/>
            <a:ext cx="4430931" cy="3344263"/>
          </a:xfrm>
          <a:prstGeom prst="rect">
            <a:avLst/>
          </a:prstGeom>
          <a:noFill/>
          <a:ln w="9525">
            <a:noFill/>
            <a:miter lim="800000"/>
            <a:headEnd/>
            <a:tailEnd/>
          </a:ln>
        </p:spPr>
      </p:pic>
    </p:spTree>
    <p:extLst>
      <p:ext uri="{BB962C8B-B14F-4D97-AF65-F5344CB8AC3E}">
        <p14:creationId xmlns:p14="http://schemas.microsoft.com/office/powerpoint/2010/main" val="32726278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Autofit/>
          </a:bodyPr>
          <a:lstStyle/>
          <a:p>
            <a:r>
              <a:rPr lang="fr-FR" sz="1100" dirty="0"/>
              <a:t>Les tableaux et graphiques devront tous respecter certaines normes </a:t>
            </a:r>
            <a:r>
              <a:rPr lang="fr-FR" sz="1100" dirty="0">
                <a:sym typeface="Wingdings" pitchFamily="2" charset="2"/>
              </a:rPr>
              <a:t> </a:t>
            </a:r>
            <a:r>
              <a:rPr lang="fr-FR" sz="1100" dirty="0"/>
              <a:t>de faciliter la visibilité pour les utilisateurs.</a:t>
            </a:r>
          </a:p>
          <a:p>
            <a:r>
              <a:rPr lang="fr-FR" sz="1100" dirty="0"/>
              <a:t>Normes pour les tableaux et les graphiques :</a:t>
            </a:r>
          </a:p>
          <a:p>
            <a:pPr lvl="1"/>
            <a:r>
              <a:rPr lang="fr-FR" sz="1100" dirty="0"/>
              <a:t>- Le titre est paramétré en fonction des filtres du menu.</a:t>
            </a:r>
          </a:p>
          <a:p>
            <a:pPr lvl="1"/>
            <a:r>
              <a:rPr lang="fr-FR" sz="1100" dirty="0"/>
              <a:t>- Dans le coin supérieur gauche, une pastille de couleur rappelant la couleur de la région.</a:t>
            </a:r>
          </a:p>
          <a:p>
            <a:pPr lvl="1"/>
            <a:r>
              <a:rPr lang="fr-FR" sz="1100" dirty="0"/>
              <a:t>- Dans le coin inférieur droit, un bouton permettant de passer d’un graphique vers un tableau et vice-versa</a:t>
            </a:r>
          </a:p>
          <a:p>
            <a:endParaRPr lang="fr-FR" sz="1100" dirty="0"/>
          </a:p>
          <a:p>
            <a:r>
              <a:rPr lang="fr-FR" sz="1100" dirty="0"/>
              <a:t>Pour les tableaux :</a:t>
            </a:r>
          </a:p>
          <a:p>
            <a:pPr lvl="1"/>
            <a:r>
              <a:rPr lang="fr-FR" sz="1100" dirty="0"/>
              <a:t>- Les valeurs auront 2 chiffres après la virgule.</a:t>
            </a:r>
          </a:p>
          <a:p>
            <a:pPr lvl="1"/>
            <a:r>
              <a:rPr lang="fr-FR" sz="1100" dirty="0"/>
              <a:t>- Le séparateur de décimales est le point.</a:t>
            </a:r>
          </a:p>
          <a:p>
            <a:endParaRPr lang="fr-FR" sz="1100" dirty="0"/>
          </a:p>
          <a:p>
            <a:r>
              <a:rPr lang="fr-FR" sz="1100" dirty="0"/>
              <a:t>Le séparateur des milliers est le blanc.</a:t>
            </a:r>
          </a:p>
          <a:p>
            <a:pPr lvl="1"/>
            <a:r>
              <a:rPr lang="fr-FR" sz="1100" dirty="0"/>
              <a:t>- Les chiffres sont cadrés avec une marge à droite.</a:t>
            </a:r>
          </a:p>
          <a:p>
            <a:pPr lvl="1"/>
            <a:r>
              <a:rPr lang="fr-FR" sz="1100" dirty="0"/>
              <a:t>- La taille des colonnes est fixe pour chaque tableau et permet d’afficher entièrement le titre de colonne le plus</a:t>
            </a:r>
          </a:p>
          <a:p>
            <a:pPr lvl="1"/>
            <a:r>
              <a:rPr lang="fr-FR" sz="1100" dirty="0"/>
              <a:t>long (sur 3 lignes maximum).</a:t>
            </a:r>
          </a:p>
          <a:p>
            <a:pPr lvl="1"/>
            <a:r>
              <a:rPr lang="fr-FR" sz="1100" dirty="0"/>
              <a:t>- Les titres sont centrés.</a:t>
            </a:r>
          </a:p>
          <a:p>
            <a:pPr lvl="1"/>
            <a:r>
              <a:rPr lang="fr-FR" sz="1100" dirty="0"/>
              <a:t>- Les textes sont cadrés à gauche.</a:t>
            </a:r>
          </a:p>
          <a:p>
            <a:endParaRPr lang="fr-FR" sz="1100" dirty="0"/>
          </a:p>
        </p:txBody>
      </p:sp>
      <p:sp>
        <p:nvSpPr>
          <p:cNvPr id="3" name="Espace réservé du numéro de diapositive 2"/>
          <p:cNvSpPr>
            <a:spLocks noGrp="1"/>
          </p:cNvSpPr>
          <p:nvPr>
            <p:ph type="sldNum" sz="quarter" idx="4"/>
          </p:nvPr>
        </p:nvSpPr>
        <p:spPr>
          <a:xfrm>
            <a:off x="6553200" y="6356350"/>
            <a:ext cx="2133600" cy="365125"/>
          </a:xfrm>
        </p:spPr>
        <p:txBody>
          <a:bodyPr/>
          <a:lstStyle/>
          <a:p>
            <a:r>
              <a:rPr lang="fr-FR" smtClean="0"/>
              <a:t>Groupe 2 : Diapositive </a:t>
            </a:r>
            <a:fld id="{DD0687C1-896A-4A7D-8F8C-EE6B0ED28203}" type="slidenum">
              <a:rPr lang="fr-FR" smtClean="0"/>
              <a:pPr/>
              <a:t>11</a:t>
            </a:fld>
            <a:r>
              <a:rPr lang="fr-FR" smtClean="0"/>
              <a:t> / X</a:t>
            </a:r>
            <a:endParaRPr lang="fr-FR" dirty="0"/>
          </a:p>
        </p:txBody>
      </p:sp>
    </p:spTree>
    <p:extLst>
      <p:ext uri="{BB962C8B-B14F-4D97-AF65-F5344CB8AC3E}">
        <p14:creationId xmlns:p14="http://schemas.microsoft.com/office/powerpoint/2010/main" val="3494002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Autofit/>
          </a:bodyPr>
          <a:lstStyle/>
          <a:p>
            <a:r>
              <a:rPr lang="fr-FR" sz="1600" dirty="0"/>
              <a:t>les différentes interfaces qui vont être utilisées au sein de l’application en fonction des différentes directions (Commerciale, Magasin et Chef de Produit). En effet, les différents onglets, ainsi que les différentes options dans le menu de gauche ne seront pas accessibles par toutes les directions.</a:t>
            </a:r>
          </a:p>
          <a:p>
            <a:endParaRPr lang="fr-FR" sz="1600" dirty="0"/>
          </a:p>
          <a:p>
            <a:r>
              <a:rPr lang="fr-FR" sz="1600" dirty="0"/>
              <a:t>comment sont constitués le menu de gauche, ainsi que les différents onglets.</a:t>
            </a:r>
          </a:p>
          <a:p>
            <a:endParaRPr lang="fr-FR" sz="1600" dirty="0"/>
          </a:p>
          <a:p>
            <a:r>
              <a:rPr lang="fr-FR" sz="1600" dirty="0"/>
              <a:t>L’interface générale de l’application de l’entreprise </a:t>
            </a:r>
            <a:r>
              <a:rPr lang="fr-FR" sz="1600" dirty="0" err="1"/>
              <a:t>Darties</a:t>
            </a:r>
            <a:r>
              <a:rPr lang="fr-FR" sz="1600" dirty="0"/>
              <a:t>.</a:t>
            </a:r>
          </a:p>
          <a:p>
            <a:endParaRPr lang="fr-FR" sz="1600" dirty="0"/>
          </a:p>
        </p:txBody>
      </p:sp>
      <p:sp>
        <p:nvSpPr>
          <p:cNvPr id="3" name="Espace réservé du numéro de diapositive 2"/>
          <p:cNvSpPr>
            <a:spLocks noGrp="1"/>
          </p:cNvSpPr>
          <p:nvPr>
            <p:ph type="sldNum" sz="quarter" idx="4"/>
          </p:nvPr>
        </p:nvSpPr>
        <p:spPr>
          <a:xfrm>
            <a:off x="6553200" y="6356350"/>
            <a:ext cx="2133600" cy="365125"/>
          </a:xfrm>
        </p:spPr>
        <p:txBody>
          <a:bodyPr/>
          <a:lstStyle/>
          <a:p>
            <a:r>
              <a:rPr lang="fr-FR" smtClean="0"/>
              <a:t>Groupe 2 : Diapositive </a:t>
            </a:r>
            <a:fld id="{DD0687C1-896A-4A7D-8F8C-EE6B0ED28203}" type="slidenum">
              <a:rPr lang="fr-FR" smtClean="0"/>
              <a:pPr/>
              <a:t>12</a:t>
            </a:fld>
            <a:r>
              <a:rPr lang="fr-FR" smtClean="0"/>
              <a:t> / X</a:t>
            </a:r>
            <a:endParaRPr lang="fr-FR" dirty="0"/>
          </a:p>
        </p:txBody>
      </p:sp>
    </p:spTree>
    <p:extLst>
      <p:ext uri="{BB962C8B-B14F-4D97-AF65-F5344CB8AC3E}">
        <p14:creationId xmlns:p14="http://schemas.microsoft.com/office/powerpoint/2010/main" val="3494002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Autofit/>
          </a:bodyPr>
          <a:lstStyle/>
          <a:p>
            <a:r>
              <a:rPr lang="fr-FR" sz="1400" b="1" dirty="0"/>
              <a:t>RESULTATS ATTENDUS - OBJECTIFS</a:t>
            </a:r>
            <a:endParaRPr lang="fr-FR" sz="1400" dirty="0"/>
          </a:p>
          <a:p>
            <a:pPr>
              <a:buNone/>
            </a:pPr>
            <a:endParaRPr lang="fr-FR" sz="1400" dirty="0"/>
          </a:p>
          <a:p>
            <a:r>
              <a:rPr lang="fr-FR" sz="1400" dirty="0"/>
              <a:t>Il s’agira de concevoir et développer un tableau de bord commercial en s’appuyant sur les données fournies par le fichier DARTIES. Pour cela, il faudra :</a:t>
            </a:r>
          </a:p>
          <a:p>
            <a:pPr lvl="0"/>
            <a:r>
              <a:rPr lang="fr-FR" sz="1400" dirty="0"/>
              <a:t>Valider et enrichir les données fournies par la fichier DARTIES,</a:t>
            </a:r>
          </a:p>
          <a:p>
            <a:pPr lvl="0"/>
            <a:r>
              <a:rPr lang="fr-FR" sz="1400" dirty="0"/>
              <a:t>Définir les indicateurs à suivre,</a:t>
            </a:r>
          </a:p>
          <a:p>
            <a:pPr lvl="0"/>
            <a:r>
              <a:rPr lang="fr-FR" sz="1400" dirty="0"/>
              <a:t>Construire le mode de visualisation spécifique pour chaque profil utilisateur,</a:t>
            </a:r>
          </a:p>
          <a:p>
            <a:pPr lvl="0"/>
            <a:r>
              <a:rPr lang="fr-FR" sz="1400" dirty="0"/>
              <a:t>Analyser l’activité commerciale selon plusieurs critères,</a:t>
            </a:r>
          </a:p>
          <a:p>
            <a:pPr lvl="0"/>
            <a:r>
              <a:rPr lang="fr-FR" sz="1400" dirty="0"/>
              <a:t>Effectuer des statistiques.</a:t>
            </a:r>
          </a:p>
          <a:p>
            <a:endParaRPr lang="fr-FR" sz="1400" dirty="0"/>
          </a:p>
          <a:p>
            <a:r>
              <a:rPr lang="fr-FR" sz="1400" b="1" dirty="0"/>
              <a:t>CONDITIONS DE REALISATION ET D’EVOLUTION</a:t>
            </a:r>
            <a:endParaRPr lang="fr-FR" sz="1400" dirty="0"/>
          </a:p>
          <a:p>
            <a:pPr>
              <a:buNone/>
            </a:pPr>
            <a:endParaRPr lang="fr-FR" sz="1400" dirty="0"/>
          </a:p>
          <a:p>
            <a:r>
              <a:rPr lang="fr-FR" sz="1400" dirty="0"/>
              <a:t>L’environnement de stockage doit être une base de données relationnelle. L’environnement de manipulation sera le système SAS avec les modules adéquats. La maîtrise d’ouvrage sera à la disposition du groupe projet pour définir le besoin. Après spécifications de celui-ci, le groupe projet concevra et réalisera l’environnement attendu.</a:t>
            </a:r>
          </a:p>
          <a:p>
            <a:endParaRPr lang="fr-FR" sz="1400" dirty="0"/>
          </a:p>
        </p:txBody>
      </p:sp>
      <p:sp>
        <p:nvSpPr>
          <p:cNvPr id="3" name="Espace réservé du numéro de diapositive 2"/>
          <p:cNvSpPr>
            <a:spLocks noGrp="1"/>
          </p:cNvSpPr>
          <p:nvPr>
            <p:ph type="sldNum" sz="quarter" idx="4"/>
          </p:nvPr>
        </p:nvSpPr>
        <p:spPr>
          <a:xfrm>
            <a:off x="6553200" y="6356350"/>
            <a:ext cx="2133600" cy="365125"/>
          </a:xfrm>
        </p:spPr>
        <p:txBody>
          <a:bodyPr/>
          <a:lstStyle/>
          <a:p>
            <a:r>
              <a:rPr lang="fr-FR" smtClean="0"/>
              <a:t>Groupe 2 : Diapositive </a:t>
            </a:r>
            <a:fld id="{DD0687C1-896A-4A7D-8F8C-EE6B0ED28203}" type="slidenum">
              <a:rPr lang="fr-FR" smtClean="0"/>
              <a:pPr/>
              <a:t>13</a:t>
            </a:fld>
            <a:r>
              <a:rPr lang="fr-FR" smtClean="0"/>
              <a:t> / X</a:t>
            </a:r>
            <a:endParaRPr lang="fr-FR" dirty="0"/>
          </a:p>
        </p:txBody>
      </p:sp>
    </p:spTree>
    <p:extLst>
      <p:ext uri="{BB962C8B-B14F-4D97-AF65-F5344CB8AC3E}">
        <p14:creationId xmlns:p14="http://schemas.microsoft.com/office/powerpoint/2010/main" val="3494002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endParaRPr lang="fr-FR"/>
          </a:p>
        </p:txBody>
      </p:sp>
      <p:sp>
        <p:nvSpPr>
          <p:cNvPr id="5" name="Espace réservé du contenu 4"/>
          <p:cNvSpPr>
            <a:spLocks noGrp="1"/>
          </p:cNvSpPr>
          <p:nvPr>
            <p:ph sz="quarter" idx="1"/>
          </p:nvPr>
        </p:nvSpPr>
        <p:spPr>
          <a:xfrm>
            <a:off x="457200" y="1600200"/>
            <a:ext cx="8507288" cy="4873752"/>
          </a:xfrm>
        </p:spPr>
        <p:txBody>
          <a:bodyPr>
            <a:normAutofit/>
          </a:bodyPr>
          <a:lstStyle/>
          <a:p>
            <a:pPr algn="ctr"/>
            <a:endParaRPr lang="fr-FR" sz="5400" dirty="0" smtClean="0"/>
          </a:p>
          <a:p>
            <a:pPr algn="ctr"/>
            <a:endParaRPr lang="fr-FR" sz="5400" dirty="0"/>
          </a:p>
          <a:p>
            <a:pPr marL="0" indent="0" algn="ctr">
              <a:buNone/>
            </a:pPr>
            <a:r>
              <a:rPr lang="fr-FR" sz="5400" dirty="0" smtClean="0"/>
              <a:t>Solution Technique</a:t>
            </a:r>
            <a:endParaRPr lang="fr-FR" sz="5400" dirty="0"/>
          </a:p>
        </p:txBody>
      </p:sp>
      <p:sp>
        <p:nvSpPr>
          <p:cNvPr id="3" name="Espace réservé du numéro de diapositive 2"/>
          <p:cNvSpPr>
            <a:spLocks noGrp="1"/>
          </p:cNvSpPr>
          <p:nvPr>
            <p:ph type="sldNum" sz="quarter" idx="15"/>
          </p:nvPr>
        </p:nvSpPr>
        <p:spPr/>
        <p:txBody>
          <a:bodyPr/>
          <a:lstStyle/>
          <a:p>
            <a:r>
              <a:rPr lang="fr-FR" smtClean="0"/>
              <a:t>Groupe 2 : Diapositive </a:t>
            </a:r>
            <a:fld id="{DD0687C1-896A-4A7D-8F8C-EE6B0ED28203}" type="slidenum">
              <a:rPr lang="fr-FR" smtClean="0"/>
              <a:pPr/>
              <a:t>14</a:t>
            </a:fld>
            <a:r>
              <a:rPr lang="fr-FR" smtClean="0"/>
              <a:t> / X</a:t>
            </a:r>
            <a:endParaRPr lang="fr-FR" dirty="0"/>
          </a:p>
        </p:txBody>
      </p:sp>
    </p:spTree>
    <p:extLst>
      <p:ext uri="{BB962C8B-B14F-4D97-AF65-F5344CB8AC3E}">
        <p14:creationId xmlns:p14="http://schemas.microsoft.com/office/powerpoint/2010/main" val="3401362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dirty="0" smtClean="0"/>
              <a:t>Groupe 2 : Diapositive </a:t>
            </a:r>
            <a:fld id="{DD0687C1-896A-4A7D-8F8C-EE6B0ED28203}" type="slidenum">
              <a:rPr lang="fr-FR" smtClean="0"/>
              <a:pPr/>
              <a:t>15</a:t>
            </a:fld>
            <a:r>
              <a:rPr lang="fr-FR" dirty="0" smtClean="0"/>
              <a:t> / X</a:t>
            </a:r>
            <a:endParaRPr lang="fr-FR" dirty="0"/>
          </a:p>
        </p:txBody>
      </p:sp>
      <p:sp>
        <p:nvSpPr>
          <p:cNvPr id="5" name="Espace réservé du contenu 2"/>
          <p:cNvSpPr>
            <a:spLocks noGrp="1"/>
          </p:cNvSpPr>
          <p:nvPr>
            <p:ph idx="1"/>
          </p:nvPr>
        </p:nvSpPr>
        <p:spPr>
          <a:prstGeom prst="rect">
            <a:avLst/>
          </a:prstGeom>
        </p:spPr>
        <p:txBody>
          <a:bodyPr vert="horz" lIns="103345" tIns="51673" rIns="103345" bIns="51673" rtlCol="0">
            <a:normAutofit/>
          </a:bodyPr>
          <a:lstStyle>
            <a:lvl1pPr marL="387546" indent="-387546" algn="l" defTabSz="1033455"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39682" indent="-322955" algn="l" defTabSz="1033455"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291819" indent="-258364" algn="l" defTabSz="1033455"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08546" indent="-258364" algn="l" defTabSz="1033455"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25273" indent="-258364" algn="l" defTabSz="1033455"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42001" indent="-258364" algn="l" defTabSz="1033455"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58728" indent="-258364" algn="l" defTabSz="1033455"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75456" indent="-258364" algn="l" defTabSz="1033455"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92183" indent="-258364" algn="l" defTabSz="1033455"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r>
              <a:rPr lang="fr-FR" sz="2000" dirty="0" smtClean="0"/>
              <a:t>ETL : </a:t>
            </a:r>
            <a:r>
              <a:rPr lang="fr-FR" sz="2000" dirty="0" err="1" smtClean="0"/>
              <a:t>Extract</a:t>
            </a:r>
            <a:r>
              <a:rPr lang="fr-FR" sz="2000" dirty="0" smtClean="0"/>
              <a:t>, </a:t>
            </a:r>
            <a:r>
              <a:rPr lang="fr-FR" sz="2000" dirty="0" err="1" smtClean="0"/>
              <a:t>Tranform</a:t>
            </a:r>
            <a:r>
              <a:rPr lang="fr-FR" sz="2000" dirty="0" smtClean="0"/>
              <a:t> and </a:t>
            </a:r>
            <a:r>
              <a:rPr lang="fr-FR" sz="2000" dirty="0" err="1" smtClean="0"/>
              <a:t>Load</a:t>
            </a:r>
            <a:endParaRPr lang="fr-FR" sz="2000" dirty="0" smtClean="0"/>
          </a:p>
          <a:p>
            <a:endParaRPr lang="fr-FR" sz="2000" dirty="0" smtClean="0"/>
          </a:p>
          <a:p>
            <a:endParaRPr lang="fr-FR" sz="2000" dirty="0" smtClean="0"/>
          </a:p>
          <a:p>
            <a:endParaRPr lang="fr-FR" sz="2000" dirty="0" smtClean="0"/>
          </a:p>
          <a:p>
            <a:endParaRPr lang="fr-FR" sz="2000" dirty="0" smtClean="0"/>
          </a:p>
          <a:p>
            <a:endParaRPr lang="fr-FR" sz="2000" dirty="0"/>
          </a:p>
          <a:p>
            <a:r>
              <a:rPr lang="fr-FR" sz="2000" dirty="0" smtClean="0"/>
              <a:t>Outil de restitution : mise en forme des données</a:t>
            </a:r>
          </a:p>
          <a:p>
            <a:endParaRPr lang="fr-FR" sz="2000" dirty="0" smtClean="0"/>
          </a:p>
        </p:txBody>
      </p:sp>
      <p:sp>
        <p:nvSpPr>
          <p:cNvPr id="6" name="Ellipse 5"/>
          <p:cNvSpPr/>
          <p:nvPr/>
        </p:nvSpPr>
        <p:spPr>
          <a:xfrm>
            <a:off x="4333255" y="2802412"/>
            <a:ext cx="792088"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ETL</a:t>
            </a:r>
            <a:endParaRPr lang="fr-FR" dirty="0"/>
          </a:p>
        </p:txBody>
      </p:sp>
      <p:sp>
        <p:nvSpPr>
          <p:cNvPr id="7" name="Cylindre 6"/>
          <p:cNvSpPr/>
          <p:nvPr/>
        </p:nvSpPr>
        <p:spPr>
          <a:xfrm>
            <a:off x="3037111" y="3162452"/>
            <a:ext cx="576064" cy="648072"/>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smtClean="0"/>
              <a:t>BDD2</a:t>
            </a:r>
            <a:endParaRPr lang="fr-FR" sz="1200" dirty="0"/>
          </a:p>
        </p:txBody>
      </p:sp>
      <p:sp>
        <p:nvSpPr>
          <p:cNvPr id="8" name="Flèche droite 7"/>
          <p:cNvSpPr/>
          <p:nvPr/>
        </p:nvSpPr>
        <p:spPr>
          <a:xfrm rot="1261768">
            <a:off x="3735217" y="2791174"/>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droite 8"/>
          <p:cNvSpPr/>
          <p:nvPr/>
        </p:nvSpPr>
        <p:spPr>
          <a:xfrm rot="20774759">
            <a:off x="3738737" y="3249644"/>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Cylindre 9"/>
          <p:cNvSpPr/>
          <p:nvPr/>
        </p:nvSpPr>
        <p:spPr>
          <a:xfrm>
            <a:off x="5853807" y="2658396"/>
            <a:ext cx="1215752" cy="78370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smtClean="0"/>
              <a:t>Entrepôt</a:t>
            </a:r>
            <a:endParaRPr lang="fr-FR" dirty="0"/>
          </a:p>
        </p:txBody>
      </p:sp>
      <p:sp>
        <p:nvSpPr>
          <p:cNvPr id="11" name="Flèche droite 10"/>
          <p:cNvSpPr/>
          <p:nvPr/>
        </p:nvSpPr>
        <p:spPr>
          <a:xfrm>
            <a:off x="5197351" y="2946428"/>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Cylindre 11"/>
          <p:cNvSpPr/>
          <p:nvPr/>
        </p:nvSpPr>
        <p:spPr>
          <a:xfrm>
            <a:off x="3037111" y="2442372"/>
            <a:ext cx="576064" cy="648072"/>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200" dirty="0" smtClean="0"/>
              <a:t>BDD1</a:t>
            </a:r>
            <a:endParaRPr lang="fr-FR" sz="1200" dirty="0"/>
          </a:p>
        </p:txBody>
      </p:sp>
      <p:sp>
        <p:nvSpPr>
          <p:cNvPr id="27" name="Ellipse 26"/>
          <p:cNvSpPr/>
          <p:nvPr/>
        </p:nvSpPr>
        <p:spPr>
          <a:xfrm>
            <a:off x="4873942" y="4691307"/>
            <a:ext cx="1800200" cy="86409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Outil de restitution</a:t>
            </a:r>
            <a:endParaRPr lang="fr-FR" dirty="0"/>
          </a:p>
        </p:txBody>
      </p:sp>
      <p:sp>
        <p:nvSpPr>
          <p:cNvPr id="28" name="Flèche gauche 27"/>
          <p:cNvSpPr/>
          <p:nvPr/>
        </p:nvSpPr>
        <p:spPr>
          <a:xfrm rot="10800000">
            <a:off x="4225870" y="4979339"/>
            <a:ext cx="504056" cy="216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29" name="Tableau 28"/>
          <p:cNvGraphicFramePr>
            <a:graphicFrameLocks noGrp="1"/>
          </p:cNvGraphicFramePr>
          <p:nvPr>
            <p:extLst>
              <p:ext uri="{D42A27DB-BD31-4B8C-83A1-F6EECF244321}">
                <p14:modId xmlns:p14="http://schemas.microsoft.com/office/powerpoint/2010/main" val="3976121672"/>
              </p:ext>
            </p:extLst>
          </p:nvPr>
        </p:nvGraphicFramePr>
        <p:xfrm>
          <a:off x="7538238" y="4137719"/>
          <a:ext cx="720080" cy="731520"/>
        </p:xfrm>
        <a:graphic>
          <a:graphicData uri="http://schemas.openxmlformats.org/drawingml/2006/table">
            <a:tbl>
              <a:tblPr firstRow="1" bandRow="1">
                <a:tableStyleId>{93296810-A885-4BE3-A3E7-6D5BEEA58F35}</a:tableStyleId>
              </a:tblPr>
              <a:tblGrid>
                <a:gridCol w="360040"/>
                <a:gridCol w="360040"/>
              </a:tblGrid>
              <a:tr h="360000">
                <a:tc>
                  <a:txBody>
                    <a:bodyPr/>
                    <a:lstStyle/>
                    <a:p>
                      <a:endParaRPr lang="fr-FR" dirty="0"/>
                    </a:p>
                  </a:txBody>
                  <a:tcPr/>
                </a:tc>
                <a:tc>
                  <a:txBody>
                    <a:bodyPr/>
                    <a:lstStyle/>
                    <a:p>
                      <a:endParaRPr lang="fr-FR" dirty="0"/>
                    </a:p>
                  </a:txBody>
                  <a:tcPr/>
                </a:tc>
              </a:tr>
              <a:tr h="360000">
                <a:tc>
                  <a:txBody>
                    <a:bodyPr/>
                    <a:lstStyle/>
                    <a:p>
                      <a:endParaRPr lang="fr-FR" dirty="0"/>
                    </a:p>
                  </a:txBody>
                  <a:tcPr/>
                </a:tc>
                <a:tc>
                  <a:txBody>
                    <a:bodyPr/>
                    <a:lstStyle/>
                    <a:p>
                      <a:endParaRPr lang="fr-FR" dirty="0"/>
                    </a:p>
                  </a:txBody>
                  <a:tcPr/>
                </a:tc>
              </a:tr>
            </a:tbl>
          </a:graphicData>
        </a:graphic>
      </p:graphicFrame>
      <p:graphicFrame>
        <p:nvGraphicFramePr>
          <p:cNvPr id="30" name="Graphique 29"/>
          <p:cNvGraphicFramePr/>
          <p:nvPr>
            <p:extLst>
              <p:ext uri="{D42A27DB-BD31-4B8C-83A1-F6EECF244321}">
                <p14:modId xmlns:p14="http://schemas.microsoft.com/office/powerpoint/2010/main" val="2207000607"/>
              </p:ext>
            </p:extLst>
          </p:nvPr>
        </p:nvGraphicFramePr>
        <p:xfrm>
          <a:off x="7178198" y="5145831"/>
          <a:ext cx="1383704" cy="1152128"/>
        </p:xfrm>
        <a:graphic>
          <a:graphicData uri="http://schemas.openxmlformats.org/drawingml/2006/chart">
            <c:chart xmlns:c="http://schemas.openxmlformats.org/drawingml/2006/chart" xmlns:r="http://schemas.openxmlformats.org/officeDocument/2006/relationships" r:id="rId3"/>
          </a:graphicData>
        </a:graphic>
      </p:graphicFrame>
      <p:sp>
        <p:nvSpPr>
          <p:cNvPr id="31" name="Flèche droite 30"/>
          <p:cNvSpPr/>
          <p:nvPr/>
        </p:nvSpPr>
        <p:spPr>
          <a:xfrm rot="20326257">
            <a:off x="6768159" y="4773870"/>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lèche droite 31"/>
          <p:cNvSpPr/>
          <p:nvPr/>
        </p:nvSpPr>
        <p:spPr>
          <a:xfrm rot="1261768">
            <a:off x="6724176" y="5373093"/>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Cylindre 32"/>
          <p:cNvSpPr/>
          <p:nvPr/>
        </p:nvSpPr>
        <p:spPr>
          <a:xfrm>
            <a:off x="2857718" y="4713783"/>
            <a:ext cx="1215752" cy="78370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smtClean="0"/>
              <a:t>Entrepôt</a:t>
            </a:r>
            <a:endParaRPr lang="fr-FR"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a:xfrm>
            <a:off x="6320897" y="6356350"/>
            <a:ext cx="2133600" cy="365125"/>
          </a:xfrm>
        </p:spPr>
        <p:txBody>
          <a:bodyPr/>
          <a:lstStyle/>
          <a:p>
            <a:r>
              <a:rPr lang="fr-FR" smtClean="0"/>
              <a:t>Groupe 2 : Diapositive </a:t>
            </a:r>
            <a:fld id="{DD0687C1-896A-4A7D-8F8C-EE6B0ED28203}" type="slidenum">
              <a:rPr lang="fr-FR" smtClean="0"/>
              <a:pPr/>
              <a:t>16</a:t>
            </a:fld>
            <a:r>
              <a:rPr lang="fr-FR" smtClean="0"/>
              <a:t> / X</a:t>
            </a:r>
            <a:endParaRPr lang="fr-FR" dirty="0"/>
          </a:p>
        </p:txBody>
      </p:sp>
      <p:sp>
        <p:nvSpPr>
          <p:cNvPr id="5" name="Espace réservé du contenu 2"/>
          <p:cNvSpPr>
            <a:spLocks noGrp="1"/>
          </p:cNvSpPr>
          <p:nvPr>
            <p:ph idx="1"/>
          </p:nvPr>
        </p:nvSpPr>
        <p:spPr>
          <a:xfrm>
            <a:off x="1747409" y="1916832"/>
            <a:ext cx="6707088" cy="4209331"/>
          </a:xfrm>
          <a:prstGeom prst="rect">
            <a:avLst/>
          </a:prstGeom>
        </p:spPr>
        <p:txBody>
          <a:bodyPr vert="horz" lIns="103345" tIns="51673" rIns="103345" bIns="51673" rtlCol="0">
            <a:normAutofit/>
          </a:bodyPr>
          <a:lstStyle>
            <a:lvl1pPr marL="387546" indent="-387546" algn="l" defTabSz="1033455"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39682" indent="-322955" algn="l" defTabSz="1033455"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291819" indent="-258364" algn="l" defTabSz="1033455"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08546" indent="-258364" algn="l" defTabSz="1033455"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25273" indent="-258364" algn="l" defTabSz="1033455"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42001" indent="-258364" algn="l" defTabSz="1033455"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58728" indent="-258364" algn="l" defTabSz="1033455"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75456" indent="-258364" algn="l" defTabSz="1033455"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92183" indent="-258364" algn="l" defTabSz="1033455"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r>
              <a:rPr lang="fr-FR" sz="2000" dirty="0"/>
              <a:t>Entrepôt de données : modèle en flocon</a:t>
            </a:r>
          </a:p>
          <a:p>
            <a:endParaRPr lang="fr-FR" sz="2000" dirty="0" smtClean="0"/>
          </a:p>
        </p:txBody>
      </p:sp>
      <p:sp>
        <p:nvSpPr>
          <p:cNvPr id="64" name="Rectangle à coins arrondis 63"/>
          <p:cNvSpPr/>
          <p:nvPr/>
        </p:nvSpPr>
        <p:spPr>
          <a:xfrm>
            <a:off x="3331585" y="3352999"/>
            <a:ext cx="1224136" cy="86409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smtClean="0"/>
              <a:t>Faits</a:t>
            </a:r>
            <a:endParaRPr lang="fr-FR" dirty="0"/>
          </a:p>
        </p:txBody>
      </p:sp>
      <p:sp>
        <p:nvSpPr>
          <p:cNvPr id="65" name="Rectangle à coins arrondis 64"/>
          <p:cNvSpPr/>
          <p:nvPr/>
        </p:nvSpPr>
        <p:spPr>
          <a:xfrm>
            <a:off x="5796274" y="3569023"/>
            <a:ext cx="115212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Magasin</a:t>
            </a:r>
            <a:endParaRPr lang="fr-FR" dirty="0"/>
          </a:p>
        </p:txBody>
      </p:sp>
      <p:sp>
        <p:nvSpPr>
          <p:cNvPr id="66" name="Rectangle à coins arrondis 65"/>
          <p:cNvSpPr/>
          <p:nvPr/>
        </p:nvSpPr>
        <p:spPr>
          <a:xfrm>
            <a:off x="1963433" y="2520166"/>
            <a:ext cx="115212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Famille</a:t>
            </a:r>
            <a:endParaRPr lang="fr-FR" dirty="0"/>
          </a:p>
        </p:txBody>
      </p:sp>
      <p:sp>
        <p:nvSpPr>
          <p:cNvPr id="67" name="Rectangle à coins arrondis 66"/>
          <p:cNvSpPr/>
          <p:nvPr/>
        </p:nvSpPr>
        <p:spPr>
          <a:xfrm>
            <a:off x="7573885" y="3569023"/>
            <a:ext cx="115212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Enseigne</a:t>
            </a:r>
            <a:endParaRPr lang="fr-FR" dirty="0"/>
          </a:p>
        </p:txBody>
      </p:sp>
      <p:sp>
        <p:nvSpPr>
          <p:cNvPr id="68" name="Rectangle à coins arrondis 67"/>
          <p:cNvSpPr/>
          <p:nvPr/>
        </p:nvSpPr>
        <p:spPr>
          <a:xfrm>
            <a:off x="5790568" y="4334368"/>
            <a:ext cx="115212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Ville</a:t>
            </a:r>
            <a:endParaRPr lang="fr-FR" dirty="0"/>
          </a:p>
        </p:txBody>
      </p:sp>
      <p:sp>
        <p:nvSpPr>
          <p:cNvPr id="69" name="Rectangle à coins arrondis 68"/>
          <p:cNvSpPr/>
          <p:nvPr/>
        </p:nvSpPr>
        <p:spPr>
          <a:xfrm>
            <a:off x="5790568" y="4998792"/>
            <a:ext cx="115212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Région</a:t>
            </a:r>
            <a:endParaRPr lang="fr-FR" dirty="0"/>
          </a:p>
        </p:txBody>
      </p:sp>
      <p:sp>
        <p:nvSpPr>
          <p:cNvPr id="70" name="Rectangle à coins arrondis 69"/>
          <p:cNvSpPr/>
          <p:nvPr/>
        </p:nvSpPr>
        <p:spPr>
          <a:xfrm>
            <a:off x="5790568" y="5636428"/>
            <a:ext cx="115212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Pays</a:t>
            </a:r>
            <a:endParaRPr lang="fr-FR" dirty="0"/>
          </a:p>
        </p:txBody>
      </p:sp>
      <p:sp>
        <p:nvSpPr>
          <p:cNvPr id="71" name="Rectangle à coins arrondis 70"/>
          <p:cNvSpPr/>
          <p:nvPr/>
        </p:nvSpPr>
        <p:spPr>
          <a:xfrm>
            <a:off x="7493446" y="5644788"/>
            <a:ext cx="136815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Continent</a:t>
            </a:r>
            <a:endParaRPr lang="fr-FR" dirty="0"/>
          </a:p>
        </p:txBody>
      </p:sp>
      <p:cxnSp>
        <p:nvCxnSpPr>
          <p:cNvPr id="72" name="Connecteur droit 71"/>
          <p:cNvCxnSpPr>
            <a:stCxn id="64" idx="3"/>
            <a:endCxn id="65" idx="1"/>
          </p:cNvCxnSpPr>
          <p:nvPr/>
        </p:nvCxnSpPr>
        <p:spPr>
          <a:xfrm>
            <a:off x="4555721" y="3785047"/>
            <a:ext cx="1240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Connecteur droit 72"/>
          <p:cNvCxnSpPr>
            <a:stCxn id="66" idx="3"/>
            <a:endCxn id="64" idx="1"/>
          </p:cNvCxnSpPr>
          <p:nvPr/>
        </p:nvCxnSpPr>
        <p:spPr>
          <a:xfrm>
            <a:off x="3115561" y="2736190"/>
            <a:ext cx="216024" cy="1048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Connecteur droit 73"/>
          <p:cNvCxnSpPr>
            <a:stCxn id="65" idx="2"/>
            <a:endCxn id="68" idx="0"/>
          </p:cNvCxnSpPr>
          <p:nvPr/>
        </p:nvCxnSpPr>
        <p:spPr>
          <a:xfrm flipH="1">
            <a:off x="6366632" y="4001071"/>
            <a:ext cx="5706" cy="333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Connecteur droit 74"/>
          <p:cNvCxnSpPr>
            <a:stCxn id="68" idx="2"/>
            <a:endCxn id="69" idx="0"/>
          </p:cNvCxnSpPr>
          <p:nvPr/>
        </p:nvCxnSpPr>
        <p:spPr>
          <a:xfrm>
            <a:off x="6366632" y="4766416"/>
            <a:ext cx="0" cy="232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Connecteur droit 75"/>
          <p:cNvCxnSpPr>
            <a:stCxn id="69" idx="2"/>
            <a:endCxn id="70" idx="0"/>
          </p:cNvCxnSpPr>
          <p:nvPr/>
        </p:nvCxnSpPr>
        <p:spPr>
          <a:xfrm>
            <a:off x="6366632" y="5430840"/>
            <a:ext cx="0" cy="205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Connecteur droit 76"/>
          <p:cNvCxnSpPr>
            <a:stCxn id="70" idx="3"/>
            <a:endCxn id="71" idx="1"/>
          </p:cNvCxnSpPr>
          <p:nvPr/>
        </p:nvCxnSpPr>
        <p:spPr>
          <a:xfrm>
            <a:off x="6942696" y="5852452"/>
            <a:ext cx="550750" cy="8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Connecteur droit 77"/>
          <p:cNvCxnSpPr>
            <a:stCxn id="65" idx="3"/>
            <a:endCxn id="67" idx="1"/>
          </p:cNvCxnSpPr>
          <p:nvPr/>
        </p:nvCxnSpPr>
        <p:spPr>
          <a:xfrm>
            <a:off x="6948402" y="3785047"/>
            <a:ext cx="625483" cy="0"/>
          </a:xfrm>
          <a:prstGeom prst="line">
            <a:avLst/>
          </a:prstGeom>
        </p:spPr>
        <p:style>
          <a:lnRef idx="1">
            <a:schemeClr val="accent1"/>
          </a:lnRef>
          <a:fillRef idx="0">
            <a:schemeClr val="accent1"/>
          </a:fillRef>
          <a:effectRef idx="0">
            <a:schemeClr val="accent1"/>
          </a:effectRef>
          <a:fontRef idx="minor">
            <a:schemeClr val="tx1"/>
          </a:fontRef>
        </p:style>
      </p:cxnSp>
      <p:sp>
        <p:nvSpPr>
          <p:cNvPr id="79" name="Rectangle à coins arrondis 78"/>
          <p:cNvSpPr/>
          <p:nvPr/>
        </p:nvSpPr>
        <p:spPr>
          <a:xfrm>
            <a:off x="5696642" y="2371672"/>
            <a:ext cx="136815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Utilisateur</a:t>
            </a:r>
            <a:endParaRPr lang="fr-FR" dirty="0"/>
          </a:p>
        </p:txBody>
      </p:sp>
      <p:sp>
        <p:nvSpPr>
          <p:cNvPr id="80" name="Rectangle à coins arrondis 79"/>
          <p:cNvSpPr/>
          <p:nvPr/>
        </p:nvSpPr>
        <p:spPr>
          <a:xfrm>
            <a:off x="7711364" y="2373631"/>
            <a:ext cx="115212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Profil</a:t>
            </a:r>
            <a:endParaRPr lang="fr-FR" dirty="0"/>
          </a:p>
        </p:txBody>
      </p:sp>
      <p:cxnSp>
        <p:nvCxnSpPr>
          <p:cNvPr id="81" name="Connecteur droit 80"/>
          <p:cNvCxnSpPr>
            <a:stCxn id="79" idx="2"/>
            <a:endCxn id="65" idx="0"/>
          </p:cNvCxnSpPr>
          <p:nvPr/>
        </p:nvCxnSpPr>
        <p:spPr>
          <a:xfrm flipH="1">
            <a:off x="6372338" y="2803720"/>
            <a:ext cx="8380" cy="765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Connecteur droit 81"/>
          <p:cNvCxnSpPr>
            <a:stCxn id="79" idx="3"/>
            <a:endCxn id="80" idx="1"/>
          </p:cNvCxnSpPr>
          <p:nvPr/>
        </p:nvCxnSpPr>
        <p:spPr>
          <a:xfrm>
            <a:off x="7064794" y="2587696"/>
            <a:ext cx="646570" cy="19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31149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17</a:t>
            </a:fld>
            <a:r>
              <a:rPr lang="fr-FR" smtClean="0"/>
              <a:t> / X</a:t>
            </a:r>
            <a:endParaRPr lang="fr-FR" dirty="0"/>
          </a:p>
        </p:txBody>
      </p:sp>
      <p:graphicFrame>
        <p:nvGraphicFramePr>
          <p:cNvPr id="38" name="Tableau 37"/>
          <p:cNvGraphicFramePr>
            <a:graphicFrameLocks noGrp="1"/>
          </p:cNvGraphicFramePr>
          <p:nvPr>
            <p:extLst>
              <p:ext uri="{D42A27DB-BD31-4B8C-83A1-F6EECF244321}">
                <p14:modId xmlns:p14="http://schemas.microsoft.com/office/powerpoint/2010/main" val="1209828192"/>
              </p:ext>
            </p:extLst>
          </p:nvPr>
        </p:nvGraphicFramePr>
        <p:xfrm>
          <a:off x="117345" y="4042871"/>
          <a:ext cx="925734" cy="1097280"/>
        </p:xfrm>
        <a:graphic>
          <a:graphicData uri="http://schemas.openxmlformats.org/drawingml/2006/table">
            <a:tbl>
              <a:tblPr firstRow="1" bandRow="1">
                <a:tableStyleId>{00A15C55-8517-42AA-B614-E9B94910E393}</a:tableStyleId>
              </a:tblPr>
              <a:tblGrid>
                <a:gridCol w="308578"/>
                <a:gridCol w="308578"/>
                <a:gridCol w="308578"/>
              </a:tblGrid>
              <a:tr h="229722">
                <a:tc>
                  <a:txBody>
                    <a:bodyPr/>
                    <a:lstStyle/>
                    <a:p>
                      <a:endParaRPr lang="fr-FR" dirty="0"/>
                    </a:p>
                  </a:txBody>
                  <a:tcPr/>
                </a:tc>
                <a:tc>
                  <a:txBody>
                    <a:bodyPr/>
                    <a:lstStyle/>
                    <a:p>
                      <a:endParaRPr lang="fr-FR" dirty="0"/>
                    </a:p>
                  </a:txBody>
                  <a:tcPr/>
                </a:tc>
                <a:tc>
                  <a:txBody>
                    <a:bodyPr/>
                    <a:lstStyle/>
                    <a:p>
                      <a:endParaRPr lang="fr-FR"/>
                    </a:p>
                  </a:txBody>
                  <a:tcPr/>
                </a:tc>
              </a:tr>
              <a:tr h="229722">
                <a:tc>
                  <a:txBody>
                    <a:bodyPr/>
                    <a:lstStyle/>
                    <a:p>
                      <a:endParaRPr lang="fr-FR"/>
                    </a:p>
                  </a:txBody>
                  <a:tcPr/>
                </a:tc>
                <a:tc>
                  <a:txBody>
                    <a:bodyPr/>
                    <a:lstStyle/>
                    <a:p>
                      <a:endParaRPr lang="fr-FR" dirty="0"/>
                    </a:p>
                  </a:txBody>
                  <a:tcPr/>
                </a:tc>
                <a:tc>
                  <a:txBody>
                    <a:bodyPr/>
                    <a:lstStyle/>
                    <a:p>
                      <a:endParaRPr lang="fr-FR" dirty="0"/>
                    </a:p>
                  </a:txBody>
                  <a:tcPr/>
                </a:tc>
              </a:tr>
              <a:tr h="229722">
                <a:tc>
                  <a:txBody>
                    <a:bodyPr/>
                    <a:lstStyle/>
                    <a:p>
                      <a:endParaRPr lang="fr-FR"/>
                    </a:p>
                  </a:txBody>
                  <a:tcPr/>
                </a:tc>
                <a:tc>
                  <a:txBody>
                    <a:bodyPr/>
                    <a:lstStyle/>
                    <a:p>
                      <a:endParaRPr lang="fr-FR"/>
                    </a:p>
                  </a:txBody>
                  <a:tcPr/>
                </a:tc>
                <a:tc>
                  <a:txBody>
                    <a:bodyPr/>
                    <a:lstStyle/>
                    <a:p>
                      <a:endParaRPr lang="fr-FR" dirty="0"/>
                    </a:p>
                  </a:txBody>
                  <a:tcPr/>
                </a:tc>
              </a:tr>
            </a:tbl>
          </a:graphicData>
        </a:graphic>
      </p:graphicFrame>
      <p:sp>
        <p:nvSpPr>
          <p:cNvPr id="39" name="Cylindre 38"/>
          <p:cNvSpPr/>
          <p:nvPr/>
        </p:nvSpPr>
        <p:spPr>
          <a:xfrm>
            <a:off x="3573729" y="3970863"/>
            <a:ext cx="1296144" cy="1224136"/>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smtClean="0"/>
              <a:t>Entrepôt</a:t>
            </a:r>
            <a:endParaRPr lang="fr-FR" dirty="0"/>
          </a:p>
        </p:txBody>
      </p:sp>
      <p:sp>
        <p:nvSpPr>
          <p:cNvPr id="40" name="ZoneTexte 39"/>
          <p:cNvSpPr txBox="1"/>
          <p:nvPr/>
        </p:nvSpPr>
        <p:spPr>
          <a:xfrm>
            <a:off x="6781527" y="5140151"/>
            <a:ext cx="1584176" cy="400110"/>
          </a:xfrm>
          <a:prstGeom prst="rect">
            <a:avLst/>
          </a:prstGeom>
          <a:noFill/>
        </p:spPr>
        <p:txBody>
          <a:bodyPr wrap="square" rtlCol="0">
            <a:spAutoFit/>
          </a:bodyPr>
          <a:lstStyle/>
          <a:p>
            <a:pPr algn="ctr"/>
            <a:r>
              <a:rPr lang="fr-FR" dirty="0" smtClean="0">
                <a:solidFill>
                  <a:schemeClr val="accent6">
                    <a:lumMod val="75000"/>
                  </a:schemeClr>
                </a:solidFill>
              </a:rPr>
              <a:t>Tableaux</a:t>
            </a:r>
          </a:p>
        </p:txBody>
      </p:sp>
      <p:sp>
        <p:nvSpPr>
          <p:cNvPr id="41" name="ZoneTexte 40"/>
          <p:cNvSpPr txBox="1"/>
          <p:nvPr/>
        </p:nvSpPr>
        <p:spPr>
          <a:xfrm>
            <a:off x="8149679" y="5068143"/>
            <a:ext cx="1584176" cy="400110"/>
          </a:xfrm>
          <a:prstGeom prst="rect">
            <a:avLst/>
          </a:prstGeom>
          <a:noFill/>
        </p:spPr>
        <p:txBody>
          <a:bodyPr wrap="square" rtlCol="0">
            <a:spAutoFit/>
          </a:bodyPr>
          <a:lstStyle/>
          <a:p>
            <a:pPr algn="ctr"/>
            <a:r>
              <a:rPr lang="fr-FR" dirty="0" smtClean="0">
                <a:solidFill>
                  <a:schemeClr val="accent6">
                    <a:lumMod val="75000"/>
                  </a:schemeClr>
                </a:solidFill>
              </a:rPr>
              <a:t>Graphiques</a:t>
            </a:r>
          </a:p>
        </p:txBody>
      </p:sp>
      <p:sp>
        <p:nvSpPr>
          <p:cNvPr id="42" name="Rectangle à coins arrondis 41"/>
          <p:cNvSpPr/>
          <p:nvPr/>
        </p:nvSpPr>
        <p:spPr>
          <a:xfrm>
            <a:off x="9118345" y="4313862"/>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Application utilisateur</a:t>
            </a:r>
            <a:endParaRPr lang="fr-FR" dirty="0"/>
          </a:p>
        </p:txBody>
      </p:sp>
      <p:sp>
        <p:nvSpPr>
          <p:cNvPr id="43" name="Ellipse 42"/>
          <p:cNvSpPr/>
          <p:nvPr/>
        </p:nvSpPr>
        <p:spPr>
          <a:xfrm>
            <a:off x="1701521" y="4330903"/>
            <a:ext cx="1008112" cy="63103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ETL</a:t>
            </a:r>
            <a:endParaRPr lang="fr-FR" dirty="0"/>
          </a:p>
        </p:txBody>
      </p:sp>
      <p:graphicFrame>
        <p:nvGraphicFramePr>
          <p:cNvPr id="44" name="Tableau 43"/>
          <p:cNvGraphicFramePr>
            <a:graphicFrameLocks noGrp="1"/>
          </p:cNvGraphicFramePr>
          <p:nvPr>
            <p:extLst>
              <p:ext uri="{D42A27DB-BD31-4B8C-83A1-F6EECF244321}">
                <p14:modId xmlns:p14="http://schemas.microsoft.com/office/powerpoint/2010/main" val="3064379610"/>
              </p:ext>
            </p:extLst>
          </p:nvPr>
        </p:nvGraphicFramePr>
        <p:xfrm>
          <a:off x="7102121" y="5033942"/>
          <a:ext cx="925736" cy="1097280"/>
        </p:xfrm>
        <a:graphic>
          <a:graphicData uri="http://schemas.openxmlformats.org/drawingml/2006/table">
            <a:tbl>
              <a:tblPr firstRow="1" bandRow="1">
                <a:tableStyleId>{93296810-A885-4BE3-A3E7-6D5BEEA58F35}</a:tableStyleId>
              </a:tblPr>
              <a:tblGrid>
                <a:gridCol w="462868"/>
                <a:gridCol w="462868"/>
              </a:tblGrid>
              <a:tr h="181717">
                <a:tc>
                  <a:txBody>
                    <a:bodyPr/>
                    <a:lstStyle/>
                    <a:p>
                      <a:endParaRPr lang="fr-FR" dirty="0"/>
                    </a:p>
                  </a:txBody>
                  <a:tcPr/>
                </a:tc>
                <a:tc>
                  <a:txBody>
                    <a:bodyPr/>
                    <a:lstStyle/>
                    <a:p>
                      <a:endParaRPr lang="fr-FR" dirty="0"/>
                    </a:p>
                  </a:txBody>
                  <a:tcPr/>
                </a:tc>
              </a:tr>
              <a:tr h="181717">
                <a:tc>
                  <a:txBody>
                    <a:bodyPr/>
                    <a:lstStyle/>
                    <a:p>
                      <a:endParaRPr lang="fr-FR" dirty="0"/>
                    </a:p>
                  </a:txBody>
                  <a:tcPr/>
                </a:tc>
                <a:tc>
                  <a:txBody>
                    <a:bodyPr/>
                    <a:lstStyle/>
                    <a:p>
                      <a:endParaRPr lang="fr-FR"/>
                    </a:p>
                  </a:txBody>
                  <a:tcPr/>
                </a:tc>
              </a:tr>
              <a:tr h="181717">
                <a:tc>
                  <a:txBody>
                    <a:bodyPr/>
                    <a:lstStyle/>
                    <a:p>
                      <a:endParaRPr lang="fr-FR" dirty="0"/>
                    </a:p>
                  </a:txBody>
                  <a:tcPr/>
                </a:tc>
                <a:tc>
                  <a:txBody>
                    <a:bodyPr/>
                    <a:lstStyle/>
                    <a:p>
                      <a:endParaRPr lang="fr-FR" dirty="0"/>
                    </a:p>
                  </a:txBody>
                  <a:tcPr/>
                </a:tc>
              </a:tr>
            </a:tbl>
          </a:graphicData>
        </a:graphic>
      </p:graphicFrame>
      <p:graphicFrame>
        <p:nvGraphicFramePr>
          <p:cNvPr id="45" name="Graphique 44"/>
          <p:cNvGraphicFramePr/>
          <p:nvPr>
            <p:extLst>
              <p:ext uri="{D42A27DB-BD31-4B8C-83A1-F6EECF244321}">
                <p14:modId xmlns:p14="http://schemas.microsoft.com/office/powerpoint/2010/main" val="3500811340"/>
              </p:ext>
            </p:extLst>
          </p:nvPr>
        </p:nvGraphicFramePr>
        <p:xfrm>
          <a:off x="8182241" y="5033942"/>
          <a:ext cx="1383704" cy="1152128"/>
        </p:xfrm>
        <a:graphic>
          <a:graphicData uri="http://schemas.openxmlformats.org/drawingml/2006/chart">
            <c:chart xmlns:c="http://schemas.openxmlformats.org/drawingml/2006/chart" xmlns:r="http://schemas.openxmlformats.org/officeDocument/2006/relationships" r:id="rId3"/>
          </a:graphicData>
        </a:graphic>
      </p:graphicFrame>
      <p:sp>
        <p:nvSpPr>
          <p:cNvPr id="46" name="Flèche gauche 45"/>
          <p:cNvSpPr/>
          <p:nvPr/>
        </p:nvSpPr>
        <p:spPr>
          <a:xfrm rot="10800000">
            <a:off x="1125457" y="4546927"/>
            <a:ext cx="504056" cy="18973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Flèche droite 46"/>
          <p:cNvSpPr/>
          <p:nvPr/>
        </p:nvSpPr>
        <p:spPr>
          <a:xfrm>
            <a:off x="2781641" y="4529886"/>
            <a:ext cx="72008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Flèche droite 47"/>
          <p:cNvSpPr/>
          <p:nvPr/>
        </p:nvSpPr>
        <p:spPr>
          <a:xfrm rot="10800000">
            <a:off x="7462161" y="4457878"/>
            <a:ext cx="1584176" cy="163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Flèche droite 48"/>
          <p:cNvSpPr/>
          <p:nvPr/>
        </p:nvSpPr>
        <p:spPr>
          <a:xfrm>
            <a:off x="300807" y="5428183"/>
            <a:ext cx="10065568" cy="1944216"/>
          </a:xfrm>
          <a:prstGeom prst="right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50" name="Rectangle à coins arrondis 49"/>
          <p:cNvSpPr/>
          <p:nvPr/>
        </p:nvSpPr>
        <p:spPr>
          <a:xfrm>
            <a:off x="9373815" y="6076255"/>
            <a:ext cx="1296144" cy="64807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smtClean="0"/>
              <a:t>Affichage</a:t>
            </a:r>
            <a:endParaRPr lang="fr-FR" dirty="0"/>
          </a:p>
        </p:txBody>
      </p:sp>
      <p:sp>
        <p:nvSpPr>
          <p:cNvPr id="51" name="Rectangle à coins arrondis 50"/>
          <p:cNvSpPr/>
          <p:nvPr/>
        </p:nvSpPr>
        <p:spPr>
          <a:xfrm>
            <a:off x="5989439" y="6076255"/>
            <a:ext cx="1296144" cy="64807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smtClean="0"/>
              <a:t>Mise en forme</a:t>
            </a:r>
            <a:endParaRPr lang="fr-FR" dirty="0"/>
          </a:p>
        </p:txBody>
      </p:sp>
      <p:sp>
        <p:nvSpPr>
          <p:cNvPr id="52" name="Ellipse 51"/>
          <p:cNvSpPr/>
          <p:nvPr/>
        </p:nvSpPr>
        <p:spPr>
          <a:xfrm>
            <a:off x="5589953" y="4313862"/>
            <a:ext cx="1800200" cy="72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Outil de restitution</a:t>
            </a:r>
            <a:endParaRPr lang="fr-FR" dirty="0"/>
          </a:p>
        </p:txBody>
      </p:sp>
      <p:sp>
        <p:nvSpPr>
          <p:cNvPr id="53" name="Flèche droite 52"/>
          <p:cNvSpPr/>
          <p:nvPr/>
        </p:nvSpPr>
        <p:spPr>
          <a:xfrm>
            <a:off x="4941881" y="4817918"/>
            <a:ext cx="64807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u="sng" dirty="0"/>
          </a:p>
        </p:txBody>
      </p:sp>
      <p:sp>
        <p:nvSpPr>
          <p:cNvPr id="54" name="Flèche droite 53"/>
          <p:cNvSpPr/>
          <p:nvPr/>
        </p:nvSpPr>
        <p:spPr>
          <a:xfrm>
            <a:off x="7462161" y="4726016"/>
            <a:ext cx="1584176" cy="163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Flèche droite 54"/>
          <p:cNvSpPr/>
          <p:nvPr/>
        </p:nvSpPr>
        <p:spPr>
          <a:xfrm rot="10800000">
            <a:off x="4941881" y="4385870"/>
            <a:ext cx="64807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u="sng" dirty="0"/>
          </a:p>
        </p:txBody>
      </p:sp>
      <p:sp>
        <p:nvSpPr>
          <p:cNvPr id="56" name="ZoneTexte 55"/>
          <p:cNvSpPr txBox="1"/>
          <p:nvPr/>
        </p:nvSpPr>
        <p:spPr>
          <a:xfrm>
            <a:off x="4581841" y="4961934"/>
            <a:ext cx="1584176" cy="400110"/>
          </a:xfrm>
          <a:prstGeom prst="rect">
            <a:avLst/>
          </a:prstGeom>
          <a:noFill/>
        </p:spPr>
        <p:txBody>
          <a:bodyPr wrap="square" rtlCol="0">
            <a:spAutoFit/>
          </a:bodyPr>
          <a:lstStyle/>
          <a:p>
            <a:pPr algn="ctr"/>
            <a:r>
              <a:rPr lang="fr-FR" dirty="0" smtClean="0">
                <a:solidFill>
                  <a:schemeClr val="tx2"/>
                </a:solidFill>
              </a:rPr>
              <a:t>Données</a:t>
            </a:r>
          </a:p>
        </p:txBody>
      </p:sp>
      <p:sp>
        <p:nvSpPr>
          <p:cNvPr id="57" name="ZoneTexte 56"/>
          <p:cNvSpPr txBox="1"/>
          <p:nvPr/>
        </p:nvSpPr>
        <p:spPr>
          <a:xfrm>
            <a:off x="4653849" y="4057768"/>
            <a:ext cx="1584176" cy="400110"/>
          </a:xfrm>
          <a:prstGeom prst="rect">
            <a:avLst/>
          </a:prstGeom>
          <a:noFill/>
        </p:spPr>
        <p:txBody>
          <a:bodyPr wrap="square" rtlCol="0">
            <a:spAutoFit/>
          </a:bodyPr>
          <a:lstStyle/>
          <a:p>
            <a:pPr algn="ctr"/>
            <a:r>
              <a:rPr lang="fr-FR" dirty="0" smtClean="0">
                <a:solidFill>
                  <a:schemeClr val="tx2"/>
                </a:solidFill>
              </a:rPr>
              <a:t>interroge</a:t>
            </a:r>
          </a:p>
        </p:txBody>
      </p:sp>
      <p:sp>
        <p:nvSpPr>
          <p:cNvPr id="58" name="ZoneTexte 57"/>
          <p:cNvSpPr txBox="1"/>
          <p:nvPr/>
        </p:nvSpPr>
        <p:spPr>
          <a:xfrm>
            <a:off x="7390153" y="4057768"/>
            <a:ext cx="1584176" cy="400110"/>
          </a:xfrm>
          <a:prstGeom prst="rect">
            <a:avLst/>
          </a:prstGeom>
          <a:noFill/>
        </p:spPr>
        <p:txBody>
          <a:bodyPr wrap="square" rtlCol="0">
            <a:spAutoFit/>
          </a:bodyPr>
          <a:lstStyle/>
          <a:p>
            <a:pPr algn="ctr"/>
            <a:r>
              <a:rPr lang="fr-FR" dirty="0" smtClean="0">
                <a:solidFill>
                  <a:schemeClr val="tx2"/>
                </a:solidFill>
              </a:rPr>
              <a:t>appelle</a:t>
            </a:r>
          </a:p>
        </p:txBody>
      </p:sp>
      <p:sp>
        <p:nvSpPr>
          <p:cNvPr id="59" name="Rectangle à coins arrondis 58"/>
          <p:cNvSpPr/>
          <p:nvPr/>
        </p:nvSpPr>
        <p:spPr>
          <a:xfrm>
            <a:off x="1236911" y="6076255"/>
            <a:ext cx="2160240" cy="64807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smtClean="0"/>
              <a:t>Récupération et </a:t>
            </a:r>
            <a:r>
              <a:rPr lang="fr-FR" dirty="0" smtClean="0"/>
              <a:t>harmonisation</a:t>
            </a:r>
            <a:endParaRPr lang="fr-FR" dirty="0"/>
          </a:p>
        </p:txBody>
      </p:sp>
      <p:sp>
        <p:nvSpPr>
          <p:cNvPr id="60" name="Rectangle à coins arrondis 59"/>
          <p:cNvSpPr/>
          <p:nvPr/>
        </p:nvSpPr>
        <p:spPr>
          <a:xfrm>
            <a:off x="3613175" y="6076255"/>
            <a:ext cx="1296144" cy="64807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smtClean="0"/>
              <a:t>Stockage</a:t>
            </a:r>
            <a:endParaRPr lang="fr-FR"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115381233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endParaRPr lang="fr-FR"/>
          </a:p>
        </p:txBody>
      </p:sp>
      <p:sp>
        <p:nvSpPr>
          <p:cNvPr id="5" name="Espace réservé du contenu 4"/>
          <p:cNvSpPr>
            <a:spLocks noGrp="1"/>
          </p:cNvSpPr>
          <p:nvPr>
            <p:ph sz="quarter" idx="1"/>
          </p:nvPr>
        </p:nvSpPr>
        <p:spPr>
          <a:xfrm>
            <a:off x="457200" y="1600200"/>
            <a:ext cx="8507288" cy="4873752"/>
          </a:xfrm>
        </p:spPr>
        <p:txBody>
          <a:bodyPr>
            <a:normAutofit/>
          </a:bodyPr>
          <a:lstStyle/>
          <a:p>
            <a:pPr algn="ctr"/>
            <a:endParaRPr lang="fr-FR" sz="5400" dirty="0" smtClean="0"/>
          </a:p>
          <a:p>
            <a:pPr marL="0" indent="0" algn="ctr">
              <a:buNone/>
            </a:pPr>
            <a:endParaRPr lang="fr-FR" sz="5400" dirty="0" smtClean="0"/>
          </a:p>
          <a:p>
            <a:pPr marL="0" indent="0" algn="ctr">
              <a:buNone/>
            </a:pPr>
            <a:r>
              <a:rPr lang="fr-FR" sz="5400" dirty="0" smtClean="0"/>
              <a:t>Démarche et méthodologie</a:t>
            </a:r>
            <a:endParaRPr lang="fr-FR" sz="5400" dirty="0"/>
          </a:p>
        </p:txBody>
      </p:sp>
      <p:sp>
        <p:nvSpPr>
          <p:cNvPr id="3" name="Espace réservé du numéro de diapositive 2"/>
          <p:cNvSpPr>
            <a:spLocks noGrp="1"/>
          </p:cNvSpPr>
          <p:nvPr>
            <p:ph type="sldNum" sz="quarter" idx="15"/>
          </p:nvPr>
        </p:nvSpPr>
        <p:spPr/>
        <p:txBody>
          <a:bodyPr/>
          <a:lstStyle/>
          <a:p>
            <a:r>
              <a:rPr lang="fr-FR" smtClean="0"/>
              <a:t>Groupe 2 : Diapositive </a:t>
            </a:r>
            <a:fld id="{DD0687C1-896A-4A7D-8F8C-EE6B0ED28203}" type="slidenum">
              <a:rPr lang="fr-FR" smtClean="0"/>
              <a:pPr/>
              <a:t>18</a:t>
            </a:fld>
            <a:r>
              <a:rPr lang="fr-FR" smtClean="0"/>
              <a:t> / X</a:t>
            </a:r>
            <a:endParaRPr lang="fr-FR" dirty="0"/>
          </a:p>
        </p:txBody>
      </p:sp>
    </p:spTree>
    <p:extLst>
      <p:ext uri="{BB962C8B-B14F-4D97-AF65-F5344CB8AC3E}">
        <p14:creationId xmlns:p14="http://schemas.microsoft.com/office/powerpoint/2010/main" val="3401362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19</a:t>
            </a:fld>
            <a:r>
              <a:rPr lang="fr-FR" smtClean="0"/>
              <a:t> / X</a:t>
            </a:r>
            <a:endParaRPr lang="fr-FR" dirty="0"/>
          </a:p>
        </p:txBody>
      </p:sp>
      <p:sp>
        <p:nvSpPr>
          <p:cNvPr id="4" name="Espace réservé du contenu 3"/>
          <p:cNvSpPr>
            <a:spLocks noGrp="1"/>
          </p:cNvSpPr>
          <p:nvPr>
            <p:ph idx="1"/>
          </p:nvPr>
        </p:nvSpPr>
        <p:spPr/>
        <p:txBody>
          <a:bodyPr>
            <a:normAutofit lnSpcReduction="10000"/>
          </a:bodyPr>
          <a:lstStyle/>
          <a:p>
            <a:r>
              <a:rPr lang="fr-FR" dirty="0" smtClean="0"/>
              <a:t>CRA</a:t>
            </a:r>
          </a:p>
          <a:p>
            <a:r>
              <a:rPr lang="fr-FR" dirty="0" smtClean="0"/>
              <a:t>Réunion </a:t>
            </a:r>
            <a:r>
              <a:rPr lang="fr-FR" dirty="0" smtClean="0"/>
              <a:t>chaque semaine/2semaines</a:t>
            </a:r>
            <a:endParaRPr lang="fr-FR" dirty="0" smtClean="0"/>
          </a:p>
          <a:p>
            <a:r>
              <a:rPr lang="fr-FR" dirty="0" smtClean="0"/>
              <a:t>Tout le monde </a:t>
            </a:r>
            <a:r>
              <a:rPr lang="fr-FR" dirty="0" smtClean="0"/>
              <a:t>en </a:t>
            </a:r>
            <a:r>
              <a:rPr lang="fr-FR" dirty="0" smtClean="0"/>
              <a:t>copie dans </a:t>
            </a:r>
            <a:r>
              <a:rPr lang="fr-FR" dirty="0" smtClean="0"/>
              <a:t>les mails</a:t>
            </a:r>
            <a:endParaRPr lang="fr-FR" dirty="0" smtClean="0"/>
          </a:p>
          <a:p>
            <a:r>
              <a:rPr lang="fr-FR" dirty="0" smtClean="0"/>
              <a:t>Travail  en groupe </a:t>
            </a:r>
          </a:p>
          <a:p>
            <a:r>
              <a:rPr lang="fr-FR" dirty="0" smtClean="0"/>
              <a:t>Répartition groupe (</a:t>
            </a:r>
            <a:r>
              <a:rPr lang="fr-FR" dirty="0" err="1" smtClean="0"/>
              <a:t>SGBD,Recettes,Alimentation,ETL,Restitution</a:t>
            </a:r>
            <a:r>
              <a:rPr lang="fr-FR" dirty="0" smtClean="0"/>
              <a:t>)</a:t>
            </a:r>
            <a:endParaRPr lang="fr-FR"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fr-FR" dirty="0" smtClean="0"/>
              <a:t>Réponse à un appel d’offre de </a:t>
            </a:r>
            <a:r>
              <a:rPr lang="fr-FR" dirty="0" err="1" smtClean="0"/>
              <a:t>Darties</a:t>
            </a:r>
            <a:endParaRPr lang="fr-FR" dirty="0" smtClean="0"/>
          </a:p>
          <a:p>
            <a:endParaRPr lang="fr-FR" dirty="0"/>
          </a:p>
          <a:p>
            <a:r>
              <a:rPr lang="fr-FR" dirty="0"/>
              <a:t>Fournir une application de tableaux de bord</a:t>
            </a:r>
          </a:p>
          <a:p>
            <a:endParaRPr lang="fr-FR" dirty="0" smtClean="0"/>
          </a:p>
          <a:p>
            <a:r>
              <a:rPr lang="fr-FR" dirty="0" smtClean="0"/>
              <a:t>Compétences de l’ISTIL-EPU dans les projets BI</a:t>
            </a:r>
          </a:p>
          <a:p>
            <a:pPr lvl="1"/>
            <a:r>
              <a:rPr lang="fr-FR" dirty="0" smtClean="0"/>
              <a:t>Alimentation</a:t>
            </a:r>
          </a:p>
          <a:p>
            <a:pPr lvl="1"/>
            <a:r>
              <a:rPr lang="fr-FR" dirty="0" smtClean="0"/>
              <a:t>Restitution</a:t>
            </a:r>
          </a:p>
          <a:p>
            <a:pPr lvl="1"/>
            <a:r>
              <a:rPr lang="fr-FR" dirty="0" smtClean="0"/>
              <a:t>Gestion de projets</a:t>
            </a:r>
          </a:p>
        </p:txBody>
      </p:sp>
      <p:sp>
        <p:nvSpPr>
          <p:cNvPr id="3" name="Espace réservé du numéro de diapositive 2"/>
          <p:cNvSpPr>
            <a:spLocks noGrp="1"/>
          </p:cNvSpPr>
          <p:nvPr>
            <p:ph type="sldNum" sz="quarter" idx="4"/>
          </p:nvPr>
        </p:nvSpPr>
        <p:spPr/>
        <p:txBody>
          <a:bodyPr/>
          <a:lstStyle/>
          <a:p>
            <a:r>
              <a:rPr lang="fr-FR" smtClean="0"/>
              <a:t>Groupe 2 : Diapositive </a:t>
            </a:r>
            <a:fld id="{DD0687C1-896A-4A7D-8F8C-EE6B0ED28203}" type="slidenum">
              <a:rPr lang="fr-FR" smtClean="0"/>
              <a:pPr/>
              <a:t>2</a:t>
            </a:fld>
            <a:r>
              <a:rPr lang="fr-FR" smtClean="0"/>
              <a:t> / X</a:t>
            </a:r>
            <a:endParaRPr lang="fr-FR"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20</a:t>
            </a:fld>
            <a:r>
              <a:rPr lang="fr-FR" smtClean="0"/>
              <a:t> / X</a:t>
            </a:r>
            <a:endParaRPr lang="fr-FR" dirty="0"/>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004" y="2636912"/>
            <a:ext cx="3047619" cy="2619048"/>
          </a:xfrm>
          <a:prstGeom prst="rect">
            <a:avLst/>
          </a:prstGeom>
        </p:spPr>
      </p:pic>
      <p:sp>
        <p:nvSpPr>
          <p:cNvPr id="16" name="Espace réservé du contenu 3"/>
          <p:cNvSpPr>
            <a:spLocks noGrp="1"/>
          </p:cNvSpPr>
          <p:nvPr>
            <p:ph idx="1"/>
          </p:nvPr>
        </p:nvSpPr>
        <p:spPr>
          <a:xfrm>
            <a:off x="5220072" y="2615881"/>
            <a:ext cx="3322712" cy="2625155"/>
          </a:xfrm>
        </p:spPr>
        <p:txBody>
          <a:bodyPr>
            <a:normAutofit/>
          </a:bodyPr>
          <a:lstStyle/>
          <a:p>
            <a:r>
              <a:rPr lang="fr-FR" sz="1800" dirty="0" smtClean="0"/>
              <a:t>Présentation projet</a:t>
            </a:r>
          </a:p>
          <a:p>
            <a:r>
              <a:rPr lang="fr-FR" sz="1800" dirty="0" smtClean="0"/>
              <a:t>Début groupe 2</a:t>
            </a:r>
          </a:p>
          <a:p>
            <a:r>
              <a:rPr lang="fr-FR" sz="1800" dirty="0" smtClean="0"/>
              <a:t>Chefs de projet</a:t>
            </a:r>
          </a:p>
        </p:txBody>
      </p:sp>
    </p:spTree>
    <p:extLst>
      <p:ext uri="{BB962C8B-B14F-4D97-AF65-F5344CB8AC3E}">
        <p14:creationId xmlns:p14="http://schemas.microsoft.com/office/powerpoint/2010/main" val="10970373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21</a:t>
            </a:fld>
            <a:r>
              <a:rPr lang="fr-FR" smtClean="0"/>
              <a:t> / X</a:t>
            </a: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8623" y="2629779"/>
            <a:ext cx="3047619" cy="2647619"/>
          </a:xfrm>
          <a:prstGeom prst="rect">
            <a:avLst/>
          </a:prstGeom>
        </p:spPr>
      </p:pic>
      <p:sp>
        <p:nvSpPr>
          <p:cNvPr id="6" name="Espace réservé du contenu 3"/>
          <p:cNvSpPr>
            <a:spLocks noGrp="1"/>
          </p:cNvSpPr>
          <p:nvPr>
            <p:ph idx="1"/>
          </p:nvPr>
        </p:nvSpPr>
        <p:spPr>
          <a:xfrm>
            <a:off x="5220072" y="2615881"/>
            <a:ext cx="3322712" cy="2625155"/>
          </a:xfrm>
        </p:spPr>
        <p:txBody>
          <a:bodyPr>
            <a:normAutofit/>
          </a:bodyPr>
          <a:lstStyle/>
          <a:p>
            <a:r>
              <a:rPr lang="fr-FR" sz="1800" dirty="0" smtClean="0"/>
              <a:t>Première réunion</a:t>
            </a:r>
          </a:p>
          <a:p>
            <a:r>
              <a:rPr lang="fr-FR" sz="1800" dirty="0" err="1" smtClean="0"/>
              <a:t>Obj</a:t>
            </a:r>
            <a:r>
              <a:rPr lang="fr-FR" sz="1800" dirty="0" smtClean="0"/>
              <a:t>?</a:t>
            </a:r>
          </a:p>
        </p:txBody>
      </p:sp>
    </p:spTree>
    <p:extLst>
      <p:ext uri="{BB962C8B-B14F-4D97-AF65-F5344CB8AC3E}">
        <p14:creationId xmlns:p14="http://schemas.microsoft.com/office/powerpoint/2010/main" val="232392679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22</a:t>
            </a:fld>
            <a:r>
              <a:rPr lang="fr-FR" smtClean="0"/>
              <a:t> / X</a:t>
            </a:r>
            <a:endParaRPr lang="fr-FR"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578" y="2636912"/>
            <a:ext cx="3047619" cy="2638095"/>
          </a:xfrm>
          <a:prstGeom prst="rect">
            <a:avLst/>
          </a:prstGeom>
        </p:spPr>
      </p:pic>
      <p:sp>
        <p:nvSpPr>
          <p:cNvPr id="12" name="Espace réservé du contenu 3"/>
          <p:cNvSpPr>
            <a:spLocks noGrp="1"/>
          </p:cNvSpPr>
          <p:nvPr>
            <p:ph idx="1"/>
          </p:nvPr>
        </p:nvSpPr>
        <p:spPr>
          <a:xfrm>
            <a:off x="5220072" y="2615881"/>
            <a:ext cx="3322712" cy="2625155"/>
          </a:xfrm>
        </p:spPr>
        <p:txBody>
          <a:bodyPr>
            <a:normAutofit/>
          </a:bodyPr>
          <a:lstStyle/>
          <a:p>
            <a:r>
              <a:rPr lang="fr-FR" sz="1800" dirty="0" smtClean="0"/>
              <a:t>Pas de réunion avec Client</a:t>
            </a:r>
          </a:p>
        </p:txBody>
      </p:sp>
    </p:spTree>
    <p:extLst>
      <p:ext uri="{BB962C8B-B14F-4D97-AF65-F5344CB8AC3E}">
        <p14:creationId xmlns:p14="http://schemas.microsoft.com/office/powerpoint/2010/main" val="232392679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23</a:t>
            </a:fld>
            <a:r>
              <a:rPr lang="fr-FR" smtClean="0"/>
              <a:t> / X</a:t>
            </a:r>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578" y="2603004"/>
            <a:ext cx="3047619" cy="2647619"/>
          </a:xfrm>
          <a:prstGeom prst="rect">
            <a:avLst/>
          </a:prstGeom>
        </p:spPr>
      </p:pic>
      <p:sp>
        <p:nvSpPr>
          <p:cNvPr id="8" name="Espace réservé du contenu 3"/>
          <p:cNvSpPr>
            <a:spLocks noGrp="1"/>
          </p:cNvSpPr>
          <p:nvPr>
            <p:ph idx="1"/>
          </p:nvPr>
        </p:nvSpPr>
        <p:spPr>
          <a:xfrm>
            <a:off x="5220072" y="2615881"/>
            <a:ext cx="3322712" cy="2625155"/>
          </a:xfrm>
        </p:spPr>
        <p:txBody>
          <a:bodyPr>
            <a:normAutofit/>
          </a:bodyPr>
          <a:lstStyle/>
          <a:p>
            <a:r>
              <a:rPr lang="fr-FR" sz="1800" dirty="0" smtClean="0"/>
              <a:t>En retard</a:t>
            </a:r>
          </a:p>
          <a:p>
            <a:r>
              <a:rPr lang="fr-FR" sz="1800" dirty="0" err="1" smtClean="0"/>
              <a:t>Obj</a:t>
            </a:r>
            <a:r>
              <a:rPr lang="fr-FR" sz="1800" dirty="0" smtClean="0"/>
              <a:t> : rattraper retard</a:t>
            </a:r>
          </a:p>
          <a:p>
            <a:r>
              <a:rPr lang="fr-FR" sz="1800" dirty="0" smtClean="0"/>
              <a:t>Début appli</a:t>
            </a:r>
          </a:p>
        </p:txBody>
      </p:sp>
    </p:spTree>
    <p:extLst>
      <p:ext uri="{BB962C8B-B14F-4D97-AF65-F5344CB8AC3E}">
        <p14:creationId xmlns:p14="http://schemas.microsoft.com/office/powerpoint/2010/main" val="47405821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24</a:t>
            </a:fld>
            <a:r>
              <a:rPr lang="fr-FR" smtClean="0"/>
              <a:t> / X</a:t>
            </a:r>
            <a:endParaRPr lang="fr-FR" dirty="0"/>
          </a:p>
        </p:txBody>
      </p:sp>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576" y="2742828"/>
            <a:ext cx="3047619" cy="3047619"/>
          </a:xfrm>
          <a:prstGeom prst="rect">
            <a:avLst/>
          </a:prstGeom>
        </p:spPr>
      </p:pic>
      <p:sp>
        <p:nvSpPr>
          <p:cNvPr id="7" name="Espace réservé du contenu 3"/>
          <p:cNvSpPr>
            <a:spLocks noGrp="1"/>
          </p:cNvSpPr>
          <p:nvPr>
            <p:ph idx="1"/>
          </p:nvPr>
        </p:nvSpPr>
        <p:spPr>
          <a:xfrm>
            <a:off x="5220072" y="2615881"/>
            <a:ext cx="3322712" cy="2625155"/>
          </a:xfrm>
        </p:spPr>
        <p:txBody>
          <a:bodyPr>
            <a:normAutofit/>
          </a:bodyPr>
          <a:lstStyle/>
          <a:p>
            <a:r>
              <a:rPr lang="fr-FR" sz="1800" dirty="0" smtClean="0"/>
              <a:t>V0</a:t>
            </a:r>
          </a:p>
          <a:p>
            <a:r>
              <a:rPr lang="fr-FR" sz="1800" dirty="0" err="1" smtClean="0"/>
              <a:t>Restit</a:t>
            </a:r>
            <a:r>
              <a:rPr lang="fr-FR" sz="1800" dirty="0" smtClean="0"/>
              <a:t> : Profil </a:t>
            </a:r>
            <a:r>
              <a:rPr lang="fr-FR" sz="1800" dirty="0" err="1" smtClean="0"/>
              <a:t>resp</a:t>
            </a:r>
            <a:r>
              <a:rPr lang="fr-FR" sz="1800" dirty="0" smtClean="0"/>
              <a:t> </a:t>
            </a:r>
            <a:r>
              <a:rPr lang="fr-FR" sz="1800" dirty="0" err="1" smtClean="0"/>
              <a:t>Mag</a:t>
            </a:r>
            <a:endParaRPr lang="fr-FR" sz="1800" dirty="0" smtClean="0"/>
          </a:p>
          <a:p>
            <a:r>
              <a:rPr lang="fr-FR" sz="1800" dirty="0" smtClean="0"/>
              <a:t>Alim : cas erreur fichier, job complet, organise</a:t>
            </a:r>
          </a:p>
        </p:txBody>
      </p:sp>
    </p:spTree>
    <p:extLst>
      <p:ext uri="{BB962C8B-B14F-4D97-AF65-F5344CB8AC3E}">
        <p14:creationId xmlns:p14="http://schemas.microsoft.com/office/powerpoint/2010/main" val="361202317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25</a:t>
            </a:fld>
            <a:r>
              <a:rPr lang="fr-FR" smtClean="0"/>
              <a:t> / X</a:t>
            </a:r>
            <a:endParaRPr lang="fr-FR" dirty="0"/>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576" y="2780928"/>
            <a:ext cx="3047619" cy="2628572"/>
          </a:xfrm>
          <a:prstGeom prst="rect">
            <a:avLst/>
          </a:prstGeom>
        </p:spPr>
      </p:pic>
      <p:sp>
        <p:nvSpPr>
          <p:cNvPr id="7" name="Espace réservé du contenu 3"/>
          <p:cNvSpPr>
            <a:spLocks noGrp="1"/>
          </p:cNvSpPr>
          <p:nvPr>
            <p:ph idx="1"/>
          </p:nvPr>
        </p:nvSpPr>
        <p:spPr>
          <a:xfrm>
            <a:off x="5220072" y="2615881"/>
            <a:ext cx="3322712" cy="2625155"/>
          </a:xfrm>
        </p:spPr>
        <p:txBody>
          <a:bodyPr>
            <a:normAutofit/>
          </a:bodyPr>
          <a:lstStyle/>
          <a:p>
            <a:r>
              <a:rPr lang="fr-FR" sz="1800" dirty="0" smtClean="0"/>
              <a:t>Recette</a:t>
            </a:r>
          </a:p>
          <a:p>
            <a:r>
              <a:rPr lang="fr-FR" sz="1800" dirty="0" smtClean="0"/>
              <a:t>Présentation finale</a:t>
            </a:r>
          </a:p>
        </p:txBody>
      </p:sp>
    </p:spTree>
    <p:extLst>
      <p:ext uri="{BB962C8B-B14F-4D97-AF65-F5344CB8AC3E}">
        <p14:creationId xmlns:p14="http://schemas.microsoft.com/office/powerpoint/2010/main" val="386077779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26</a:t>
            </a:fld>
            <a:r>
              <a:rPr lang="fr-FR" smtClean="0"/>
              <a:t> / X</a:t>
            </a:r>
            <a:endParaRPr lang="fr-FR" dirty="0"/>
          </a:p>
        </p:txBody>
      </p:sp>
      <p:sp>
        <p:nvSpPr>
          <p:cNvPr id="4" name="Espace réservé du contenu 3"/>
          <p:cNvSpPr>
            <a:spLocks noGrp="1"/>
          </p:cNvSpPr>
          <p:nvPr>
            <p:ph idx="1"/>
          </p:nvPr>
        </p:nvSpPr>
        <p:spPr/>
        <p:txBody>
          <a:bodyPr/>
          <a:lstStyle/>
          <a:p>
            <a:r>
              <a:rPr lang="fr-FR" dirty="0"/>
              <a:t>4 étapes majeures </a:t>
            </a:r>
            <a:r>
              <a:rPr lang="fr-FR" dirty="0" smtClean="0"/>
              <a:t>:</a:t>
            </a:r>
          </a:p>
          <a:p>
            <a:pPr lvl="1">
              <a:buFont typeface="Arial" pitchFamily="34" charset="0"/>
              <a:buChar char="•"/>
            </a:pPr>
            <a:r>
              <a:rPr lang="fr-FR" dirty="0"/>
              <a:t>Définir la structure d’un </a:t>
            </a:r>
            <a:r>
              <a:rPr lang="fr-FR" dirty="0" smtClean="0"/>
              <a:t>scénario</a:t>
            </a:r>
            <a:endParaRPr lang="fr-FR" dirty="0"/>
          </a:p>
          <a:p>
            <a:pPr lvl="1">
              <a:buFont typeface="Arial" pitchFamily="34" charset="0"/>
              <a:buChar char="•"/>
            </a:pPr>
            <a:r>
              <a:rPr lang="fr-FR" dirty="0"/>
              <a:t>Lister les </a:t>
            </a:r>
            <a:r>
              <a:rPr lang="fr-FR" dirty="0" smtClean="0"/>
              <a:t>scénarios</a:t>
            </a:r>
            <a:endParaRPr lang="fr-FR" dirty="0"/>
          </a:p>
          <a:p>
            <a:pPr lvl="1">
              <a:buFont typeface="Arial" pitchFamily="34" charset="0"/>
              <a:buChar char="•"/>
            </a:pPr>
            <a:r>
              <a:rPr lang="fr-FR" dirty="0"/>
              <a:t>Décrire les </a:t>
            </a:r>
            <a:r>
              <a:rPr lang="fr-FR" dirty="0" smtClean="0"/>
              <a:t>scénarios</a:t>
            </a:r>
            <a:endParaRPr lang="fr-FR" dirty="0"/>
          </a:p>
          <a:p>
            <a:pPr lvl="1">
              <a:buFont typeface="Arial" pitchFamily="34" charset="0"/>
              <a:buChar char="•"/>
            </a:pPr>
            <a:r>
              <a:rPr lang="fr-FR" dirty="0"/>
              <a:t>Tester </a:t>
            </a:r>
            <a:r>
              <a:rPr lang="fr-FR" dirty="0" smtClean="0"/>
              <a:t>l’application</a:t>
            </a:r>
            <a:endParaRPr lang="fr-FR" dirty="0"/>
          </a:p>
          <a:p>
            <a:endParaRPr lang="fr-FR" dirty="0"/>
          </a:p>
        </p:txBody>
      </p:sp>
      <p:pic>
        <p:nvPicPr>
          <p:cNvPr id="5" name="Picture 2"/>
          <p:cNvPicPr>
            <a:picLocks noChangeAspect="1" noChangeArrowheads="1"/>
          </p:cNvPicPr>
          <p:nvPr/>
        </p:nvPicPr>
        <p:blipFill>
          <a:blip r:embed="rId3"/>
          <a:srcRect b="6875"/>
          <a:stretch>
            <a:fillRect/>
          </a:stretch>
        </p:blipFill>
        <p:spPr bwMode="auto">
          <a:xfrm>
            <a:off x="6300192" y="3356992"/>
            <a:ext cx="2428892" cy="2607393"/>
          </a:xfrm>
          <a:prstGeom prst="rect">
            <a:avLst/>
          </a:prstGeom>
          <a:noFill/>
          <a:ln w="9525">
            <a:noFill/>
            <a:miter lim="800000"/>
            <a:headEnd/>
            <a:tailEnd/>
          </a:ln>
          <a:effectLst/>
        </p:spPr>
      </p:pic>
    </p:spTree>
    <p:extLst>
      <p:ext uri="{BB962C8B-B14F-4D97-AF65-F5344CB8AC3E}">
        <p14:creationId xmlns:p14="http://schemas.microsoft.com/office/powerpoint/2010/main" val="79130232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27</a:t>
            </a:fld>
            <a:r>
              <a:rPr lang="fr-FR" smtClean="0"/>
              <a:t> / X</a:t>
            </a:r>
            <a:endParaRPr lang="fr-FR" dirty="0"/>
          </a:p>
        </p:txBody>
      </p:sp>
      <p:sp>
        <p:nvSpPr>
          <p:cNvPr id="4" name="Espace réservé du contenu 3"/>
          <p:cNvSpPr>
            <a:spLocks noGrp="1"/>
          </p:cNvSpPr>
          <p:nvPr>
            <p:ph idx="1"/>
          </p:nvPr>
        </p:nvSpPr>
        <p:spPr/>
        <p:txBody>
          <a:bodyPr/>
          <a:lstStyle/>
          <a:p>
            <a:r>
              <a:rPr lang="fr-FR" dirty="0"/>
              <a:t>Structure d’un scénario</a:t>
            </a:r>
          </a:p>
        </p:txBody>
      </p:sp>
      <p:pic>
        <p:nvPicPr>
          <p:cNvPr id="6" name="Picture 3"/>
          <p:cNvPicPr>
            <a:picLocks noChangeAspect="1" noChangeArrowheads="1"/>
          </p:cNvPicPr>
          <p:nvPr/>
        </p:nvPicPr>
        <p:blipFill>
          <a:blip r:embed="rId3"/>
          <a:srcRect l="28587" t="30469" r="29685" b="33398"/>
          <a:stretch>
            <a:fillRect/>
          </a:stretch>
        </p:blipFill>
        <p:spPr bwMode="auto">
          <a:xfrm>
            <a:off x="2158380" y="2675384"/>
            <a:ext cx="6603188" cy="3214710"/>
          </a:xfrm>
          <a:prstGeom prst="rect">
            <a:avLst/>
          </a:prstGeom>
          <a:noFill/>
          <a:ln w="9525">
            <a:noFill/>
            <a:miter lim="800000"/>
            <a:headEnd/>
            <a:tailEnd/>
          </a:ln>
          <a:effectLst/>
        </p:spPr>
      </p:pic>
    </p:spTree>
    <p:extLst>
      <p:ext uri="{BB962C8B-B14F-4D97-AF65-F5344CB8AC3E}">
        <p14:creationId xmlns:p14="http://schemas.microsoft.com/office/powerpoint/2010/main" val="400126548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28</a:t>
            </a:fld>
            <a:r>
              <a:rPr lang="fr-FR" smtClean="0"/>
              <a:t> / X</a:t>
            </a:r>
            <a:endParaRPr lang="fr-FR" dirty="0"/>
          </a:p>
        </p:txBody>
      </p:sp>
      <p:sp>
        <p:nvSpPr>
          <p:cNvPr id="4" name="Espace réservé du contenu 3"/>
          <p:cNvSpPr>
            <a:spLocks noGrp="1"/>
          </p:cNvSpPr>
          <p:nvPr>
            <p:ph idx="1"/>
          </p:nvPr>
        </p:nvSpPr>
        <p:spPr/>
        <p:txBody>
          <a:bodyPr>
            <a:normAutofit/>
          </a:bodyPr>
          <a:lstStyle/>
          <a:p>
            <a:r>
              <a:rPr lang="fr-FR" dirty="0"/>
              <a:t>Liste des </a:t>
            </a:r>
            <a:r>
              <a:rPr lang="fr-FR" dirty="0" smtClean="0"/>
              <a:t>scénarios</a:t>
            </a:r>
          </a:p>
          <a:p>
            <a:pPr lvl="1">
              <a:buFont typeface="Arial" pitchFamily="34" charset="0"/>
              <a:buChar char="•"/>
            </a:pPr>
            <a:r>
              <a:rPr lang="fr-FR" sz="2400" dirty="0"/>
              <a:t>Selon 3 familles :</a:t>
            </a:r>
          </a:p>
          <a:p>
            <a:pPr marL="457200" lvl="1" indent="0">
              <a:buNone/>
            </a:pPr>
            <a:r>
              <a:rPr lang="fr-FR" sz="2400" b="1" dirty="0"/>
              <a:t>Ergonomie</a:t>
            </a:r>
            <a:r>
              <a:rPr lang="fr-FR" sz="2400" dirty="0"/>
              <a:t> : la forme de l’application doit respecter la charte graphique du SFD;</a:t>
            </a:r>
          </a:p>
          <a:p>
            <a:pPr marL="457200" lvl="1" indent="0">
              <a:buNone/>
            </a:pPr>
            <a:r>
              <a:rPr lang="fr-FR" sz="2400" b="1" dirty="0"/>
              <a:t>Navigation</a:t>
            </a:r>
            <a:r>
              <a:rPr lang="fr-FR" sz="2400" dirty="0"/>
              <a:t> : les données affichées doivent correspondre aux données souhaitées;</a:t>
            </a:r>
          </a:p>
          <a:p>
            <a:pPr marL="457200" lvl="1" indent="0">
              <a:buNone/>
            </a:pPr>
            <a:r>
              <a:rPr lang="fr-FR" sz="2400" b="1" dirty="0"/>
              <a:t>Alimentation</a:t>
            </a:r>
            <a:r>
              <a:rPr lang="fr-FR" sz="2400" dirty="0"/>
              <a:t> : les données doivent être mises à jour correctement;</a:t>
            </a:r>
            <a:endParaRPr lang="fr-FR" sz="2400" b="1" dirty="0"/>
          </a:p>
          <a:p>
            <a:endParaRPr lang="fr-FR" dirty="0"/>
          </a:p>
        </p:txBody>
      </p:sp>
    </p:spTree>
    <p:extLst>
      <p:ext uri="{BB962C8B-B14F-4D97-AF65-F5344CB8AC3E}">
        <p14:creationId xmlns:p14="http://schemas.microsoft.com/office/powerpoint/2010/main" val="400126548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29</a:t>
            </a:fld>
            <a:r>
              <a:rPr lang="fr-FR" smtClean="0"/>
              <a:t> / X</a:t>
            </a:r>
            <a:endParaRPr lang="fr-FR" dirty="0"/>
          </a:p>
        </p:txBody>
      </p:sp>
      <p:sp>
        <p:nvSpPr>
          <p:cNvPr id="4" name="Espace réservé du contenu 3"/>
          <p:cNvSpPr>
            <a:spLocks noGrp="1"/>
          </p:cNvSpPr>
          <p:nvPr>
            <p:ph idx="1"/>
          </p:nvPr>
        </p:nvSpPr>
        <p:spPr/>
        <p:txBody>
          <a:bodyPr/>
          <a:lstStyle/>
          <a:p>
            <a:r>
              <a:rPr lang="fr-FR" dirty="0"/>
              <a:t>Description des </a:t>
            </a:r>
            <a:r>
              <a:rPr lang="fr-FR" dirty="0" smtClean="0"/>
              <a:t>scénarios</a:t>
            </a:r>
          </a:p>
          <a:p>
            <a:pPr lvl="1">
              <a:buFont typeface="Arial" pitchFamily="34" charset="0"/>
              <a:buChar char="•"/>
            </a:pPr>
            <a:r>
              <a:rPr lang="fr-FR" dirty="0"/>
              <a:t>Ergonomie et Navigation : à partir du SFD</a:t>
            </a:r>
          </a:p>
          <a:p>
            <a:endParaRPr lang="fr-FR" dirty="0"/>
          </a:p>
        </p:txBody>
      </p:sp>
      <p:pic>
        <p:nvPicPr>
          <p:cNvPr id="6" name="Picture 2"/>
          <p:cNvPicPr>
            <a:picLocks noChangeAspect="1" noChangeArrowheads="1"/>
          </p:cNvPicPr>
          <p:nvPr/>
        </p:nvPicPr>
        <p:blipFill>
          <a:blip r:embed="rId3"/>
          <a:srcRect l="25805" t="25390" r="26427" b="6250"/>
          <a:stretch>
            <a:fillRect/>
          </a:stretch>
        </p:blipFill>
        <p:spPr bwMode="auto">
          <a:xfrm>
            <a:off x="3995936" y="3068960"/>
            <a:ext cx="4155988" cy="3343882"/>
          </a:xfrm>
          <a:prstGeom prst="rect">
            <a:avLst/>
          </a:prstGeom>
          <a:noFill/>
          <a:ln w="9525">
            <a:noFill/>
            <a:miter lim="800000"/>
            <a:headEnd/>
            <a:tailEnd/>
          </a:ln>
          <a:effectLst/>
        </p:spPr>
      </p:pic>
    </p:spTree>
    <p:extLst>
      <p:ext uri="{BB962C8B-B14F-4D97-AF65-F5344CB8AC3E}">
        <p14:creationId xmlns:p14="http://schemas.microsoft.com/office/powerpoint/2010/main" val="400126548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fr-FR" dirty="0" smtClean="0"/>
              <a:t>MOA :</a:t>
            </a:r>
          </a:p>
          <a:p>
            <a:pPr lvl="1"/>
            <a:r>
              <a:rPr lang="fr-FR" dirty="0" err="1" smtClean="0"/>
              <a:t>Darties</a:t>
            </a:r>
            <a:r>
              <a:rPr lang="fr-FR" dirty="0" smtClean="0"/>
              <a:t> représenté par </a:t>
            </a:r>
            <a:r>
              <a:rPr lang="fr-FR" dirty="0" err="1" smtClean="0"/>
              <a:t>M.Babé</a:t>
            </a:r>
            <a:endParaRPr lang="fr-FR" dirty="0" smtClean="0"/>
          </a:p>
          <a:p>
            <a:endParaRPr lang="fr-FR" dirty="0"/>
          </a:p>
          <a:p>
            <a:r>
              <a:rPr lang="fr-FR" dirty="0" smtClean="0"/>
              <a:t>MOE : </a:t>
            </a:r>
          </a:p>
          <a:p>
            <a:pPr lvl="1"/>
            <a:r>
              <a:rPr lang="fr-FR" dirty="0"/>
              <a:t>Direction : 2 </a:t>
            </a:r>
            <a:r>
              <a:rPr lang="fr-FR" dirty="0" smtClean="0"/>
              <a:t>personnes </a:t>
            </a:r>
          </a:p>
          <a:p>
            <a:pPr lvl="1"/>
            <a:r>
              <a:rPr lang="fr-FR" dirty="0" smtClean="0"/>
              <a:t>Equipe technique : 13 personnes</a:t>
            </a:r>
            <a:endParaRPr lang="fr-FR" dirty="0"/>
          </a:p>
          <a:p>
            <a:pPr marL="0" indent="0">
              <a:buNone/>
            </a:pPr>
            <a:endParaRPr lang="fr-FR" dirty="0"/>
          </a:p>
          <a:p>
            <a:r>
              <a:rPr lang="fr-FR" dirty="0" smtClean="0"/>
              <a:t>Dossier SFD concernant les besoins de </a:t>
            </a:r>
            <a:r>
              <a:rPr lang="fr-FR" dirty="0" err="1" smtClean="0"/>
              <a:t>Darties</a:t>
            </a:r>
            <a:endParaRPr lang="fr-FR" dirty="0"/>
          </a:p>
        </p:txBody>
      </p:sp>
      <p:sp>
        <p:nvSpPr>
          <p:cNvPr id="3" name="Espace réservé du numéro de diapositive 2"/>
          <p:cNvSpPr>
            <a:spLocks noGrp="1"/>
          </p:cNvSpPr>
          <p:nvPr>
            <p:ph type="sldNum" sz="quarter" idx="4"/>
          </p:nvPr>
        </p:nvSpPr>
        <p:spPr/>
        <p:txBody>
          <a:bodyPr/>
          <a:lstStyle/>
          <a:p>
            <a:r>
              <a:rPr lang="fr-FR" smtClean="0"/>
              <a:t>Groupe 2 : Diapositive </a:t>
            </a:r>
            <a:fld id="{DD0687C1-896A-4A7D-8F8C-EE6B0ED28203}" type="slidenum">
              <a:rPr lang="fr-FR" smtClean="0"/>
              <a:pPr/>
              <a:t>3</a:t>
            </a:fld>
            <a:r>
              <a:rPr lang="fr-FR" smtClean="0"/>
              <a:t> / X</a:t>
            </a:r>
            <a:endParaRPr lang="fr-FR" dirty="0"/>
          </a:p>
        </p:txBody>
      </p:sp>
    </p:spTree>
    <p:extLst>
      <p:ext uri="{BB962C8B-B14F-4D97-AF65-F5344CB8AC3E}">
        <p14:creationId xmlns:p14="http://schemas.microsoft.com/office/powerpoint/2010/main" val="3552865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30</a:t>
            </a:fld>
            <a:r>
              <a:rPr lang="fr-FR" smtClean="0"/>
              <a:t> / X</a:t>
            </a:r>
            <a:endParaRPr lang="fr-FR" dirty="0"/>
          </a:p>
        </p:txBody>
      </p:sp>
      <p:sp>
        <p:nvSpPr>
          <p:cNvPr id="4" name="Espace réservé du contenu 3"/>
          <p:cNvSpPr>
            <a:spLocks noGrp="1"/>
          </p:cNvSpPr>
          <p:nvPr>
            <p:ph idx="1"/>
          </p:nvPr>
        </p:nvSpPr>
        <p:spPr/>
        <p:txBody>
          <a:bodyPr/>
          <a:lstStyle/>
          <a:p>
            <a:r>
              <a:rPr lang="fr-FR" dirty="0"/>
              <a:t>Description des </a:t>
            </a:r>
            <a:r>
              <a:rPr lang="fr-FR" dirty="0" smtClean="0"/>
              <a:t>scénarios</a:t>
            </a:r>
          </a:p>
          <a:p>
            <a:pPr lvl="1">
              <a:buFont typeface="Arial" pitchFamily="34" charset="0"/>
              <a:buChar char="•"/>
            </a:pPr>
            <a:r>
              <a:rPr lang="fr-FR" dirty="0"/>
              <a:t>Alimentation : </a:t>
            </a:r>
          </a:p>
          <a:p>
            <a:pPr lvl="2"/>
            <a:r>
              <a:rPr lang="fr-FR" dirty="0"/>
              <a:t>à partir des cas d’utilisation.</a:t>
            </a:r>
          </a:p>
          <a:p>
            <a:pPr lvl="2"/>
            <a:r>
              <a:rPr lang="fr-FR" dirty="0"/>
              <a:t>création de fichiers valides et non valides.</a:t>
            </a:r>
          </a:p>
          <a:p>
            <a:endParaRPr lang="fr-FR" dirty="0"/>
          </a:p>
        </p:txBody>
      </p:sp>
    </p:spTree>
    <p:extLst>
      <p:ext uri="{BB962C8B-B14F-4D97-AF65-F5344CB8AC3E}">
        <p14:creationId xmlns:p14="http://schemas.microsoft.com/office/powerpoint/2010/main" val="400126548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31</a:t>
            </a:fld>
            <a:r>
              <a:rPr lang="fr-FR" smtClean="0"/>
              <a:t> / X</a:t>
            </a:r>
            <a:endParaRPr lang="fr-FR" dirty="0"/>
          </a:p>
        </p:txBody>
      </p:sp>
      <p:sp>
        <p:nvSpPr>
          <p:cNvPr id="4" name="Espace réservé du contenu 3"/>
          <p:cNvSpPr>
            <a:spLocks noGrp="1"/>
          </p:cNvSpPr>
          <p:nvPr>
            <p:ph idx="1"/>
          </p:nvPr>
        </p:nvSpPr>
        <p:spPr/>
        <p:txBody>
          <a:bodyPr/>
          <a:lstStyle/>
          <a:p>
            <a:r>
              <a:rPr lang="fr-FR" dirty="0" err="1" smtClean="0"/>
              <a:t>Recettage</a:t>
            </a:r>
            <a:endParaRPr lang="fr-FR" dirty="0" smtClean="0"/>
          </a:p>
          <a:p>
            <a:pPr lvl="1">
              <a:buFont typeface="Arial" pitchFamily="34" charset="0"/>
              <a:buChar char="•"/>
            </a:pPr>
            <a:r>
              <a:rPr lang="fr-FR" dirty="0"/>
              <a:t>Tester l’ensemble de l’application à l’aide des scénarios (cahier de recettes).</a:t>
            </a:r>
          </a:p>
          <a:p>
            <a:pPr lvl="1">
              <a:buFont typeface="Arial" pitchFamily="34" charset="0"/>
              <a:buChar char="•"/>
            </a:pPr>
            <a:r>
              <a:rPr lang="fr-FR" dirty="0"/>
              <a:t>Valider les scénarios ou noter les différences rencontrées.</a:t>
            </a:r>
          </a:p>
          <a:p>
            <a:endParaRPr lang="fr-FR" dirty="0"/>
          </a:p>
        </p:txBody>
      </p:sp>
      <p:pic>
        <p:nvPicPr>
          <p:cNvPr id="6" name="Picture 3"/>
          <p:cNvPicPr>
            <a:picLocks noChangeAspect="1" noChangeArrowheads="1"/>
          </p:cNvPicPr>
          <p:nvPr/>
        </p:nvPicPr>
        <p:blipFill>
          <a:blip r:embed="rId3"/>
          <a:srcRect/>
          <a:stretch>
            <a:fillRect/>
          </a:stretch>
        </p:blipFill>
        <p:spPr bwMode="auto">
          <a:xfrm flipH="1">
            <a:off x="7092280" y="3861048"/>
            <a:ext cx="1428020" cy="2391104"/>
          </a:xfrm>
          <a:prstGeom prst="rect">
            <a:avLst/>
          </a:prstGeom>
          <a:noFill/>
          <a:ln w="9525">
            <a:noFill/>
            <a:miter lim="800000"/>
            <a:headEnd/>
            <a:tailEnd/>
          </a:ln>
          <a:effectLst/>
        </p:spPr>
      </p:pic>
    </p:spTree>
    <p:extLst>
      <p:ext uri="{BB962C8B-B14F-4D97-AF65-F5344CB8AC3E}">
        <p14:creationId xmlns:p14="http://schemas.microsoft.com/office/powerpoint/2010/main" val="400126548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32</a:t>
            </a:fld>
            <a:r>
              <a:rPr lang="fr-FR" smtClean="0"/>
              <a:t> / X</a:t>
            </a:r>
            <a:endParaRPr lang="fr-FR" dirty="0"/>
          </a:p>
        </p:txBody>
      </p:sp>
      <p:sp>
        <p:nvSpPr>
          <p:cNvPr id="4" name="Espace réservé du contenu 3"/>
          <p:cNvSpPr>
            <a:spLocks noGrp="1"/>
          </p:cNvSpPr>
          <p:nvPr>
            <p:ph idx="1"/>
          </p:nvPr>
        </p:nvSpPr>
        <p:spPr/>
        <p:txBody>
          <a:bodyPr>
            <a:normAutofit fontScale="92500" lnSpcReduction="10000"/>
          </a:bodyPr>
          <a:lstStyle/>
          <a:p>
            <a:r>
              <a:rPr lang="fr-FR" dirty="0"/>
              <a:t>Bilan des </a:t>
            </a:r>
            <a:r>
              <a:rPr lang="fr-FR" dirty="0" smtClean="0"/>
              <a:t>recettes</a:t>
            </a:r>
          </a:p>
          <a:p>
            <a:pPr lvl="1">
              <a:buFont typeface="Arial" pitchFamily="34" charset="0"/>
              <a:buChar char="•"/>
            </a:pPr>
            <a:r>
              <a:rPr lang="fr-FR" dirty="0"/>
              <a:t>Les recettes impliquent :</a:t>
            </a:r>
          </a:p>
          <a:p>
            <a:pPr lvl="2"/>
            <a:r>
              <a:rPr lang="fr-FR" dirty="0"/>
              <a:t>Une lecture attentive et une bonne compréhension du </a:t>
            </a:r>
            <a:r>
              <a:rPr lang="fr-FR" dirty="0" smtClean="0"/>
              <a:t>SFD</a:t>
            </a:r>
            <a:endParaRPr lang="fr-FR" dirty="0"/>
          </a:p>
          <a:p>
            <a:pPr lvl="2"/>
            <a:r>
              <a:rPr lang="fr-FR" dirty="0"/>
              <a:t>Un travail rigoureux lors du </a:t>
            </a:r>
            <a:r>
              <a:rPr lang="fr-FR" dirty="0" err="1" smtClean="0"/>
              <a:t>recettage</a:t>
            </a:r>
            <a:endParaRPr lang="fr-FR" dirty="0"/>
          </a:p>
          <a:p>
            <a:pPr lvl="2"/>
            <a:r>
              <a:rPr lang="fr-FR" dirty="0"/>
              <a:t>Du </a:t>
            </a:r>
            <a:r>
              <a:rPr lang="fr-FR" dirty="0" smtClean="0"/>
              <a:t>temps</a:t>
            </a:r>
            <a:endParaRPr lang="fr-FR" dirty="0"/>
          </a:p>
          <a:p>
            <a:pPr lvl="1">
              <a:buFont typeface="Arial" pitchFamily="34" charset="0"/>
              <a:buChar char="•"/>
            </a:pPr>
            <a:r>
              <a:rPr lang="fr-FR" dirty="0"/>
              <a:t>Le </a:t>
            </a:r>
            <a:r>
              <a:rPr lang="fr-FR" dirty="0" err="1"/>
              <a:t>recettage</a:t>
            </a:r>
            <a:r>
              <a:rPr lang="fr-FR" dirty="0"/>
              <a:t> doit se faire le plus tard </a:t>
            </a:r>
            <a:r>
              <a:rPr lang="fr-FR" dirty="0" smtClean="0"/>
              <a:t>possible</a:t>
            </a:r>
            <a:endParaRPr lang="fr-FR" dirty="0"/>
          </a:p>
          <a:p>
            <a:pPr lvl="1">
              <a:buFont typeface="Arial" pitchFamily="34" charset="0"/>
              <a:buChar char="•"/>
            </a:pPr>
            <a:r>
              <a:rPr lang="fr-FR" dirty="0"/>
              <a:t>Une partie des remarques a permis de corriger certains points de l’application.</a:t>
            </a:r>
          </a:p>
          <a:p>
            <a:endParaRPr lang="fr-FR" dirty="0"/>
          </a:p>
        </p:txBody>
      </p:sp>
    </p:spTree>
    <p:extLst>
      <p:ext uri="{BB962C8B-B14F-4D97-AF65-F5344CB8AC3E}">
        <p14:creationId xmlns:p14="http://schemas.microsoft.com/office/powerpoint/2010/main" val="402128497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endParaRPr lang="fr-FR"/>
          </a:p>
        </p:txBody>
      </p:sp>
      <p:sp>
        <p:nvSpPr>
          <p:cNvPr id="5" name="Espace réservé du contenu 4"/>
          <p:cNvSpPr>
            <a:spLocks noGrp="1"/>
          </p:cNvSpPr>
          <p:nvPr>
            <p:ph sz="quarter" idx="1"/>
          </p:nvPr>
        </p:nvSpPr>
        <p:spPr>
          <a:xfrm>
            <a:off x="457200" y="1600200"/>
            <a:ext cx="8507288" cy="4873752"/>
          </a:xfrm>
        </p:spPr>
        <p:txBody>
          <a:bodyPr>
            <a:normAutofit/>
          </a:bodyPr>
          <a:lstStyle/>
          <a:p>
            <a:pPr algn="ctr"/>
            <a:endParaRPr lang="fr-FR" sz="5400" dirty="0" smtClean="0"/>
          </a:p>
          <a:p>
            <a:pPr marL="0" indent="0" algn="ctr">
              <a:buNone/>
            </a:pPr>
            <a:endParaRPr lang="fr-FR" sz="5400" dirty="0" smtClean="0"/>
          </a:p>
          <a:p>
            <a:pPr marL="0" indent="0" algn="ctr">
              <a:buNone/>
            </a:pPr>
            <a:r>
              <a:rPr lang="fr-FR" sz="5400" dirty="0" smtClean="0"/>
              <a:t>Architecture technique</a:t>
            </a:r>
          </a:p>
          <a:p>
            <a:pPr marL="0" indent="0" algn="ctr">
              <a:buNone/>
            </a:pPr>
            <a:r>
              <a:rPr lang="fr-FR" sz="5400" dirty="0" smtClean="0"/>
              <a:t>ETL - Restitution</a:t>
            </a:r>
            <a:endParaRPr lang="fr-FR" sz="5400" dirty="0"/>
          </a:p>
        </p:txBody>
      </p:sp>
      <p:sp>
        <p:nvSpPr>
          <p:cNvPr id="3" name="Espace réservé du numéro de diapositive 2"/>
          <p:cNvSpPr>
            <a:spLocks noGrp="1"/>
          </p:cNvSpPr>
          <p:nvPr>
            <p:ph type="sldNum" sz="quarter" idx="15"/>
          </p:nvPr>
        </p:nvSpPr>
        <p:spPr/>
        <p:txBody>
          <a:bodyPr/>
          <a:lstStyle/>
          <a:p>
            <a:r>
              <a:rPr lang="fr-FR" smtClean="0"/>
              <a:t>Groupe 2 : Diapositive </a:t>
            </a:r>
            <a:fld id="{DD0687C1-896A-4A7D-8F8C-EE6B0ED28203}" type="slidenum">
              <a:rPr lang="fr-FR" smtClean="0"/>
              <a:pPr/>
              <a:t>33</a:t>
            </a:fld>
            <a:r>
              <a:rPr lang="fr-FR" smtClean="0"/>
              <a:t> / X</a:t>
            </a:r>
            <a:endParaRPr lang="fr-FR" dirty="0"/>
          </a:p>
        </p:txBody>
      </p:sp>
    </p:spTree>
    <p:extLst>
      <p:ext uri="{BB962C8B-B14F-4D97-AF65-F5344CB8AC3E}">
        <p14:creationId xmlns:p14="http://schemas.microsoft.com/office/powerpoint/2010/main" val="32185450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pPr marL="0" indent="0" algn="ctr">
              <a:buNone/>
            </a:pPr>
            <a:r>
              <a:rPr lang="de-DE" dirty="0" err="1"/>
              <a:t>Etude</a:t>
            </a:r>
            <a:r>
              <a:rPr lang="de-DE" dirty="0"/>
              <a:t> de </a:t>
            </a:r>
            <a:r>
              <a:rPr lang="de-DE" dirty="0" err="1"/>
              <a:t>l‘ETL</a:t>
            </a:r>
            <a:r>
              <a:rPr lang="de-DE" dirty="0"/>
              <a:t> – Les </a:t>
            </a:r>
            <a:r>
              <a:rPr lang="de-DE" dirty="0" err="1" smtClean="0"/>
              <a:t>critères</a:t>
            </a:r>
            <a:endParaRPr lang="fr-FR" dirty="0" smtClean="0"/>
          </a:p>
          <a:p>
            <a:r>
              <a:rPr lang="fr-FR" sz="3000" dirty="0" smtClean="0"/>
              <a:t>Beaucoup </a:t>
            </a:r>
            <a:r>
              <a:rPr lang="fr-FR" sz="3000" dirty="0" smtClean="0"/>
              <a:t>de choix</a:t>
            </a:r>
          </a:p>
          <a:p>
            <a:r>
              <a:rPr lang="fr-FR" sz="3000" dirty="0" smtClean="0"/>
              <a:t>Liste des critères :</a:t>
            </a:r>
          </a:p>
          <a:p>
            <a:pPr lvl="1"/>
            <a:r>
              <a:rPr lang="fr-FR" sz="2600" dirty="0" smtClean="0"/>
              <a:t>Prix</a:t>
            </a:r>
            <a:endParaRPr lang="fr-FR" sz="2600" dirty="0" smtClean="0"/>
          </a:p>
          <a:p>
            <a:pPr lvl="1"/>
            <a:r>
              <a:rPr lang="fr-FR" sz="2600" dirty="0" smtClean="0"/>
              <a:t>La communauté d’utilisateur</a:t>
            </a:r>
          </a:p>
          <a:p>
            <a:pPr lvl="1"/>
            <a:r>
              <a:rPr lang="fr-FR" sz="2600" dirty="0" smtClean="0"/>
              <a:t>La renommé</a:t>
            </a:r>
          </a:p>
          <a:p>
            <a:pPr lvl="1"/>
            <a:r>
              <a:rPr lang="fr-FR" sz="2600" dirty="0" smtClean="0"/>
              <a:t>Les fonctionnalités</a:t>
            </a:r>
          </a:p>
          <a:p>
            <a:pPr lvl="1"/>
            <a:r>
              <a:rPr lang="fr-FR" sz="2600" dirty="0" smtClean="0"/>
              <a:t>Le choix des autres groupes</a:t>
            </a:r>
          </a:p>
          <a:p>
            <a:pPr lvl="1"/>
            <a:r>
              <a:rPr lang="fr-FR" sz="2600" dirty="0" smtClean="0"/>
              <a:t>Les performances </a:t>
            </a:r>
          </a:p>
          <a:p>
            <a:pPr lvl="1"/>
            <a:endParaRPr lang="fr-FR" dirty="0" smtClean="0"/>
          </a:p>
          <a:p>
            <a:pPr lvl="1"/>
            <a:endParaRPr lang="fr-FR" dirty="0" smtClean="0"/>
          </a:p>
          <a:p>
            <a:pPr lvl="1"/>
            <a:endParaRPr lang="fr-FR" dirty="0" smtClean="0"/>
          </a:p>
          <a:p>
            <a:endParaRPr lang="fr-FR" dirty="0" smtClean="0"/>
          </a:p>
          <a:p>
            <a:endParaRPr lang="fr-FR" dirty="0"/>
          </a:p>
        </p:txBody>
      </p:sp>
      <p:sp>
        <p:nvSpPr>
          <p:cNvPr id="2" name="Titre 1"/>
          <p:cNvSpPr>
            <a:spLocks noGrp="1"/>
          </p:cNvSpPr>
          <p:nvPr>
            <p:ph type="title" idx="4294967295"/>
          </p:nvPr>
        </p:nvSpPr>
        <p:spPr>
          <a:xfrm>
            <a:off x="0" y="274638"/>
            <a:ext cx="8229600" cy="1143000"/>
          </a:xfrm>
        </p:spPr>
        <p:txBody>
          <a:bodyPr/>
          <a:lstStyle/>
          <a:p>
            <a:endParaRPr lang="de-DE" dirty="0"/>
          </a:p>
        </p:txBody>
      </p:sp>
    </p:spTree>
    <p:extLst>
      <p:ext uri="{BB962C8B-B14F-4D97-AF65-F5344CB8AC3E}">
        <p14:creationId xmlns:p14="http://schemas.microsoft.com/office/powerpoint/2010/main" val="39212591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lgn="ctr">
              <a:buNone/>
            </a:pPr>
            <a:r>
              <a:rPr lang="de-DE" dirty="0"/>
              <a:t>Le </a:t>
            </a:r>
            <a:r>
              <a:rPr lang="de-DE" dirty="0" err="1"/>
              <a:t>prix</a:t>
            </a:r>
            <a:endParaRPr lang="de-DE" dirty="0"/>
          </a:p>
          <a:p>
            <a:r>
              <a:rPr lang="de-DE" sz="2400" dirty="0" err="1" smtClean="0"/>
              <a:t>Aucun</a:t>
            </a:r>
            <a:r>
              <a:rPr lang="de-DE" sz="2400" dirty="0" smtClean="0"/>
              <a:t> </a:t>
            </a:r>
            <a:r>
              <a:rPr lang="de-DE" sz="2400" dirty="0" err="1" smtClean="0"/>
              <a:t>budget</a:t>
            </a:r>
            <a:r>
              <a:rPr lang="de-DE" sz="2400" dirty="0" smtClean="0"/>
              <a:t> = Solution open </a:t>
            </a:r>
            <a:r>
              <a:rPr lang="de-DE" sz="2400" dirty="0" err="1" smtClean="0"/>
              <a:t>source</a:t>
            </a:r>
            <a:r>
              <a:rPr lang="de-DE" sz="2400" dirty="0" smtClean="0"/>
              <a:t> </a:t>
            </a:r>
            <a:r>
              <a:rPr lang="de-DE" sz="2400" dirty="0" err="1" smtClean="0"/>
              <a:t>gratuite</a:t>
            </a:r>
            <a:endParaRPr lang="de-DE" sz="2400" dirty="0" smtClean="0"/>
          </a:p>
          <a:p>
            <a:r>
              <a:rPr lang="de-DE" sz="2400" dirty="0" err="1" smtClean="0"/>
              <a:t>Quatre</a:t>
            </a:r>
            <a:r>
              <a:rPr lang="de-DE" sz="2400" dirty="0" smtClean="0"/>
              <a:t> </a:t>
            </a:r>
            <a:r>
              <a:rPr lang="de-DE" sz="2400" dirty="0" err="1" smtClean="0"/>
              <a:t>logiciels</a:t>
            </a:r>
            <a:r>
              <a:rPr lang="de-DE" sz="2400" dirty="0" smtClean="0"/>
              <a:t> en </a:t>
            </a:r>
            <a:r>
              <a:rPr lang="de-DE" sz="2400" dirty="0" err="1" smtClean="0"/>
              <a:t>ressortent</a:t>
            </a:r>
            <a:r>
              <a:rPr lang="de-DE" sz="2400" dirty="0" smtClean="0"/>
              <a:t> </a:t>
            </a:r>
            <a:r>
              <a:rPr lang="de-DE" dirty="0" smtClean="0"/>
              <a:t>: </a:t>
            </a:r>
            <a:endParaRPr lang="de-DE" dirty="0"/>
          </a:p>
        </p:txBody>
      </p:sp>
      <p:sp>
        <p:nvSpPr>
          <p:cNvPr id="2" name="Titre 1"/>
          <p:cNvSpPr>
            <a:spLocks noGrp="1"/>
          </p:cNvSpPr>
          <p:nvPr>
            <p:ph type="title" idx="4294967295"/>
          </p:nvPr>
        </p:nvSpPr>
        <p:spPr>
          <a:xfrm>
            <a:off x="0" y="274638"/>
            <a:ext cx="8229600" cy="1143000"/>
          </a:xfrm>
        </p:spPr>
        <p:txBody>
          <a:bodyPr/>
          <a:lstStyle/>
          <a:p>
            <a:endParaRPr lang="de-DE" dirty="0"/>
          </a:p>
        </p:txBody>
      </p:sp>
      <p:pic>
        <p:nvPicPr>
          <p:cNvPr id="1026" name="Picture 2" descr="Talend - open data solutions - Talend is the first provider of open source data integration software"/>
          <p:cNvPicPr>
            <a:picLocks noChangeAspect="1" noChangeArrowheads="1"/>
          </p:cNvPicPr>
          <p:nvPr/>
        </p:nvPicPr>
        <p:blipFill>
          <a:blip r:embed="rId2" cstate="print"/>
          <a:srcRect/>
          <a:stretch>
            <a:fillRect/>
          </a:stretch>
        </p:blipFill>
        <p:spPr bwMode="auto">
          <a:xfrm>
            <a:off x="1187624" y="4077072"/>
            <a:ext cx="3270452" cy="1224136"/>
          </a:xfrm>
          <a:prstGeom prst="rect">
            <a:avLst/>
          </a:prstGeom>
          <a:noFill/>
        </p:spPr>
      </p:pic>
      <p:pic>
        <p:nvPicPr>
          <p:cNvPr id="1028" name="Picture 4" descr="http://farm1.static.flickr.com/57/162612973_5e3eeacdbe.jpg"/>
          <p:cNvPicPr>
            <a:picLocks noChangeAspect="1" noChangeArrowheads="1"/>
          </p:cNvPicPr>
          <p:nvPr/>
        </p:nvPicPr>
        <p:blipFill>
          <a:blip r:embed="rId3" cstate="print"/>
          <a:srcRect/>
          <a:stretch>
            <a:fillRect/>
          </a:stretch>
        </p:blipFill>
        <p:spPr bwMode="auto">
          <a:xfrm>
            <a:off x="4597524" y="3501008"/>
            <a:ext cx="4546476" cy="1482152"/>
          </a:xfrm>
          <a:prstGeom prst="rect">
            <a:avLst/>
          </a:prstGeom>
          <a:noFill/>
        </p:spPr>
      </p:pic>
      <p:pic>
        <p:nvPicPr>
          <p:cNvPr id="1030" name="Picture 6" descr="http://www.qfxsolutions.co.uk/solutions/icon_pr_jasperetl_pro.gif"/>
          <p:cNvPicPr>
            <a:picLocks noChangeAspect="1" noChangeArrowheads="1"/>
          </p:cNvPicPr>
          <p:nvPr/>
        </p:nvPicPr>
        <p:blipFill>
          <a:blip r:embed="rId4" cstate="print"/>
          <a:srcRect/>
          <a:stretch>
            <a:fillRect/>
          </a:stretch>
        </p:blipFill>
        <p:spPr bwMode="auto">
          <a:xfrm>
            <a:off x="2051720" y="5431703"/>
            <a:ext cx="4464496" cy="856204"/>
          </a:xfrm>
          <a:prstGeom prst="rect">
            <a:avLst/>
          </a:prstGeom>
          <a:noFill/>
        </p:spPr>
      </p:pic>
      <p:pic>
        <p:nvPicPr>
          <p:cNvPr id="1032" name="Picture 8" descr="SpagoBI"/>
          <p:cNvPicPr>
            <a:picLocks noChangeAspect="1" noChangeArrowheads="1"/>
          </p:cNvPicPr>
          <p:nvPr/>
        </p:nvPicPr>
        <p:blipFill>
          <a:blip r:embed="rId5" cstate="print"/>
          <a:srcRect/>
          <a:stretch>
            <a:fillRect/>
          </a:stretch>
        </p:blipFill>
        <p:spPr bwMode="auto">
          <a:xfrm>
            <a:off x="5868144" y="5264493"/>
            <a:ext cx="3095625" cy="1190625"/>
          </a:xfrm>
          <a:prstGeom prst="rect">
            <a:avLst/>
          </a:prstGeom>
          <a:noFill/>
        </p:spPr>
      </p:pic>
    </p:spTree>
    <p:extLst>
      <p:ext uri="{BB962C8B-B14F-4D97-AF65-F5344CB8AC3E}">
        <p14:creationId xmlns:p14="http://schemas.microsoft.com/office/powerpoint/2010/main" val="13617867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lgn="ctr">
              <a:buNone/>
            </a:pPr>
            <a:r>
              <a:rPr lang="fr-FR" sz="2400" dirty="0"/>
              <a:t>La communauté </a:t>
            </a:r>
            <a:r>
              <a:rPr lang="fr-FR" sz="2400" dirty="0" smtClean="0"/>
              <a:t>d‘utilisateur</a:t>
            </a:r>
          </a:p>
          <a:p>
            <a:pPr marL="0" indent="0" algn="ctr">
              <a:buNone/>
            </a:pPr>
            <a:endParaRPr lang="fr-FR" sz="2400" dirty="0"/>
          </a:p>
          <a:p>
            <a:r>
              <a:rPr lang="fr-FR" sz="2000" dirty="0" smtClean="0"/>
              <a:t>Une </a:t>
            </a:r>
            <a:r>
              <a:rPr lang="fr-FR" sz="2000" dirty="0" smtClean="0"/>
              <a:t>grande communauté est importante :</a:t>
            </a:r>
          </a:p>
          <a:p>
            <a:pPr lvl="1"/>
            <a:r>
              <a:rPr lang="fr-FR" sz="1800" dirty="0" smtClean="0"/>
              <a:t>Meilleur suivi des problèmes</a:t>
            </a:r>
          </a:p>
          <a:p>
            <a:pPr lvl="1"/>
            <a:r>
              <a:rPr lang="fr-FR" sz="1800" dirty="0" smtClean="0"/>
              <a:t>Assure la pérennité du logiciel</a:t>
            </a:r>
          </a:p>
          <a:p>
            <a:pPr lvl="1"/>
            <a:r>
              <a:rPr lang="fr-FR" sz="1800" dirty="0" smtClean="0"/>
              <a:t>Beaucoup d’information sur l’utilisation de l’ETL</a:t>
            </a:r>
          </a:p>
          <a:p>
            <a:pPr lvl="1"/>
            <a:endParaRPr lang="fr-FR" sz="1800" dirty="0" smtClean="0"/>
          </a:p>
          <a:p>
            <a:r>
              <a:rPr lang="fr-FR" sz="2000" dirty="0" smtClean="0"/>
              <a:t>Deux logiciels ont une forte communauté</a:t>
            </a:r>
          </a:p>
          <a:p>
            <a:pPr lvl="1"/>
            <a:endParaRPr lang="fr-FR" sz="2000" dirty="0" smtClean="0"/>
          </a:p>
        </p:txBody>
      </p:sp>
      <p:pic>
        <p:nvPicPr>
          <p:cNvPr id="4" name="Picture 2" descr="Talend - open data solutions - Talend is the first provider of open source data integration software"/>
          <p:cNvPicPr>
            <a:picLocks noChangeAspect="1" noChangeArrowheads="1"/>
          </p:cNvPicPr>
          <p:nvPr/>
        </p:nvPicPr>
        <p:blipFill>
          <a:blip r:embed="rId2" cstate="print"/>
          <a:srcRect/>
          <a:stretch>
            <a:fillRect/>
          </a:stretch>
        </p:blipFill>
        <p:spPr bwMode="auto">
          <a:xfrm>
            <a:off x="179512" y="5373216"/>
            <a:ext cx="3270452" cy="1224136"/>
          </a:xfrm>
          <a:prstGeom prst="rect">
            <a:avLst/>
          </a:prstGeom>
          <a:noFill/>
        </p:spPr>
      </p:pic>
      <p:pic>
        <p:nvPicPr>
          <p:cNvPr id="5" name="Picture 4" descr="http://farm1.static.flickr.com/57/162612973_5e3eeacdbe.jpg"/>
          <p:cNvPicPr>
            <a:picLocks noChangeAspect="1" noChangeArrowheads="1"/>
          </p:cNvPicPr>
          <p:nvPr/>
        </p:nvPicPr>
        <p:blipFill>
          <a:blip r:embed="rId3" cstate="print"/>
          <a:srcRect/>
          <a:stretch>
            <a:fillRect/>
          </a:stretch>
        </p:blipFill>
        <p:spPr bwMode="auto">
          <a:xfrm>
            <a:off x="4571419" y="4992180"/>
            <a:ext cx="4546476" cy="1482152"/>
          </a:xfrm>
          <a:prstGeom prst="rect">
            <a:avLst/>
          </a:prstGeom>
          <a:noFill/>
        </p:spPr>
      </p:pic>
    </p:spTree>
    <p:extLst>
      <p:ext uri="{BB962C8B-B14F-4D97-AF65-F5344CB8AC3E}">
        <p14:creationId xmlns:p14="http://schemas.microsoft.com/office/powerpoint/2010/main" val="6253170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lgn="ctr">
              <a:buNone/>
            </a:pPr>
            <a:r>
              <a:rPr lang="fr-FR" dirty="0"/>
              <a:t>La renommé</a:t>
            </a:r>
          </a:p>
          <a:p>
            <a:r>
              <a:rPr lang="fr-FR" sz="2800" dirty="0" smtClean="0"/>
              <a:t>La </a:t>
            </a:r>
            <a:r>
              <a:rPr lang="fr-FR" sz="2800" dirty="0" smtClean="0"/>
              <a:t>renommé est aussi importante :</a:t>
            </a:r>
          </a:p>
          <a:p>
            <a:pPr lvl="1"/>
            <a:r>
              <a:rPr lang="fr-FR" sz="2400" dirty="0" smtClean="0"/>
              <a:t>Plébiscité par des </a:t>
            </a:r>
            <a:r>
              <a:rPr lang="fr-FR" sz="2400" dirty="0" smtClean="0"/>
              <a:t>utilisateurs</a:t>
            </a:r>
          </a:p>
          <a:p>
            <a:pPr lvl="1"/>
            <a:r>
              <a:rPr lang="fr-FR" sz="2400" dirty="0" smtClean="0"/>
              <a:t>Reconnaissance </a:t>
            </a:r>
            <a:r>
              <a:rPr lang="fr-FR" sz="2400" dirty="0" smtClean="0"/>
              <a:t>dans le monde</a:t>
            </a:r>
          </a:p>
          <a:p>
            <a:pPr lvl="1"/>
            <a:endParaRPr lang="fr-FR" sz="2400" dirty="0" smtClean="0"/>
          </a:p>
          <a:p>
            <a:pPr lvl="1"/>
            <a:r>
              <a:rPr lang="fr-FR" sz="2400" dirty="0" err="1" smtClean="0"/>
              <a:t>Talend</a:t>
            </a:r>
            <a:r>
              <a:rPr lang="fr-FR" sz="2400" dirty="0" smtClean="0"/>
              <a:t> Open Studio est celui qui profite de la </a:t>
            </a:r>
            <a:r>
              <a:rPr lang="fr-FR" sz="2400" dirty="0" smtClean="0"/>
              <a:t>meilleure renommé, </a:t>
            </a:r>
            <a:r>
              <a:rPr lang="fr-FR" sz="2400" dirty="0" smtClean="0"/>
              <a:t>il est utilisé dans </a:t>
            </a:r>
            <a:r>
              <a:rPr lang="fr-FR" sz="2400" dirty="0" err="1" smtClean="0"/>
              <a:t>JasperETL</a:t>
            </a:r>
            <a:endParaRPr lang="fr-FR" sz="2400" dirty="0" smtClean="0"/>
          </a:p>
        </p:txBody>
      </p:sp>
      <p:pic>
        <p:nvPicPr>
          <p:cNvPr id="4" name="Picture 2" descr="Talend - open data solutions - Talend is the first provider of open source data integration software"/>
          <p:cNvPicPr>
            <a:picLocks noChangeAspect="1" noChangeArrowheads="1"/>
          </p:cNvPicPr>
          <p:nvPr/>
        </p:nvPicPr>
        <p:blipFill>
          <a:blip r:embed="rId2" cstate="print"/>
          <a:srcRect/>
          <a:stretch>
            <a:fillRect/>
          </a:stretch>
        </p:blipFill>
        <p:spPr bwMode="auto">
          <a:xfrm>
            <a:off x="5842754" y="5445224"/>
            <a:ext cx="3270452" cy="1224136"/>
          </a:xfrm>
          <a:prstGeom prst="rect">
            <a:avLst/>
          </a:prstGeom>
          <a:noFill/>
        </p:spPr>
      </p:pic>
    </p:spTree>
    <p:extLst>
      <p:ext uri="{BB962C8B-B14F-4D97-AF65-F5344CB8AC3E}">
        <p14:creationId xmlns:p14="http://schemas.microsoft.com/office/powerpoint/2010/main" val="9362107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lgn="ctr">
              <a:buNone/>
            </a:pPr>
            <a:r>
              <a:rPr lang="fr-FR" sz="2400" dirty="0"/>
              <a:t>Les fonctionnalités</a:t>
            </a:r>
          </a:p>
          <a:p>
            <a:r>
              <a:rPr lang="fr-FR" sz="2000" dirty="0" smtClean="0"/>
              <a:t>Fonctionnalité </a:t>
            </a:r>
            <a:r>
              <a:rPr lang="fr-FR" sz="2000" dirty="0" smtClean="0"/>
              <a:t>de base :</a:t>
            </a:r>
          </a:p>
          <a:p>
            <a:pPr lvl="1"/>
            <a:r>
              <a:rPr lang="fr-FR" sz="1800" dirty="0" smtClean="0"/>
              <a:t>Compatible avec le format Excel</a:t>
            </a:r>
          </a:p>
          <a:p>
            <a:pPr lvl="1"/>
            <a:r>
              <a:rPr lang="fr-FR" sz="1800" dirty="0" smtClean="0"/>
              <a:t>Compatible avec une base de données Oracle 11</a:t>
            </a:r>
          </a:p>
          <a:p>
            <a:pPr lvl="1"/>
            <a:r>
              <a:rPr lang="fr-FR" sz="1800" dirty="0" smtClean="0"/>
              <a:t>Génération d‘un </a:t>
            </a:r>
            <a:r>
              <a:rPr lang="fr-FR" sz="1800" dirty="0" err="1" smtClean="0"/>
              <a:t>mapping</a:t>
            </a:r>
            <a:r>
              <a:rPr lang="fr-FR" sz="1800" dirty="0" smtClean="0"/>
              <a:t> de données</a:t>
            </a:r>
          </a:p>
          <a:p>
            <a:pPr lvl="1"/>
            <a:endParaRPr lang="fr-FR" sz="1800" dirty="0" smtClean="0"/>
          </a:p>
          <a:p>
            <a:r>
              <a:rPr lang="fr-FR" sz="2000" dirty="0" err="1" smtClean="0"/>
              <a:t>Talend</a:t>
            </a:r>
            <a:r>
              <a:rPr lang="fr-FR" sz="2000" dirty="0" smtClean="0"/>
              <a:t> Open Studio et </a:t>
            </a:r>
            <a:r>
              <a:rPr lang="fr-FR" sz="2000" dirty="0" err="1" smtClean="0"/>
              <a:t>Pentaho</a:t>
            </a:r>
            <a:r>
              <a:rPr lang="fr-FR" sz="2000" dirty="0" smtClean="0"/>
              <a:t> Data </a:t>
            </a:r>
            <a:r>
              <a:rPr lang="fr-FR" sz="2000" dirty="0" err="1" smtClean="0"/>
              <a:t>Integration</a:t>
            </a:r>
            <a:r>
              <a:rPr lang="fr-FR" sz="2000" dirty="0" smtClean="0"/>
              <a:t> supportent ces fonctionnalités </a:t>
            </a:r>
            <a:r>
              <a:rPr lang="fr-FR" sz="2400" dirty="0" smtClean="0"/>
              <a:t>:</a:t>
            </a:r>
            <a:endParaRPr lang="fr-FR" sz="2400" dirty="0"/>
          </a:p>
        </p:txBody>
      </p:sp>
      <p:sp>
        <p:nvSpPr>
          <p:cNvPr id="2" name="Titre 1"/>
          <p:cNvSpPr>
            <a:spLocks noGrp="1"/>
          </p:cNvSpPr>
          <p:nvPr>
            <p:ph type="title" idx="4294967295"/>
          </p:nvPr>
        </p:nvSpPr>
        <p:spPr>
          <a:xfrm>
            <a:off x="0" y="274638"/>
            <a:ext cx="8229600" cy="1143000"/>
          </a:xfrm>
        </p:spPr>
        <p:txBody>
          <a:bodyPr/>
          <a:lstStyle/>
          <a:p>
            <a:endParaRPr lang="fr-FR" dirty="0"/>
          </a:p>
        </p:txBody>
      </p:sp>
      <p:pic>
        <p:nvPicPr>
          <p:cNvPr id="4" name="Picture 2" descr="Talend - open data solutions - Talend is the first provider of open source data integration software"/>
          <p:cNvPicPr>
            <a:picLocks noChangeAspect="1" noChangeArrowheads="1"/>
          </p:cNvPicPr>
          <p:nvPr/>
        </p:nvPicPr>
        <p:blipFill>
          <a:blip r:embed="rId2" cstate="print"/>
          <a:srcRect/>
          <a:stretch>
            <a:fillRect/>
          </a:stretch>
        </p:blipFill>
        <p:spPr bwMode="auto">
          <a:xfrm>
            <a:off x="899592" y="5013176"/>
            <a:ext cx="3270452" cy="1224136"/>
          </a:xfrm>
          <a:prstGeom prst="rect">
            <a:avLst/>
          </a:prstGeom>
          <a:noFill/>
        </p:spPr>
      </p:pic>
      <p:pic>
        <p:nvPicPr>
          <p:cNvPr id="5" name="Picture 4" descr="http://farm1.static.flickr.com/57/162612973_5e3eeacdbe.jpg"/>
          <p:cNvPicPr>
            <a:picLocks noChangeAspect="1" noChangeArrowheads="1"/>
          </p:cNvPicPr>
          <p:nvPr/>
        </p:nvPicPr>
        <p:blipFill>
          <a:blip r:embed="rId3" cstate="print"/>
          <a:srcRect/>
          <a:stretch>
            <a:fillRect/>
          </a:stretch>
        </p:blipFill>
        <p:spPr bwMode="auto">
          <a:xfrm>
            <a:off x="4499992" y="4577335"/>
            <a:ext cx="4546476" cy="1482152"/>
          </a:xfrm>
          <a:prstGeom prst="rect">
            <a:avLst/>
          </a:prstGeom>
          <a:noFill/>
        </p:spPr>
      </p:pic>
    </p:spTree>
    <p:extLst>
      <p:ext uri="{BB962C8B-B14F-4D97-AF65-F5344CB8AC3E}">
        <p14:creationId xmlns:p14="http://schemas.microsoft.com/office/powerpoint/2010/main" val="18190712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endParaRPr lang="fr-FR" sz="2000" dirty="0" smtClean="0"/>
          </a:p>
          <a:p>
            <a:endParaRPr lang="fr-FR" sz="2000" dirty="0"/>
          </a:p>
          <a:p>
            <a:endParaRPr lang="fr-FR" sz="2000" dirty="0" smtClean="0"/>
          </a:p>
          <a:p>
            <a:endParaRPr lang="fr-FR" sz="2000" dirty="0"/>
          </a:p>
          <a:p>
            <a:r>
              <a:rPr lang="fr-FR" sz="2000" dirty="0" smtClean="0"/>
              <a:t>Le </a:t>
            </a:r>
            <a:r>
              <a:rPr lang="fr-FR" sz="2000" dirty="0" smtClean="0"/>
              <a:t>groupe 1 et 3 ont choisit </a:t>
            </a:r>
            <a:r>
              <a:rPr lang="fr-FR" sz="2000" dirty="0" err="1" smtClean="0"/>
              <a:t>Talend</a:t>
            </a:r>
            <a:r>
              <a:rPr lang="fr-FR" sz="2000" dirty="0" smtClean="0"/>
              <a:t> Open Studio</a:t>
            </a:r>
          </a:p>
          <a:p>
            <a:r>
              <a:rPr lang="fr-FR" sz="2000" dirty="0" smtClean="0"/>
              <a:t>Avantage de prendre </a:t>
            </a:r>
            <a:r>
              <a:rPr lang="fr-FR" sz="2000" dirty="0" err="1" smtClean="0"/>
              <a:t>Talend</a:t>
            </a:r>
            <a:r>
              <a:rPr lang="fr-FR" sz="2000" dirty="0" smtClean="0"/>
              <a:t> Open Studio :</a:t>
            </a:r>
          </a:p>
          <a:p>
            <a:pPr lvl="1"/>
            <a:r>
              <a:rPr lang="fr-FR" sz="1800" dirty="0" smtClean="0"/>
              <a:t>Echange d’information avec les autres groupes</a:t>
            </a:r>
          </a:p>
          <a:p>
            <a:pPr lvl="1"/>
            <a:r>
              <a:rPr lang="fr-FR" sz="1800" dirty="0" smtClean="0"/>
              <a:t>Comparatif de méthode entre groupe</a:t>
            </a:r>
          </a:p>
          <a:p>
            <a:pPr lvl="1"/>
            <a:r>
              <a:rPr lang="fr-FR" sz="1800" dirty="0" smtClean="0"/>
              <a:t>Débogage plus rapide</a:t>
            </a:r>
          </a:p>
          <a:p>
            <a:pPr lvl="1"/>
            <a:endParaRPr lang="fr-FR" sz="1800" dirty="0" smtClean="0"/>
          </a:p>
          <a:p>
            <a:pPr lvl="1"/>
            <a:endParaRPr lang="fr-FR" sz="1800" dirty="0" smtClean="0"/>
          </a:p>
          <a:p>
            <a:pPr lvl="1"/>
            <a:endParaRPr lang="fr-FR" sz="1800" dirty="0"/>
          </a:p>
        </p:txBody>
      </p:sp>
      <p:sp>
        <p:nvSpPr>
          <p:cNvPr id="2" name="Titre 1"/>
          <p:cNvSpPr>
            <a:spLocks noGrp="1"/>
          </p:cNvSpPr>
          <p:nvPr>
            <p:ph type="title" idx="4294967295"/>
          </p:nvPr>
        </p:nvSpPr>
        <p:spPr>
          <a:xfrm>
            <a:off x="0" y="274638"/>
            <a:ext cx="8229600" cy="1143000"/>
          </a:xfrm>
        </p:spPr>
        <p:txBody>
          <a:bodyPr/>
          <a:lstStyle/>
          <a:p>
            <a:r>
              <a:rPr lang="fr-FR" dirty="0" smtClean="0"/>
              <a:t>Le choix des autres groupes</a:t>
            </a:r>
            <a:endParaRPr lang="fr-FR" dirty="0"/>
          </a:p>
        </p:txBody>
      </p:sp>
      <p:pic>
        <p:nvPicPr>
          <p:cNvPr id="4" name="Picture 2" descr="Talend - open data solutions - Talend is the first provider of open source data integration software"/>
          <p:cNvPicPr>
            <a:picLocks noChangeAspect="1" noChangeArrowheads="1"/>
          </p:cNvPicPr>
          <p:nvPr/>
        </p:nvPicPr>
        <p:blipFill>
          <a:blip r:embed="rId2" cstate="print"/>
          <a:srcRect/>
          <a:stretch>
            <a:fillRect/>
          </a:stretch>
        </p:blipFill>
        <p:spPr bwMode="auto">
          <a:xfrm>
            <a:off x="5580112" y="1730323"/>
            <a:ext cx="3270452" cy="1224136"/>
          </a:xfrm>
          <a:prstGeom prst="rect">
            <a:avLst/>
          </a:prstGeom>
          <a:noFill/>
        </p:spPr>
      </p:pic>
    </p:spTree>
    <p:extLst>
      <p:ext uri="{BB962C8B-B14F-4D97-AF65-F5344CB8AC3E}">
        <p14:creationId xmlns:p14="http://schemas.microsoft.com/office/powerpoint/2010/main" val="1338246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endParaRPr lang="fr-FR"/>
          </a:p>
        </p:txBody>
      </p:sp>
      <p:sp>
        <p:nvSpPr>
          <p:cNvPr id="5" name="Espace réservé du contenu 4"/>
          <p:cNvSpPr>
            <a:spLocks noGrp="1"/>
          </p:cNvSpPr>
          <p:nvPr>
            <p:ph sz="quarter" idx="1"/>
          </p:nvPr>
        </p:nvSpPr>
        <p:spPr>
          <a:xfrm>
            <a:off x="457200" y="1600200"/>
            <a:ext cx="8507288" cy="4873752"/>
          </a:xfrm>
        </p:spPr>
        <p:txBody>
          <a:bodyPr>
            <a:normAutofit/>
          </a:bodyPr>
          <a:lstStyle/>
          <a:p>
            <a:pPr algn="ctr"/>
            <a:endParaRPr lang="fr-FR" sz="5400" dirty="0" smtClean="0"/>
          </a:p>
          <a:p>
            <a:pPr marL="0" indent="0" algn="ctr">
              <a:buNone/>
            </a:pPr>
            <a:endParaRPr lang="fr-FR" sz="5400" dirty="0" smtClean="0"/>
          </a:p>
          <a:p>
            <a:pPr marL="0" indent="0" algn="ctr">
              <a:buNone/>
            </a:pPr>
            <a:r>
              <a:rPr lang="fr-FR" sz="5400" dirty="0" smtClean="0"/>
              <a:t>Contexte du projet</a:t>
            </a:r>
            <a:endParaRPr lang="fr-FR" sz="5400" dirty="0"/>
          </a:p>
        </p:txBody>
      </p:sp>
      <p:sp>
        <p:nvSpPr>
          <p:cNvPr id="3" name="Espace réservé du numéro de diapositive 2"/>
          <p:cNvSpPr>
            <a:spLocks noGrp="1"/>
          </p:cNvSpPr>
          <p:nvPr>
            <p:ph type="sldNum" sz="quarter" idx="15"/>
          </p:nvPr>
        </p:nvSpPr>
        <p:spPr/>
        <p:txBody>
          <a:bodyPr/>
          <a:lstStyle/>
          <a:p>
            <a:r>
              <a:rPr lang="fr-FR" smtClean="0"/>
              <a:t>Groupe 2 : Diapositive </a:t>
            </a:r>
            <a:fld id="{DD0687C1-896A-4A7D-8F8C-EE6B0ED28203}" type="slidenum">
              <a:rPr lang="fr-FR" smtClean="0"/>
              <a:pPr/>
              <a:t>4</a:t>
            </a:fld>
            <a:r>
              <a:rPr lang="fr-FR" smtClean="0"/>
              <a:t> / X</a:t>
            </a:r>
            <a:endParaRPr lang="fr-FR" dirty="0"/>
          </a:p>
        </p:txBody>
      </p:sp>
    </p:spTree>
    <p:extLst>
      <p:ext uri="{BB962C8B-B14F-4D97-AF65-F5344CB8AC3E}">
        <p14:creationId xmlns:p14="http://schemas.microsoft.com/office/powerpoint/2010/main" val="17953353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sz="2000" dirty="0" smtClean="0"/>
              <a:t>Performance semblable pour des petites données :</a:t>
            </a:r>
            <a:endParaRPr lang="fr-FR" sz="2000" dirty="0"/>
          </a:p>
        </p:txBody>
      </p:sp>
      <p:sp>
        <p:nvSpPr>
          <p:cNvPr id="2" name="Titre 1"/>
          <p:cNvSpPr>
            <a:spLocks noGrp="1"/>
          </p:cNvSpPr>
          <p:nvPr>
            <p:ph type="title" idx="4294967295"/>
          </p:nvPr>
        </p:nvSpPr>
        <p:spPr>
          <a:xfrm>
            <a:off x="0" y="274638"/>
            <a:ext cx="8229600" cy="1143000"/>
          </a:xfrm>
        </p:spPr>
        <p:txBody>
          <a:bodyPr/>
          <a:lstStyle/>
          <a:p>
            <a:r>
              <a:rPr lang="de-DE" dirty="0" smtClean="0"/>
              <a:t>Les </a:t>
            </a:r>
            <a:r>
              <a:rPr lang="de-DE" dirty="0" err="1" smtClean="0"/>
              <a:t>performances</a:t>
            </a:r>
            <a:endParaRPr lang="de-DE" dirty="0"/>
          </a:p>
        </p:txBody>
      </p:sp>
      <p:graphicFrame>
        <p:nvGraphicFramePr>
          <p:cNvPr id="6" name="Graphique 5"/>
          <p:cNvGraphicFramePr/>
          <p:nvPr>
            <p:extLst>
              <p:ext uri="{D42A27DB-BD31-4B8C-83A1-F6EECF244321}">
                <p14:modId xmlns:p14="http://schemas.microsoft.com/office/powerpoint/2010/main" val="3326556539"/>
              </p:ext>
            </p:extLst>
          </p:nvPr>
        </p:nvGraphicFramePr>
        <p:xfrm>
          <a:off x="2339752" y="2348880"/>
          <a:ext cx="6516216" cy="39490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596928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lgn="ctr">
              <a:buNone/>
            </a:pPr>
            <a:r>
              <a:rPr lang="de-DE" dirty="0" err="1"/>
              <a:t>Choix</a:t>
            </a:r>
            <a:r>
              <a:rPr lang="de-DE" dirty="0"/>
              <a:t> final</a:t>
            </a:r>
            <a:endParaRPr lang="fr-FR" dirty="0" smtClean="0"/>
          </a:p>
          <a:p>
            <a:endParaRPr lang="fr-FR" dirty="0"/>
          </a:p>
          <a:p>
            <a:r>
              <a:rPr lang="fr-FR" sz="2400" dirty="0" smtClean="0"/>
              <a:t>Avec </a:t>
            </a:r>
            <a:r>
              <a:rPr lang="fr-FR" sz="2400" dirty="0" smtClean="0"/>
              <a:t>tout ces critères il en ressort que </a:t>
            </a:r>
            <a:r>
              <a:rPr lang="fr-FR" sz="2400" dirty="0" err="1" smtClean="0"/>
              <a:t>Talend</a:t>
            </a:r>
            <a:r>
              <a:rPr lang="fr-FR" sz="2400" dirty="0" smtClean="0"/>
              <a:t> Open Studio est le meilleur choix pour ce projet</a:t>
            </a:r>
            <a:endParaRPr lang="fr-FR" sz="2400" dirty="0"/>
          </a:p>
        </p:txBody>
      </p:sp>
      <p:pic>
        <p:nvPicPr>
          <p:cNvPr id="4" name="Picture 2" descr="Talend - open data solutions - Talend is the first provider of open source data integration software"/>
          <p:cNvPicPr>
            <a:picLocks noChangeAspect="1" noChangeArrowheads="1"/>
          </p:cNvPicPr>
          <p:nvPr/>
        </p:nvPicPr>
        <p:blipFill>
          <a:blip r:embed="rId2" cstate="print"/>
          <a:srcRect/>
          <a:stretch>
            <a:fillRect/>
          </a:stretch>
        </p:blipFill>
        <p:spPr bwMode="auto">
          <a:xfrm>
            <a:off x="5580112" y="5085184"/>
            <a:ext cx="3270452" cy="1224136"/>
          </a:xfrm>
          <a:prstGeom prst="rect">
            <a:avLst/>
          </a:prstGeom>
          <a:noFill/>
        </p:spPr>
      </p:pic>
    </p:spTree>
    <p:extLst>
      <p:ext uri="{BB962C8B-B14F-4D97-AF65-F5344CB8AC3E}">
        <p14:creationId xmlns:p14="http://schemas.microsoft.com/office/powerpoint/2010/main" val="32867486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20000"/>
          </a:bodyPr>
          <a:lstStyle/>
          <a:p>
            <a:pPr marL="457200" lvl="1" indent="0" algn="ctr">
              <a:buNone/>
            </a:pPr>
            <a:r>
              <a:rPr lang="fr-FR" sz="3500" b="1" dirty="0"/>
              <a:t>Attentes </a:t>
            </a:r>
          </a:p>
          <a:p>
            <a:pPr lvl="0"/>
            <a:r>
              <a:rPr lang="fr-FR" dirty="0" smtClean="0"/>
              <a:t>Outils </a:t>
            </a:r>
            <a:r>
              <a:rPr lang="fr-FR" dirty="0"/>
              <a:t>d’aide à la décision.</a:t>
            </a:r>
          </a:p>
          <a:p>
            <a:pPr lvl="0"/>
            <a:r>
              <a:rPr lang="fr-FR" dirty="0"/>
              <a:t>Générateur de tableaux, </a:t>
            </a:r>
            <a:r>
              <a:rPr lang="fr-FR" dirty="0" smtClean="0"/>
              <a:t>graphiques </a:t>
            </a:r>
            <a:r>
              <a:rPr lang="fr-FR" dirty="0"/>
              <a:t>(tous genres</a:t>
            </a:r>
            <a:r>
              <a:rPr lang="fr-FR" dirty="0" smtClean="0"/>
              <a:t>)</a:t>
            </a:r>
          </a:p>
          <a:p>
            <a:pPr lvl="0"/>
            <a:r>
              <a:rPr lang="fr-FR" dirty="0" smtClean="0"/>
              <a:t>Modifications en temps </a:t>
            </a:r>
            <a:r>
              <a:rPr lang="fr-FR" dirty="0" smtClean="0"/>
              <a:t>réel</a:t>
            </a:r>
            <a:endParaRPr lang="fr-FR" dirty="0"/>
          </a:p>
          <a:p>
            <a:pPr lvl="0"/>
            <a:r>
              <a:rPr lang="fr-FR" dirty="0" smtClean="0"/>
              <a:t>Liaison </a:t>
            </a:r>
            <a:r>
              <a:rPr lang="fr-FR" dirty="0"/>
              <a:t>base données (Oracle, </a:t>
            </a:r>
            <a:r>
              <a:rPr lang="fr-FR" dirty="0" err="1"/>
              <a:t>Postgres</a:t>
            </a:r>
            <a:r>
              <a:rPr lang="fr-FR" dirty="0"/>
              <a:t>, MySQL, </a:t>
            </a:r>
            <a:r>
              <a:rPr lang="fr-FR" dirty="0" err="1"/>
              <a:t>SQLServer</a:t>
            </a:r>
            <a:r>
              <a:rPr lang="fr-FR" dirty="0"/>
              <a:t>).</a:t>
            </a:r>
          </a:p>
          <a:p>
            <a:pPr lvl="0"/>
            <a:r>
              <a:rPr lang="fr-FR" dirty="0"/>
              <a:t>Génération de PDF, HTML, IMAGE des rapports générés</a:t>
            </a:r>
            <a:r>
              <a:rPr lang="fr-FR" dirty="0" smtClean="0"/>
              <a:t>.</a:t>
            </a:r>
          </a:p>
          <a:p>
            <a:pPr lvl="0">
              <a:buNone/>
            </a:pPr>
            <a:endParaRPr lang="fr-FR" dirty="0"/>
          </a:p>
          <a:p>
            <a:endParaRPr lang="fr-FR" dirty="0"/>
          </a:p>
        </p:txBody>
      </p:sp>
      <p:sp>
        <p:nvSpPr>
          <p:cNvPr id="2" name="Titre 1"/>
          <p:cNvSpPr>
            <a:spLocks noGrp="1"/>
          </p:cNvSpPr>
          <p:nvPr>
            <p:ph type="title" idx="4294967295"/>
          </p:nvPr>
        </p:nvSpPr>
        <p:spPr>
          <a:xfrm>
            <a:off x="0" y="274638"/>
            <a:ext cx="8229600" cy="1143000"/>
          </a:xfrm>
        </p:spPr>
        <p:txBody>
          <a:bodyPr/>
          <a:lstStyle/>
          <a:p>
            <a:endParaRPr lang="fr-FR" dirty="0"/>
          </a:p>
        </p:txBody>
      </p:sp>
    </p:spTree>
    <p:extLst>
      <p:ext uri="{BB962C8B-B14F-4D97-AF65-F5344CB8AC3E}">
        <p14:creationId xmlns:p14="http://schemas.microsoft.com/office/powerpoint/2010/main" val="20329100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20000"/>
          </a:bodyPr>
          <a:lstStyle/>
          <a:p>
            <a:r>
              <a:rPr lang="fr-FR" u="sng" dirty="0" smtClean="0"/>
              <a:t>Jasper Soft (2001)</a:t>
            </a:r>
          </a:p>
          <a:p>
            <a:pPr lvl="1"/>
            <a:r>
              <a:rPr lang="fr-FR" dirty="0" smtClean="0"/>
              <a:t>Propose suite complète de BI</a:t>
            </a:r>
          </a:p>
          <a:p>
            <a:pPr lvl="2"/>
            <a:r>
              <a:rPr lang="fr-FR" dirty="0" smtClean="0"/>
              <a:t>Jasper ETL (récupération, transformation et chargement de données)</a:t>
            </a:r>
          </a:p>
          <a:p>
            <a:pPr lvl="2"/>
            <a:r>
              <a:rPr lang="fr-FR" dirty="0" smtClean="0"/>
              <a:t>iReport (conception modèle de rapport)</a:t>
            </a:r>
          </a:p>
          <a:p>
            <a:pPr lvl="2"/>
            <a:r>
              <a:rPr lang="fr-FR" dirty="0" smtClean="0"/>
              <a:t>Jasper Report (exécution et lecture de données)</a:t>
            </a:r>
          </a:p>
          <a:p>
            <a:pPr lvl="2"/>
            <a:r>
              <a:rPr lang="fr-FR" dirty="0" smtClean="0"/>
              <a:t>Jasper Server (distribution des rapports)</a:t>
            </a:r>
          </a:p>
          <a:p>
            <a:pPr lvl="1"/>
            <a:r>
              <a:rPr lang="fr-FR" dirty="0" smtClean="0"/>
              <a:t>Open Source</a:t>
            </a:r>
          </a:p>
          <a:p>
            <a:pPr lvl="1"/>
            <a:r>
              <a:rPr lang="fr-FR" dirty="0" smtClean="0"/>
              <a:t>Solution d’analyse et de reporting performante</a:t>
            </a:r>
          </a:p>
          <a:p>
            <a:pPr lvl="3"/>
            <a:endParaRPr lang="fr-FR" dirty="0"/>
          </a:p>
        </p:txBody>
      </p:sp>
      <p:sp>
        <p:nvSpPr>
          <p:cNvPr id="2" name="Titre 1"/>
          <p:cNvSpPr>
            <a:spLocks noGrp="1"/>
          </p:cNvSpPr>
          <p:nvPr>
            <p:ph type="title" idx="4294967295"/>
          </p:nvPr>
        </p:nvSpPr>
        <p:spPr>
          <a:xfrm>
            <a:off x="0" y="274638"/>
            <a:ext cx="8229600" cy="1143000"/>
          </a:xfrm>
        </p:spPr>
        <p:txBody>
          <a:bodyPr/>
          <a:lstStyle/>
          <a:p>
            <a:r>
              <a:rPr lang="fr-FR" dirty="0" smtClean="0"/>
              <a:t>Présentation logiciels -Jasper</a:t>
            </a:r>
            <a:endParaRPr lang="fr-FR" dirty="0"/>
          </a:p>
        </p:txBody>
      </p:sp>
    </p:spTree>
    <p:extLst>
      <p:ext uri="{BB962C8B-B14F-4D97-AF65-F5344CB8AC3E}">
        <p14:creationId xmlns:p14="http://schemas.microsoft.com/office/powerpoint/2010/main" val="30949888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r>
              <a:rPr lang="fr-FR" u="sng" dirty="0" smtClean="0"/>
              <a:t>iReport permet</a:t>
            </a:r>
          </a:p>
          <a:p>
            <a:pPr lvl="1"/>
            <a:r>
              <a:rPr lang="fr-FR" dirty="0" smtClean="0"/>
              <a:t>De créer un modèle de rapport</a:t>
            </a:r>
          </a:p>
          <a:p>
            <a:pPr lvl="1"/>
            <a:r>
              <a:rPr lang="fr-FR" dirty="0" smtClean="0"/>
              <a:t>D’obtenir un fichier XML</a:t>
            </a:r>
          </a:p>
          <a:p>
            <a:pPr lvl="1"/>
            <a:r>
              <a:rPr lang="fr-FR" dirty="0" smtClean="0"/>
              <a:t>Construire </a:t>
            </a:r>
            <a:r>
              <a:rPr lang="fr-FR" dirty="0" smtClean="0"/>
              <a:t> des rapports </a:t>
            </a:r>
            <a:r>
              <a:rPr lang="fr-FR" dirty="0" smtClean="0"/>
              <a:t>à partir d’un modèle</a:t>
            </a:r>
          </a:p>
          <a:p>
            <a:pPr lvl="1"/>
            <a:r>
              <a:rPr lang="fr-FR" dirty="0" smtClean="0"/>
              <a:t>Remplir le rapport avec des données en provenance de diverses sources</a:t>
            </a:r>
          </a:p>
          <a:p>
            <a:pPr lvl="1"/>
            <a:r>
              <a:rPr lang="fr-FR" dirty="0" smtClean="0"/>
              <a:t>Exporter sous divers formats (PDF, HTML, EXCEL…)</a:t>
            </a:r>
            <a:endParaRPr lang="fr-FR" dirty="0"/>
          </a:p>
          <a:p>
            <a:endParaRPr lang="fr-FR" dirty="0" smtClean="0"/>
          </a:p>
          <a:p>
            <a:endParaRPr lang="fr-FR" dirty="0"/>
          </a:p>
        </p:txBody>
      </p:sp>
      <p:sp>
        <p:nvSpPr>
          <p:cNvPr id="4" name="Titre 1"/>
          <p:cNvSpPr>
            <a:spLocks noGrp="1"/>
          </p:cNvSpPr>
          <p:nvPr>
            <p:ph type="title" idx="4294967295"/>
          </p:nvPr>
        </p:nvSpPr>
        <p:spPr>
          <a:xfrm>
            <a:off x="0" y="274638"/>
            <a:ext cx="8229600" cy="1143000"/>
          </a:xfrm>
        </p:spPr>
        <p:txBody>
          <a:bodyPr/>
          <a:lstStyle/>
          <a:p>
            <a:r>
              <a:rPr lang="fr-FR" dirty="0" smtClean="0"/>
              <a:t>Présentation logiciels -Jasper</a:t>
            </a:r>
            <a:endParaRPr lang="fr-FR" dirty="0"/>
          </a:p>
        </p:txBody>
      </p:sp>
    </p:spTree>
    <p:extLst>
      <p:ext uri="{BB962C8B-B14F-4D97-AF65-F5344CB8AC3E}">
        <p14:creationId xmlns:p14="http://schemas.microsoft.com/office/powerpoint/2010/main" val="355972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3165048"/>
            <a:ext cx="6707088" cy="4209331"/>
          </a:xfrm>
        </p:spPr>
        <p:txBody>
          <a:bodyPr>
            <a:normAutofit/>
          </a:bodyPr>
          <a:lstStyle/>
          <a:p>
            <a:pPr lvl="1"/>
            <a:endParaRPr lang="fr-FR" sz="2400" dirty="0" smtClean="0"/>
          </a:p>
          <a:p>
            <a:pPr lvl="1"/>
            <a:r>
              <a:rPr lang="fr-FR" sz="2400" dirty="0" err="1" smtClean="0"/>
              <a:t>Reporting</a:t>
            </a:r>
            <a:r>
              <a:rPr lang="fr-FR" sz="2400" dirty="0" smtClean="0"/>
              <a:t> complet</a:t>
            </a:r>
          </a:p>
          <a:p>
            <a:pPr lvl="1"/>
            <a:r>
              <a:rPr lang="fr-FR" sz="2400" dirty="0" smtClean="0"/>
              <a:t>Rapports dynamiques</a:t>
            </a:r>
          </a:p>
          <a:p>
            <a:pPr lvl="1"/>
            <a:r>
              <a:rPr lang="fr-FR" sz="2400" dirty="0" smtClean="0"/>
              <a:t>Fonctionnalités </a:t>
            </a:r>
            <a:r>
              <a:rPr lang="fr-FR" sz="2400" dirty="0" smtClean="0"/>
              <a:t>poussées </a:t>
            </a:r>
            <a:r>
              <a:rPr lang="fr-FR" sz="2400" dirty="0" smtClean="0">
                <a:sym typeface="Wingdings" pitchFamily="2" charset="2"/>
              </a:rPr>
              <a:t> </a:t>
            </a:r>
            <a:r>
              <a:rPr lang="fr-FR" sz="2400" dirty="0" smtClean="0"/>
              <a:t>Système de script</a:t>
            </a:r>
            <a:endParaRPr lang="fr-FR" sz="2400" dirty="0" smtClean="0">
              <a:sym typeface="Wingdings" pitchFamily="2" charset="2"/>
            </a:endParaRPr>
          </a:p>
          <a:p>
            <a:pPr lvl="1"/>
            <a:r>
              <a:rPr lang="fr-FR" sz="2400" dirty="0" smtClean="0">
                <a:sym typeface="Wingdings" pitchFamily="2" charset="2"/>
              </a:rPr>
              <a:t>Sorti des documents sous différents formats</a:t>
            </a:r>
          </a:p>
          <a:p>
            <a:pPr lvl="1"/>
            <a:r>
              <a:rPr lang="fr-FR" sz="2400" dirty="0" smtClean="0"/>
              <a:t>Open source</a:t>
            </a:r>
            <a:endParaRPr lang="fr-FR" sz="2400" dirty="0"/>
          </a:p>
        </p:txBody>
      </p:sp>
      <p:sp>
        <p:nvSpPr>
          <p:cNvPr id="4" name="Titre 1"/>
          <p:cNvSpPr>
            <a:spLocks noGrp="1"/>
          </p:cNvSpPr>
          <p:nvPr>
            <p:ph type="title" idx="4294967295"/>
          </p:nvPr>
        </p:nvSpPr>
        <p:spPr>
          <a:xfrm>
            <a:off x="0" y="274638"/>
            <a:ext cx="8229600" cy="1143000"/>
          </a:xfrm>
        </p:spPr>
        <p:txBody>
          <a:bodyPr/>
          <a:lstStyle/>
          <a:p>
            <a:r>
              <a:rPr lang="fr-FR" dirty="0" smtClean="0"/>
              <a:t>Présentation logiciels -Jasper</a:t>
            </a:r>
            <a:endParaRPr lang="fr-FR" dirty="0"/>
          </a:p>
        </p:txBody>
      </p:sp>
      <p:pic>
        <p:nvPicPr>
          <p:cNvPr id="5" name="Picture 4" descr="http://www.plongeur.com/magazine/wp-content/uploads/2007/12/plus.jpg"/>
          <p:cNvPicPr>
            <a:picLocks noChangeAspect="1" noChangeArrowheads="1"/>
          </p:cNvPicPr>
          <p:nvPr/>
        </p:nvPicPr>
        <p:blipFill>
          <a:blip r:embed="rId2" cstate="print"/>
          <a:srcRect/>
          <a:stretch>
            <a:fillRect/>
          </a:stretch>
        </p:blipFill>
        <p:spPr bwMode="auto">
          <a:xfrm>
            <a:off x="3851920" y="2060848"/>
            <a:ext cx="864096" cy="864096"/>
          </a:xfrm>
          <a:prstGeom prst="rect">
            <a:avLst/>
          </a:prstGeom>
          <a:noFill/>
        </p:spPr>
      </p:pic>
      <p:pic>
        <p:nvPicPr>
          <p:cNvPr id="6" name="Picture 6" descr="http://www.plongeur.com/magazine/wp-content/uploads/2007/12/moins.jpg"/>
          <p:cNvPicPr>
            <a:picLocks noChangeAspect="1" noChangeArrowheads="1"/>
          </p:cNvPicPr>
          <p:nvPr/>
        </p:nvPicPr>
        <p:blipFill>
          <a:blip r:embed="rId3" cstate="print"/>
          <a:srcRect/>
          <a:stretch>
            <a:fillRect/>
          </a:stretch>
        </p:blipFill>
        <p:spPr bwMode="auto">
          <a:xfrm>
            <a:off x="7180007" y="2060848"/>
            <a:ext cx="864096" cy="864098"/>
          </a:xfrm>
          <a:prstGeom prst="rect">
            <a:avLst/>
          </a:prstGeom>
          <a:noFill/>
        </p:spPr>
      </p:pic>
      <p:sp>
        <p:nvSpPr>
          <p:cNvPr id="7" name="Espace réservé du contenu 2"/>
          <p:cNvSpPr txBox="1">
            <a:spLocks/>
          </p:cNvSpPr>
          <p:nvPr/>
        </p:nvSpPr>
        <p:spPr>
          <a:xfrm>
            <a:off x="5940152" y="3140968"/>
            <a:ext cx="3816424" cy="4525963"/>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Besoin de connaissance SQL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Maitrise système de script </a:t>
            </a:r>
            <a:r>
              <a:rPr kumimoji="0" lang="fr-FR" sz="2400" b="0" i="0" u="none" strike="noStrike" kern="1200" cap="none" spc="0" normalizeH="0" baseline="0" noProof="0" dirty="0" err="1" smtClean="0">
                <a:ln>
                  <a:noFill/>
                </a:ln>
                <a:solidFill>
                  <a:schemeClr val="tx1"/>
                </a:solidFill>
                <a:effectLst/>
                <a:uLnTx/>
                <a:uFillTx/>
                <a:latin typeface="+mn-lt"/>
                <a:ea typeface="+mn-ea"/>
                <a:cs typeface="+mn-cs"/>
              </a:rPr>
              <a:t>iReport</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1 </a:t>
            </a:r>
            <a:r>
              <a:rPr kumimoji="0" lang="fr-FR" sz="2400" b="0" i="0" u="none" strike="noStrike" kern="1200" cap="none" spc="0" normalizeH="0" baseline="0" noProof="0" dirty="0" err="1" smtClean="0">
                <a:ln>
                  <a:noFill/>
                </a:ln>
                <a:solidFill>
                  <a:schemeClr val="tx1"/>
                </a:solidFill>
                <a:effectLst/>
                <a:uLnTx/>
                <a:uFillTx/>
                <a:latin typeface="+mn-lt"/>
                <a:ea typeface="+mn-ea"/>
                <a:cs typeface="+mn-cs"/>
              </a:rPr>
              <a:t>dataset</a:t>
            </a:r>
            <a:r>
              <a:rPr kumimoji="0" lang="fr-FR" sz="2400" b="0" i="0" u="none" strike="noStrike" kern="1200" cap="none" spc="0" normalizeH="0" baseline="0" noProof="0" dirty="0" smtClean="0">
                <a:ln>
                  <a:noFill/>
                </a:ln>
                <a:solidFill>
                  <a:schemeClr val="tx1"/>
                </a:solidFill>
                <a:effectLst/>
                <a:uLnTx/>
                <a:uFillTx/>
                <a:latin typeface="+mn-lt"/>
                <a:ea typeface="+mn-ea"/>
                <a:cs typeface="+mn-cs"/>
              </a:rPr>
              <a:t> par tableau/graphique</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413823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u="sng" dirty="0" err="1" smtClean="0"/>
              <a:t>QlikTech</a:t>
            </a:r>
            <a:endParaRPr lang="fr-FR" u="sng" dirty="0" smtClean="0"/>
          </a:p>
          <a:p>
            <a:pPr lvl="1"/>
            <a:r>
              <a:rPr lang="fr-FR" dirty="0" smtClean="0"/>
              <a:t>Créé en 1993 en Suède</a:t>
            </a:r>
          </a:p>
          <a:p>
            <a:pPr lvl="1"/>
            <a:r>
              <a:rPr lang="fr-FR" dirty="0" smtClean="0"/>
              <a:t>Propose de simplifier la prise de décisions des utilisateurs métier dans les entreprises</a:t>
            </a:r>
          </a:p>
          <a:p>
            <a:pPr lvl="1"/>
            <a:r>
              <a:rPr lang="fr-FR" dirty="0" smtClean="0"/>
              <a:t>A développé des approches innovantes en matière d'accès, de gestion et d'interaction avec les données</a:t>
            </a:r>
          </a:p>
          <a:p>
            <a:pPr lvl="1"/>
            <a:endParaRPr lang="fr-FR" u="sng" dirty="0"/>
          </a:p>
        </p:txBody>
      </p:sp>
      <p:sp>
        <p:nvSpPr>
          <p:cNvPr id="4" name="Titre 1"/>
          <p:cNvSpPr>
            <a:spLocks noGrp="1"/>
          </p:cNvSpPr>
          <p:nvPr>
            <p:ph type="title" idx="4294967295"/>
          </p:nvPr>
        </p:nvSpPr>
        <p:spPr>
          <a:xfrm>
            <a:off x="0" y="274638"/>
            <a:ext cx="8229600" cy="1143000"/>
          </a:xfrm>
        </p:spPr>
        <p:txBody>
          <a:bodyPr/>
          <a:lstStyle/>
          <a:p>
            <a:r>
              <a:rPr lang="fr-FR" dirty="0" smtClean="0"/>
              <a:t>Présentation logiciels -</a:t>
            </a:r>
            <a:r>
              <a:rPr lang="fr-FR" dirty="0" err="1" smtClean="0"/>
              <a:t>Qlikview</a:t>
            </a:r>
            <a:endParaRPr lang="fr-FR" dirty="0"/>
          </a:p>
        </p:txBody>
      </p:sp>
    </p:spTree>
    <p:extLst>
      <p:ext uri="{BB962C8B-B14F-4D97-AF65-F5344CB8AC3E}">
        <p14:creationId xmlns:p14="http://schemas.microsoft.com/office/powerpoint/2010/main" val="22897170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10000"/>
          </a:bodyPr>
          <a:lstStyle/>
          <a:p>
            <a:r>
              <a:rPr lang="fr-FR" u="sng" dirty="0" err="1" smtClean="0"/>
              <a:t>Qlikview</a:t>
            </a:r>
            <a:r>
              <a:rPr lang="fr-FR" u="sng" dirty="0" smtClean="0"/>
              <a:t> (1996)</a:t>
            </a:r>
          </a:p>
          <a:p>
            <a:pPr lvl="1"/>
            <a:r>
              <a:rPr lang="fr-FR" dirty="0" smtClean="0"/>
              <a:t>Un outil capable de traiter et de représenter n’importe quel type de données</a:t>
            </a:r>
          </a:p>
          <a:p>
            <a:pPr lvl="1"/>
            <a:r>
              <a:rPr lang="fr-FR" dirty="0" smtClean="0"/>
              <a:t>Rendu de l’analyse facile, utile et passionnante</a:t>
            </a:r>
          </a:p>
          <a:p>
            <a:pPr lvl="1"/>
            <a:r>
              <a:rPr lang="fr-FR" dirty="0" smtClean="0"/>
              <a:t>Données pouvant provenir de diverses sources de données (BD relationnelle, fichiers textes délimités, </a:t>
            </a:r>
            <a:r>
              <a:rPr lang="fr-FR" dirty="0" err="1" smtClean="0"/>
              <a:t>excel</a:t>
            </a:r>
            <a:r>
              <a:rPr lang="fr-FR" dirty="0" smtClean="0"/>
              <a:t>, table </a:t>
            </a:r>
            <a:r>
              <a:rPr lang="fr-FR" dirty="0" err="1" smtClean="0"/>
              <a:t>HTML,table</a:t>
            </a:r>
            <a:r>
              <a:rPr lang="fr-FR" dirty="0" smtClean="0"/>
              <a:t> XML…)</a:t>
            </a:r>
          </a:p>
          <a:p>
            <a:pPr lvl="1"/>
            <a:endParaRPr lang="fr-FR" u="sng" dirty="0"/>
          </a:p>
        </p:txBody>
      </p:sp>
      <p:sp>
        <p:nvSpPr>
          <p:cNvPr id="4" name="Titre 1"/>
          <p:cNvSpPr>
            <a:spLocks noGrp="1"/>
          </p:cNvSpPr>
          <p:nvPr>
            <p:ph type="title" idx="4294967295"/>
          </p:nvPr>
        </p:nvSpPr>
        <p:spPr>
          <a:xfrm>
            <a:off x="0" y="274638"/>
            <a:ext cx="8229600" cy="1143000"/>
          </a:xfrm>
        </p:spPr>
        <p:txBody>
          <a:bodyPr/>
          <a:lstStyle/>
          <a:p>
            <a:r>
              <a:rPr lang="fr-FR" dirty="0" smtClean="0"/>
              <a:t>Présentation logiciels -</a:t>
            </a:r>
            <a:r>
              <a:rPr lang="fr-FR" dirty="0" err="1" smtClean="0"/>
              <a:t>Qlikview</a:t>
            </a:r>
            <a:endParaRPr lang="fr-FR" dirty="0"/>
          </a:p>
        </p:txBody>
      </p:sp>
    </p:spTree>
    <p:extLst>
      <p:ext uri="{BB962C8B-B14F-4D97-AF65-F5344CB8AC3E}">
        <p14:creationId xmlns:p14="http://schemas.microsoft.com/office/powerpoint/2010/main" val="20844486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2"/>
          <p:cNvSpPr>
            <a:spLocks noGrp="1"/>
          </p:cNvSpPr>
          <p:nvPr>
            <p:ph idx="1"/>
          </p:nvPr>
        </p:nvSpPr>
        <p:spPr/>
        <p:txBody>
          <a:bodyPr>
            <a:normAutofit fontScale="92500" lnSpcReduction="10000"/>
          </a:bodyPr>
          <a:lstStyle/>
          <a:p>
            <a:pPr lvl="1"/>
            <a:endParaRPr lang="fr-FR" dirty="0" smtClean="0"/>
          </a:p>
          <a:p>
            <a:pPr lvl="1"/>
            <a:r>
              <a:rPr lang="fr-FR" dirty="0" smtClean="0"/>
              <a:t>Utilise technologie « in </a:t>
            </a:r>
            <a:r>
              <a:rPr lang="fr-FR" dirty="0" err="1" smtClean="0"/>
              <a:t>memory</a:t>
            </a:r>
            <a:r>
              <a:rPr lang="fr-FR" dirty="0" smtClean="0"/>
              <a:t> » </a:t>
            </a:r>
          </a:p>
          <a:p>
            <a:pPr lvl="1"/>
            <a:r>
              <a:rPr lang="fr-FR" dirty="0" err="1" smtClean="0"/>
              <a:t>Reporting</a:t>
            </a:r>
            <a:r>
              <a:rPr lang="fr-FR" dirty="0" smtClean="0"/>
              <a:t> très complet : offre beaucoup de possibilités</a:t>
            </a:r>
          </a:p>
          <a:p>
            <a:pPr lvl="1"/>
            <a:r>
              <a:rPr lang="fr-FR" dirty="0" smtClean="0"/>
              <a:t>Sécurité complète intégrée (contrôler l’accès aux analyses de données et de déterminer qui peut consulter) </a:t>
            </a:r>
          </a:p>
          <a:p>
            <a:pPr lvl="1"/>
            <a:r>
              <a:rPr lang="fr-FR" dirty="0" smtClean="0"/>
              <a:t>Données prises en temps réel à la source</a:t>
            </a:r>
          </a:p>
          <a:p>
            <a:pPr lvl="1"/>
            <a:r>
              <a:rPr lang="fr-FR" dirty="0" smtClean="0"/>
              <a:t>Pas de connaissances techniques requises</a:t>
            </a:r>
          </a:p>
          <a:p>
            <a:pPr lvl="1"/>
            <a:r>
              <a:rPr lang="fr-FR" dirty="0" smtClean="0"/>
              <a:t>Pas de cout de formation (démo)</a:t>
            </a:r>
            <a:endParaRPr lang="fr-FR" dirty="0"/>
          </a:p>
        </p:txBody>
      </p:sp>
      <p:sp>
        <p:nvSpPr>
          <p:cNvPr id="4" name="Titre 1"/>
          <p:cNvSpPr>
            <a:spLocks noGrp="1"/>
          </p:cNvSpPr>
          <p:nvPr>
            <p:ph type="title" idx="4294967295"/>
          </p:nvPr>
        </p:nvSpPr>
        <p:spPr>
          <a:xfrm>
            <a:off x="0" y="274638"/>
            <a:ext cx="8229600" cy="1143000"/>
          </a:xfrm>
        </p:spPr>
        <p:txBody>
          <a:bodyPr/>
          <a:lstStyle/>
          <a:p>
            <a:r>
              <a:rPr lang="fr-FR" dirty="0" smtClean="0"/>
              <a:t>Présentation logiciels -</a:t>
            </a:r>
            <a:r>
              <a:rPr lang="fr-FR" dirty="0" err="1" smtClean="0"/>
              <a:t>Qlikview</a:t>
            </a:r>
            <a:endParaRPr lang="fr-FR" dirty="0"/>
          </a:p>
        </p:txBody>
      </p:sp>
      <p:pic>
        <p:nvPicPr>
          <p:cNvPr id="6" name="Picture 4" descr="http://www.plongeur.com/magazine/wp-content/uploads/2007/12/plus.jpg"/>
          <p:cNvPicPr>
            <a:picLocks noChangeAspect="1" noChangeArrowheads="1"/>
          </p:cNvPicPr>
          <p:nvPr/>
        </p:nvPicPr>
        <p:blipFill>
          <a:blip r:embed="rId2" cstate="print"/>
          <a:srcRect/>
          <a:stretch>
            <a:fillRect/>
          </a:stretch>
        </p:blipFill>
        <p:spPr bwMode="auto">
          <a:xfrm>
            <a:off x="1835696" y="1124744"/>
            <a:ext cx="864096" cy="864096"/>
          </a:xfrm>
          <a:prstGeom prst="rect">
            <a:avLst/>
          </a:prstGeom>
          <a:noFill/>
        </p:spPr>
      </p:pic>
      <p:pic>
        <p:nvPicPr>
          <p:cNvPr id="8" name="Picture 6" descr="http://www.plongeur.com/magazine/wp-content/uploads/2007/12/moins.jpg"/>
          <p:cNvPicPr>
            <a:picLocks noChangeAspect="1" noChangeArrowheads="1"/>
          </p:cNvPicPr>
          <p:nvPr/>
        </p:nvPicPr>
        <p:blipFill>
          <a:blip r:embed="rId3" cstate="print"/>
          <a:srcRect/>
          <a:stretch>
            <a:fillRect/>
          </a:stretch>
        </p:blipFill>
        <p:spPr bwMode="auto">
          <a:xfrm>
            <a:off x="6444208" y="1196752"/>
            <a:ext cx="864096" cy="864098"/>
          </a:xfrm>
          <a:prstGeom prst="rect">
            <a:avLst/>
          </a:prstGeom>
          <a:noFill/>
        </p:spPr>
      </p:pic>
      <p:sp>
        <p:nvSpPr>
          <p:cNvPr id="9" name="Espace réservé du contenu 2"/>
          <p:cNvSpPr txBox="1">
            <a:spLocks/>
          </p:cNvSpPr>
          <p:nvPr/>
        </p:nvSpPr>
        <p:spPr>
          <a:xfrm>
            <a:off x="4561656" y="1556792"/>
            <a:ext cx="4546848" cy="4525963"/>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fr-FR"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sz="2800" b="0" i="0" u="none" strike="noStrike" kern="1200" cap="none" spc="0" normalizeH="0" baseline="0" noProof="0" dirty="0" smtClean="0">
                <a:ln>
                  <a:noFill/>
                </a:ln>
                <a:solidFill>
                  <a:schemeClr val="tx1"/>
                </a:solidFill>
                <a:effectLst/>
                <a:uLnTx/>
                <a:uFillTx/>
                <a:latin typeface="+mn-lt"/>
                <a:ea typeface="+mn-ea"/>
                <a:cs typeface="+mn-cs"/>
              </a:rPr>
              <a:t>Licence onéreuse</a:t>
            </a:r>
            <a:endParaRPr kumimoji="0" lang="fr-FR" sz="2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5443142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79712" y="1916833"/>
            <a:ext cx="6707088" cy="3308986"/>
          </a:xfrm>
        </p:spPr>
        <p:txBody>
          <a:bodyPr>
            <a:normAutofit/>
          </a:bodyPr>
          <a:lstStyle/>
          <a:p>
            <a:r>
              <a:rPr lang="fr-FR" b="1" dirty="0"/>
              <a:t>SAS </a:t>
            </a:r>
            <a:r>
              <a:rPr lang="fr-FR" b="1" dirty="0">
                <a:sym typeface="Wingdings"/>
              </a:rPr>
              <a:t></a:t>
            </a:r>
            <a:r>
              <a:rPr lang="fr-FR" b="1" dirty="0"/>
              <a:t> </a:t>
            </a:r>
            <a:r>
              <a:rPr lang="fr-FR" b="1" i="1" dirty="0" err="1"/>
              <a:t>Statistical</a:t>
            </a:r>
            <a:r>
              <a:rPr lang="fr-FR" b="1" i="1" dirty="0"/>
              <a:t> </a:t>
            </a:r>
            <a:r>
              <a:rPr lang="fr-FR" b="1" i="1" dirty="0" err="1"/>
              <a:t>Analysis</a:t>
            </a:r>
            <a:r>
              <a:rPr lang="fr-FR" b="1" i="1" dirty="0"/>
              <a:t> System</a:t>
            </a:r>
            <a:endParaRPr lang="fr-FR" b="1" dirty="0"/>
          </a:p>
          <a:p>
            <a:pPr lvl="1"/>
            <a:r>
              <a:rPr lang="fr-FR" dirty="0" smtClean="0"/>
              <a:t>Edité par SAS Institute créé </a:t>
            </a:r>
            <a:r>
              <a:rPr lang="fr-FR" dirty="0"/>
              <a:t>en </a:t>
            </a:r>
            <a:r>
              <a:rPr lang="fr-FR" dirty="0" smtClean="0"/>
              <a:t>1983 </a:t>
            </a:r>
          </a:p>
          <a:p>
            <a:pPr lvl="1"/>
            <a:r>
              <a:rPr lang="fr-FR" dirty="0"/>
              <a:t>Implantation à </a:t>
            </a:r>
            <a:r>
              <a:rPr lang="fr-FR" dirty="0" smtClean="0"/>
              <a:t>Lyon, Nantes, Aix, Toulouse,…</a:t>
            </a:r>
            <a:endParaRPr lang="fr-FR" dirty="0"/>
          </a:p>
          <a:p>
            <a:pPr lvl="1"/>
            <a:r>
              <a:rPr lang="fr-FR" dirty="0" smtClean="0"/>
              <a:t>Position </a:t>
            </a:r>
            <a:r>
              <a:rPr lang="fr-FR" dirty="0"/>
              <a:t>de leader sur le marché français </a:t>
            </a:r>
            <a:r>
              <a:rPr lang="fr-FR" dirty="0" smtClean="0"/>
              <a:t>de l’informatique décisionnelle</a:t>
            </a:r>
            <a:endParaRPr lang="fr-FR" dirty="0"/>
          </a:p>
          <a:p>
            <a:endParaRPr lang="fr-FR" dirty="0"/>
          </a:p>
        </p:txBody>
      </p:sp>
      <p:sp>
        <p:nvSpPr>
          <p:cNvPr id="2" name="Titre 1"/>
          <p:cNvSpPr>
            <a:spLocks noGrp="1"/>
          </p:cNvSpPr>
          <p:nvPr>
            <p:ph type="title" idx="4294967295"/>
          </p:nvPr>
        </p:nvSpPr>
        <p:spPr>
          <a:xfrm>
            <a:off x="0" y="274638"/>
            <a:ext cx="8229600" cy="1143000"/>
          </a:xfrm>
        </p:spPr>
        <p:txBody>
          <a:bodyPr/>
          <a:lstStyle/>
          <a:p>
            <a:r>
              <a:rPr lang="fr-FR" dirty="0" smtClean="0"/>
              <a:t>Présentation logiciels -SAS</a:t>
            </a:r>
            <a:endParaRPr lang="fr-FR" dirty="0"/>
          </a:p>
        </p:txBody>
      </p:sp>
      <p:pic>
        <p:nvPicPr>
          <p:cNvPr id="14338" name="Picture 2" descr="http://1.bp.blogspot.com/_AcBUSVxs82w/TJXPVaq8dgI/AAAAAAAAho4/BTCzoSx0amc/s320/SAS-Logo.gif"/>
          <p:cNvPicPr>
            <a:picLocks noChangeAspect="1" noChangeArrowheads="1"/>
          </p:cNvPicPr>
          <p:nvPr/>
        </p:nvPicPr>
        <p:blipFill>
          <a:blip r:embed="rId2" cstate="print"/>
          <a:srcRect/>
          <a:stretch>
            <a:fillRect/>
          </a:stretch>
        </p:blipFill>
        <p:spPr bwMode="auto">
          <a:xfrm>
            <a:off x="107504" y="5225818"/>
            <a:ext cx="2448272" cy="1632181"/>
          </a:xfrm>
          <a:prstGeom prst="rect">
            <a:avLst/>
          </a:prstGeom>
          <a:noFill/>
        </p:spPr>
      </p:pic>
    </p:spTree>
    <p:extLst>
      <p:ext uri="{BB962C8B-B14F-4D97-AF65-F5344CB8AC3E}">
        <p14:creationId xmlns:p14="http://schemas.microsoft.com/office/powerpoint/2010/main" val="2994739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Autofit/>
          </a:bodyPr>
          <a:lstStyle/>
          <a:p>
            <a:r>
              <a:rPr lang="fr-FR" sz="2400" dirty="0"/>
              <a:t>Identité </a:t>
            </a:r>
            <a:r>
              <a:rPr lang="fr-FR" sz="2400" dirty="0" err="1"/>
              <a:t>Darties</a:t>
            </a:r>
            <a:endParaRPr lang="fr-FR" sz="2400" dirty="0"/>
          </a:p>
          <a:p>
            <a:pPr>
              <a:buFont typeface="Arial"/>
              <a:buChar char="•"/>
            </a:pPr>
            <a:r>
              <a:rPr lang="fr-FR" sz="2400" dirty="0" smtClean="0"/>
              <a:t>Groupe </a:t>
            </a:r>
            <a:r>
              <a:rPr lang="fr-FR" sz="2400" dirty="0"/>
              <a:t>f</a:t>
            </a:r>
            <a:r>
              <a:rPr lang="fr-FR" sz="2400" dirty="0" smtClean="0"/>
              <a:t>rançais </a:t>
            </a:r>
            <a:r>
              <a:rPr lang="fr-FR" sz="2400" dirty="0"/>
              <a:t>ayant la volonté de s’étendre à l’étranger</a:t>
            </a:r>
          </a:p>
          <a:p>
            <a:pPr>
              <a:buFont typeface="Arial"/>
              <a:buChar char="•"/>
            </a:pPr>
            <a:r>
              <a:rPr lang="fr-FR" sz="2400" dirty="0"/>
              <a:t> Activité : Vente et distribution de produits : Fours, Hifi, Magnétoscopes</a:t>
            </a:r>
          </a:p>
          <a:p>
            <a:pPr>
              <a:buFont typeface="Arial"/>
              <a:buChar char="•"/>
            </a:pPr>
            <a:r>
              <a:rPr lang="fr-FR" sz="2400" dirty="0"/>
              <a:t> 48 magasins implantés sur toute la France à travers 3 enseignes.</a:t>
            </a:r>
          </a:p>
          <a:p>
            <a:pPr>
              <a:buFont typeface="Arial"/>
              <a:buChar char="•"/>
            </a:pPr>
            <a:r>
              <a:rPr lang="fr-FR" sz="2400" dirty="0"/>
              <a:t> Quelques chiffres</a:t>
            </a:r>
          </a:p>
          <a:p>
            <a:pPr lvl="1">
              <a:buFont typeface="Arial"/>
              <a:buChar char="•"/>
            </a:pPr>
            <a:r>
              <a:rPr lang="fr-FR" sz="2000" dirty="0"/>
              <a:t>CA en 2010 :</a:t>
            </a:r>
          </a:p>
          <a:p>
            <a:pPr lvl="1">
              <a:buFont typeface="Arial"/>
              <a:buChar char="•"/>
            </a:pPr>
            <a:r>
              <a:rPr lang="fr-FR" sz="2000" dirty="0"/>
              <a:t>Marge en 2010 :</a:t>
            </a:r>
          </a:p>
          <a:p>
            <a:endParaRPr lang="fr-FR" sz="2400" dirty="0"/>
          </a:p>
          <a:p>
            <a:pPr>
              <a:buFont typeface="Arial"/>
              <a:buChar char="•"/>
            </a:pPr>
            <a:endParaRPr lang="fr-FR" sz="2400" dirty="0"/>
          </a:p>
          <a:p>
            <a:pPr>
              <a:buFont typeface="Arial"/>
              <a:buChar char="•"/>
            </a:pPr>
            <a:endParaRPr lang="fr-FR" sz="2400" dirty="0"/>
          </a:p>
          <a:p>
            <a:endParaRPr lang="fr-FR" sz="2400" dirty="0"/>
          </a:p>
        </p:txBody>
      </p:sp>
      <p:sp>
        <p:nvSpPr>
          <p:cNvPr id="3" name="Espace réservé du numéro de diapositive 2"/>
          <p:cNvSpPr>
            <a:spLocks noGrp="1"/>
          </p:cNvSpPr>
          <p:nvPr>
            <p:ph type="sldNum" sz="quarter" idx="4"/>
          </p:nvPr>
        </p:nvSpPr>
        <p:spPr>
          <a:xfrm>
            <a:off x="6553200" y="6356350"/>
            <a:ext cx="2133600" cy="365125"/>
          </a:xfrm>
        </p:spPr>
        <p:txBody>
          <a:bodyPr/>
          <a:lstStyle/>
          <a:p>
            <a:r>
              <a:rPr lang="fr-FR" smtClean="0"/>
              <a:t>Groupe 2 : Diapositive </a:t>
            </a:r>
            <a:fld id="{DD0687C1-896A-4A7D-8F8C-EE6B0ED28203}" type="slidenum">
              <a:rPr lang="fr-FR" smtClean="0"/>
              <a:pPr/>
              <a:t>5</a:t>
            </a:fld>
            <a:r>
              <a:rPr lang="fr-FR" smtClean="0"/>
              <a:t> / X</a:t>
            </a:r>
            <a:endParaRPr lang="fr-FR" dirty="0"/>
          </a:p>
        </p:txBody>
      </p:sp>
    </p:spTree>
    <p:extLst>
      <p:ext uri="{BB962C8B-B14F-4D97-AF65-F5344CB8AC3E}">
        <p14:creationId xmlns:p14="http://schemas.microsoft.com/office/powerpoint/2010/main" val="27372731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r>
              <a:rPr lang="fr-FR" dirty="0" smtClean="0"/>
              <a:t>SAS Version 9 (SAS </a:t>
            </a:r>
            <a:r>
              <a:rPr lang="fr-FR" dirty="0" err="1" smtClean="0"/>
              <a:t>Foundation</a:t>
            </a:r>
            <a:r>
              <a:rPr lang="fr-FR" dirty="0" smtClean="0"/>
              <a:t>)</a:t>
            </a:r>
          </a:p>
          <a:p>
            <a:pPr lvl="1"/>
            <a:r>
              <a:rPr lang="fr-FR" dirty="0" smtClean="0"/>
              <a:t>Depuis 2004</a:t>
            </a:r>
          </a:p>
          <a:p>
            <a:pPr lvl="1"/>
            <a:r>
              <a:rPr lang="fr-FR" dirty="0" smtClean="0"/>
              <a:t>Ensembles de modules:</a:t>
            </a:r>
          </a:p>
          <a:p>
            <a:pPr lvl="2"/>
            <a:r>
              <a:rPr lang="fr-FR" dirty="0"/>
              <a:t>Base </a:t>
            </a:r>
            <a:r>
              <a:rPr lang="fr-FR" dirty="0" smtClean="0"/>
              <a:t>SAS, SAS </a:t>
            </a:r>
            <a:r>
              <a:rPr lang="fr-FR" dirty="0"/>
              <a:t>Entreprise Guide</a:t>
            </a:r>
          </a:p>
          <a:p>
            <a:pPr lvl="2"/>
            <a:r>
              <a:rPr lang="fr-FR" dirty="0" smtClean="0"/>
              <a:t>SAS/ACCESS, </a:t>
            </a:r>
            <a:r>
              <a:rPr lang="fr-FR" dirty="0"/>
              <a:t>OLAP </a:t>
            </a:r>
            <a:endParaRPr lang="fr-FR" dirty="0" smtClean="0"/>
          </a:p>
          <a:p>
            <a:pPr lvl="2"/>
            <a:r>
              <a:rPr lang="fr-FR" dirty="0" smtClean="0"/>
              <a:t>SAS/GRAPH, SAS/STAT</a:t>
            </a:r>
          </a:p>
          <a:p>
            <a:pPr lvl="1"/>
            <a:r>
              <a:rPr lang="fr-FR" dirty="0" smtClean="0"/>
              <a:t>Utilise un langage dit « de 4eme génération » (</a:t>
            </a:r>
            <a:r>
              <a:rPr lang="fr-FR" dirty="0"/>
              <a:t> </a:t>
            </a:r>
            <a:r>
              <a:rPr lang="fr-FR" dirty="0" smtClean="0"/>
              <a:t>langage de programmation</a:t>
            </a:r>
            <a:r>
              <a:rPr lang="fr-FR" dirty="0"/>
              <a:t> combiné avec </a:t>
            </a:r>
            <a:r>
              <a:rPr lang="fr-FR" dirty="0" smtClean="0"/>
              <a:t>un SGBD)</a:t>
            </a:r>
          </a:p>
          <a:p>
            <a:endParaRPr lang="fr-FR" dirty="0" smtClean="0"/>
          </a:p>
          <a:p>
            <a:endParaRPr lang="fr-FR" dirty="0"/>
          </a:p>
          <a:p>
            <a:endParaRPr lang="fr-FR" dirty="0"/>
          </a:p>
        </p:txBody>
      </p:sp>
      <p:sp>
        <p:nvSpPr>
          <p:cNvPr id="2" name="Titre 1"/>
          <p:cNvSpPr>
            <a:spLocks noGrp="1"/>
          </p:cNvSpPr>
          <p:nvPr>
            <p:ph type="title" idx="4294967295"/>
          </p:nvPr>
        </p:nvSpPr>
        <p:spPr>
          <a:xfrm>
            <a:off x="0" y="274638"/>
            <a:ext cx="8229600" cy="1143000"/>
          </a:xfrm>
        </p:spPr>
        <p:txBody>
          <a:bodyPr/>
          <a:lstStyle/>
          <a:p>
            <a:r>
              <a:rPr lang="fr-FR" dirty="0" smtClean="0"/>
              <a:t>Présentation logiciels -SAS</a:t>
            </a:r>
            <a:endParaRPr lang="fr-FR" u="sng" dirty="0" smtClean="0"/>
          </a:p>
        </p:txBody>
      </p:sp>
    </p:spTree>
    <p:extLst>
      <p:ext uri="{BB962C8B-B14F-4D97-AF65-F5344CB8AC3E}">
        <p14:creationId xmlns:p14="http://schemas.microsoft.com/office/powerpoint/2010/main" val="27300018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l="29018" t="19286" r="54018" b="36428"/>
          <a:stretch>
            <a:fillRect/>
          </a:stretch>
        </p:blipFill>
        <p:spPr bwMode="auto">
          <a:xfrm>
            <a:off x="714056" y="3050164"/>
            <a:ext cx="2333835" cy="3807836"/>
          </a:xfrm>
          <a:prstGeom prst="rect">
            <a:avLst/>
          </a:prstGeom>
          <a:noFill/>
          <a:ln w="9525">
            <a:noFill/>
            <a:miter lim="800000"/>
            <a:headEnd/>
            <a:tailEnd/>
          </a:ln>
          <a:effectLst/>
        </p:spPr>
      </p:pic>
      <p:sp>
        <p:nvSpPr>
          <p:cNvPr id="3" name="Espace réservé du contenu 2"/>
          <p:cNvSpPr>
            <a:spLocks noGrp="1"/>
          </p:cNvSpPr>
          <p:nvPr>
            <p:ph idx="1"/>
          </p:nvPr>
        </p:nvSpPr>
        <p:spPr/>
        <p:txBody>
          <a:bodyPr>
            <a:normAutofit/>
          </a:bodyPr>
          <a:lstStyle/>
          <a:p>
            <a:pPr lvl="0"/>
            <a:r>
              <a:rPr lang="fr-FR" dirty="0" smtClean="0"/>
              <a:t>SAS Enterprise Guide</a:t>
            </a:r>
          </a:p>
          <a:p>
            <a:pPr lvl="1"/>
            <a:r>
              <a:rPr lang="fr-FR" dirty="0" smtClean="0"/>
              <a:t>Extension de SAS Base avec une interface </a:t>
            </a:r>
            <a:r>
              <a:rPr lang="fr-FR" dirty="0"/>
              <a:t>graphique </a:t>
            </a:r>
            <a:r>
              <a:rPr lang="fr-FR" dirty="0" smtClean="0"/>
              <a:t>Windows.</a:t>
            </a:r>
          </a:p>
          <a:p>
            <a:pPr lvl="1"/>
            <a:r>
              <a:rPr lang="fr-FR" dirty="0" smtClean="0"/>
              <a:t>Créer plus facilement des requêtes, tableaux et graphiques.</a:t>
            </a:r>
          </a:p>
          <a:p>
            <a:pPr lvl="1"/>
            <a:r>
              <a:rPr lang="fr-FR" dirty="0"/>
              <a:t>D</a:t>
            </a:r>
            <a:r>
              <a:rPr lang="fr-FR" dirty="0" smtClean="0"/>
              <a:t>iagramme de flux de processus </a:t>
            </a:r>
          </a:p>
          <a:p>
            <a:endParaRPr lang="fr-FR" dirty="0"/>
          </a:p>
        </p:txBody>
      </p:sp>
      <p:sp>
        <p:nvSpPr>
          <p:cNvPr id="2" name="Titre 1"/>
          <p:cNvSpPr>
            <a:spLocks noGrp="1"/>
          </p:cNvSpPr>
          <p:nvPr>
            <p:ph type="title" idx="4294967295"/>
          </p:nvPr>
        </p:nvSpPr>
        <p:spPr>
          <a:xfrm>
            <a:off x="3302000" y="1268413"/>
            <a:ext cx="5842000" cy="1143000"/>
          </a:xfrm>
        </p:spPr>
        <p:txBody>
          <a:bodyPr>
            <a:normAutofit fontScale="90000"/>
          </a:bodyPr>
          <a:lstStyle/>
          <a:p>
            <a:r>
              <a:rPr lang="fr-FR" dirty="0" smtClean="0"/>
              <a:t>Présentation logiciels -SAS</a:t>
            </a:r>
            <a:endParaRPr lang="fr-FR" dirty="0"/>
          </a:p>
        </p:txBody>
      </p:sp>
    </p:spTree>
    <p:extLst>
      <p:ext uri="{BB962C8B-B14F-4D97-AF65-F5344CB8AC3E}">
        <p14:creationId xmlns:p14="http://schemas.microsoft.com/office/powerpoint/2010/main" val="24337430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SAS Enterprise Guide</a:t>
            </a:r>
          </a:p>
          <a:p>
            <a:pPr lvl="1"/>
            <a:r>
              <a:rPr lang="fr-FR" dirty="0" smtClean="0"/>
              <a:t>Modifier directement le code SAS pour utiliser des options plus pointues.</a:t>
            </a:r>
          </a:p>
          <a:p>
            <a:pPr lvl="1"/>
            <a:r>
              <a:rPr lang="fr-FR" dirty="0" smtClean="0"/>
              <a:t>Utiliser du SQL</a:t>
            </a:r>
          </a:p>
          <a:p>
            <a:pPr lvl="1"/>
            <a:r>
              <a:rPr lang="fr-FR" dirty="0" smtClean="0"/>
              <a:t>Créer des procédures stockées appelables à distance.</a:t>
            </a:r>
          </a:p>
          <a:p>
            <a:endParaRPr lang="fr-FR" dirty="0"/>
          </a:p>
        </p:txBody>
      </p:sp>
      <p:sp>
        <p:nvSpPr>
          <p:cNvPr id="2" name="Titre 1"/>
          <p:cNvSpPr>
            <a:spLocks noGrp="1"/>
          </p:cNvSpPr>
          <p:nvPr>
            <p:ph type="title" idx="4294967295"/>
          </p:nvPr>
        </p:nvSpPr>
        <p:spPr>
          <a:xfrm>
            <a:off x="0" y="274638"/>
            <a:ext cx="8229600" cy="1143000"/>
          </a:xfrm>
        </p:spPr>
        <p:txBody>
          <a:bodyPr/>
          <a:lstStyle/>
          <a:p>
            <a:r>
              <a:rPr lang="fr-FR" dirty="0" smtClean="0"/>
              <a:t>Présentation logiciels -SAS</a:t>
            </a:r>
            <a:endParaRPr lang="fr-FR" dirty="0"/>
          </a:p>
        </p:txBody>
      </p:sp>
      <p:pic>
        <p:nvPicPr>
          <p:cNvPr id="4" name="Picture 2" descr="http://www.formations-sas.fr/wp-content/gallery/cache/2__350x226_cycle-sas-seg.png"/>
          <p:cNvPicPr>
            <a:picLocks noChangeAspect="1" noChangeArrowheads="1"/>
          </p:cNvPicPr>
          <p:nvPr/>
        </p:nvPicPr>
        <p:blipFill>
          <a:blip r:embed="rId2" cstate="print"/>
          <a:srcRect/>
          <a:stretch>
            <a:fillRect/>
          </a:stretch>
        </p:blipFill>
        <p:spPr bwMode="auto">
          <a:xfrm>
            <a:off x="107504" y="5085184"/>
            <a:ext cx="2412813" cy="1557988"/>
          </a:xfrm>
          <a:prstGeom prst="rect">
            <a:avLst/>
          </a:prstGeom>
          <a:noFill/>
        </p:spPr>
      </p:pic>
    </p:spTree>
    <p:extLst>
      <p:ext uri="{BB962C8B-B14F-4D97-AF65-F5344CB8AC3E}">
        <p14:creationId xmlns:p14="http://schemas.microsoft.com/office/powerpoint/2010/main" val="16015795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6095082" y="1988840"/>
            <a:ext cx="6707088" cy="4209331"/>
          </a:xfrm>
        </p:spPr>
        <p:txBody>
          <a:bodyPr>
            <a:normAutofit/>
          </a:bodyPr>
          <a:lstStyle/>
          <a:p>
            <a:pPr algn="just">
              <a:lnSpc>
                <a:spcPct val="150000"/>
              </a:lnSpc>
              <a:defRPr/>
            </a:pPr>
            <a:r>
              <a:rPr lang="fr-FR" sz="2700" dirty="0" smtClean="0"/>
              <a:t>Adaptation au code SAS </a:t>
            </a:r>
          </a:p>
          <a:p>
            <a:pPr algn="just">
              <a:defRPr/>
            </a:pPr>
            <a:r>
              <a:rPr lang="fr-FR" sz="2700" dirty="0" smtClean="0"/>
              <a:t>Interface de SAS avec les bases de données</a:t>
            </a:r>
          </a:p>
          <a:p>
            <a:pPr algn="just">
              <a:defRPr/>
            </a:pPr>
            <a:r>
              <a:rPr lang="fr-FR" sz="2700" dirty="0" smtClean="0"/>
              <a:t>Logiciel payant dans d’autres circonstances</a:t>
            </a:r>
            <a:endParaRPr lang="fr-FR" sz="2700" dirty="0"/>
          </a:p>
        </p:txBody>
      </p:sp>
      <p:sp>
        <p:nvSpPr>
          <p:cNvPr id="2" name="Titre 1"/>
          <p:cNvSpPr>
            <a:spLocks noGrp="1"/>
          </p:cNvSpPr>
          <p:nvPr>
            <p:ph type="title" idx="4294967295"/>
          </p:nvPr>
        </p:nvSpPr>
        <p:spPr>
          <a:xfrm>
            <a:off x="0" y="-90488"/>
            <a:ext cx="8229600" cy="1143001"/>
          </a:xfrm>
        </p:spPr>
        <p:txBody>
          <a:bodyPr/>
          <a:lstStyle/>
          <a:p>
            <a:r>
              <a:rPr lang="fr-FR" dirty="0" smtClean="0"/>
              <a:t>Présentation logiciels -SAS</a:t>
            </a:r>
            <a:endParaRPr lang="fr-FR" dirty="0"/>
          </a:p>
        </p:txBody>
      </p:sp>
      <p:sp>
        <p:nvSpPr>
          <p:cNvPr id="6" name="Espace réservé du contenu 2"/>
          <p:cNvSpPr txBox="1">
            <a:spLocks/>
          </p:cNvSpPr>
          <p:nvPr/>
        </p:nvSpPr>
        <p:spPr>
          <a:xfrm>
            <a:off x="2051720" y="1988840"/>
            <a:ext cx="4043362" cy="417960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sz="2000" b="0" i="0" u="none" strike="noStrike" kern="1200" cap="none" spc="0" normalizeH="0" baseline="0" noProof="0" dirty="0" smtClean="0">
                <a:ln>
                  <a:noFill/>
                </a:ln>
                <a:solidFill>
                  <a:schemeClr val="tx1"/>
                </a:solidFill>
                <a:effectLst/>
                <a:uLnTx/>
                <a:uFillTx/>
              </a:rPr>
              <a:t>Outils de </a:t>
            </a:r>
            <a:r>
              <a:rPr kumimoji="0" lang="fr-FR" sz="2000" b="0" i="0" u="none" strike="noStrike" kern="1200" cap="none" spc="0" normalizeH="0" baseline="0" noProof="0" dirty="0" err="1" smtClean="0">
                <a:ln>
                  <a:noFill/>
                </a:ln>
                <a:solidFill>
                  <a:schemeClr val="tx1"/>
                </a:solidFill>
                <a:effectLst/>
                <a:uLnTx/>
                <a:uFillTx/>
              </a:rPr>
              <a:t>reporting</a:t>
            </a:r>
            <a:r>
              <a:rPr kumimoji="0" lang="fr-FR" sz="2000" b="0" i="0" u="none" strike="noStrike" kern="1200" cap="none" spc="0" normalizeH="0" noProof="0" dirty="0" smtClean="0">
                <a:ln>
                  <a:noFill/>
                </a:ln>
                <a:solidFill>
                  <a:schemeClr val="tx1"/>
                </a:solidFill>
                <a:effectLst/>
                <a:uLnTx/>
                <a:uFillTx/>
              </a:rPr>
              <a:t> puissant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fr-FR" sz="2000" dirty="0" smtClean="0"/>
              <a:t>Procédures stockées</a:t>
            </a:r>
          </a:p>
          <a:p>
            <a:pPr marL="342900" lvl="0" indent="-342900">
              <a:spcBef>
                <a:spcPct val="20000"/>
              </a:spcBef>
              <a:buFont typeface="Arial" pitchFamily="34" charset="0"/>
              <a:buChar char="•"/>
            </a:pPr>
            <a:r>
              <a:rPr kumimoji="0" lang="fr-FR" sz="2000" b="0" i="0" u="none" strike="noStrike" kern="1200" cap="none" spc="0" normalizeH="0" noProof="0" dirty="0" smtClean="0">
                <a:ln>
                  <a:noFill/>
                </a:ln>
                <a:solidFill>
                  <a:schemeClr val="tx1"/>
                </a:solidFill>
                <a:effectLst/>
                <a:uLnTx/>
                <a:uFillTx/>
              </a:rPr>
              <a:t>Personnalisation des </a:t>
            </a:r>
            <a:r>
              <a:rPr lang="fr-FR" sz="2000" dirty="0"/>
              <a:t>tableaux (CSS</a:t>
            </a:r>
            <a:r>
              <a:rPr lang="fr-FR" sz="2000" dirty="0" smtClean="0"/>
              <a:t>) et graphiques</a:t>
            </a:r>
          </a:p>
          <a:p>
            <a:pPr marL="342900" lvl="0" indent="-342900">
              <a:spcBef>
                <a:spcPct val="20000"/>
              </a:spcBef>
              <a:buFont typeface="Arial" pitchFamily="34" charset="0"/>
              <a:buChar char="•"/>
            </a:pPr>
            <a:r>
              <a:rPr lang="fr-FR" sz="2000" dirty="0"/>
              <a:t>Export sous HTML, RTF, texte </a:t>
            </a:r>
            <a:r>
              <a:rPr lang="fr-FR" sz="2000" dirty="0" smtClean="0"/>
              <a:t>et PDF</a:t>
            </a:r>
            <a:endParaRPr kumimoji="0" lang="fr-FR" sz="2000" b="0" i="0" u="none" strike="noStrike" kern="1200" cap="none" spc="0" normalizeH="0" noProof="0" dirty="0" smtClean="0">
              <a:ln>
                <a:noFill/>
              </a:ln>
              <a:solidFill>
                <a:schemeClr val="tx1"/>
              </a:solidFill>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fr-FR" sz="2000" baseline="0" dirty="0" smtClean="0"/>
              <a:t>Large support Web</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fr-FR" sz="2000" dirty="0" smtClean="0"/>
              <a:t>Disponible à l’ISTIL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fr-FR" sz="3200" baseline="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fr-FR" sz="3200" baseline="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fr-FR"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 name="Picture 4" descr="http://www.plongeur.com/magazine/wp-content/uploads/2007/12/plus.jpg"/>
          <p:cNvPicPr>
            <a:picLocks noChangeAspect="1" noChangeArrowheads="1"/>
          </p:cNvPicPr>
          <p:nvPr/>
        </p:nvPicPr>
        <p:blipFill>
          <a:blip r:embed="rId2" cstate="print"/>
          <a:srcRect/>
          <a:stretch>
            <a:fillRect/>
          </a:stretch>
        </p:blipFill>
        <p:spPr bwMode="auto">
          <a:xfrm>
            <a:off x="1763688" y="980728"/>
            <a:ext cx="864096" cy="864096"/>
          </a:xfrm>
          <a:prstGeom prst="rect">
            <a:avLst/>
          </a:prstGeom>
          <a:noFill/>
        </p:spPr>
      </p:pic>
      <p:pic>
        <p:nvPicPr>
          <p:cNvPr id="7" name="Picture 6" descr="http://www.plongeur.com/magazine/wp-content/uploads/2007/12/moins.jpg"/>
          <p:cNvPicPr>
            <a:picLocks noChangeAspect="1" noChangeArrowheads="1"/>
          </p:cNvPicPr>
          <p:nvPr/>
        </p:nvPicPr>
        <p:blipFill>
          <a:blip r:embed="rId3" cstate="print"/>
          <a:srcRect/>
          <a:stretch>
            <a:fillRect/>
          </a:stretch>
        </p:blipFill>
        <p:spPr bwMode="auto">
          <a:xfrm>
            <a:off x="6372200" y="980728"/>
            <a:ext cx="864096" cy="864098"/>
          </a:xfrm>
          <a:prstGeom prst="rect">
            <a:avLst/>
          </a:prstGeom>
          <a:noFill/>
        </p:spPr>
      </p:pic>
    </p:spTree>
    <p:extLst>
      <p:ext uri="{BB962C8B-B14F-4D97-AF65-F5344CB8AC3E}">
        <p14:creationId xmlns:p14="http://schemas.microsoft.com/office/powerpoint/2010/main" val="19091133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3419318785"/>
              </p:ext>
            </p:extLst>
          </p:nvPr>
        </p:nvGraphicFramePr>
        <p:xfrm>
          <a:off x="2402858" y="2276872"/>
          <a:ext cx="6561632" cy="4392487"/>
        </p:xfrm>
        <a:graphic>
          <a:graphicData uri="http://schemas.openxmlformats.org/drawingml/2006/table">
            <a:tbl>
              <a:tblPr firstRow="1" bandRow="1">
                <a:tableStyleId>{5C22544A-7EE6-4342-B048-85BDC9FD1C3A}</a:tableStyleId>
              </a:tblPr>
              <a:tblGrid>
                <a:gridCol w="1640408"/>
                <a:gridCol w="1640408"/>
                <a:gridCol w="1640408"/>
                <a:gridCol w="1640408"/>
              </a:tblGrid>
              <a:tr h="6856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b="1" dirty="0" smtClean="0"/>
                    </a:p>
                  </a:txBody>
                  <a:tcPr marL="74010" marR="74010" anchor="ctr"/>
                </a:tc>
                <a:tc>
                  <a:txBody>
                    <a:bodyPr/>
                    <a:lstStyle/>
                    <a:p>
                      <a:pPr algn="ctr"/>
                      <a:endParaRPr lang="fr-FR" dirty="0"/>
                    </a:p>
                  </a:txBody>
                  <a:tcPr marL="74010" marR="74010" anchor="ctr"/>
                </a:tc>
                <a:tc>
                  <a:txBody>
                    <a:bodyPr/>
                    <a:lstStyle/>
                    <a:p>
                      <a:pPr algn="ctr"/>
                      <a:r>
                        <a:rPr lang="fr-FR" dirty="0" smtClean="0"/>
                        <a:t> </a:t>
                      </a:r>
                      <a:endParaRPr lang="fr-FR" dirty="0"/>
                    </a:p>
                  </a:txBody>
                  <a:tcPr marL="74010" marR="74010" anchor="ctr"/>
                </a:tc>
                <a:tc>
                  <a:txBody>
                    <a:bodyPr/>
                    <a:lstStyle/>
                    <a:p>
                      <a:pPr algn="ctr"/>
                      <a:endParaRPr lang="fr-FR" dirty="0"/>
                    </a:p>
                  </a:txBody>
                  <a:tcPr marL="74010" marR="74010" anchor="ctr"/>
                </a:tc>
              </a:tr>
              <a:tr h="685681">
                <a:tc>
                  <a:txBody>
                    <a:bodyPr/>
                    <a:lstStyle/>
                    <a:p>
                      <a:pPr algn="ctr"/>
                      <a:r>
                        <a:rPr lang="fr-FR" b="1" dirty="0" smtClean="0"/>
                        <a:t>Support</a:t>
                      </a:r>
                      <a:endParaRPr lang="fr-FR" b="1" dirty="0"/>
                    </a:p>
                  </a:txBody>
                  <a:tcPr marL="74010" marR="74010" anchor="ctr"/>
                </a:tc>
                <a:tc>
                  <a:txBody>
                    <a:bodyPr/>
                    <a:lstStyle/>
                    <a:p>
                      <a:pPr algn="ctr"/>
                      <a:r>
                        <a:rPr lang="fr-FR" dirty="0" smtClean="0"/>
                        <a:t>Communauté</a:t>
                      </a:r>
                      <a:endParaRPr lang="fr-FR" dirty="0"/>
                    </a:p>
                  </a:txBody>
                  <a:tcPr marL="74010" marR="74010" anchor="ctr"/>
                </a:tc>
                <a:tc>
                  <a:txBody>
                    <a:bodyPr/>
                    <a:lstStyle/>
                    <a:p>
                      <a:pPr algn="ctr"/>
                      <a:r>
                        <a:rPr lang="fr-FR" dirty="0" smtClean="0"/>
                        <a:t>professionnel</a:t>
                      </a:r>
                      <a:endParaRPr lang="fr-FR" dirty="0"/>
                    </a:p>
                  </a:txBody>
                  <a:tcPr marL="74010" marR="7401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Professionnel</a:t>
                      </a:r>
                      <a:endParaRPr lang="fr-FR" dirty="0"/>
                    </a:p>
                  </a:txBody>
                  <a:tcPr marL="74010" marR="74010" anchor="ctr"/>
                </a:tc>
              </a:tr>
              <a:tr h="964082">
                <a:tc>
                  <a:txBody>
                    <a:bodyPr/>
                    <a:lstStyle/>
                    <a:p>
                      <a:pPr algn="ctr"/>
                      <a:r>
                        <a:rPr lang="fr-FR" b="1" dirty="0" smtClean="0"/>
                        <a:t>Documentation</a:t>
                      </a:r>
                      <a:endParaRPr lang="fr-FR" b="1" dirty="0"/>
                    </a:p>
                  </a:txBody>
                  <a:tcPr marL="74010" marR="74010" anchor="ctr"/>
                </a:tc>
                <a:tc>
                  <a:txBody>
                    <a:bodyPr/>
                    <a:lstStyle/>
                    <a:p>
                      <a:pPr algn="ctr"/>
                      <a:r>
                        <a:rPr lang="fr-FR" dirty="0" smtClean="0"/>
                        <a:t>Entraide forum</a:t>
                      </a:r>
                      <a:endParaRPr lang="fr-FR" dirty="0"/>
                    </a:p>
                  </a:txBody>
                  <a:tcPr marL="74010" marR="74010" anchor="ctr"/>
                </a:tc>
                <a:tc>
                  <a:txBody>
                    <a:bodyPr/>
                    <a:lstStyle/>
                    <a:p>
                      <a:pPr algn="ctr"/>
                      <a:r>
                        <a:rPr lang="fr-FR" dirty="0" smtClean="0"/>
                        <a:t>Démo d’utilisation</a:t>
                      </a:r>
                      <a:endParaRPr lang="fr-FR" dirty="0"/>
                    </a:p>
                  </a:txBody>
                  <a:tcPr marL="74010" marR="74010" anchor="ctr"/>
                </a:tc>
                <a:tc>
                  <a:txBody>
                    <a:bodyPr/>
                    <a:lstStyle/>
                    <a:p>
                      <a:pPr algn="ctr"/>
                      <a:r>
                        <a:rPr lang="fr-FR" dirty="0" smtClean="0"/>
                        <a:t>Large support en anglais</a:t>
                      </a:r>
                      <a:endParaRPr lang="fr-FR" dirty="0"/>
                    </a:p>
                  </a:txBody>
                  <a:tcPr marL="74010" marR="74010" anchor="ctr"/>
                </a:tc>
              </a:tr>
              <a:tr h="685681">
                <a:tc>
                  <a:txBody>
                    <a:bodyPr/>
                    <a:lstStyle/>
                    <a:p>
                      <a:pPr algn="ctr"/>
                      <a:r>
                        <a:rPr lang="fr-FR" b="1" dirty="0" smtClean="0"/>
                        <a:t>Installation</a:t>
                      </a:r>
                      <a:endParaRPr lang="fr-FR" b="1" dirty="0"/>
                    </a:p>
                  </a:txBody>
                  <a:tcPr marL="74010" marR="74010" anchor="ctr"/>
                </a:tc>
                <a:tc>
                  <a:txBody>
                    <a:bodyPr/>
                    <a:lstStyle/>
                    <a:p>
                      <a:pPr algn="ctr"/>
                      <a:r>
                        <a:rPr lang="fr-FR" dirty="0" smtClean="0"/>
                        <a:t>Facile</a:t>
                      </a:r>
                      <a:r>
                        <a:rPr lang="fr-FR" baseline="0" dirty="0" smtClean="0"/>
                        <a:t> et rapide</a:t>
                      </a:r>
                      <a:endParaRPr lang="fr-FR" dirty="0"/>
                    </a:p>
                  </a:txBody>
                  <a:tcPr marL="74010" marR="7401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Facile</a:t>
                      </a:r>
                      <a:r>
                        <a:rPr lang="fr-FR" baseline="0" dirty="0" smtClean="0"/>
                        <a:t> et rapide</a:t>
                      </a:r>
                      <a:endParaRPr lang="fr-FR" dirty="0" smtClean="0"/>
                    </a:p>
                  </a:txBody>
                  <a:tcPr marL="74010" marR="74010" anchor="ctr"/>
                </a:tc>
                <a:tc>
                  <a:txBody>
                    <a:bodyPr/>
                    <a:lstStyle/>
                    <a:p>
                      <a:pPr algn="ctr"/>
                      <a:r>
                        <a:rPr lang="fr-FR" dirty="0" smtClean="0"/>
                        <a:t>Difficile en local</a:t>
                      </a:r>
                      <a:endParaRPr lang="fr-FR" dirty="0"/>
                    </a:p>
                  </a:txBody>
                  <a:tcPr marL="74010" marR="74010" anchor="ctr"/>
                </a:tc>
              </a:tr>
              <a:tr h="685681">
                <a:tc>
                  <a:txBody>
                    <a:bodyPr/>
                    <a:lstStyle/>
                    <a:p>
                      <a:pPr algn="ctr"/>
                      <a:r>
                        <a:rPr lang="fr-FR" b="1" dirty="0" smtClean="0"/>
                        <a:t>Performance </a:t>
                      </a:r>
                      <a:endParaRPr lang="fr-FR" b="1" dirty="0"/>
                    </a:p>
                  </a:txBody>
                  <a:tcPr marL="74010" marR="74010" anchor="ctr"/>
                </a:tc>
                <a:tc>
                  <a:txBody>
                    <a:bodyPr/>
                    <a:lstStyle/>
                    <a:p>
                      <a:pPr algn="ctr"/>
                      <a:r>
                        <a:rPr lang="fr-FR" dirty="0" smtClean="0"/>
                        <a:t>Moyenne</a:t>
                      </a:r>
                      <a:endParaRPr lang="fr-FR" dirty="0"/>
                    </a:p>
                  </a:txBody>
                  <a:tcPr marL="74010" marR="74010" anchor="ctr"/>
                </a:tc>
                <a:tc>
                  <a:txBody>
                    <a:bodyPr/>
                    <a:lstStyle/>
                    <a:p>
                      <a:pPr algn="ctr"/>
                      <a:r>
                        <a:rPr lang="fr-FR" dirty="0" smtClean="0"/>
                        <a:t>Excellente</a:t>
                      </a:r>
                      <a:endParaRPr lang="fr-FR" dirty="0"/>
                    </a:p>
                  </a:txBody>
                  <a:tcPr marL="74010" marR="74010" anchor="ctr"/>
                </a:tc>
                <a:tc>
                  <a:txBody>
                    <a:bodyPr/>
                    <a:lstStyle/>
                    <a:p>
                      <a:pPr algn="ctr"/>
                      <a:r>
                        <a:rPr lang="fr-FR" dirty="0" smtClean="0"/>
                        <a:t>Très bonne</a:t>
                      </a:r>
                      <a:endParaRPr lang="fr-FR" dirty="0"/>
                    </a:p>
                  </a:txBody>
                  <a:tcPr marL="74010" marR="74010" anchor="ctr"/>
                </a:tc>
              </a:tr>
              <a:tr h="685681">
                <a:tc>
                  <a:txBody>
                    <a:bodyPr/>
                    <a:lstStyle/>
                    <a:p>
                      <a:pPr algn="ctr"/>
                      <a:r>
                        <a:rPr lang="fr-FR" b="1" dirty="0" smtClean="0"/>
                        <a:t>Interface</a:t>
                      </a:r>
                      <a:endParaRPr lang="fr-FR" b="1" dirty="0"/>
                    </a:p>
                  </a:txBody>
                  <a:tcPr marL="74010" marR="74010" anchor="ctr"/>
                </a:tc>
                <a:tc>
                  <a:txBody>
                    <a:bodyPr/>
                    <a:lstStyle/>
                    <a:p>
                      <a:pPr algn="ctr"/>
                      <a:r>
                        <a:rPr lang="fr-FR" dirty="0" smtClean="0"/>
                        <a:t>Facile, intuitif</a:t>
                      </a:r>
                      <a:endParaRPr lang="fr-FR" dirty="0"/>
                    </a:p>
                  </a:txBody>
                  <a:tcPr marL="74010" marR="74010" anchor="ctr"/>
                </a:tc>
                <a:tc>
                  <a:txBody>
                    <a:bodyPr/>
                    <a:lstStyle/>
                    <a:p>
                      <a:pPr algn="ctr"/>
                      <a:r>
                        <a:rPr lang="fr-FR" dirty="0" smtClean="0"/>
                        <a:t>Très facile, très intuitif</a:t>
                      </a:r>
                      <a:endParaRPr lang="fr-FR" dirty="0"/>
                    </a:p>
                  </a:txBody>
                  <a:tcPr marL="74010" marR="74010" anchor="ctr"/>
                </a:tc>
                <a:tc>
                  <a:txBody>
                    <a:bodyPr/>
                    <a:lstStyle/>
                    <a:p>
                      <a:pPr algn="ctr"/>
                      <a:r>
                        <a:rPr lang="fr-FR" dirty="0" smtClean="0"/>
                        <a:t>Moyenne</a:t>
                      </a:r>
                      <a:endParaRPr lang="fr-FR" dirty="0"/>
                    </a:p>
                  </a:txBody>
                  <a:tcPr marL="74010" marR="74010" anchor="ctr"/>
                </a:tc>
              </a:tr>
            </a:tbl>
          </a:graphicData>
        </a:graphic>
      </p:graphicFrame>
      <p:sp>
        <p:nvSpPr>
          <p:cNvPr id="7" name="Titre 1"/>
          <p:cNvSpPr>
            <a:spLocks noGrp="1"/>
          </p:cNvSpPr>
          <p:nvPr>
            <p:ph type="title" idx="4294967295"/>
          </p:nvPr>
        </p:nvSpPr>
        <p:spPr>
          <a:xfrm>
            <a:off x="0" y="-90488"/>
            <a:ext cx="8229600" cy="1143001"/>
          </a:xfrm>
        </p:spPr>
        <p:txBody>
          <a:bodyPr/>
          <a:lstStyle/>
          <a:p>
            <a:r>
              <a:rPr lang="fr-FR" dirty="0" smtClean="0"/>
              <a:t>Tableau comparatif</a:t>
            </a:r>
            <a:endParaRPr lang="fr-FR" dirty="0"/>
          </a:p>
        </p:txBody>
      </p:sp>
      <p:pic>
        <p:nvPicPr>
          <p:cNvPr id="5" name="Picture 2" descr="http://1.bp.blogspot.com/_AcBUSVxs82w/TJXPVaq8dgI/AAAAAAAAho4/BTCzoSx0amc/s320/SAS-Logo.gif"/>
          <p:cNvPicPr>
            <a:picLocks noChangeAspect="1" noChangeArrowheads="1"/>
          </p:cNvPicPr>
          <p:nvPr/>
        </p:nvPicPr>
        <p:blipFill>
          <a:blip r:embed="rId2" cstate="print"/>
          <a:srcRect/>
          <a:stretch>
            <a:fillRect/>
          </a:stretch>
        </p:blipFill>
        <p:spPr bwMode="auto">
          <a:xfrm>
            <a:off x="7596336" y="2041244"/>
            <a:ext cx="1357322" cy="904881"/>
          </a:xfrm>
          <a:prstGeom prst="rect">
            <a:avLst/>
          </a:prstGeom>
          <a:noFill/>
        </p:spPr>
      </p:pic>
      <p:pic>
        <p:nvPicPr>
          <p:cNvPr id="22530" name="Picture 2" descr="http://ntek.com.mx/wp-content/uploads/2010/11/qlikview-logo.jpg"/>
          <p:cNvPicPr>
            <a:picLocks noChangeAspect="1" noChangeArrowheads="1"/>
          </p:cNvPicPr>
          <p:nvPr/>
        </p:nvPicPr>
        <p:blipFill>
          <a:blip r:embed="rId3" cstate="print"/>
          <a:srcRect/>
          <a:stretch>
            <a:fillRect/>
          </a:stretch>
        </p:blipFill>
        <p:spPr bwMode="auto">
          <a:xfrm>
            <a:off x="5860734" y="2059836"/>
            <a:ext cx="1242477" cy="931858"/>
          </a:xfrm>
          <a:prstGeom prst="rect">
            <a:avLst/>
          </a:prstGeom>
          <a:noFill/>
        </p:spPr>
      </p:pic>
      <p:pic>
        <p:nvPicPr>
          <p:cNvPr id="22532" name="Picture 4" descr="http://www.talend.com/img/logos/P01-P1-P-jaspersoft.jpg"/>
          <p:cNvPicPr>
            <a:picLocks noChangeAspect="1" noChangeArrowheads="1"/>
          </p:cNvPicPr>
          <p:nvPr/>
        </p:nvPicPr>
        <p:blipFill>
          <a:blip r:embed="rId4" cstate="print"/>
          <a:srcRect t="30770" b="26923"/>
          <a:stretch>
            <a:fillRect/>
          </a:stretch>
        </p:blipFill>
        <p:spPr bwMode="auto">
          <a:xfrm>
            <a:off x="4003346" y="2132856"/>
            <a:ext cx="1857388" cy="785818"/>
          </a:xfrm>
          <a:prstGeom prst="rect">
            <a:avLst/>
          </a:prstGeom>
          <a:noFill/>
        </p:spPr>
      </p:pic>
    </p:spTree>
    <p:extLst>
      <p:ext uri="{BB962C8B-B14F-4D97-AF65-F5344CB8AC3E}">
        <p14:creationId xmlns:p14="http://schemas.microsoft.com/office/powerpoint/2010/main" val="20668559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979613" y="1916113"/>
          <a:ext cx="6707011" cy="5426870"/>
        </p:xfrm>
        <a:graphic>
          <a:graphicData uri="http://schemas.openxmlformats.org/drawingml/2006/table">
            <a:tbl>
              <a:tblPr firstRow="1" bandRow="1">
                <a:tableStyleId>{5C22544A-7EE6-4342-B048-85BDC9FD1C3A}</a:tableStyleId>
              </a:tblPr>
              <a:tblGrid>
                <a:gridCol w="1670090"/>
                <a:gridCol w="1670090"/>
                <a:gridCol w="1670090"/>
                <a:gridCol w="1696741"/>
              </a:tblGrid>
              <a:tr h="9024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dirty="0" smtClean="0"/>
                    </a:p>
                  </a:txBody>
                  <a:tcPr marL="73714" marR="73714" anchor="ctr"/>
                </a:tc>
                <a:tc>
                  <a:txBody>
                    <a:bodyPr/>
                    <a:lstStyle/>
                    <a:p>
                      <a:pPr algn="ctr"/>
                      <a:endParaRPr lang="fr-FR" dirty="0"/>
                    </a:p>
                  </a:txBody>
                  <a:tcPr marL="73714" marR="73714" anchor="ctr"/>
                </a:tc>
                <a:tc>
                  <a:txBody>
                    <a:bodyPr/>
                    <a:lstStyle/>
                    <a:p>
                      <a:pPr algn="ctr"/>
                      <a:endParaRPr lang="fr-FR" dirty="0"/>
                    </a:p>
                  </a:txBody>
                  <a:tcPr marL="73714" marR="73714" anchor="ctr"/>
                </a:tc>
                <a:tc>
                  <a:txBody>
                    <a:bodyPr/>
                    <a:lstStyle/>
                    <a:p>
                      <a:pPr algn="ctr"/>
                      <a:endParaRPr lang="fr-FR" dirty="0"/>
                    </a:p>
                  </a:txBody>
                  <a:tcPr marL="73714" marR="73714" anchor="ctr"/>
                </a:tc>
              </a:tr>
              <a:tr h="902494">
                <a:tc>
                  <a:txBody>
                    <a:bodyPr/>
                    <a:lstStyle/>
                    <a:p>
                      <a:pPr algn="ctr"/>
                      <a:r>
                        <a:rPr lang="fr-FR" dirty="0" smtClean="0"/>
                        <a:t>SGBD</a:t>
                      </a:r>
                      <a:endParaRPr lang="fr-FR" dirty="0"/>
                    </a:p>
                  </a:txBody>
                  <a:tcPr marL="73714" marR="73714" anchor="ctr"/>
                </a:tc>
                <a:tc>
                  <a:txBody>
                    <a:bodyPr/>
                    <a:lstStyle/>
                    <a:p>
                      <a:pPr algn="ctr"/>
                      <a:r>
                        <a:rPr lang="fr-FR" dirty="0" smtClean="0"/>
                        <a:t>Oracle/</a:t>
                      </a:r>
                      <a:r>
                        <a:rPr lang="fr-FR" dirty="0" err="1" smtClean="0"/>
                        <a:t>mySQL</a:t>
                      </a:r>
                      <a:endParaRPr lang="fr-FR" dirty="0"/>
                    </a:p>
                  </a:txBody>
                  <a:tcPr marL="73714" marR="7371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Oracle/</a:t>
                      </a:r>
                      <a:r>
                        <a:rPr lang="fr-FR" dirty="0" err="1" smtClean="0"/>
                        <a:t>mySQL</a:t>
                      </a:r>
                      <a:endParaRPr lang="fr-FR" dirty="0" smtClean="0"/>
                    </a:p>
                  </a:txBody>
                  <a:tcPr marL="73714" marR="7371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Oracle/</a:t>
                      </a:r>
                      <a:r>
                        <a:rPr lang="fr-FR" dirty="0" err="1" smtClean="0"/>
                        <a:t>mySQL</a:t>
                      </a:r>
                      <a:endParaRPr lang="fr-FR" dirty="0" smtClean="0"/>
                    </a:p>
                  </a:txBody>
                  <a:tcPr marL="73714" marR="73714" anchor="ctr"/>
                </a:tc>
              </a:tr>
              <a:tr h="902494">
                <a:tc>
                  <a:txBody>
                    <a:bodyPr/>
                    <a:lstStyle/>
                    <a:p>
                      <a:pPr algn="ctr"/>
                      <a:r>
                        <a:rPr lang="fr-FR" dirty="0" smtClean="0"/>
                        <a:t>Connaissances</a:t>
                      </a:r>
                      <a:r>
                        <a:rPr lang="fr-FR" baseline="0" dirty="0" smtClean="0"/>
                        <a:t> techniques</a:t>
                      </a:r>
                      <a:endParaRPr lang="fr-FR" dirty="0"/>
                    </a:p>
                  </a:txBody>
                  <a:tcPr marL="73714" marR="73714" anchor="ctr"/>
                </a:tc>
                <a:tc>
                  <a:txBody>
                    <a:bodyPr/>
                    <a:lstStyle/>
                    <a:p>
                      <a:pPr algn="ctr"/>
                      <a:r>
                        <a:rPr lang="fr-FR" dirty="0" smtClean="0"/>
                        <a:t>SQL</a:t>
                      </a:r>
                      <a:endParaRPr lang="fr-FR" dirty="0"/>
                    </a:p>
                  </a:txBody>
                  <a:tcPr marL="73714" marR="73714" anchor="ctr"/>
                </a:tc>
                <a:tc>
                  <a:txBody>
                    <a:bodyPr/>
                    <a:lstStyle/>
                    <a:p>
                      <a:pPr algn="ctr"/>
                      <a:r>
                        <a:rPr lang="fr-FR" dirty="0" smtClean="0"/>
                        <a:t>Aucunes</a:t>
                      </a:r>
                      <a:endParaRPr lang="fr-FR" dirty="0"/>
                    </a:p>
                  </a:txBody>
                  <a:tcPr marL="73714" marR="73714" anchor="ctr"/>
                </a:tc>
                <a:tc>
                  <a:txBody>
                    <a:bodyPr/>
                    <a:lstStyle/>
                    <a:p>
                      <a:pPr algn="ctr"/>
                      <a:r>
                        <a:rPr lang="fr-FR" dirty="0" smtClean="0"/>
                        <a:t>Code SAS, SQL</a:t>
                      </a:r>
                      <a:endParaRPr lang="fr-FR" dirty="0"/>
                    </a:p>
                  </a:txBody>
                  <a:tcPr marL="73714" marR="73714" anchor="ctr"/>
                </a:tc>
              </a:tr>
              <a:tr h="902494">
                <a:tc>
                  <a:txBody>
                    <a:bodyPr/>
                    <a:lstStyle/>
                    <a:p>
                      <a:pPr algn="ctr"/>
                      <a:r>
                        <a:rPr lang="fr-FR" dirty="0" smtClean="0"/>
                        <a:t>Design</a:t>
                      </a:r>
                      <a:r>
                        <a:rPr lang="fr-FR" baseline="0" dirty="0" smtClean="0"/>
                        <a:t> graphiques/tableaux</a:t>
                      </a:r>
                      <a:endParaRPr lang="fr-FR" dirty="0"/>
                    </a:p>
                  </a:txBody>
                  <a:tcPr marL="73714" marR="73714" anchor="ctr"/>
                </a:tc>
                <a:tc>
                  <a:txBody>
                    <a:bodyPr/>
                    <a:lstStyle/>
                    <a:p>
                      <a:pPr algn="ctr"/>
                      <a:r>
                        <a:rPr lang="fr-FR" dirty="0" smtClean="0"/>
                        <a:t>++</a:t>
                      </a:r>
                      <a:endParaRPr lang="fr-FR" dirty="0"/>
                    </a:p>
                  </a:txBody>
                  <a:tcPr marL="73714" marR="73714" anchor="ctr"/>
                </a:tc>
                <a:tc>
                  <a:txBody>
                    <a:bodyPr/>
                    <a:lstStyle/>
                    <a:p>
                      <a:pPr algn="ctr"/>
                      <a:r>
                        <a:rPr lang="fr-FR" dirty="0" smtClean="0"/>
                        <a:t>+++</a:t>
                      </a:r>
                      <a:endParaRPr lang="fr-FR" dirty="0"/>
                    </a:p>
                  </a:txBody>
                  <a:tcPr marL="73714" marR="73714" anchor="ctr"/>
                </a:tc>
                <a:tc>
                  <a:txBody>
                    <a:bodyPr/>
                    <a:lstStyle/>
                    <a:p>
                      <a:pPr algn="ctr"/>
                      <a:r>
                        <a:rPr lang="fr-FR" dirty="0" smtClean="0"/>
                        <a:t>++</a:t>
                      </a:r>
                      <a:endParaRPr lang="fr-FR" dirty="0"/>
                    </a:p>
                  </a:txBody>
                  <a:tcPr marL="73714" marR="73714" anchor="ctr"/>
                </a:tc>
              </a:tr>
              <a:tr h="902494">
                <a:tc>
                  <a:txBody>
                    <a:bodyPr/>
                    <a:lstStyle/>
                    <a:p>
                      <a:pPr algn="ctr"/>
                      <a:r>
                        <a:rPr lang="fr-FR" dirty="0" err="1" smtClean="0"/>
                        <a:t>Customization</a:t>
                      </a:r>
                      <a:endParaRPr lang="fr-FR" dirty="0"/>
                    </a:p>
                  </a:txBody>
                  <a:tcPr marL="73714" marR="73714" anchor="ctr"/>
                </a:tc>
                <a:tc>
                  <a:txBody>
                    <a:bodyPr/>
                    <a:lstStyle/>
                    <a:p>
                      <a:pPr algn="ctr"/>
                      <a:r>
                        <a:rPr lang="fr-FR" dirty="0" smtClean="0"/>
                        <a:t>Moyenne</a:t>
                      </a:r>
                      <a:endParaRPr lang="fr-FR" dirty="0"/>
                    </a:p>
                  </a:txBody>
                  <a:tcPr marL="73714" marR="73714" anchor="ctr"/>
                </a:tc>
                <a:tc>
                  <a:txBody>
                    <a:bodyPr/>
                    <a:lstStyle/>
                    <a:p>
                      <a:pPr algn="ctr"/>
                      <a:r>
                        <a:rPr lang="fr-FR" dirty="0" smtClean="0"/>
                        <a:t>Excellente</a:t>
                      </a:r>
                      <a:endParaRPr lang="fr-FR" dirty="0"/>
                    </a:p>
                  </a:txBody>
                  <a:tcPr marL="73714" marR="73714" anchor="ctr"/>
                </a:tc>
                <a:tc>
                  <a:txBody>
                    <a:bodyPr/>
                    <a:lstStyle/>
                    <a:p>
                      <a:pPr algn="ctr"/>
                      <a:r>
                        <a:rPr lang="fr-FR" dirty="0" smtClean="0"/>
                        <a:t>Excellente</a:t>
                      </a:r>
                      <a:endParaRPr lang="fr-FR" dirty="0"/>
                    </a:p>
                  </a:txBody>
                  <a:tcPr marL="73714" marR="73714" anchor="ctr"/>
                </a:tc>
              </a:tr>
              <a:tr h="902494">
                <a:tc>
                  <a:txBody>
                    <a:bodyPr/>
                    <a:lstStyle/>
                    <a:p>
                      <a:pPr algn="ctr"/>
                      <a:r>
                        <a:rPr lang="fr-FR" dirty="0" smtClean="0"/>
                        <a:t>Licence</a:t>
                      </a:r>
                    </a:p>
                  </a:txBody>
                  <a:tcPr marL="73714" marR="73714" anchor="ctr"/>
                </a:tc>
                <a:tc>
                  <a:txBody>
                    <a:bodyPr/>
                    <a:lstStyle/>
                    <a:p>
                      <a:pPr algn="ctr"/>
                      <a:r>
                        <a:rPr lang="fr-FR" dirty="0" smtClean="0"/>
                        <a:t>Open Source</a:t>
                      </a:r>
                      <a:endParaRPr lang="fr-FR" dirty="0"/>
                    </a:p>
                  </a:txBody>
                  <a:tcPr marL="73714" marR="73714" anchor="ctr"/>
                </a:tc>
                <a:tc>
                  <a:txBody>
                    <a:bodyPr/>
                    <a:lstStyle/>
                    <a:p>
                      <a:pPr algn="ctr"/>
                      <a:r>
                        <a:rPr lang="fr-FR" dirty="0" smtClean="0"/>
                        <a:t>10000€</a:t>
                      </a:r>
                      <a:endParaRPr lang="fr-FR" dirty="0"/>
                    </a:p>
                  </a:txBody>
                  <a:tcPr marL="73714" marR="73714" anchor="ctr"/>
                </a:tc>
                <a:tc>
                  <a:txBody>
                    <a:bodyPr/>
                    <a:lstStyle/>
                    <a:p>
                      <a:pPr algn="ctr"/>
                      <a:r>
                        <a:rPr lang="fr-FR" dirty="0" smtClean="0"/>
                        <a:t>Disponible à l’université</a:t>
                      </a:r>
                      <a:endParaRPr lang="fr-FR" dirty="0"/>
                    </a:p>
                  </a:txBody>
                  <a:tcPr marL="73714" marR="73714" anchor="ctr"/>
                </a:tc>
              </a:tr>
            </a:tbl>
          </a:graphicData>
        </a:graphic>
      </p:graphicFrame>
      <p:sp>
        <p:nvSpPr>
          <p:cNvPr id="6" name="Titre 1"/>
          <p:cNvSpPr>
            <a:spLocks noGrp="1"/>
          </p:cNvSpPr>
          <p:nvPr>
            <p:ph type="title" idx="4294967295"/>
          </p:nvPr>
        </p:nvSpPr>
        <p:spPr>
          <a:xfrm>
            <a:off x="0" y="-90488"/>
            <a:ext cx="8229600" cy="1143001"/>
          </a:xfrm>
        </p:spPr>
        <p:txBody>
          <a:bodyPr/>
          <a:lstStyle/>
          <a:p>
            <a:r>
              <a:rPr lang="fr-FR" dirty="0" smtClean="0"/>
              <a:t>Tableau comparatif</a:t>
            </a:r>
            <a:endParaRPr lang="fr-FR" dirty="0"/>
          </a:p>
        </p:txBody>
      </p:sp>
      <p:pic>
        <p:nvPicPr>
          <p:cNvPr id="5" name="Picture 2" descr="http://1.bp.blogspot.com/_AcBUSVxs82w/TJXPVaq8dgI/AAAAAAAAho4/BTCzoSx0amc/s320/SAS-Logo.gif"/>
          <p:cNvPicPr>
            <a:picLocks noChangeAspect="1" noChangeArrowheads="1"/>
          </p:cNvPicPr>
          <p:nvPr/>
        </p:nvPicPr>
        <p:blipFill>
          <a:blip r:embed="rId2" cstate="print"/>
          <a:srcRect/>
          <a:stretch>
            <a:fillRect/>
          </a:stretch>
        </p:blipFill>
        <p:spPr bwMode="auto">
          <a:xfrm>
            <a:off x="7020272" y="1052736"/>
            <a:ext cx="1357322" cy="904881"/>
          </a:xfrm>
          <a:prstGeom prst="rect">
            <a:avLst/>
          </a:prstGeom>
          <a:noFill/>
        </p:spPr>
      </p:pic>
      <p:pic>
        <p:nvPicPr>
          <p:cNvPr id="22530" name="Picture 2" descr="http://ntek.com.mx/wp-content/uploads/2010/11/qlikview-logo.jpg"/>
          <p:cNvPicPr>
            <a:picLocks noChangeAspect="1" noChangeArrowheads="1"/>
          </p:cNvPicPr>
          <p:nvPr/>
        </p:nvPicPr>
        <p:blipFill>
          <a:blip r:embed="rId3" cstate="print"/>
          <a:srcRect/>
          <a:stretch>
            <a:fillRect/>
          </a:stretch>
        </p:blipFill>
        <p:spPr bwMode="auto">
          <a:xfrm>
            <a:off x="5004048" y="1052736"/>
            <a:ext cx="1242477" cy="931858"/>
          </a:xfrm>
          <a:prstGeom prst="rect">
            <a:avLst/>
          </a:prstGeom>
          <a:noFill/>
        </p:spPr>
      </p:pic>
      <p:pic>
        <p:nvPicPr>
          <p:cNvPr id="22532" name="Picture 4" descr="http://www.talend.com/img/logos/P01-P1-P-jaspersoft.jpg"/>
          <p:cNvPicPr>
            <a:picLocks noChangeAspect="1" noChangeArrowheads="1"/>
          </p:cNvPicPr>
          <p:nvPr/>
        </p:nvPicPr>
        <p:blipFill>
          <a:blip r:embed="rId4" cstate="print"/>
          <a:srcRect t="30770" b="26923"/>
          <a:stretch>
            <a:fillRect/>
          </a:stretch>
        </p:blipFill>
        <p:spPr bwMode="auto">
          <a:xfrm>
            <a:off x="2627784" y="1124744"/>
            <a:ext cx="1857388" cy="785818"/>
          </a:xfrm>
          <a:prstGeom prst="rect">
            <a:avLst/>
          </a:prstGeom>
          <a:noFill/>
        </p:spPr>
      </p:pic>
    </p:spTree>
    <p:extLst>
      <p:ext uri="{BB962C8B-B14F-4D97-AF65-F5344CB8AC3E}">
        <p14:creationId xmlns:p14="http://schemas.microsoft.com/office/powerpoint/2010/main" val="24957601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fr-FR"/>
          </a:p>
        </p:txBody>
      </p:sp>
      <p:sp>
        <p:nvSpPr>
          <p:cNvPr id="2" name="Titre 1"/>
          <p:cNvSpPr>
            <a:spLocks noGrp="1"/>
          </p:cNvSpPr>
          <p:nvPr>
            <p:ph type="title" idx="4294967295"/>
          </p:nvPr>
        </p:nvSpPr>
        <p:spPr>
          <a:xfrm>
            <a:off x="0" y="274638"/>
            <a:ext cx="8229600" cy="1143000"/>
          </a:xfrm>
        </p:spPr>
        <p:txBody>
          <a:bodyPr/>
          <a:lstStyle/>
          <a:p>
            <a:r>
              <a:rPr lang="fr-FR" dirty="0" smtClean="0"/>
              <a:t>Nos Choix logiciels</a:t>
            </a:r>
            <a:endParaRPr lang="fr-FR" dirty="0"/>
          </a:p>
        </p:txBody>
      </p:sp>
      <p:pic>
        <p:nvPicPr>
          <p:cNvPr id="5" name="Picture 2" descr="http://1.bp.blogspot.com/_AcBUSVxs82w/TJXPVaq8dgI/AAAAAAAAho4/BTCzoSx0amc/s320/SAS-Logo.gif"/>
          <p:cNvPicPr>
            <a:picLocks noChangeAspect="1" noChangeArrowheads="1"/>
          </p:cNvPicPr>
          <p:nvPr/>
        </p:nvPicPr>
        <p:blipFill>
          <a:blip r:embed="rId2" cstate="print"/>
          <a:srcRect/>
          <a:stretch>
            <a:fillRect/>
          </a:stretch>
        </p:blipFill>
        <p:spPr bwMode="auto">
          <a:xfrm>
            <a:off x="5436096" y="3709021"/>
            <a:ext cx="3482569" cy="2321712"/>
          </a:xfrm>
          <a:prstGeom prst="rect">
            <a:avLst/>
          </a:prstGeom>
          <a:noFill/>
        </p:spPr>
      </p:pic>
      <p:pic>
        <p:nvPicPr>
          <p:cNvPr id="6" name="Picture 4" descr="http://www.talend.com/img/logos/P01-P1-P-jaspersoft.jpg"/>
          <p:cNvPicPr>
            <a:picLocks noChangeAspect="1" noChangeArrowheads="1"/>
          </p:cNvPicPr>
          <p:nvPr/>
        </p:nvPicPr>
        <p:blipFill>
          <a:blip r:embed="rId3" cstate="print"/>
          <a:srcRect t="30770" b="26923"/>
          <a:stretch>
            <a:fillRect/>
          </a:stretch>
        </p:blipFill>
        <p:spPr bwMode="auto">
          <a:xfrm>
            <a:off x="323528" y="4149080"/>
            <a:ext cx="4765620" cy="2016224"/>
          </a:xfrm>
          <a:prstGeom prst="rect">
            <a:avLst/>
          </a:prstGeom>
          <a:noFill/>
        </p:spPr>
      </p:pic>
    </p:spTree>
    <p:extLst>
      <p:ext uri="{BB962C8B-B14F-4D97-AF65-F5344CB8AC3E}">
        <p14:creationId xmlns:p14="http://schemas.microsoft.com/office/powerpoint/2010/main" val="25493210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endParaRPr lang="fr-FR"/>
          </a:p>
        </p:txBody>
      </p:sp>
      <p:sp>
        <p:nvSpPr>
          <p:cNvPr id="5" name="Espace réservé du contenu 4"/>
          <p:cNvSpPr>
            <a:spLocks noGrp="1"/>
          </p:cNvSpPr>
          <p:nvPr>
            <p:ph sz="quarter" idx="1"/>
          </p:nvPr>
        </p:nvSpPr>
        <p:spPr>
          <a:xfrm>
            <a:off x="457200" y="1600200"/>
            <a:ext cx="8507288" cy="4873752"/>
          </a:xfrm>
        </p:spPr>
        <p:txBody>
          <a:bodyPr>
            <a:normAutofit/>
          </a:bodyPr>
          <a:lstStyle/>
          <a:p>
            <a:pPr algn="ctr"/>
            <a:endParaRPr lang="fr-FR" sz="5400" dirty="0" smtClean="0"/>
          </a:p>
          <a:p>
            <a:pPr marL="0" indent="0" algn="ctr">
              <a:buNone/>
            </a:pPr>
            <a:endParaRPr lang="fr-FR" sz="5400" dirty="0" smtClean="0"/>
          </a:p>
          <a:p>
            <a:pPr marL="0" indent="0" algn="ctr">
              <a:buNone/>
            </a:pPr>
            <a:r>
              <a:rPr lang="fr-FR" sz="5400" dirty="0" smtClean="0"/>
              <a:t>Données et traitements</a:t>
            </a:r>
            <a:endParaRPr lang="fr-FR" sz="5400" dirty="0"/>
          </a:p>
        </p:txBody>
      </p:sp>
      <p:sp>
        <p:nvSpPr>
          <p:cNvPr id="3" name="Espace réservé du numéro de diapositive 2"/>
          <p:cNvSpPr>
            <a:spLocks noGrp="1"/>
          </p:cNvSpPr>
          <p:nvPr>
            <p:ph type="sldNum" sz="quarter" idx="15"/>
          </p:nvPr>
        </p:nvSpPr>
        <p:spPr/>
        <p:txBody>
          <a:bodyPr/>
          <a:lstStyle/>
          <a:p>
            <a:r>
              <a:rPr lang="fr-FR" smtClean="0"/>
              <a:t>Groupe 2 : Diapositive </a:t>
            </a:r>
            <a:fld id="{DD0687C1-896A-4A7D-8F8C-EE6B0ED28203}" type="slidenum">
              <a:rPr lang="fr-FR" smtClean="0"/>
              <a:pPr/>
              <a:t>57</a:t>
            </a:fld>
            <a:r>
              <a:rPr lang="fr-FR" smtClean="0"/>
              <a:t> / X</a:t>
            </a:r>
            <a:endParaRPr lang="fr-FR" dirty="0"/>
          </a:p>
        </p:txBody>
      </p:sp>
    </p:spTree>
    <p:extLst>
      <p:ext uri="{BB962C8B-B14F-4D97-AF65-F5344CB8AC3E}">
        <p14:creationId xmlns:p14="http://schemas.microsoft.com/office/powerpoint/2010/main" val="32185450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p:txBody>
          <a:bodyPr>
            <a:noAutofit/>
          </a:bodyPr>
          <a:lstStyle/>
          <a:p>
            <a:r>
              <a:rPr lang="fr-FR" sz="2000" dirty="0" smtClean="0"/>
              <a:t>Le processus de traitement et d’intégration des données se déroule en plusieurs étapes :</a:t>
            </a:r>
          </a:p>
          <a:p>
            <a:pPr lvl="1"/>
            <a:r>
              <a:rPr lang="fr-FR" sz="2000" dirty="0" smtClean="0"/>
              <a:t>Vérification de la structure du fichier Excel source</a:t>
            </a:r>
          </a:p>
          <a:p>
            <a:pPr lvl="1"/>
            <a:r>
              <a:rPr lang="fr-FR" sz="2000" dirty="0" smtClean="0"/>
              <a:t>Vérification et intégration dans la base :</a:t>
            </a:r>
          </a:p>
          <a:p>
            <a:pPr lvl="2"/>
            <a:r>
              <a:rPr lang="fr-FR" sz="2000" dirty="0" smtClean="0"/>
              <a:t>Données du référentiel (villes, magasins…)</a:t>
            </a:r>
          </a:p>
          <a:p>
            <a:pPr lvl="2"/>
            <a:r>
              <a:rPr lang="fr-FR" sz="2000" dirty="0" smtClean="0"/>
              <a:t>Prévisions ou données réelles des ventes, chiffres d’affaires et marges brutes</a:t>
            </a:r>
          </a:p>
          <a:p>
            <a:pPr marL="0" indent="0">
              <a:buNone/>
            </a:pPr>
            <a:endParaRPr lang="fr-FR" sz="2000" dirty="0"/>
          </a:p>
          <a:p>
            <a:r>
              <a:rPr lang="fr-FR" sz="2000" dirty="0" smtClean="0"/>
              <a:t>La gestion des erreurs intervient à chaque phase du processus, et peut impliquer l’arrêt de celui-ci et la révocation de toutes les modifications effectuées</a:t>
            </a:r>
            <a:endParaRPr lang="fr-FR" sz="2000" dirty="0"/>
          </a:p>
        </p:txBody>
      </p:sp>
      <p:sp>
        <p:nvSpPr>
          <p:cNvPr id="6" name="Titre 5"/>
          <p:cNvSpPr>
            <a:spLocks noGrp="1"/>
          </p:cNvSpPr>
          <p:nvPr>
            <p:ph type="title" idx="4294967295"/>
          </p:nvPr>
        </p:nvSpPr>
        <p:spPr>
          <a:xfrm>
            <a:off x="0" y="274638"/>
            <a:ext cx="8229600" cy="1143000"/>
          </a:xfrm>
        </p:spPr>
        <p:txBody>
          <a:bodyPr/>
          <a:lstStyle/>
          <a:p>
            <a:r>
              <a:rPr lang="fr-FR" dirty="0" smtClean="0"/>
              <a:t>Introduction</a:t>
            </a:r>
            <a:endParaRPr lang="fr-FR" dirty="0"/>
          </a:p>
        </p:txBody>
      </p:sp>
    </p:spTree>
    <p:extLst>
      <p:ext uri="{BB962C8B-B14F-4D97-AF65-F5344CB8AC3E}">
        <p14:creationId xmlns:p14="http://schemas.microsoft.com/office/powerpoint/2010/main" val="3451899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Autofit/>
          </a:bodyPr>
          <a:lstStyle/>
          <a:p>
            <a:pPr marL="0" indent="0" algn="ctr">
              <a:buNone/>
            </a:pPr>
            <a:r>
              <a:rPr lang="fr-FR" sz="2800" dirty="0"/>
              <a:t>Données sources</a:t>
            </a:r>
            <a:endParaRPr lang="fr-FR" sz="2800" dirty="0" smtClean="0"/>
          </a:p>
          <a:p>
            <a:endParaRPr lang="fr-FR" sz="2000" dirty="0"/>
          </a:p>
          <a:p>
            <a:r>
              <a:rPr lang="fr-FR" sz="2000" dirty="0" smtClean="0"/>
              <a:t>Deux </a:t>
            </a:r>
            <a:r>
              <a:rPr lang="fr-FR" sz="2000" dirty="0" smtClean="0"/>
              <a:t>types de fichiers Excel :</a:t>
            </a:r>
          </a:p>
          <a:p>
            <a:pPr lvl="1"/>
            <a:r>
              <a:rPr lang="fr-FR" sz="1800" dirty="0" smtClean="0"/>
              <a:t>Fichiers de mise à jour mensuelle</a:t>
            </a:r>
          </a:p>
          <a:p>
            <a:pPr lvl="1"/>
            <a:r>
              <a:rPr lang="fr-FR" sz="1800" dirty="0" smtClean="0"/>
              <a:t>Fichiers de mise à jour annuelle</a:t>
            </a:r>
          </a:p>
          <a:p>
            <a:endParaRPr lang="fr-FR" sz="2000" dirty="0"/>
          </a:p>
          <a:p>
            <a:r>
              <a:rPr lang="fr-FR" sz="2000" dirty="0" smtClean="0"/>
              <a:t>Structures très proches, la différence résidant dans la valeur prévisionnelle ou réelle des données commerciales</a:t>
            </a:r>
          </a:p>
          <a:p>
            <a:endParaRPr lang="fr-FR" sz="2000" dirty="0"/>
          </a:p>
          <a:p>
            <a:r>
              <a:rPr lang="fr-FR" sz="2000" dirty="0" smtClean="0"/>
              <a:t>Les deux types de fichiers permettent de mettre à jour le référentiel</a:t>
            </a:r>
            <a:endParaRPr lang="fr-FR" sz="2000" dirty="0"/>
          </a:p>
        </p:txBody>
      </p:sp>
      <p:sp>
        <p:nvSpPr>
          <p:cNvPr id="2" name="Titre 1"/>
          <p:cNvSpPr>
            <a:spLocks noGrp="1"/>
          </p:cNvSpPr>
          <p:nvPr>
            <p:ph type="title" idx="4294967295"/>
          </p:nvPr>
        </p:nvSpPr>
        <p:spPr>
          <a:xfrm>
            <a:off x="0" y="274638"/>
            <a:ext cx="8229600" cy="1143000"/>
          </a:xfrm>
        </p:spPr>
        <p:txBody>
          <a:bodyPr/>
          <a:lstStyle/>
          <a:p>
            <a:endParaRPr lang="fr-FR"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561" t="32053" r="44738" b="41155"/>
          <a:stretch/>
        </p:blipFill>
        <p:spPr bwMode="auto">
          <a:xfrm>
            <a:off x="6299782" y="2249882"/>
            <a:ext cx="2868706" cy="1398494"/>
          </a:xfrm>
          <a:prstGeom prst="rect">
            <a:avLst/>
          </a:prstGeom>
          <a:noFill/>
          <a:ln>
            <a:noFill/>
          </a:ln>
          <a:effectLst/>
          <a:scene3d>
            <a:camera prst="perspectiveHeroicExtremeLef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1800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Autofit/>
          </a:bodyPr>
          <a:lstStyle/>
          <a:p>
            <a:pPr marL="0" indent="0" algn="ctr">
              <a:buNone/>
            </a:pPr>
            <a:r>
              <a:rPr lang="fr-FR" dirty="0" smtClean="0"/>
              <a:t>Les enseignes du groupe</a:t>
            </a:r>
            <a:endParaRPr lang="fr-FR" dirty="0"/>
          </a:p>
        </p:txBody>
      </p:sp>
      <p:pic>
        <p:nvPicPr>
          <p:cNvPr id="3" name="Image 2" descr="Capture d’écran 2011-02-13 à 19.35.47.png"/>
          <p:cNvPicPr>
            <a:picLocks noChangeAspect="1"/>
          </p:cNvPicPr>
          <p:nvPr/>
        </p:nvPicPr>
        <p:blipFill>
          <a:blip r:embed="rId3"/>
          <a:stretch>
            <a:fillRect/>
          </a:stretch>
        </p:blipFill>
        <p:spPr>
          <a:xfrm>
            <a:off x="1979712" y="2492896"/>
            <a:ext cx="6717432" cy="1494717"/>
          </a:xfrm>
          <a:prstGeom prst="rect">
            <a:avLst/>
          </a:prstGeom>
        </p:spPr>
      </p:pic>
      <p:graphicFrame>
        <p:nvGraphicFramePr>
          <p:cNvPr id="4" name="Tableau 3"/>
          <p:cNvGraphicFramePr>
            <a:graphicFrameLocks noGrp="1"/>
          </p:cNvGraphicFramePr>
          <p:nvPr>
            <p:extLst>
              <p:ext uri="{D42A27DB-BD31-4B8C-83A1-F6EECF244321}">
                <p14:modId xmlns:p14="http://schemas.microsoft.com/office/powerpoint/2010/main" val="3070162451"/>
              </p:ext>
            </p:extLst>
          </p:nvPr>
        </p:nvGraphicFramePr>
        <p:xfrm>
          <a:off x="1979712" y="4273945"/>
          <a:ext cx="6717432" cy="1737360"/>
        </p:xfrm>
        <a:graphic>
          <a:graphicData uri="http://schemas.openxmlformats.org/drawingml/2006/table">
            <a:tbl>
              <a:tblPr firstRow="1" bandRow="1">
                <a:tableStyleId>{5C22544A-7EE6-4342-B048-85BDC9FD1C3A}</a:tableStyleId>
              </a:tblPr>
              <a:tblGrid>
                <a:gridCol w="2239144"/>
                <a:gridCol w="2239144"/>
                <a:gridCol w="2239144"/>
              </a:tblGrid>
              <a:tr h="1570716">
                <a:tc>
                  <a:txBody>
                    <a:bodyPr/>
                    <a:lstStyle/>
                    <a:p>
                      <a:r>
                        <a:rPr lang="fr-FR" dirty="0" smtClean="0"/>
                        <a:t>Créé en 1954</a:t>
                      </a:r>
                    </a:p>
                    <a:p>
                      <a:r>
                        <a:rPr lang="fr-FR" dirty="0" smtClean="0"/>
                        <a:t>Loisir, Multimédia, Electroménager</a:t>
                      </a:r>
                    </a:p>
                    <a:p>
                      <a:r>
                        <a:rPr lang="fr-FR" dirty="0" smtClean="0"/>
                        <a:t>13 magasins </a:t>
                      </a:r>
                    </a:p>
                    <a:p>
                      <a:r>
                        <a:rPr lang="fr-FR" dirty="0" smtClean="0"/>
                        <a:t>Ca</a:t>
                      </a:r>
                      <a:r>
                        <a:rPr lang="fr-FR" baseline="0" dirty="0" smtClean="0"/>
                        <a:t> en 2010 :</a:t>
                      </a:r>
                    </a:p>
                    <a:p>
                      <a:r>
                        <a:rPr lang="fr-FR" dirty="0" smtClean="0"/>
                        <a:t>Marge en 2010 : </a:t>
                      </a:r>
                      <a:endParaRPr lang="fr-FR" dirty="0"/>
                    </a:p>
                  </a:txBody>
                  <a:tcPr/>
                </a:tc>
                <a:tc>
                  <a:txBody>
                    <a:bodyPr/>
                    <a:lstStyle/>
                    <a:p>
                      <a:r>
                        <a:rPr lang="fr-FR" dirty="0" smtClean="0"/>
                        <a:t>Créé en 1927</a:t>
                      </a:r>
                    </a:p>
                    <a:p>
                      <a:r>
                        <a:rPr lang="fr-FR" dirty="0" smtClean="0"/>
                        <a:t>Electroménager,</a:t>
                      </a:r>
                      <a:r>
                        <a:rPr lang="fr-FR" baseline="0" dirty="0" smtClean="0"/>
                        <a:t> électronique</a:t>
                      </a:r>
                    </a:p>
                    <a:p>
                      <a:r>
                        <a:rPr lang="fr-FR" baseline="0" dirty="0" smtClean="0"/>
                        <a:t>21 magasins</a:t>
                      </a:r>
                    </a:p>
                    <a:p>
                      <a:r>
                        <a:rPr lang="fr-FR" baseline="0" dirty="0" smtClean="0"/>
                        <a:t>CA en 2010 :</a:t>
                      </a:r>
                    </a:p>
                    <a:p>
                      <a:r>
                        <a:rPr lang="fr-FR" baseline="0" dirty="0" smtClean="0"/>
                        <a:t>Marge en 2010 :</a:t>
                      </a:r>
                      <a:endParaRPr lang="fr-FR" dirty="0"/>
                    </a:p>
                  </a:txBody>
                  <a:tcPr/>
                </a:tc>
                <a:tc>
                  <a:txBody>
                    <a:bodyPr/>
                    <a:lstStyle/>
                    <a:p>
                      <a:r>
                        <a:rPr lang="fr-FR" dirty="0" smtClean="0"/>
                        <a:t>Créé en 1923</a:t>
                      </a:r>
                    </a:p>
                    <a:p>
                      <a:r>
                        <a:rPr lang="fr-FR" dirty="0" smtClean="0"/>
                        <a:t>Construction, Bricolage,  Jardinage</a:t>
                      </a:r>
                    </a:p>
                    <a:p>
                      <a:r>
                        <a:rPr lang="fr-FR" dirty="0" smtClean="0"/>
                        <a:t>14 magasins</a:t>
                      </a:r>
                    </a:p>
                    <a:p>
                      <a:r>
                        <a:rPr lang="fr-FR" dirty="0" smtClean="0"/>
                        <a:t>CA en 2010 :</a:t>
                      </a:r>
                    </a:p>
                    <a:p>
                      <a:r>
                        <a:rPr lang="fr-FR" dirty="0" smtClean="0"/>
                        <a:t>Marge en 2010 :</a:t>
                      </a:r>
                      <a:endParaRPr lang="fr-FR" dirty="0"/>
                    </a:p>
                  </a:txBody>
                  <a:tcPr/>
                </a:tc>
              </a:tr>
            </a:tbl>
          </a:graphicData>
        </a:graphic>
      </p:graphicFrame>
      <p:sp>
        <p:nvSpPr>
          <p:cNvPr id="5" name="Espace réservé du numéro de diapositive 2"/>
          <p:cNvSpPr>
            <a:spLocks noGrp="1"/>
          </p:cNvSpPr>
          <p:nvPr>
            <p:ph type="sldNum" sz="quarter" idx="4"/>
          </p:nvPr>
        </p:nvSpPr>
        <p:spPr>
          <a:xfrm>
            <a:off x="6553200" y="6356350"/>
            <a:ext cx="2133600" cy="365125"/>
          </a:xfrm>
        </p:spPr>
        <p:txBody>
          <a:bodyPr/>
          <a:lstStyle/>
          <a:p>
            <a:r>
              <a:rPr lang="fr-FR" dirty="0" smtClean="0"/>
              <a:t>Groupe 2 : Diapositive </a:t>
            </a:r>
            <a:fld id="{DD0687C1-896A-4A7D-8F8C-EE6B0ED28203}" type="slidenum">
              <a:rPr lang="fr-FR" smtClean="0"/>
              <a:pPr/>
              <a:t>6</a:t>
            </a:fld>
            <a:r>
              <a:rPr lang="fr-FR" dirty="0" smtClean="0"/>
              <a:t> / X</a:t>
            </a:r>
            <a:endParaRPr lang="fr-FR" dirty="0"/>
          </a:p>
        </p:txBody>
      </p:sp>
    </p:spTree>
    <p:extLst>
      <p:ext uri="{BB962C8B-B14F-4D97-AF65-F5344CB8AC3E}">
        <p14:creationId xmlns:p14="http://schemas.microsoft.com/office/powerpoint/2010/main" val="28163025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79712" y="1916832"/>
            <a:ext cx="6707088" cy="4824536"/>
          </a:xfrm>
        </p:spPr>
        <p:txBody>
          <a:bodyPr>
            <a:normAutofit fontScale="47500" lnSpcReduction="20000"/>
          </a:bodyPr>
          <a:lstStyle/>
          <a:p>
            <a:pPr marL="0" indent="0" algn="ctr">
              <a:buNone/>
            </a:pPr>
            <a:r>
              <a:rPr lang="fr-FR" sz="5900" dirty="0"/>
              <a:t>Référentiel</a:t>
            </a:r>
          </a:p>
          <a:p>
            <a:endParaRPr lang="fr-FR" dirty="0" smtClean="0"/>
          </a:p>
          <a:p>
            <a:r>
              <a:rPr lang="fr-FR" sz="3800" dirty="0" smtClean="0"/>
              <a:t>Le </a:t>
            </a:r>
            <a:r>
              <a:rPr lang="fr-FR" sz="3800" dirty="0" smtClean="0"/>
              <a:t>premier onglet du fichier Excel concerne la mise à jour du référentiel</a:t>
            </a:r>
          </a:p>
          <a:p>
            <a:endParaRPr lang="fr-FR" sz="3800" dirty="0" smtClean="0"/>
          </a:p>
          <a:p>
            <a:r>
              <a:rPr lang="fr-FR" sz="3800" dirty="0" smtClean="0"/>
              <a:t>Chaque ligne correspond à un magasin</a:t>
            </a:r>
          </a:p>
          <a:p>
            <a:endParaRPr lang="fr-FR" dirty="0"/>
          </a:p>
          <a:p>
            <a:endParaRPr lang="fr-FR" dirty="0" smtClean="0"/>
          </a:p>
          <a:p>
            <a:endParaRPr lang="fr-FR" dirty="0" smtClean="0"/>
          </a:p>
          <a:p>
            <a:endParaRPr lang="fr-FR" dirty="0"/>
          </a:p>
          <a:p>
            <a:endParaRPr lang="fr-FR" dirty="0" smtClean="0"/>
          </a:p>
          <a:p>
            <a:endParaRPr lang="fr-FR" dirty="0"/>
          </a:p>
          <a:p>
            <a:endParaRPr lang="fr-FR" dirty="0" smtClean="0"/>
          </a:p>
          <a:p>
            <a:endParaRPr lang="fr-FR" dirty="0" smtClean="0"/>
          </a:p>
          <a:p>
            <a:endParaRPr lang="fr-FR" dirty="0"/>
          </a:p>
          <a:p>
            <a:endParaRPr lang="fr-FR" dirty="0" smtClean="0"/>
          </a:p>
          <a:p>
            <a:endParaRPr lang="fr-FR" sz="3800" dirty="0" smtClean="0"/>
          </a:p>
          <a:p>
            <a:r>
              <a:rPr lang="fr-FR" sz="3800" dirty="0" smtClean="0"/>
              <a:t>La </a:t>
            </a:r>
            <a:r>
              <a:rPr lang="fr-FR" sz="3800" dirty="0" smtClean="0"/>
              <a:t>colonne action indique le type d’opération à effectuer : </a:t>
            </a:r>
            <a:r>
              <a:rPr lang="fr-FR" sz="3800" b="1" dirty="0" smtClean="0"/>
              <a:t>A</a:t>
            </a:r>
            <a:r>
              <a:rPr lang="fr-FR" sz="3800" dirty="0" smtClean="0"/>
              <a:t>jout, </a:t>
            </a:r>
            <a:r>
              <a:rPr lang="fr-FR" sz="3800" b="1" dirty="0" smtClean="0"/>
              <a:t>M</a:t>
            </a:r>
            <a:r>
              <a:rPr lang="fr-FR" sz="3800" dirty="0" smtClean="0"/>
              <a:t>odification ou </a:t>
            </a:r>
            <a:r>
              <a:rPr lang="fr-FR" sz="3800" b="1" dirty="0" smtClean="0"/>
              <a:t>S</a:t>
            </a:r>
            <a:r>
              <a:rPr lang="fr-FR" sz="3800" dirty="0" smtClean="0"/>
              <a:t>uppression</a:t>
            </a:r>
            <a:endParaRPr lang="fr-FR" sz="3800" dirty="0"/>
          </a:p>
        </p:txBody>
      </p:sp>
      <p:sp>
        <p:nvSpPr>
          <p:cNvPr id="2" name="Titre 1"/>
          <p:cNvSpPr>
            <a:spLocks noGrp="1"/>
          </p:cNvSpPr>
          <p:nvPr>
            <p:ph type="title" idx="4294967295"/>
          </p:nvPr>
        </p:nvSpPr>
        <p:spPr>
          <a:xfrm>
            <a:off x="0" y="274638"/>
            <a:ext cx="8229600" cy="1143000"/>
          </a:xfrm>
        </p:spPr>
        <p:txBody>
          <a:bodyPr/>
          <a:lstStyle/>
          <a:p>
            <a:endParaRPr lang="fr-FR"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31474" b="6052"/>
          <a:stretch/>
        </p:blipFill>
        <p:spPr bwMode="auto">
          <a:xfrm>
            <a:off x="179512" y="4005064"/>
            <a:ext cx="8602736" cy="18722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17843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lgn="ctr">
              <a:buNone/>
            </a:pPr>
            <a:r>
              <a:rPr lang="fr-FR" sz="2400" dirty="0"/>
              <a:t>Référentiel</a:t>
            </a:r>
          </a:p>
          <a:p>
            <a:r>
              <a:rPr lang="fr-FR" sz="1800" dirty="0" smtClean="0"/>
              <a:t>La </a:t>
            </a:r>
            <a:r>
              <a:rPr lang="fr-FR" sz="1800" dirty="0" smtClean="0"/>
              <a:t>structure générale du fichier est d’abord vérifiée par une routine Java</a:t>
            </a:r>
            <a:endParaRPr lang="fr-FR" sz="1400" dirty="0" smtClean="0"/>
          </a:p>
        </p:txBody>
      </p:sp>
      <p:sp>
        <p:nvSpPr>
          <p:cNvPr id="2" name="Titre 1"/>
          <p:cNvSpPr>
            <a:spLocks noGrp="1"/>
          </p:cNvSpPr>
          <p:nvPr>
            <p:ph type="title" idx="4294967295"/>
          </p:nvPr>
        </p:nvSpPr>
        <p:spPr>
          <a:xfrm>
            <a:off x="0" y="274638"/>
            <a:ext cx="8229600" cy="1143000"/>
          </a:xfrm>
        </p:spPr>
        <p:txBody>
          <a:bodyPr/>
          <a:lstStyle/>
          <a:p>
            <a:endParaRPr lang="fr-FR" dirty="0"/>
          </a:p>
        </p:txBody>
      </p:sp>
      <p:sp>
        <p:nvSpPr>
          <p:cNvPr id="4" name="Rogner un rectangle à un seul coin 3"/>
          <p:cNvSpPr/>
          <p:nvPr/>
        </p:nvSpPr>
        <p:spPr>
          <a:xfrm>
            <a:off x="6356554" y="2852936"/>
            <a:ext cx="2569140" cy="1584176"/>
          </a:xfrm>
          <a:prstGeom prst="snip1Rect">
            <a:avLst>
              <a:gd name="adj" fmla="val 24212"/>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marL="0" lvl="1" algn="ctr"/>
            <a:r>
              <a:rPr lang="fr-FR" dirty="0" smtClean="0"/>
              <a:t>La détection d’un problème entraîne l’arrêt immédiat du processus et la génération d’un rapport d’erreurs</a:t>
            </a:r>
          </a:p>
          <a:p>
            <a:pPr algn="ctr"/>
            <a:endParaRPr lang="fr-FR" sz="1400" dirty="0"/>
          </a:p>
        </p:txBody>
      </p:sp>
      <p:sp>
        <p:nvSpPr>
          <p:cNvPr id="5" name="ZoneTexte 4"/>
          <p:cNvSpPr txBox="1"/>
          <p:nvPr/>
        </p:nvSpPr>
        <p:spPr>
          <a:xfrm>
            <a:off x="467544" y="5417348"/>
            <a:ext cx="8424936" cy="923330"/>
          </a:xfrm>
          <a:prstGeom prst="rect">
            <a:avLst/>
          </a:prstGeom>
          <a:noFill/>
        </p:spPr>
        <p:txBody>
          <a:bodyPr wrap="square" rtlCol="0">
            <a:spAutoFit/>
          </a:bodyPr>
          <a:lstStyle/>
          <a:p>
            <a:pPr marL="342900" lvl="0" indent="-342900">
              <a:spcBef>
                <a:spcPct val="20000"/>
              </a:spcBef>
              <a:buFont typeface="Arial" pitchFamily="34" charset="0"/>
              <a:buChar char="•"/>
            </a:pPr>
            <a:r>
              <a:rPr lang="fr-FR" dirty="0" smtClean="0">
                <a:solidFill>
                  <a:prstClr val="black"/>
                </a:solidFill>
              </a:rPr>
              <a:t>Les </a:t>
            </a:r>
            <a:r>
              <a:rPr lang="fr-FR" dirty="0">
                <a:solidFill>
                  <a:prstClr val="black"/>
                </a:solidFill>
              </a:rPr>
              <a:t>données concernant chaque magasin </a:t>
            </a:r>
            <a:r>
              <a:rPr lang="fr-FR" dirty="0" smtClean="0">
                <a:solidFill>
                  <a:prstClr val="black"/>
                </a:solidFill>
              </a:rPr>
              <a:t>sont mises en relation avec les données existantes, et les ajouts, modifications et suppressions nécessaires sont effectuées dans la base.</a:t>
            </a:r>
            <a:endParaRPr lang="fr-FR" dirty="0">
              <a:solidFill>
                <a:prstClr val="black"/>
              </a:solidFill>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371" t="12338" r="33029" b="41244"/>
          <a:stretch/>
        </p:blipFill>
        <p:spPr bwMode="auto">
          <a:xfrm>
            <a:off x="2329376" y="2956500"/>
            <a:ext cx="4000634" cy="244827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46091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lgn="ctr">
              <a:buNone/>
            </a:pPr>
            <a:r>
              <a:rPr lang="fr-FR" sz="2000" dirty="0"/>
              <a:t>Données commerciales</a:t>
            </a:r>
          </a:p>
          <a:p>
            <a:r>
              <a:rPr lang="fr-FR" sz="2000" dirty="0" smtClean="0"/>
              <a:t>Chaque </a:t>
            </a:r>
            <a:r>
              <a:rPr lang="fr-FR" sz="2000" dirty="0" smtClean="0"/>
              <a:t>famille d’articles (fours, hifi…) possède son propre onglet dans le fichier </a:t>
            </a:r>
            <a:r>
              <a:rPr lang="fr-FR" sz="2000" dirty="0" smtClean="0"/>
              <a:t>Excel</a:t>
            </a:r>
            <a:endParaRPr lang="fr-FR" sz="2000" dirty="0"/>
          </a:p>
          <a:p>
            <a:r>
              <a:rPr lang="fr-FR" sz="2000" dirty="0"/>
              <a:t>Chaque ligne correspond aux données commerciales d’un magasin pour une année et un mois donnés</a:t>
            </a:r>
          </a:p>
          <a:p>
            <a:endParaRPr lang="fr-FR" sz="2000"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5905" r="45602" b="4864"/>
          <a:stretch/>
        </p:blipFill>
        <p:spPr bwMode="auto">
          <a:xfrm>
            <a:off x="2483768" y="3832433"/>
            <a:ext cx="4722948" cy="25488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Espace réservé du contenu 2"/>
          <p:cNvSpPr txBox="1">
            <a:spLocks/>
          </p:cNvSpPr>
          <p:nvPr/>
        </p:nvSpPr>
        <p:spPr>
          <a:xfrm>
            <a:off x="561292" y="3268052"/>
            <a:ext cx="3074604" cy="31132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dirty="0"/>
          </a:p>
        </p:txBody>
      </p:sp>
    </p:spTree>
    <p:extLst>
      <p:ext uri="{BB962C8B-B14F-4D97-AF65-F5344CB8AC3E}">
        <p14:creationId xmlns:p14="http://schemas.microsoft.com/office/powerpoint/2010/main" val="30484637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79712" y="1916833"/>
            <a:ext cx="6707088" cy="1728192"/>
          </a:xfrm>
        </p:spPr>
        <p:txBody>
          <a:bodyPr>
            <a:normAutofit/>
          </a:bodyPr>
          <a:lstStyle/>
          <a:p>
            <a:r>
              <a:rPr lang="fr-FR" sz="2000" dirty="0" smtClean="0"/>
              <a:t>La structure est également vérifiée par une routine Java</a:t>
            </a:r>
          </a:p>
          <a:p>
            <a:endParaRPr lang="fr-FR" sz="2000" dirty="0"/>
          </a:p>
          <a:p>
            <a:r>
              <a:rPr lang="fr-FR" sz="2000" dirty="0" smtClean="0"/>
              <a:t>Les erreurs concernant les données entraînent l’omission de l’insertion et un avertissement dans le rapport d’erreurs</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865" t="9814" r="22857" b="46392"/>
          <a:stretch/>
        </p:blipFill>
        <p:spPr bwMode="auto">
          <a:xfrm>
            <a:off x="179512" y="3933056"/>
            <a:ext cx="3931434" cy="244827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ZoneTexte 3"/>
          <p:cNvSpPr txBox="1"/>
          <p:nvPr/>
        </p:nvSpPr>
        <p:spPr>
          <a:xfrm>
            <a:off x="3995936" y="3789040"/>
            <a:ext cx="4824536" cy="2123658"/>
          </a:xfrm>
          <a:prstGeom prst="rect">
            <a:avLst/>
          </a:prstGeom>
          <a:noFill/>
        </p:spPr>
        <p:txBody>
          <a:bodyPr wrap="square" rtlCol="0">
            <a:spAutoFit/>
          </a:bodyPr>
          <a:lstStyle/>
          <a:p>
            <a:pPr marL="342900" lvl="0" indent="-342900">
              <a:spcBef>
                <a:spcPct val="20000"/>
              </a:spcBef>
              <a:buFont typeface="Arial" pitchFamily="34" charset="0"/>
              <a:buChar char="•"/>
            </a:pPr>
            <a:r>
              <a:rPr lang="fr-FR" sz="2400" dirty="0" smtClean="0">
                <a:solidFill>
                  <a:prstClr val="black"/>
                </a:solidFill>
              </a:rPr>
              <a:t>Les autres données sont insérées dans la base</a:t>
            </a:r>
          </a:p>
          <a:p>
            <a:pPr marL="742950" lvl="1" indent="-285750">
              <a:spcBef>
                <a:spcPct val="20000"/>
              </a:spcBef>
              <a:buFont typeface="Arial" pitchFamily="34" charset="0"/>
              <a:buChar char="–"/>
            </a:pPr>
            <a:r>
              <a:rPr lang="fr-FR" sz="2000" dirty="0" smtClean="0">
                <a:solidFill>
                  <a:prstClr val="black"/>
                </a:solidFill>
              </a:rPr>
              <a:t>Les éventuelles données existantes concernant la même combinaison (famille article, magasin, année, mois) sont remplacées</a:t>
            </a:r>
            <a:endParaRPr lang="fr-FR" sz="2000" dirty="0">
              <a:solidFill>
                <a:prstClr val="black"/>
              </a:solidFill>
            </a:endParaRPr>
          </a:p>
        </p:txBody>
      </p:sp>
    </p:spTree>
    <p:extLst>
      <p:ext uri="{BB962C8B-B14F-4D97-AF65-F5344CB8AC3E}">
        <p14:creationId xmlns:p14="http://schemas.microsoft.com/office/powerpoint/2010/main" val="13815784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64</a:t>
            </a:fld>
            <a:r>
              <a:rPr lang="fr-FR" smtClean="0"/>
              <a:t> / X</a:t>
            </a:r>
            <a:endParaRPr lang="fr-FR" dirty="0"/>
          </a:p>
        </p:txBody>
      </p:sp>
      <p:sp>
        <p:nvSpPr>
          <p:cNvPr id="4" name="Espace réservé du contenu 3"/>
          <p:cNvSpPr>
            <a:spLocks noGrp="1"/>
          </p:cNvSpPr>
          <p:nvPr>
            <p:ph idx="1"/>
          </p:nvPr>
        </p:nvSpPr>
        <p:spPr/>
        <p:txBody>
          <a:bodyPr/>
          <a:lstStyle/>
          <a:p>
            <a:r>
              <a:rPr lang="fr-FR" dirty="0"/>
              <a:t>Vérifications de </a:t>
            </a:r>
            <a:r>
              <a:rPr lang="fr-FR" dirty="0" smtClean="0"/>
              <a:t>structure</a:t>
            </a:r>
          </a:p>
          <a:p>
            <a:pPr lvl="1">
              <a:buFont typeface="Arial" pitchFamily="34" charset="0"/>
              <a:buChar char="•"/>
            </a:pPr>
            <a:r>
              <a:rPr lang="fr-FR" dirty="0"/>
              <a:t>But:</a:t>
            </a:r>
          </a:p>
          <a:p>
            <a:pPr lvl="2"/>
            <a:r>
              <a:rPr lang="fr-FR" dirty="0"/>
              <a:t>Analyser la structure avant la vérification de données « pures ».</a:t>
            </a:r>
          </a:p>
          <a:p>
            <a:pPr lvl="1">
              <a:buFont typeface="Arial" pitchFamily="34" charset="0"/>
              <a:buChar char="•"/>
            </a:pPr>
            <a:r>
              <a:rPr lang="fr-FR" dirty="0"/>
              <a:t>Complexité d’une mise en œuvre sous </a:t>
            </a:r>
            <a:r>
              <a:rPr lang="fr-FR" dirty="0" err="1"/>
              <a:t>Talend</a:t>
            </a:r>
            <a:r>
              <a:rPr lang="fr-FR" dirty="0"/>
              <a:t>.</a:t>
            </a:r>
          </a:p>
          <a:p>
            <a:pPr lvl="1">
              <a:buFont typeface="Arial" pitchFamily="34" charset="0"/>
              <a:buChar char="•"/>
            </a:pPr>
            <a:r>
              <a:rPr lang="fr-FR" dirty="0"/>
              <a:t>Réalisation JAVA:</a:t>
            </a:r>
          </a:p>
          <a:p>
            <a:endParaRPr lang="fr-FR" dirty="0"/>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65</a:t>
            </a:fld>
            <a:r>
              <a:rPr lang="fr-FR" smtClean="0"/>
              <a:t> / X</a:t>
            </a:r>
            <a:endParaRPr lang="fr-FR" dirty="0"/>
          </a:p>
        </p:txBody>
      </p:sp>
      <p:sp>
        <p:nvSpPr>
          <p:cNvPr id="4" name="Espace réservé du contenu 3"/>
          <p:cNvSpPr>
            <a:spLocks noGrp="1"/>
          </p:cNvSpPr>
          <p:nvPr>
            <p:ph idx="1"/>
          </p:nvPr>
        </p:nvSpPr>
        <p:spPr/>
        <p:txBody>
          <a:bodyPr>
            <a:normAutofit lnSpcReduction="10000"/>
          </a:bodyPr>
          <a:lstStyle/>
          <a:p>
            <a:r>
              <a:rPr lang="fr-FR" dirty="0"/>
              <a:t>Vérifications de </a:t>
            </a:r>
            <a:r>
              <a:rPr lang="fr-FR" dirty="0" smtClean="0"/>
              <a:t>structure</a:t>
            </a:r>
          </a:p>
          <a:p>
            <a:pPr lvl="1">
              <a:buFont typeface="Arial" pitchFamily="34" charset="0"/>
              <a:buChar char="•"/>
            </a:pPr>
            <a:r>
              <a:rPr lang="fr-FR" dirty="0"/>
              <a:t>Analyse de trois types de fichiers:</a:t>
            </a:r>
          </a:p>
          <a:p>
            <a:pPr lvl="2"/>
            <a:r>
              <a:rPr lang="fr-FR" dirty="0"/>
              <a:t>Initialisation</a:t>
            </a:r>
          </a:p>
          <a:p>
            <a:pPr lvl="2"/>
            <a:r>
              <a:rPr lang="fr-FR" dirty="0"/>
              <a:t>Annuelle</a:t>
            </a:r>
          </a:p>
          <a:p>
            <a:pPr lvl="2"/>
            <a:r>
              <a:rPr lang="fr-FR" dirty="0"/>
              <a:t>Mensuelle</a:t>
            </a:r>
          </a:p>
          <a:p>
            <a:pPr lvl="1">
              <a:buFont typeface="Arial" pitchFamily="34" charset="0"/>
              <a:buChar char="•"/>
            </a:pPr>
            <a:endParaRPr lang="fr-FR" dirty="0"/>
          </a:p>
          <a:p>
            <a:pPr lvl="1">
              <a:buFont typeface="Arial" pitchFamily="34" charset="0"/>
              <a:buChar char="•"/>
            </a:pPr>
            <a:r>
              <a:rPr lang="fr-FR" dirty="0"/>
              <a:t>Traitement des erreurs:</a:t>
            </a:r>
          </a:p>
          <a:p>
            <a:pPr lvl="2"/>
            <a:r>
              <a:rPr lang="fr-FR" dirty="0"/>
              <a:t>Retour du type d’erreur à </a:t>
            </a:r>
            <a:r>
              <a:rPr lang="fr-FR" dirty="0" err="1"/>
              <a:t>Talend</a:t>
            </a:r>
            <a:endParaRPr lang="fr-FR" dirty="0"/>
          </a:p>
          <a:p>
            <a:pPr lvl="2"/>
            <a:r>
              <a:rPr lang="fr-FR" dirty="0"/>
              <a:t>Inscription de l’erreur dans un fichier </a:t>
            </a:r>
            <a:r>
              <a:rPr lang="fr-FR" dirty="0" err="1"/>
              <a:t>excel</a:t>
            </a:r>
            <a:endParaRPr lang="fr-FR" dirty="0"/>
          </a:p>
          <a:p>
            <a:endParaRPr lang="fr-FR" dirty="0"/>
          </a:p>
        </p:txBody>
      </p:sp>
    </p:spTree>
    <p:extLst>
      <p:ext uri="{BB962C8B-B14F-4D97-AF65-F5344CB8AC3E}">
        <p14:creationId xmlns:p14="http://schemas.microsoft.com/office/powerpoint/2010/main" val="916517110"/>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66</a:t>
            </a:fld>
            <a:r>
              <a:rPr lang="fr-FR" smtClean="0"/>
              <a:t> / X</a:t>
            </a:r>
            <a:endParaRPr lang="fr-FR" dirty="0"/>
          </a:p>
        </p:txBody>
      </p:sp>
      <p:sp>
        <p:nvSpPr>
          <p:cNvPr id="4" name="Espace réservé du contenu 3"/>
          <p:cNvSpPr>
            <a:spLocks noGrp="1"/>
          </p:cNvSpPr>
          <p:nvPr>
            <p:ph idx="1"/>
          </p:nvPr>
        </p:nvSpPr>
        <p:spPr>
          <a:xfrm>
            <a:off x="1979712" y="1916832"/>
            <a:ext cx="6912768" cy="4209331"/>
          </a:xfrm>
        </p:spPr>
        <p:txBody>
          <a:bodyPr>
            <a:normAutofit lnSpcReduction="10000"/>
          </a:bodyPr>
          <a:lstStyle/>
          <a:p>
            <a:r>
              <a:rPr lang="fr-FR" dirty="0"/>
              <a:t>Vérifications de </a:t>
            </a:r>
            <a:r>
              <a:rPr lang="fr-FR" dirty="0" smtClean="0"/>
              <a:t>structure</a:t>
            </a:r>
          </a:p>
          <a:p>
            <a:pPr lvl="1">
              <a:buFont typeface="Arial" pitchFamily="34" charset="0"/>
              <a:buChar char="•"/>
            </a:pPr>
            <a:r>
              <a:rPr lang="fr-FR" dirty="0"/>
              <a:t>Erreur sur une colonne du </a:t>
            </a:r>
            <a:r>
              <a:rPr lang="fr-FR" dirty="0" smtClean="0"/>
              <a:t>fichier</a:t>
            </a:r>
          </a:p>
          <a:p>
            <a:pPr lvl="1">
              <a:buFont typeface="Arial" pitchFamily="34" charset="0"/>
              <a:buChar char="•"/>
            </a:pPr>
            <a:endParaRPr lang="fr-FR" dirty="0"/>
          </a:p>
          <a:p>
            <a:pPr lvl="1">
              <a:buFont typeface="Arial" pitchFamily="34" charset="0"/>
              <a:buChar char="•"/>
            </a:pPr>
            <a:endParaRPr lang="fr-FR" dirty="0" smtClean="0"/>
          </a:p>
          <a:p>
            <a:pPr lvl="1">
              <a:buFont typeface="Arial" pitchFamily="34" charset="0"/>
              <a:buChar char="•"/>
            </a:pPr>
            <a:endParaRPr lang="fr-FR" dirty="0"/>
          </a:p>
          <a:p>
            <a:pPr lvl="1">
              <a:buFont typeface="Arial" pitchFamily="34" charset="0"/>
              <a:buChar char="•"/>
            </a:pPr>
            <a:endParaRPr lang="fr-FR" dirty="0" smtClean="0"/>
          </a:p>
          <a:p>
            <a:pPr lvl="1">
              <a:buFont typeface="Arial" pitchFamily="34" charset="0"/>
              <a:buChar char="•"/>
            </a:pPr>
            <a:endParaRPr lang="fr-FR" dirty="0"/>
          </a:p>
          <a:p>
            <a:pPr lvl="1">
              <a:buFont typeface="Arial" pitchFamily="34" charset="0"/>
              <a:buChar char="•"/>
            </a:pPr>
            <a:r>
              <a:rPr lang="fr-FR" dirty="0"/>
              <a:t>On a « Enseignes » au lieu de« Enseigne »</a:t>
            </a:r>
          </a:p>
          <a:p>
            <a:pPr lvl="1">
              <a:buFont typeface="Arial" pitchFamily="34" charset="0"/>
              <a:buChar char="•"/>
            </a:pPr>
            <a:endParaRPr lang="fr-FR" dirty="0"/>
          </a:p>
          <a:p>
            <a:endParaRPr lang="fr-FR"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2924944"/>
            <a:ext cx="556260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9279575"/>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67</a:t>
            </a:fld>
            <a:r>
              <a:rPr lang="fr-FR" smtClean="0"/>
              <a:t> / X</a:t>
            </a:r>
            <a:endParaRPr lang="fr-FR" dirty="0"/>
          </a:p>
        </p:txBody>
      </p:sp>
      <p:sp>
        <p:nvSpPr>
          <p:cNvPr id="4" name="Espace réservé du contenu 3"/>
          <p:cNvSpPr>
            <a:spLocks noGrp="1"/>
          </p:cNvSpPr>
          <p:nvPr>
            <p:ph idx="1"/>
          </p:nvPr>
        </p:nvSpPr>
        <p:spPr/>
        <p:txBody>
          <a:bodyPr>
            <a:normAutofit/>
          </a:bodyPr>
          <a:lstStyle/>
          <a:p>
            <a:r>
              <a:rPr lang="fr-FR" dirty="0"/>
              <a:t>Vérifications de </a:t>
            </a:r>
            <a:r>
              <a:rPr lang="fr-FR" dirty="0" smtClean="0"/>
              <a:t>structure</a:t>
            </a:r>
          </a:p>
          <a:p>
            <a:pPr lvl="1">
              <a:buFont typeface="Arial" pitchFamily="34" charset="0"/>
              <a:buChar char="•"/>
            </a:pPr>
            <a:r>
              <a:rPr lang="fr-FR" dirty="0"/>
              <a:t>Traitement JAVA:</a:t>
            </a:r>
          </a:p>
          <a:p>
            <a:pPr lvl="1">
              <a:buFont typeface="Arial" pitchFamily="34" charset="0"/>
              <a:buChar char="•"/>
            </a:pPr>
            <a:endParaRPr lang="fr-FR" dirty="0"/>
          </a:p>
          <a:p>
            <a:pPr lvl="1">
              <a:buFont typeface="Arial" pitchFamily="34" charset="0"/>
              <a:buChar char="•"/>
            </a:pPr>
            <a:endParaRPr lang="fr-FR" dirty="0"/>
          </a:p>
          <a:p>
            <a:pPr lvl="1">
              <a:buFont typeface="Arial" pitchFamily="34" charset="0"/>
              <a:buChar char="•"/>
            </a:pPr>
            <a:endParaRPr lang="fr-FR" dirty="0"/>
          </a:p>
          <a:p>
            <a:pPr lvl="1">
              <a:buFont typeface="Arial" pitchFamily="34" charset="0"/>
              <a:buChar char="•"/>
            </a:pPr>
            <a:r>
              <a:rPr lang="fr-FR" dirty="0"/>
              <a:t>Le fichier erreur:</a:t>
            </a:r>
          </a:p>
          <a:p>
            <a:pPr marL="0" indent="0">
              <a:buNone/>
            </a:pPr>
            <a:endParaRPr lang="fr-FR"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45098"/>
          <a:stretch/>
        </p:blipFill>
        <p:spPr bwMode="auto">
          <a:xfrm>
            <a:off x="3203848" y="2996952"/>
            <a:ext cx="4946252" cy="1633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50000"/>
          <a:stretch/>
        </p:blipFill>
        <p:spPr bwMode="auto">
          <a:xfrm>
            <a:off x="611560" y="5085184"/>
            <a:ext cx="8116887" cy="118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9279575"/>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68</a:t>
            </a:fld>
            <a:r>
              <a:rPr lang="fr-FR" smtClean="0"/>
              <a:t> / X</a:t>
            </a:r>
            <a:endParaRPr lang="fr-FR" dirty="0"/>
          </a:p>
        </p:txBody>
      </p:sp>
      <p:sp>
        <p:nvSpPr>
          <p:cNvPr id="4" name="Espace réservé du contenu 3"/>
          <p:cNvSpPr>
            <a:spLocks noGrp="1"/>
          </p:cNvSpPr>
          <p:nvPr>
            <p:ph idx="1"/>
          </p:nvPr>
        </p:nvSpPr>
        <p:spPr/>
        <p:txBody>
          <a:bodyPr>
            <a:normAutofit fontScale="85000" lnSpcReduction="20000"/>
          </a:bodyPr>
          <a:lstStyle/>
          <a:p>
            <a:r>
              <a:rPr lang="fr-FR" dirty="0"/>
              <a:t>Vérifications de </a:t>
            </a:r>
            <a:r>
              <a:rPr lang="fr-FR" dirty="0" smtClean="0"/>
              <a:t>structure</a:t>
            </a:r>
          </a:p>
          <a:p>
            <a:pPr lvl="1">
              <a:buFont typeface="Arial" pitchFamily="34" charset="0"/>
              <a:buChar char="•"/>
            </a:pPr>
            <a:r>
              <a:rPr lang="fr-FR" dirty="0"/>
              <a:t>Vérification sur annuelle:</a:t>
            </a:r>
          </a:p>
          <a:p>
            <a:pPr lvl="2"/>
            <a:r>
              <a:rPr lang="fr-FR" dirty="0"/>
              <a:t>Test Darties_xxxx.xls</a:t>
            </a:r>
          </a:p>
          <a:p>
            <a:pPr lvl="2"/>
            <a:r>
              <a:rPr lang="fr-FR" dirty="0"/>
              <a:t>Les onglets</a:t>
            </a:r>
          </a:p>
          <a:p>
            <a:pPr lvl="3">
              <a:buFont typeface="Arial" pitchFamily="34" charset="0"/>
              <a:buChar char="•"/>
            </a:pPr>
            <a:r>
              <a:rPr lang="fr-FR" dirty="0"/>
              <a:t>Nom</a:t>
            </a:r>
          </a:p>
          <a:p>
            <a:pPr lvl="3">
              <a:buFont typeface="Arial" pitchFamily="34" charset="0"/>
              <a:buChar char="•"/>
            </a:pPr>
            <a:r>
              <a:rPr lang="fr-FR" dirty="0"/>
              <a:t>Nombre</a:t>
            </a:r>
          </a:p>
          <a:p>
            <a:pPr lvl="2"/>
            <a:r>
              <a:rPr lang="fr-FR" dirty="0"/>
              <a:t>Onglet Référentiel</a:t>
            </a:r>
          </a:p>
          <a:p>
            <a:pPr lvl="3">
              <a:buFont typeface="Arial" pitchFamily="34" charset="0"/>
              <a:buChar char="•"/>
            </a:pPr>
            <a:r>
              <a:rPr lang="fr-FR" dirty="0"/>
              <a:t>Nom colonne</a:t>
            </a:r>
          </a:p>
          <a:p>
            <a:pPr lvl="3">
              <a:buFont typeface="Arial" pitchFamily="34" charset="0"/>
              <a:buChar char="•"/>
            </a:pPr>
            <a:r>
              <a:rPr lang="fr-FR" dirty="0"/>
              <a:t>Type d’action A/M/S</a:t>
            </a:r>
          </a:p>
          <a:p>
            <a:pPr lvl="2"/>
            <a:r>
              <a:rPr lang="fr-FR" dirty="0"/>
              <a:t>Les objectifs</a:t>
            </a:r>
          </a:p>
          <a:p>
            <a:pPr lvl="3">
              <a:buFont typeface="Arial" pitchFamily="34" charset="0"/>
              <a:buChar char="•"/>
            </a:pPr>
            <a:r>
              <a:rPr lang="fr-FR" dirty="0"/>
              <a:t>12 mois pour chaque ville</a:t>
            </a:r>
          </a:p>
          <a:p>
            <a:pPr lvl="3">
              <a:buFont typeface="Arial" pitchFamily="34" charset="0"/>
              <a:buChar char="•"/>
            </a:pPr>
            <a:r>
              <a:rPr lang="fr-FR" dirty="0"/>
              <a:t>Nom ville</a:t>
            </a:r>
          </a:p>
          <a:p>
            <a:pPr lvl="3">
              <a:buFont typeface="Arial" pitchFamily="34" charset="0"/>
              <a:buChar char="•"/>
            </a:pPr>
            <a:r>
              <a:rPr lang="fr-FR" dirty="0"/>
              <a:t>Nom colonne</a:t>
            </a:r>
          </a:p>
          <a:p>
            <a:pPr lvl="3">
              <a:buFont typeface="Arial" pitchFamily="34" charset="0"/>
              <a:buChar char="•"/>
            </a:pPr>
            <a:r>
              <a:rPr lang="fr-FR" dirty="0"/>
              <a:t>Année correcte</a:t>
            </a:r>
          </a:p>
          <a:p>
            <a:endParaRPr lang="fr-FR"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185539"/>
            <a:ext cx="3866114" cy="247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0247" y="4601157"/>
            <a:ext cx="2856601" cy="304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9279575"/>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69</a:t>
            </a:fld>
            <a:r>
              <a:rPr lang="fr-FR" smtClean="0"/>
              <a:t> / X</a:t>
            </a:r>
            <a:endParaRPr lang="fr-FR" dirty="0"/>
          </a:p>
        </p:txBody>
      </p:sp>
      <p:sp>
        <p:nvSpPr>
          <p:cNvPr id="4" name="Espace réservé du contenu 3"/>
          <p:cNvSpPr>
            <a:spLocks noGrp="1"/>
          </p:cNvSpPr>
          <p:nvPr>
            <p:ph idx="1"/>
          </p:nvPr>
        </p:nvSpPr>
        <p:spPr/>
        <p:txBody>
          <a:bodyPr>
            <a:normAutofit fontScale="85000" lnSpcReduction="20000"/>
          </a:bodyPr>
          <a:lstStyle/>
          <a:p>
            <a:r>
              <a:rPr lang="fr-FR" dirty="0"/>
              <a:t>Vérifications de </a:t>
            </a:r>
            <a:r>
              <a:rPr lang="fr-FR" dirty="0" smtClean="0"/>
              <a:t>structure</a:t>
            </a:r>
          </a:p>
          <a:p>
            <a:pPr lvl="1">
              <a:buFont typeface="Arial" pitchFamily="34" charset="0"/>
              <a:buChar char="•"/>
            </a:pPr>
            <a:r>
              <a:rPr lang="fr-FR" dirty="0"/>
              <a:t>Vérification sur Mensuelle:</a:t>
            </a:r>
          </a:p>
          <a:p>
            <a:pPr lvl="2"/>
            <a:r>
              <a:rPr lang="fr-FR" dirty="0"/>
              <a:t>Test Darties_yyyy_mm.xls</a:t>
            </a:r>
          </a:p>
          <a:p>
            <a:pPr lvl="2"/>
            <a:r>
              <a:rPr lang="fr-FR" dirty="0"/>
              <a:t>Les onglets</a:t>
            </a:r>
          </a:p>
          <a:p>
            <a:pPr lvl="3">
              <a:buFont typeface="Arial" pitchFamily="34" charset="0"/>
              <a:buChar char="•"/>
            </a:pPr>
            <a:r>
              <a:rPr lang="fr-FR" dirty="0"/>
              <a:t>Nom</a:t>
            </a:r>
          </a:p>
          <a:p>
            <a:pPr lvl="3">
              <a:buFont typeface="Arial" pitchFamily="34" charset="0"/>
              <a:buChar char="•"/>
            </a:pPr>
            <a:r>
              <a:rPr lang="fr-FR" dirty="0"/>
              <a:t>Nombre</a:t>
            </a:r>
          </a:p>
          <a:p>
            <a:pPr lvl="2"/>
            <a:r>
              <a:rPr lang="fr-FR" dirty="0"/>
              <a:t>Onglet Référentiel</a:t>
            </a:r>
          </a:p>
          <a:p>
            <a:pPr lvl="3">
              <a:buFont typeface="Arial" pitchFamily="34" charset="0"/>
              <a:buChar char="•"/>
            </a:pPr>
            <a:r>
              <a:rPr lang="fr-FR" dirty="0"/>
              <a:t>Nom colonne</a:t>
            </a:r>
          </a:p>
          <a:p>
            <a:pPr lvl="3">
              <a:buFont typeface="Arial" pitchFamily="34" charset="0"/>
              <a:buChar char="•"/>
            </a:pPr>
            <a:r>
              <a:rPr lang="fr-FR" dirty="0"/>
              <a:t>Type d’action A/M/S</a:t>
            </a:r>
          </a:p>
          <a:p>
            <a:pPr lvl="2"/>
            <a:r>
              <a:rPr lang="fr-FR" dirty="0"/>
              <a:t>Les objectifs</a:t>
            </a:r>
          </a:p>
          <a:p>
            <a:pPr lvl="3">
              <a:buFont typeface="Arial" pitchFamily="34" charset="0"/>
              <a:buChar char="•"/>
            </a:pPr>
            <a:r>
              <a:rPr lang="fr-FR" dirty="0"/>
              <a:t>Le mois</a:t>
            </a:r>
          </a:p>
          <a:p>
            <a:pPr lvl="3">
              <a:buFont typeface="Arial" pitchFamily="34" charset="0"/>
              <a:buChar char="•"/>
            </a:pPr>
            <a:r>
              <a:rPr lang="fr-FR" dirty="0"/>
              <a:t>Nom ville</a:t>
            </a:r>
          </a:p>
          <a:p>
            <a:pPr lvl="3">
              <a:buFont typeface="Arial" pitchFamily="34" charset="0"/>
              <a:buChar char="•"/>
            </a:pPr>
            <a:r>
              <a:rPr lang="fr-FR" dirty="0"/>
              <a:t>Nom colonne</a:t>
            </a:r>
          </a:p>
          <a:p>
            <a:pPr lvl="3">
              <a:buFont typeface="Arial" pitchFamily="34" charset="0"/>
              <a:buChar char="•"/>
            </a:pPr>
            <a:r>
              <a:rPr lang="fr-FR" dirty="0"/>
              <a:t>Année correcte</a:t>
            </a:r>
          </a:p>
          <a:p>
            <a:endParaRPr lang="fr-FR"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99" y="3068960"/>
            <a:ext cx="3321446" cy="126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587546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Autofit/>
          </a:bodyPr>
          <a:lstStyle/>
          <a:p>
            <a:pPr marL="0" indent="0" algn="ctr">
              <a:buNone/>
            </a:pPr>
            <a:r>
              <a:rPr lang="fr-FR" sz="2400" dirty="0" smtClean="0"/>
              <a:t>Implantations des enseignes</a:t>
            </a:r>
          </a:p>
          <a:p>
            <a:pPr marL="0" indent="0" algn="ctr">
              <a:buNone/>
            </a:pPr>
            <a:endParaRPr lang="fr-FR" sz="2400" dirty="0" smtClean="0"/>
          </a:p>
          <a:p>
            <a:r>
              <a:rPr lang="fr-FR" sz="2400" dirty="0" smtClean="0"/>
              <a:t>Carte </a:t>
            </a:r>
            <a:r>
              <a:rPr lang="fr-FR" sz="2400" dirty="0"/>
              <a:t>géographique selon les régions commerciales</a:t>
            </a:r>
          </a:p>
          <a:p>
            <a:r>
              <a:rPr lang="fr-FR" sz="2400" dirty="0"/>
              <a:t>CA en 2010 par rapport aux régions</a:t>
            </a:r>
          </a:p>
          <a:p>
            <a:r>
              <a:rPr lang="fr-FR" sz="2400" dirty="0"/>
              <a:t>CA en 2010 par rapport aux régions pour chaque enseigne</a:t>
            </a:r>
          </a:p>
          <a:p>
            <a:endParaRPr lang="fr-FR" sz="2400" dirty="0"/>
          </a:p>
        </p:txBody>
      </p:sp>
      <p:sp>
        <p:nvSpPr>
          <p:cNvPr id="3" name="Espace réservé du numéro de diapositive 2"/>
          <p:cNvSpPr>
            <a:spLocks noGrp="1"/>
          </p:cNvSpPr>
          <p:nvPr>
            <p:ph type="sldNum" sz="quarter" idx="4"/>
          </p:nvPr>
        </p:nvSpPr>
        <p:spPr>
          <a:xfrm>
            <a:off x="6553200" y="6356350"/>
            <a:ext cx="2133600" cy="365125"/>
          </a:xfrm>
        </p:spPr>
        <p:txBody>
          <a:bodyPr/>
          <a:lstStyle/>
          <a:p>
            <a:r>
              <a:rPr lang="fr-FR" smtClean="0"/>
              <a:t>Groupe 2 : Diapositive </a:t>
            </a:r>
            <a:fld id="{DD0687C1-896A-4A7D-8F8C-EE6B0ED28203}" type="slidenum">
              <a:rPr lang="fr-FR" smtClean="0"/>
              <a:pPr/>
              <a:t>7</a:t>
            </a:fld>
            <a:r>
              <a:rPr lang="fr-FR" smtClean="0"/>
              <a:t> / X</a:t>
            </a:r>
            <a:endParaRPr lang="fr-FR" dirty="0"/>
          </a:p>
        </p:txBody>
      </p:sp>
    </p:spTree>
    <p:extLst>
      <p:ext uri="{BB962C8B-B14F-4D97-AF65-F5344CB8AC3E}">
        <p14:creationId xmlns:p14="http://schemas.microsoft.com/office/powerpoint/2010/main" val="6805784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70</a:t>
            </a:fld>
            <a:r>
              <a:rPr lang="fr-FR" smtClean="0"/>
              <a:t> / X</a:t>
            </a:r>
            <a:endParaRPr lang="fr-FR" dirty="0"/>
          </a:p>
        </p:txBody>
      </p:sp>
      <p:sp>
        <p:nvSpPr>
          <p:cNvPr id="4" name="Espace réservé du contenu 3"/>
          <p:cNvSpPr>
            <a:spLocks noGrp="1"/>
          </p:cNvSpPr>
          <p:nvPr>
            <p:ph idx="1"/>
          </p:nvPr>
        </p:nvSpPr>
        <p:spPr/>
        <p:txBody>
          <a:bodyPr>
            <a:normAutofit/>
          </a:bodyPr>
          <a:lstStyle/>
          <a:p>
            <a:r>
              <a:rPr lang="fr-FR" dirty="0"/>
              <a:t>Vérifications de </a:t>
            </a:r>
            <a:r>
              <a:rPr lang="fr-FR" dirty="0" smtClean="0"/>
              <a:t>structure</a:t>
            </a:r>
          </a:p>
          <a:p>
            <a:pPr lvl="1">
              <a:buFont typeface="Arial" pitchFamily="34" charset="0"/>
              <a:buChar char="•"/>
            </a:pPr>
            <a:r>
              <a:rPr lang="fr-FR" dirty="0"/>
              <a:t>Vérification sur Initialisation:</a:t>
            </a:r>
          </a:p>
          <a:p>
            <a:pPr lvl="2"/>
            <a:r>
              <a:rPr lang="fr-FR" dirty="0"/>
              <a:t>Test Darties_initialisation.xls</a:t>
            </a:r>
          </a:p>
          <a:p>
            <a:pPr lvl="2"/>
            <a:endParaRPr lang="fr-FR" dirty="0"/>
          </a:p>
          <a:p>
            <a:pPr lvl="2"/>
            <a:r>
              <a:rPr lang="fr-FR" dirty="0"/>
              <a:t>Onglet Référentiel</a:t>
            </a:r>
          </a:p>
          <a:p>
            <a:pPr lvl="3">
              <a:buFont typeface="Arial" pitchFamily="34" charset="0"/>
              <a:buChar char="•"/>
            </a:pPr>
            <a:r>
              <a:rPr lang="fr-FR" dirty="0"/>
              <a:t>Nom colonne</a:t>
            </a:r>
          </a:p>
          <a:p>
            <a:pPr lvl="3">
              <a:buFont typeface="Arial" pitchFamily="34" charset="0"/>
              <a:buChar char="•"/>
            </a:pPr>
            <a:r>
              <a:rPr lang="fr-FR" dirty="0"/>
              <a:t>Type d’action A/M/S</a:t>
            </a:r>
          </a:p>
          <a:p>
            <a:endParaRPr lang="fr-FR"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3645024"/>
            <a:ext cx="2682070" cy="192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5875468"/>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71</a:t>
            </a:fld>
            <a:r>
              <a:rPr lang="fr-FR" smtClean="0"/>
              <a:t> / X</a:t>
            </a:r>
            <a:endParaRPr lang="fr-FR" dirty="0"/>
          </a:p>
        </p:txBody>
      </p:sp>
      <p:sp>
        <p:nvSpPr>
          <p:cNvPr id="4" name="Espace réservé du contenu 3"/>
          <p:cNvSpPr>
            <a:spLocks noGrp="1"/>
          </p:cNvSpPr>
          <p:nvPr>
            <p:ph idx="1"/>
          </p:nvPr>
        </p:nvSpPr>
        <p:spPr/>
        <p:txBody>
          <a:bodyPr/>
          <a:lstStyle/>
          <a:p>
            <a:endParaRPr lang="fr-FR"/>
          </a:p>
        </p:txBody>
      </p:sp>
    </p:spTree>
    <p:extLst>
      <p:ext uri="{BB962C8B-B14F-4D97-AF65-F5344CB8AC3E}">
        <p14:creationId xmlns:p14="http://schemas.microsoft.com/office/powerpoint/2010/main" val="31914712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endParaRPr lang="fr-FR"/>
          </a:p>
        </p:txBody>
      </p:sp>
      <p:sp>
        <p:nvSpPr>
          <p:cNvPr id="5" name="Espace réservé du contenu 4"/>
          <p:cNvSpPr>
            <a:spLocks noGrp="1"/>
          </p:cNvSpPr>
          <p:nvPr>
            <p:ph sz="quarter" idx="1"/>
          </p:nvPr>
        </p:nvSpPr>
        <p:spPr>
          <a:xfrm>
            <a:off x="457200" y="1600200"/>
            <a:ext cx="8507288" cy="4873752"/>
          </a:xfrm>
        </p:spPr>
        <p:txBody>
          <a:bodyPr>
            <a:normAutofit/>
          </a:bodyPr>
          <a:lstStyle/>
          <a:p>
            <a:pPr algn="ctr"/>
            <a:endParaRPr lang="fr-FR" sz="5400" dirty="0" smtClean="0"/>
          </a:p>
          <a:p>
            <a:pPr marL="0" indent="0" algn="ctr">
              <a:buNone/>
            </a:pPr>
            <a:endParaRPr lang="fr-FR" sz="5400" dirty="0" smtClean="0"/>
          </a:p>
          <a:p>
            <a:pPr marL="0" indent="0" algn="ctr">
              <a:buNone/>
            </a:pPr>
            <a:r>
              <a:rPr lang="fr-FR" sz="5400" dirty="0" smtClean="0"/>
              <a:t>Bilan</a:t>
            </a:r>
            <a:endParaRPr lang="fr-FR" sz="5400" dirty="0"/>
          </a:p>
        </p:txBody>
      </p:sp>
      <p:sp>
        <p:nvSpPr>
          <p:cNvPr id="3" name="Espace réservé du numéro de diapositive 2"/>
          <p:cNvSpPr>
            <a:spLocks noGrp="1"/>
          </p:cNvSpPr>
          <p:nvPr>
            <p:ph type="sldNum" sz="quarter" idx="15"/>
          </p:nvPr>
        </p:nvSpPr>
        <p:spPr/>
        <p:txBody>
          <a:bodyPr/>
          <a:lstStyle/>
          <a:p>
            <a:r>
              <a:rPr lang="fr-FR" smtClean="0"/>
              <a:t>Groupe 2 : Diapositive </a:t>
            </a:r>
            <a:fld id="{DD0687C1-896A-4A7D-8F8C-EE6B0ED28203}" type="slidenum">
              <a:rPr lang="fr-FR" smtClean="0"/>
              <a:pPr/>
              <a:t>72</a:t>
            </a:fld>
            <a:r>
              <a:rPr lang="fr-FR" smtClean="0"/>
              <a:t> / X</a:t>
            </a:r>
            <a:endParaRPr lang="fr-FR" dirty="0"/>
          </a:p>
        </p:txBody>
      </p:sp>
    </p:spTree>
    <p:extLst>
      <p:ext uri="{BB962C8B-B14F-4D97-AF65-F5344CB8AC3E}">
        <p14:creationId xmlns:p14="http://schemas.microsoft.com/office/powerpoint/2010/main" val="32185450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73</a:t>
            </a:fld>
            <a:r>
              <a:rPr lang="fr-FR" smtClean="0"/>
              <a:t> / X</a:t>
            </a:r>
            <a:endParaRPr lang="fr-FR" dirty="0"/>
          </a:p>
        </p:txBody>
      </p:sp>
      <p:sp>
        <p:nvSpPr>
          <p:cNvPr id="4" name="Espace réservé du contenu 3"/>
          <p:cNvSpPr>
            <a:spLocks noGrp="1"/>
          </p:cNvSpPr>
          <p:nvPr>
            <p:ph idx="1"/>
          </p:nvPr>
        </p:nvSpPr>
        <p:spPr/>
        <p:txBody>
          <a:bodyPr>
            <a:normAutofit fontScale="92500" lnSpcReduction="10000"/>
          </a:bodyPr>
          <a:lstStyle/>
          <a:p>
            <a:r>
              <a:rPr lang="fr-FR" dirty="0" smtClean="0"/>
              <a:t>Restitution validée par la recette</a:t>
            </a:r>
          </a:p>
          <a:p>
            <a:pPr lvl="1"/>
            <a:r>
              <a:rPr lang="fr-FR" dirty="0" smtClean="0"/>
              <a:t>Tous les profils sous SAS et Jasper</a:t>
            </a:r>
          </a:p>
          <a:p>
            <a:pPr lvl="1"/>
            <a:r>
              <a:rPr lang="fr-FR" dirty="0" smtClean="0"/>
              <a:t>Objectif réussi</a:t>
            </a:r>
          </a:p>
          <a:p>
            <a:endParaRPr lang="fr-FR" dirty="0"/>
          </a:p>
          <a:p>
            <a:r>
              <a:rPr lang="fr-FR" dirty="0" smtClean="0"/>
              <a:t>Alimentation en cours de validation</a:t>
            </a:r>
          </a:p>
          <a:p>
            <a:pPr lvl="1"/>
            <a:r>
              <a:rPr lang="fr-FR" dirty="0" smtClean="0"/>
              <a:t>Toutes les alimentations faites</a:t>
            </a:r>
          </a:p>
          <a:p>
            <a:pPr lvl="1"/>
            <a:r>
              <a:rPr lang="fr-FR" dirty="0" smtClean="0"/>
              <a:t>Gestion des erreurs avant/pendant faites</a:t>
            </a:r>
          </a:p>
          <a:p>
            <a:pPr lvl="1"/>
            <a:r>
              <a:rPr lang="fr-FR" dirty="0" smtClean="0"/>
              <a:t>Automatisation des jobs + fichiers </a:t>
            </a:r>
            <a:r>
              <a:rPr lang="fr-FR" dirty="0" err="1" smtClean="0"/>
              <a:t>paramètrages</a:t>
            </a:r>
            <a:endParaRPr lang="fr-FR" dirty="0"/>
          </a:p>
        </p:txBody>
      </p:sp>
    </p:spTree>
    <p:extLst>
      <p:ext uri="{BB962C8B-B14F-4D97-AF65-F5344CB8AC3E}">
        <p14:creationId xmlns:p14="http://schemas.microsoft.com/office/powerpoint/2010/main" val="3226851683"/>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sz="2400" dirty="0" smtClean="0"/>
              <a:t>Le design de l’application est assez proche de la charte graphique du cahier des charges.</a:t>
            </a:r>
            <a:endParaRPr lang="fr-FR" sz="2400" dirty="0"/>
          </a:p>
        </p:txBody>
      </p:sp>
      <p:sp>
        <p:nvSpPr>
          <p:cNvPr id="2" name="Titre 1"/>
          <p:cNvSpPr>
            <a:spLocks noGrp="1"/>
          </p:cNvSpPr>
          <p:nvPr>
            <p:ph type="title" idx="4294967295"/>
          </p:nvPr>
        </p:nvSpPr>
        <p:spPr>
          <a:xfrm>
            <a:off x="0" y="274638"/>
            <a:ext cx="8229600" cy="1143000"/>
          </a:xfrm>
        </p:spPr>
        <p:txBody>
          <a:bodyPr/>
          <a:lstStyle/>
          <a:p>
            <a:r>
              <a:rPr lang="fr-FR" dirty="0" smtClean="0"/>
              <a:t>Bilan de l’ergonomie</a:t>
            </a:r>
            <a:endParaRPr lang="fr-FR" dirty="0"/>
          </a:p>
        </p:txBody>
      </p:sp>
      <p:pic>
        <p:nvPicPr>
          <p:cNvPr id="1026" name="Picture 2"/>
          <p:cNvPicPr>
            <a:picLocks noChangeAspect="1" noChangeArrowheads="1"/>
          </p:cNvPicPr>
          <p:nvPr/>
        </p:nvPicPr>
        <p:blipFill>
          <a:blip r:embed="rId2"/>
          <a:srcRect l="32943" t="20508" r="18191" b="14062"/>
          <a:stretch>
            <a:fillRect/>
          </a:stretch>
        </p:blipFill>
        <p:spPr bwMode="auto">
          <a:xfrm>
            <a:off x="251520" y="3407697"/>
            <a:ext cx="4121013" cy="3102336"/>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l="15373" t="12695" r="28074" b="11133"/>
          <a:stretch>
            <a:fillRect/>
          </a:stretch>
        </p:blipFill>
        <p:spPr bwMode="auto">
          <a:xfrm>
            <a:off x="4572000" y="3390003"/>
            <a:ext cx="4143404" cy="3137723"/>
          </a:xfrm>
          <a:prstGeom prst="rect">
            <a:avLst/>
          </a:prstGeom>
          <a:noFill/>
          <a:ln w="9525">
            <a:noFill/>
            <a:miter lim="800000"/>
            <a:headEnd/>
            <a:tailEnd/>
          </a:ln>
          <a:effectLst/>
        </p:spPr>
      </p:pic>
    </p:spTree>
    <p:extLst>
      <p:ext uri="{BB962C8B-B14F-4D97-AF65-F5344CB8AC3E}">
        <p14:creationId xmlns:p14="http://schemas.microsoft.com/office/powerpoint/2010/main" val="8731373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07504" y="4365104"/>
            <a:ext cx="2214578" cy="2214578"/>
          </a:xfrm>
          <a:prstGeom prst="rect">
            <a:avLst/>
          </a:prstGeom>
          <a:noFill/>
          <a:ln w="9525">
            <a:noFill/>
            <a:miter lim="800000"/>
            <a:headEnd/>
            <a:tailEnd/>
          </a:ln>
          <a:effectLst/>
        </p:spPr>
      </p:pic>
      <p:sp>
        <p:nvSpPr>
          <p:cNvPr id="3" name="Espace réservé du contenu 2"/>
          <p:cNvSpPr>
            <a:spLocks noGrp="1"/>
          </p:cNvSpPr>
          <p:nvPr>
            <p:ph idx="1"/>
          </p:nvPr>
        </p:nvSpPr>
        <p:spPr>
          <a:xfrm>
            <a:off x="2123728" y="1916832"/>
            <a:ext cx="6707088" cy="4209331"/>
          </a:xfrm>
        </p:spPr>
        <p:txBody>
          <a:bodyPr>
            <a:normAutofit/>
          </a:bodyPr>
          <a:lstStyle/>
          <a:p>
            <a:pPr marL="0" indent="0" algn="ctr">
              <a:buNone/>
            </a:pPr>
            <a:r>
              <a:rPr lang="fr-FR" dirty="0"/>
              <a:t>Bilan de la navigation</a:t>
            </a:r>
          </a:p>
          <a:p>
            <a:r>
              <a:rPr lang="fr-FR" sz="2600" dirty="0" smtClean="0"/>
              <a:t>Les </a:t>
            </a:r>
            <a:r>
              <a:rPr lang="fr-FR" sz="2600" dirty="0" smtClean="0"/>
              <a:t>profils "Responsable magasin", "Responsable régional" et "Directeur commercial" sont opérationnels mis à part la gestion des études.</a:t>
            </a:r>
          </a:p>
          <a:p>
            <a:pPr algn="just"/>
            <a:r>
              <a:rPr lang="fr-FR" sz="2600" dirty="0" smtClean="0"/>
              <a:t>Le profil "Chef de produit" n'a pas été implémenté</a:t>
            </a:r>
            <a:r>
              <a:rPr lang="fr-FR" sz="2600" dirty="0" smtClean="0"/>
              <a:t>.</a:t>
            </a:r>
            <a:endParaRPr lang="fr-FR" sz="2600" dirty="0" smtClean="0"/>
          </a:p>
        </p:txBody>
      </p:sp>
    </p:spTree>
    <p:extLst>
      <p:ext uri="{BB962C8B-B14F-4D97-AF65-F5344CB8AC3E}">
        <p14:creationId xmlns:p14="http://schemas.microsoft.com/office/powerpoint/2010/main" val="281731238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lgn="ctr">
              <a:buNone/>
            </a:pPr>
            <a:r>
              <a:rPr lang="fr-FR" b="1" dirty="0"/>
              <a:t>Bilan de la </a:t>
            </a:r>
            <a:r>
              <a:rPr lang="fr-FR" b="1" dirty="0" smtClean="0"/>
              <a:t>navigation</a:t>
            </a:r>
          </a:p>
          <a:p>
            <a:pPr marL="0" indent="0" algn="ctr">
              <a:buNone/>
            </a:pPr>
            <a:endParaRPr lang="fr-FR" b="1" dirty="0"/>
          </a:p>
          <a:p>
            <a:pPr algn="just"/>
            <a:r>
              <a:rPr lang="fr-FR" sz="2400" dirty="0" smtClean="0"/>
              <a:t>Pour </a:t>
            </a:r>
            <a:r>
              <a:rPr lang="fr-FR" sz="2400" dirty="0" smtClean="0"/>
              <a:t>tous les profils créés, on peut consulter : l'accueil, le palmarès, l'historique et les détails, avec leurs graphiques associés.</a:t>
            </a:r>
          </a:p>
          <a:p>
            <a:pPr algn="just"/>
            <a:r>
              <a:rPr lang="fr-FR" sz="2400" dirty="0" smtClean="0"/>
              <a:t>On peut faire varier les informations à afficher</a:t>
            </a:r>
            <a:r>
              <a:rPr lang="fr-FR" sz="2400" dirty="0" smtClean="0"/>
              <a:t>.</a:t>
            </a:r>
            <a:endParaRPr lang="fr-FR" sz="2400" dirty="0" smtClean="0"/>
          </a:p>
        </p:txBody>
      </p:sp>
    </p:spTree>
    <p:extLst>
      <p:ext uri="{BB962C8B-B14F-4D97-AF65-F5344CB8AC3E}">
        <p14:creationId xmlns:p14="http://schemas.microsoft.com/office/powerpoint/2010/main" val="23187615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lgn="ctr">
              <a:buNone/>
            </a:pPr>
            <a:r>
              <a:rPr lang="fr-FR" b="1" dirty="0"/>
              <a:t>Bilan de la navigation</a:t>
            </a:r>
          </a:p>
          <a:p>
            <a:pPr algn="just"/>
            <a:endParaRPr lang="fr-FR" dirty="0" smtClean="0"/>
          </a:p>
          <a:p>
            <a:pPr algn="just"/>
            <a:r>
              <a:rPr lang="fr-FR" sz="2400" dirty="0" smtClean="0"/>
              <a:t>On </a:t>
            </a:r>
            <a:r>
              <a:rPr lang="fr-FR" sz="2400" dirty="0" smtClean="0"/>
              <a:t>peut imprimer les résultats et les enregistrer au format </a:t>
            </a:r>
            <a:r>
              <a:rPr lang="fr-FR" sz="2400" dirty="0" err="1" smtClean="0"/>
              <a:t>pdf</a:t>
            </a:r>
            <a:r>
              <a:rPr lang="fr-FR" sz="2400" dirty="0" smtClean="0"/>
              <a:t> uniquement. </a:t>
            </a:r>
          </a:p>
          <a:p>
            <a:pPr algn="just"/>
            <a:r>
              <a:rPr lang="fr-FR" sz="2400" dirty="0" smtClean="0"/>
              <a:t>L'envoi par mail n'est pas opérationnel.</a:t>
            </a:r>
          </a:p>
          <a:p>
            <a:pPr algn="just"/>
            <a:r>
              <a:rPr lang="fr-FR" sz="2400" dirty="0" smtClean="0"/>
              <a:t>L'aide n'a pas été implémentée.</a:t>
            </a:r>
            <a:endParaRPr lang="fr-FR" sz="2400" dirty="0"/>
          </a:p>
        </p:txBody>
      </p:sp>
    </p:spTree>
    <p:extLst>
      <p:ext uri="{BB962C8B-B14F-4D97-AF65-F5344CB8AC3E}">
        <p14:creationId xmlns:p14="http://schemas.microsoft.com/office/powerpoint/2010/main" val="186238564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duotone>
              <a:schemeClr val="bg2">
                <a:shade val="45000"/>
                <a:satMod val="135000"/>
              </a:schemeClr>
              <a:prstClr val="white"/>
            </a:duotone>
          </a:blip>
          <a:srcRect l="11342" t="9924" r="4725" b="7844"/>
          <a:stretch>
            <a:fillRect/>
          </a:stretch>
        </p:blipFill>
        <p:spPr bwMode="auto">
          <a:xfrm>
            <a:off x="4071934" y="3286124"/>
            <a:ext cx="4010351" cy="3143248"/>
          </a:xfrm>
          <a:prstGeom prst="rect">
            <a:avLst/>
          </a:prstGeom>
          <a:noFill/>
          <a:ln w="9525">
            <a:noFill/>
            <a:miter lim="800000"/>
            <a:headEnd/>
            <a:tailEnd/>
          </a:ln>
          <a:effectLst/>
        </p:spPr>
      </p:pic>
      <p:sp>
        <p:nvSpPr>
          <p:cNvPr id="3" name="Espace réservé du contenu 2"/>
          <p:cNvSpPr>
            <a:spLocks noGrp="1"/>
          </p:cNvSpPr>
          <p:nvPr>
            <p:ph idx="1"/>
          </p:nvPr>
        </p:nvSpPr>
        <p:spPr/>
        <p:txBody>
          <a:bodyPr>
            <a:normAutofit fontScale="92500" lnSpcReduction="10000"/>
          </a:bodyPr>
          <a:lstStyle/>
          <a:p>
            <a:pPr marL="0" indent="0" algn="ctr">
              <a:buNone/>
            </a:pPr>
            <a:r>
              <a:rPr lang="fr-FR" b="1" dirty="0"/>
              <a:t>Bilan de l’alimentation</a:t>
            </a:r>
          </a:p>
          <a:p>
            <a:r>
              <a:rPr lang="fr-FR" sz="3000" dirty="0" smtClean="0"/>
              <a:t>Réalisation </a:t>
            </a:r>
            <a:r>
              <a:rPr lang="fr-FR" sz="3000" dirty="0" smtClean="0"/>
              <a:t>de tests d’alimentation avec des fichiers valides et invalides.</a:t>
            </a:r>
          </a:p>
          <a:p>
            <a:r>
              <a:rPr lang="fr-FR" sz="3000" dirty="0" smtClean="0"/>
              <a:t>L’application a réagi conformément aux attentes : </a:t>
            </a:r>
          </a:p>
          <a:p>
            <a:pPr lvl="1"/>
            <a:r>
              <a:rPr lang="fr-FR" sz="2600" dirty="0" smtClean="0"/>
              <a:t>Lorsque les fichiers étaient bons, la base de données a bien été mise à jour.</a:t>
            </a:r>
          </a:p>
          <a:p>
            <a:pPr lvl="1"/>
            <a:r>
              <a:rPr lang="fr-FR" sz="2600" dirty="0" smtClean="0"/>
              <a:t>Lorsque les fichiers étaient mauvais, la base de données ne se mettait pas à jour et un message d’erreur était généré.</a:t>
            </a:r>
            <a:endParaRPr lang="fr-FR" sz="2600" dirty="0"/>
          </a:p>
        </p:txBody>
      </p:sp>
    </p:spTree>
    <p:extLst>
      <p:ext uri="{BB962C8B-B14F-4D97-AF65-F5344CB8AC3E}">
        <p14:creationId xmlns:p14="http://schemas.microsoft.com/office/powerpoint/2010/main" val="184689218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79</a:t>
            </a:fld>
            <a:r>
              <a:rPr lang="fr-FR" smtClean="0"/>
              <a:t> / X</a:t>
            </a:r>
            <a:endParaRPr lang="fr-FR" dirty="0"/>
          </a:p>
        </p:txBody>
      </p:sp>
      <p:sp>
        <p:nvSpPr>
          <p:cNvPr id="4" name="Espace réservé du contenu 3"/>
          <p:cNvSpPr>
            <a:spLocks noGrp="1"/>
          </p:cNvSpPr>
          <p:nvPr>
            <p:ph idx="1"/>
          </p:nvPr>
        </p:nvSpPr>
        <p:spPr/>
        <p:txBody>
          <a:bodyPr>
            <a:normAutofit/>
          </a:bodyPr>
          <a:lstStyle/>
          <a:p>
            <a:r>
              <a:rPr lang="fr-FR" sz="2000" dirty="0" smtClean="0"/>
              <a:t>Comparaison SAS / Jasper</a:t>
            </a:r>
          </a:p>
          <a:p>
            <a:r>
              <a:rPr lang="fr-FR" sz="2000" dirty="0" smtClean="0"/>
              <a:t>Avantage Jasper – Facilité mise en œuvre tableaux</a:t>
            </a:r>
          </a:p>
          <a:p>
            <a:r>
              <a:rPr lang="fr-FR" sz="2000" dirty="0" smtClean="0"/>
              <a:t>Un peu moins de possibilité en graphes / cartes</a:t>
            </a:r>
            <a:endParaRPr lang="fr-FR" sz="2000" dirty="0"/>
          </a:p>
          <a:p>
            <a:endParaRPr lang="fr-FR" sz="2000" dirty="0"/>
          </a:p>
        </p:txBody>
      </p:sp>
      <p:graphicFrame>
        <p:nvGraphicFramePr>
          <p:cNvPr id="3" name="Tableau 2"/>
          <p:cNvGraphicFramePr>
            <a:graphicFrameLocks noGrp="1"/>
          </p:cNvGraphicFramePr>
          <p:nvPr>
            <p:extLst>
              <p:ext uri="{D42A27DB-BD31-4B8C-83A1-F6EECF244321}">
                <p14:modId xmlns:p14="http://schemas.microsoft.com/office/powerpoint/2010/main" val="1356230668"/>
              </p:ext>
            </p:extLst>
          </p:nvPr>
        </p:nvGraphicFramePr>
        <p:xfrm>
          <a:off x="467542" y="3140968"/>
          <a:ext cx="8496945" cy="2551048"/>
        </p:xfrm>
        <a:graphic>
          <a:graphicData uri="http://schemas.openxmlformats.org/drawingml/2006/table">
            <a:tbl>
              <a:tblPr firstRow="1" bandRow="1">
                <a:tableStyleId>{5C22544A-7EE6-4342-B048-85BDC9FD1C3A}</a:tableStyleId>
              </a:tblPr>
              <a:tblGrid>
                <a:gridCol w="1699389"/>
                <a:gridCol w="1699389"/>
                <a:gridCol w="1699389"/>
                <a:gridCol w="1699389"/>
                <a:gridCol w="1699389"/>
              </a:tblGrid>
              <a:tr h="442848">
                <a:tc>
                  <a:txBody>
                    <a:bodyPr/>
                    <a:lstStyle/>
                    <a:p>
                      <a:pPr algn="ctr"/>
                      <a:endParaRPr lang="fr-FR" sz="1600" dirty="0"/>
                    </a:p>
                  </a:txBody>
                  <a:tcPr/>
                </a:tc>
                <a:tc gridSpan="2">
                  <a:txBody>
                    <a:bodyPr/>
                    <a:lstStyle/>
                    <a:p>
                      <a:pPr algn="ctr"/>
                      <a:r>
                        <a:rPr lang="fr-FR" sz="1600" dirty="0" smtClean="0"/>
                        <a:t>SAS</a:t>
                      </a:r>
                      <a:endParaRPr lang="fr-FR" sz="1600" dirty="0"/>
                    </a:p>
                  </a:txBody>
                  <a:tcPr/>
                </a:tc>
                <a:tc hMerge="1">
                  <a:txBody>
                    <a:bodyPr/>
                    <a:lstStyle/>
                    <a:p>
                      <a:endParaRPr lang="fr-FR" dirty="0"/>
                    </a:p>
                  </a:txBody>
                  <a:tcPr/>
                </a:tc>
                <a:tc gridSpan="2">
                  <a:txBody>
                    <a:bodyPr/>
                    <a:lstStyle/>
                    <a:p>
                      <a:pPr algn="ctr"/>
                      <a:r>
                        <a:rPr lang="fr-FR" sz="1600" dirty="0" smtClean="0"/>
                        <a:t>Jasper</a:t>
                      </a:r>
                      <a:endParaRPr lang="fr-FR" sz="1600" dirty="0"/>
                    </a:p>
                  </a:txBody>
                  <a:tcPr/>
                </a:tc>
                <a:tc hMerge="1">
                  <a:txBody>
                    <a:bodyPr/>
                    <a:lstStyle/>
                    <a:p>
                      <a:endParaRPr lang="fr-FR" dirty="0"/>
                    </a:p>
                  </a:txBody>
                  <a:tcPr/>
                </a:tc>
              </a:tr>
              <a:tr h="370840">
                <a:tc>
                  <a:txBody>
                    <a:bodyPr/>
                    <a:lstStyle/>
                    <a:p>
                      <a:pPr algn="ctr"/>
                      <a:endParaRPr lang="fr-FR" sz="1600" dirty="0"/>
                    </a:p>
                  </a:txBody>
                  <a:tcPr/>
                </a:tc>
                <a:tc>
                  <a:txBody>
                    <a:bodyPr/>
                    <a:lstStyle/>
                    <a:p>
                      <a:pPr algn="ctr"/>
                      <a:r>
                        <a:rPr lang="fr-FR" sz="1600" b="1" dirty="0" smtClean="0"/>
                        <a:t>Tableaux</a:t>
                      </a:r>
                      <a:endParaRPr lang="fr-FR" sz="1600" b="1" dirty="0"/>
                    </a:p>
                  </a:txBody>
                  <a:tcPr/>
                </a:tc>
                <a:tc>
                  <a:txBody>
                    <a:bodyPr/>
                    <a:lstStyle/>
                    <a:p>
                      <a:pPr algn="ctr"/>
                      <a:r>
                        <a:rPr lang="fr-FR" sz="1600" b="1" dirty="0" smtClean="0"/>
                        <a:t>Graphiques</a:t>
                      </a:r>
                      <a:endParaRPr lang="fr-FR" sz="1600" b="1" dirty="0"/>
                    </a:p>
                  </a:txBody>
                  <a:tcPr/>
                </a:tc>
                <a:tc>
                  <a:txBody>
                    <a:bodyPr/>
                    <a:lstStyle/>
                    <a:p>
                      <a:pPr algn="ctr"/>
                      <a:r>
                        <a:rPr lang="fr-FR" sz="1600" b="1" dirty="0" smtClean="0"/>
                        <a:t>Tableaux</a:t>
                      </a:r>
                      <a:endParaRPr lang="fr-FR" sz="1600" b="1" dirty="0"/>
                    </a:p>
                  </a:txBody>
                  <a:tcPr/>
                </a:tc>
                <a:tc>
                  <a:txBody>
                    <a:bodyPr/>
                    <a:lstStyle/>
                    <a:p>
                      <a:pPr algn="ctr"/>
                      <a:r>
                        <a:rPr lang="fr-FR" sz="1600" b="1" dirty="0" smtClean="0"/>
                        <a:t>Graphiques</a:t>
                      </a:r>
                      <a:endParaRPr lang="fr-FR" sz="1600" b="1" dirty="0"/>
                    </a:p>
                  </a:txBody>
                  <a:tcPr/>
                </a:tc>
              </a:tr>
              <a:tr h="370840">
                <a:tc>
                  <a:txBody>
                    <a:bodyPr/>
                    <a:lstStyle/>
                    <a:p>
                      <a:pPr algn="ctr"/>
                      <a:r>
                        <a:rPr lang="fr-FR" sz="1600" b="1" dirty="0" smtClean="0"/>
                        <a:t>Responsable Magasin</a:t>
                      </a:r>
                      <a:endParaRPr lang="fr-FR" sz="1600" b="1" dirty="0"/>
                    </a:p>
                  </a:txBody>
                  <a:tcPr/>
                </a:tc>
                <a:tc>
                  <a:txBody>
                    <a:bodyPr/>
                    <a:lstStyle/>
                    <a:p>
                      <a:pPr algn="ctr"/>
                      <a:endParaRPr lang="fr-FR" sz="1600" dirty="0"/>
                    </a:p>
                  </a:txBody>
                  <a:tcPr/>
                </a:tc>
                <a:tc>
                  <a:txBody>
                    <a:bodyPr/>
                    <a:lstStyle/>
                    <a:p>
                      <a:pPr algn="ctr"/>
                      <a:endParaRPr lang="fr-FR" sz="1600" dirty="0"/>
                    </a:p>
                  </a:txBody>
                  <a:tcPr/>
                </a:tc>
                <a:tc>
                  <a:txBody>
                    <a:bodyPr/>
                    <a:lstStyle/>
                    <a:p>
                      <a:pPr algn="ctr"/>
                      <a:endParaRPr lang="fr-FR" sz="1600" dirty="0"/>
                    </a:p>
                  </a:txBody>
                  <a:tcPr/>
                </a:tc>
                <a:tc>
                  <a:txBody>
                    <a:bodyPr/>
                    <a:lstStyle/>
                    <a:p>
                      <a:pPr algn="ctr"/>
                      <a:endParaRPr lang="fr-FR" sz="1600" dirty="0"/>
                    </a:p>
                  </a:txBody>
                  <a:tcPr/>
                </a:tc>
              </a:tr>
              <a:tr h="370840">
                <a:tc>
                  <a:txBody>
                    <a:bodyPr/>
                    <a:lstStyle/>
                    <a:p>
                      <a:pPr algn="ctr"/>
                      <a:r>
                        <a:rPr lang="fr-FR" sz="1600" b="1" dirty="0" smtClean="0"/>
                        <a:t>Responsable</a:t>
                      </a:r>
                      <a:r>
                        <a:rPr lang="fr-FR" sz="1600" b="1" baseline="0" dirty="0" smtClean="0"/>
                        <a:t> </a:t>
                      </a:r>
                      <a:r>
                        <a:rPr lang="fr-FR" sz="1600" b="1" baseline="0" dirty="0" err="1" smtClean="0"/>
                        <a:t>Regional</a:t>
                      </a:r>
                      <a:endParaRPr lang="fr-FR" sz="1600" b="1" dirty="0"/>
                    </a:p>
                  </a:txBody>
                  <a:tcPr/>
                </a:tc>
                <a:tc>
                  <a:txBody>
                    <a:bodyPr/>
                    <a:lstStyle/>
                    <a:p>
                      <a:pPr algn="ctr"/>
                      <a:endParaRPr lang="fr-FR" sz="1600" dirty="0" smtClean="0"/>
                    </a:p>
                    <a:p>
                      <a:pPr algn="ctr"/>
                      <a:endParaRPr lang="fr-FR" sz="1600" dirty="0"/>
                    </a:p>
                  </a:txBody>
                  <a:tcPr/>
                </a:tc>
                <a:tc>
                  <a:txBody>
                    <a:bodyPr/>
                    <a:lstStyle/>
                    <a:p>
                      <a:pPr algn="ctr"/>
                      <a:endParaRPr lang="fr-FR" sz="1600" dirty="0"/>
                    </a:p>
                  </a:txBody>
                  <a:tcPr/>
                </a:tc>
                <a:tc>
                  <a:txBody>
                    <a:bodyPr/>
                    <a:lstStyle/>
                    <a:p>
                      <a:pPr algn="ctr"/>
                      <a:endParaRPr lang="fr-FR" sz="1600" dirty="0"/>
                    </a:p>
                  </a:txBody>
                  <a:tcPr/>
                </a:tc>
                <a:tc>
                  <a:txBody>
                    <a:bodyPr/>
                    <a:lstStyle/>
                    <a:p>
                      <a:pPr algn="ctr"/>
                      <a:endParaRPr lang="fr-FR" sz="1600" dirty="0"/>
                    </a:p>
                  </a:txBody>
                  <a:tcPr/>
                </a:tc>
              </a:tr>
              <a:tr h="370840">
                <a:tc>
                  <a:txBody>
                    <a:bodyPr/>
                    <a:lstStyle/>
                    <a:p>
                      <a:pPr algn="ctr"/>
                      <a:r>
                        <a:rPr lang="fr-FR" sz="1600" b="1" dirty="0" smtClean="0"/>
                        <a:t>Directeur Commercial</a:t>
                      </a:r>
                      <a:endParaRPr lang="fr-FR" sz="1600" b="1" dirty="0"/>
                    </a:p>
                  </a:txBody>
                  <a:tcPr/>
                </a:tc>
                <a:tc>
                  <a:txBody>
                    <a:bodyPr/>
                    <a:lstStyle/>
                    <a:p>
                      <a:pPr algn="ctr"/>
                      <a:endParaRPr lang="fr-FR" sz="1600" dirty="0"/>
                    </a:p>
                  </a:txBody>
                  <a:tcPr/>
                </a:tc>
                <a:tc>
                  <a:txBody>
                    <a:bodyPr/>
                    <a:lstStyle/>
                    <a:p>
                      <a:pPr algn="ctr"/>
                      <a:endParaRPr lang="fr-FR" sz="1600" dirty="0"/>
                    </a:p>
                  </a:txBody>
                  <a:tcPr/>
                </a:tc>
                <a:tc>
                  <a:txBody>
                    <a:bodyPr/>
                    <a:lstStyle/>
                    <a:p>
                      <a:pPr algn="ctr"/>
                      <a:endParaRPr lang="fr-FR" sz="1600" dirty="0"/>
                    </a:p>
                  </a:txBody>
                  <a:tcPr/>
                </a:tc>
                <a:tc>
                  <a:txBody>
                    <a:bodyPr/>
                    <a:lstStyle/>
                    <a:p>
                      <a:pPr algn="ctr"/>
                      <a:endParaRPr lang="fr-FR" sz="1600" dirty="0"/>
                    </a:p>
                  </a:txBody>
                  <a:tcPr/>
                </a:tc>
              </a:tr>
            </a:tbl>
          </a:graphicData>
        </a:graphic>
      </p:graphicFrame>
      <p:pic>
        <p:nvPicPr>
          <p:cNvPr id="1026" name="Picture 2" descr="http://emersondirect.files.wordpress.com/2010/04/val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4" y="4005064"/>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emersondirect.files.wordpress.com/2010/04/val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9084" y="4509120"/>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emersondirect.files.wordpress.com/2010/04/val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9084" y="5085184"/>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emersondirect.files.wordpress.com/2010/04/val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4005064"/>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emersondirect.files.wordpress.com/2010/04/val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5468" y="4509120"/>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emersondirect.files.wordpress.com/2010/04/val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5468" y="5085184"/>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emersondirect.files.wordpress.com/2010/04/val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4005064"/>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emersondirect.files.wordpress.com/2010/04/val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3660" y="4509120"/>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emersondirect.files.wordpress.com/2010/04/val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3660" y="5085184"/>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emersondirect.files.wordpress.com/2010/04/val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992" y="4005064"/>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emersondirect.files.wordpress.com/2010/04/val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1292" y="4509120"/>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grdt.ifrance.com/warn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71494" y="5187807"/>
            <a:ext cx="467472" cy="45111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grdt.ifrance.com/warn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3372" y="5138130"/>
            <a:ext cx="467472" cy="451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96492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Autofit/>
          </a:bodyPr>
          <a:lstStyle/>
          <a:p>
            <a:pPr marL="0" indent="0" algn="ctr">
              <a:buNone/>
            </a:pPr>
            <a:r>
              <a:rPr lang="fr-FR" sz="2400" dirty="0"/>
              <a:t>Constat de l’informatique actuelle du </a:t>
            </a:r>
            <a:r>
              <a:rPr lang="fr-FR" sz="2400" dirty="0" smtClean="0"/>
              <a:t>groupe</a:t>
            </a:r>
          </a:p>
          <a:p>
            <a:pPr marL="0" indent="0" algn="ctr">
              <a:buNone/>
            </a:pPr>
            <a:endParaRPr lang="fr-FR" sz="2000" dirty="0"/>
          </a:p>
          <a:p>
            <a:r>
              <a:rPr lang="fr-FR" sz="2000" dirty="0" smtClean="0"/>
              <a:t>Outil </a:t>
            </a:r>
            <a:r>
              <a:rPr lang="fr-FR" sz="2000" dirty="0"/>
              <a:t>Microsoft Excel aidant à établir la budgétisation des différentes enseignes. </a:t>
            </a:r>
          </a:p>
          <a:p>
            <a:pPr>
              <a:buNone/>
            </a:pPr>
            <a:endParaRPr lang="fr-FR" sz="2000" dirty="0"/>
          </a:p>
          <a:p>
            <a:pPr lvl="1">
              <a:buFont typeface="Wingdings" charset="2"/>
              <a:buChar char="à"/>
            </a:pPr>
            <a:r>
              <a:rPr lang="fr-FR" sz="1800" dirty="0">
                <a:sym typeface="Wingdings"/>
              </a:rPr>
              <a:t>Les chiffres : les ventes, le chiffre  d’affaires et la marge</a:t>
            </a:r>
          </a:p>
          <a:p>
            <a:pPr lvl="1">
              <a:buFont typeface="Wingdings" charset="2"/>
              <a:buChar char="à"/>
            </a:pPr>
            <a:r>
              <a:rPr lang="fr-FR" sz="1800" dirty="0">
                <a:sym typeface="Wingdings"/>
              </a:rPr>
              <a:t>Analyse du </a:t>
            </a:r>
            <a:r>
              <a:rPr lang="fr-FR" sz="1800" dirty="0" smtClean="0">
                <a:sym typeface="Wingdings"/>
              </a:rPr>
              <a:t>réalisé </a:t>
            </a:r>
            <a:r>
              <a:rPr lang="fr-FR" sz="1800" dirty="0">
                <a:sym typeface="Wingdings"/>
              </a:rPr>
              <a:t>par magasin, région commerciale, enseigne, le groupe</a:t>
            </a:r>
          </a:p>
          <a:p>
            <a:pPr lvl="1">
              <a:buFont typeface="Wingdings" charset="2"/>
              <a:buChar char="à"/>
            </a:pPr>
            <a:r>
              <a:rPr lang="fr-FR" sz="1800" dirty="0">
                <a:sym typeface="Wingdings"/>
              </a:rPr>
              <a:t>Etablissement d’objectifs en </a:t>
            </a:r>
            <a:r>
              <a:rPr lang="fr-FR" sz="1800" dirty="0" smtClean="0">
                <a:sym typeface="Wingdings"/>
              </a:rPr>
              <a:t>fonction du réel</a:t>
            </a:r>
            <a:endParaRPr lang="fr-FR" sz="1800" dirty="0">
              <a:sym typeface="Wingdings"/>
            </a:endParaRPr>
          </a:p>
          <a:p>
            <a:pPr lvl="1">
              <a:buFont typeface="Wingdings" charset="2"/>
              <a:buChar char="à"/>
            </a:pPr>
            <a:r>
              <a:rPr lang="fr-FR" sz="1800" dirty="0">
                <a:sym typeface="Wingdings"/>
              </a:rPr>
              <a:t>Etude de la performance</a:t>
            </a:r>
            <a:endParaRPr lang="fr-FR" sz="1800" dirty="0"/>
          </a:p>
          <a:p>
            <a:endParaRPr lang="fr-FR" sz="2000" dirty="0"/>
          </a:p>
          <a:p>
            <a:endParaRPr lang="fr-FR" sz="1400" dirty="0"/>
          </a:p>
        </p:txBody>
      </p:sp>
      <p:sp>
        <p:nvSpPr>
          <p:cNvPr id="3" name="Espace réservé du numéro de diapositive 2"/>
          <p:cNvSpPr>
            <a:spLocks noGrp="1"/>
          </p:cNvSpPr>
          <p:nvPr>
            <p:ph type="sldNum" sz="quarter" idx="4"/>
          </p:nvPr>
        </p:nvSpPr>
        <p:spPr>
          <a:xfrm>
            <a:off x="6553200" y="6356350"/>
            <a:ext cx="2133600" cy="365125"/>
          </a:xfrm>
        </p:spPr>
        <p:txBody>
          <a:bodyPr/>
          <a:lstStyle/>
          <a:p>
            <a:r>
              <a:rPr lang="fr-FR" smtClean="0"/>
              <a:t>Groupe 2 : Diapositive </a:t>
            </a:r>
            <a:fld id="{DD0687C1-896A-4A7D-8F8C-EE6B0ED28203}" type="slidenum">
              <a:rPr lang="fr-FR" smtClean="0"/>
              <a:pPr/>
              <a:t>8</a:t>
            </a:fld>
            <a:r>
              <a:rPr lang="fr-FR" smtClean="0"/>
              <a:t> / X</a:t>
            </a:r>
            <a:endParaRPr lang="fr-FR" dirty="0"/>
          </a:p>
        </p:txBody>
      </p:sp>
    </p:spTree>
    <p:extLst>
      <p:ext uri="{BB962C8B-B14F-4D97-AF65-F5344CB8AC3E}">
        <p14:creationId xmlns:p14="http://schemas.microsoft.com/office/powerpoint/2010/main" val="6805784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80</a:t>
            </a:fld>
            <a:r>
              <a:rPr lang="fr-FR" smtClean="0"/>
              <a:t> / X</a:t>
            </a:r>
            <a:endParaRPr lang="fr-FR" dirty="0"/>
          </a:p>
        </p:txBody>
      </p:sp>
      <p:sp>
        <p:nvSpPr>
          <p:cNvPr id="4" name="Espace réservé du contenu 3"/>
          <p:cNvSpPr>
            <a:spLocks noGrp="1"/>
          </p:cNvSpPr>
          <p:nvPr>
            <p:ph idx="1"/>
          </p:nvPr>
        </p:nvSpPr>
        <p:spPr/>
        <p:txBody>
          <a:bodyPr>
            <a:normAutofit/>
          </a:bodyPr>
          <a:lstStyle/>
          <a:p>
            <a:r>
              <a:rPr lang="fr-FR" dirty="0" smtClean="0"/>
              <a:t>Reste à faire</a:t>
            </a:r>
            <a:endParaRPr lang="fr-FR" dirty="0"/>
          </a:p>
        </p:txBody>
      </p:sp>
    </p:spTree>
    <p:extLst>
      <p:ext uri="{BB962C8B-B14F-4D97-AF65-F5344CB8AC3E}">
        <p14:creationId xmlns:p14="http://schemas.microsoft.com/office/powerpoint/2010/main" val="819390412"/>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endParaRPr lang="fr-FR"/>
          </a:p>
        </p:txBody>
      </p:sp>
      <p:sp>
        <p:nvSpPr>
          <p:cNvPr id="5" name="Espace réservé du contenu 4"/>
          <p:cNvSpPr>
            <a:spLocks noGrp="1"/>
          </p:cNvSpPr>
          <p:nvPr>
            <p:ph sz="quarter" idx="1"/>
          </p:nvPr>
        </p:nvSpPr>
        <p:spPr>
          <a:xfrm>
            <a:off x="457200" y="1600200"/>
            <a:ext cx="8507288" cy="4873752"/>
          </a:xfrm>
        </p:spPr>
        <p:txBody>
          <a:bodyPr>
            <a:normAutofit/>
          </a:bodyPr>
          <a:lstStyle/>
          <a:p>
            <a:pPr marL="0" indent="0" algn="ctr">
              <a:buNone/>
            </a:pPr>
            <a:endParaRPr lang="fr-FR" sz="5400" dirty="0"/>
          </a:p>
          <a:p>
            <a:pPr marL="0" indent="0" algn="ctr">
              <a:buNone/>
            </a:pPr>
            <a:endParaRPr lang="fr-FR" sz="5400" dirty="0" smtClean="0"/>
          </a:p>
          <a:p>
            <a:pPr marL="0" indent="0" algn="ctr">
              <a:buNone/>
            </a:pPr>
            <a:r>
              <a:rPr lang="fr-FR" sz="5400" dirty="0" smtClean="0"/>
              <a:t>Merci de votre attention</a:t>
            </a:r>
            <a:endParaRPr lang="fr-FR" sz="5400" dirty="0"/>
          </a:p>
        </p:txBody>
      </p:sp>
      <p:sp>
        <p:nvSpPr>
          <p:cNvPr id="3" name="Espace réservé du numéro de diapositive 2"/>
          <p:cNvSpPr>
            <a:spLocks noGrp="1"/>
          </p:cNvSpPr>
          <p:nvPr>
            <p:ph type="sldNum" sz="quarter" idx="15"/>
          </p:nvPr>
        </p:nvSpPr>
        <p:spPr/>
        <p:txBody>
          <a:bodyPr/>
          <a:lstStyle/>
          <a:p>
            <a:r>
              <a:rPr lang="fr-FR" dirty="0" smtClean="0"/>
              <a:t>Groupe 2 : Diapositive </a:t>
            </a:r>
            <a:fld id="{DD0687C1-896A-4A7D-8F8C-EE6B0ED28203}" type="slidenum">
              <a:rPr lang="fr-FR" smtClean="0"/>
              <a:pPr/>
              <a:t>81</a:t>
            </a:fld>
            <a:r>
              <a:rPr lang="fr-FR" dirty="0" smtClean="0"/>
              <a:t> / X</a:t>
            </a:r>
            <a:endParaRPr lang="fr-FR" dirty="0"/>
          </a:p>
        </p:txBody>
      </p:sp>
    </p:spTree>
    <p:extLst>
      <p:ext uri="{BB962C8B-B14F-4D97-AF65-F5344CB8AC3E}">
        <p14:creationId xmlns:p14="http://schemas.microsoft.com/office/powerpoint/2010/main" val="321854509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endParaRPr lang="fr-FR"/>
          </a:p>
        </p:txBody>
      </p:sp>
      <p:sp>
        <p:nvSpPr>
          <p:cNvPr id="5" name="Espace réservé du contenu 4"/>
          <p:cNvSpPr>
            <a:spLocks noGrp="1"/>
          </p:cNvSpPr>
          <p:nvPr>
            <p:ph sz="quarter" idx="1"/>
          </p:nvPr>
        </p:nvSpPr>
        <p:spPr>
          <a:xfrm>
            <a:off x="457200" y="1600200"/>
            <a:ext cx="8507288" cy="4873752"/>
          </a:xfrm>
        </p:spPr>
        <p:txBody>
          <a:bodyPr>
            <a:normAutofit/>
          </a:bodyPr>
          <a:lstStyle/>
          <a:p>
            <a:pPr algn="ctr"/>
            <a:endParaRPr lang="fr-FR" sz="5400" dirty="0" smtClean="0"/>
          </a:p>
          <a:p>
            <a:pPr marL="0" indent="0" algn="ctr">
              <a:buNone/>
            </a:pPr>
            <a:endParaRPr lang="fr-FR" sz="5400" dirty="0" smtClean="0"/>
          </a:p>
          <a:p>
            <a:pPr marL="0" indent="0" algn="ctr">
              <a:buNone/>
            </a:pPr>
            <a:r>
              <a:rPr lang="fr-FR" sz="5400" dirty="0" smtClean="0"/>
              <a:t>Bilan pédagogique</a:t>
            </a:r>
            <a:endParaRPr lang="fr-FR" sz="5400" dirty="0"/>
          </a:p>
        </p:txBody>
      </p:sp>
      <p:sp>
        <p:nvSpPr>
          <p:cNvPr id="3" name="Espace réservé du numéro de diapositive 2"/>
          <p:cNvSpPr>
            <a:spLocks noGrp="1"/>
          </p:cNvSpPr>
          <p:nvPr>
            <p:ph type="sldNum" sz="quarter" idx="15"/>
          </p:nvPr>
        </p:nvSpPr>
        <p:spPr/>
        <p:txBody>
          <a:bodyPr/>
          <a:lstStyle/>
          <a:p>
            <a:r>
              <a:rPr lang="fr-FR" smtClean="0"/>
              <a:t>Groupe 2 : Diapositive </a:t>
            </a:r>
            <a:fld id="{DD0687C1-896A-4A7D-8F8C-EE6B0ED28203}" type="slidenum">
              <a:rPr lang="fr-FR" smtClean="0"/>
              <a:pPr/>
              <a:t>82</a:t>
            </a:fld>
            <a:r>
              <a:rPr lang="fr-FR" smtClean="0"/>
              <a:t> / X</a:t>
            </a:r>
            <a:endParaRPr lang="fr-FR" dirty="0"/>
          </a:p>
        </p:txBody>
      </p:sp>
    </p:spTree>
    <p:extLst>
      <p:ext uri="{BB962C8B-B14F-4D97-AF65-F5344CB8AC3E}">
        <p14:creationId xmlns:p14="http://schemas.microsoft.com/office/powerpoint/2010/main" val="321854509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83</a:t>
            </a:fld>
            <a:r>
              <a:rPr lang="fr-FR" smtClean="0"/>
              <a:t> / X</a:t>
            </a:r>
            <a:endParaRPr lang="fr-FR" dirty="0"/>
          </a:p>
        </p:txBody>
      </p:sp>
      <p:sp>
        <p:nvSpPr>
          <p:cNvPr id="4" name="Espace réservé du contenu 3"/>
          <p:cNvSpPr>
            <a:spLocks noGrp="1"/>
          </p:cNvSpPr>
          <p:nvPr>
            <p:ph idx="1"/>
          </p:nvPr>
        </p:nvSpPr>
        <p:spPr/>
        <p:txBody>
          <a:bodyPr/>
          <a:lstStyle/>
          <a:p>
            <a:r>
              <a:rPr lang="fr-FR" dirty="0" smtClean="0"/>
              <a:t>La découverte </a:t>
            </a:r>
            <a:r>
              <a:rPr lang="fr-FR" dirty="0"/>
              <a:t>des projets</a:t>
            </a:r>
            <a:endParaRPr lang="fr-FR" dirty="0" smtClean="0"/>
          </a:p>
          <a:p>
            <a:pPr lvl="1">
              <a:buFont typeface="Arial" pitchFamily="34" charset="0"/>
              <a:buChar char="•"/>
            </a:pPr>
            <a:r>
              <a:rPr lang="fr-FR" dirty="0" smtClean="0"/>
              <a:t>Découverte du fonctionnement d’une équipe projet :</a:t>
            </a:r>
          </a:p>
          <a:p>
            <a:pPr lvl="1">
              <a:buFont typeface="Arial" pitchFamily="34" charset="0"/>
              <a:buChar char="•"/>
            </a:pPr>
            <a:endParaRPr lang="fr-FR" dirty="0"/>
          </a:p>
          <a:p>
            <a:pPr lvl="1">
              <a:buFont typeface="Arial" pitchFamily="34" charset="0"/>
              <a:buChar char="•"/>
            </a:pPr>
            <a:r>
              <a:rPr lang="fr-FR" dirty="0"/>
              <a:t>Organisation d’une équipe projet</a:t>
            </a:r>
          </a:p>
          <a:p>
            <a:pPr lvl="1">
              <a:buFont typeface="Arial" pitchFamily="34" charset="0"/>
              <a:buChar char="•"/>
            </a:pPr>
            <a:r>
              <a:rPr lang="fr-FR" dirty="0"/>
              <a:t>Le découpage en </a:t>
            </a:r>
            <a:r>
              <a:rPr lang="fr-FR" dirty="0" err="1"/>
              <a:t>sous-équipes</a:t>
            </a:r>
            <a:r>
              <a:rPr lang="fr-FR" dirty="0"/>
              <a:t> et la distribution des tâches</a:t>
            </a:r>
          </a:p>
          <a:p>
            <a:endParaRPr lang="fr-FR" dirty="0"/>
          </a:p>
        </p:txBody>
      </p:sp>
      <p:pic>
        <p:nvPicPr>
          <p:cNvPr id="5" name="Picture 1" descr="logodarties.png"/>
          <p:cNvPicPr>
            <a:picLocks noChangeAspect="1" noChangeArrowheads="1"/>
          </p:cNvPicPr>
          <p:nvPr/>
        </p:nvPicPr>
        <p:blipFill>
          <a:blip r:embed="rId3" cstate="print"/>
          <a:srcRect/>
          <a:stretch>
            <a:fillRect/>
          </a:stretch>
        </p:blipFill>
        <p:spPr bwMode="auto">
          <a:xfrm>
            <a:off x="7524328" y="1442368"/>
            <a:ext cx="1317625" cy="1328737"/>
          </a:xfrm>
          <a:prstGeom prst="rect">
            <a:avLst/>
          </a:prstGeom>
          <a:noFill/>
        </p:spPr>
      </p:pic>
    </p:spTree>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84</a:t>
            </a:fld>
            <a:r>
              <a:rPr lang="fr-FR" smtClean="0"/>
              <a:t> / X</a:t>
            </a:r>
            <a:endParaRPr lang="fr-FR" dirty="0"/>
          </a:p>
        </p:txBody>
      </p:sp>
      <p:sp>
        <p:nvSpPr>
          <p:cNvPr id="4" name="Espace réservé du contenu 3"/>
          <p:cNvSpPr>
            <a:spLocks noGrp="1"/>
          </p:cNvSpPr>
          <p:nvPr>
            <p:ph idx="1"/>
          </p:nvPr>
        </p:nvSpPr>
        <p:spPr/>
        <p:txBody>
          <a:bodyPr>
            <a:normAutofit/>
          </a:bodyPr>
          <a:lstStyle/>
          <a:p>
            <a:r>
              <a:rPr lang="fr-FR" dirty="0"/>
              <a:t>La </a:t>
            </a:r>
            <a:r>
              <a:rPr lang="fr-FR" dirty="0" smtClean="0"/>
              <a:t>communication</a:t>
            </a:r>
          </a:p>
          <a:p>
            <a:pPr lvl="1">
              <a:buFont typeface="Arial" pitchFamily="34" charset="0"/>
              <a:buChar char="•"/>
            </a:pPr>
            <a:r>
              <a:rPr lang="fr-FR" dirty="0"/>
              <a:t>Organisation du partage des informations</a:t>
            </a:r>
          </a:p>
          <a:p>
            <a:pPr lvl="1">
              <a:buFont typeface="Arial" pitchFamily="34" charset="0"/>
              <a:buChar char="•"/>
            </a:pPr>
            <a:r>
              <a:rPr lang="fr-FR" dirty="0"/>
              <a:t>Les règles à mettre en place ou non pour favoriser et faciliter l’échange au sein du groupe</a:t>
            </a:r>
            <a:br>
              <a:rPr lang="fr-FR" dirty="0"/>
            </a:br>
            <a:endParaRPr lang="fr-FR" dirty="0"/>
          </a:p>
          <a:p>
            <a:pPr lvl="1">
              <a:buFont typeface="Arial" pitchFamily="34" charset="0"/>
              <a:buChar char="•"/>
            </a:pPr>
            <a:r>
              <a:rPr lang="fr-FR" dirty="0"/>
              <a:t>Attention à la verticalité des échanges</a:t>
            </a:r>
          </a:p>
          <a:p>
            <a:endParaRPr lang="fr-FR" dirty="0"/>
          </a:p>
        </p:txBody>
      </p:sp>
      <p:pic>
        <p:nvPicPr>
          <p:cNvPr id="6" name="Image 5" descr="comm.jpg"/>
          <p:cNvPicPr>
            <a:picLocks noChangeAspect="1"/>
          </p:cNvPicPr>
          <p:nvPr/>
        </p:nvPicPr>
        <p:blipFill>
          <a:blip r:embed="rId3" cstate="print"/>
          <a:stretch>
            <a:fillRect/>
          </a:stretch>
        </p:blipFill>
        <p:spPr>
          <a:xfrm>
            <a:off x="7524328" y="1628800"/>
            <a:ext cx="1296144" cy="1296144"/>
          </a:xfrm>
          <a:prstGeom prst="rect">
            <a:avLst/>
          </a:prstGeom>
        </p:spPr>
      </p:pic>
    </p:spTree>
    <p:extLst>
      <p:ext uri="{BB962C8B-B14F-4D97-AF65-F5344CB8AC3E}">
        <p14:creationId xmlns:p14="http://schemas.microsoft.com/office/powerpoint/2010/main" val="14541698"/>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smtClean="0"/>
              <a:t>Groupe 2 : Diapositive </a:t>
            </a:r>
            <a:fld id="{DD0687C1-896A-4A7D-8F8C-EE6B0ED28203}" type="slidenum">
              <a:rPr lang="fr-FR" smtClean="0"/>
              <a:pPr/>
              <a:t>85</a:t>
            </a:fld>
            <a:r>
              <a:rPr lang="fr-FR" smtClean="0"/>
              <a:t> / X</a:t>
            </a:r>
            <a:endParaRPr lang="fr-FR" dirty="0"/>
          </a:p>
        </p:txBody>
      </p:sp>
      <p:pic>
        <p:nvPicPr>
          <p:cNvPr id="6" name="Image 5" descr="travail-equipe.jpg"/>
          <p:cNvPicPr>
            <a:picLocks noChangeAspect="1"/>
          </p:cNvPicPr>
          <p:nvPr/>
        </p:nvPicPr>
        <p:blipFill>
          <a:blip r:embed="rId3" cstate="print"/>
          <a:stretch>
            <a:fillRect/>
          </a:stretch>
        </p:blipFill>
        <p:spPr>
          <a:xfrm>
            <a:off x="4788024" y="3403911"/>
            <a:ext cx="4355458" cy="3168256"/>
          </a:xfrm>
          <a:prstGeom prst="rect">
            <a:avLst/>
          </a:prstGeom>
        </p:spPr>
      </p:pic>
      <p:sp>
        <p:nvSpPr>
          <p:cNvPr id="4" name="Espace réservé du contenu 3"/>
          <p:cNvSpPr>
            <a:spLocks noGrp="1"/>
          </p:cNvSpPr>
          <p:nvPr>
            <p:ph idx="1"/>
          </p:nvPr>
        </p:nvSpPr>
        <p:spPr>
          <a:xfrm>
            <a:off x="1835696" y="1844824"/>
            <a:ext cx="6707088" cy="4209331"/>
          </a:xfrm>
        </p:spPr>
        <p:txBody>
          <a:bodyPr>
            <a:normAutofit/>
          </a:bodyPr>
          <a:lstStyle/>
          <a:p>
            <a:r>
              <a:rPr lang="fr-FR" dirty="0"/>
              <a:t>La gestion des relations </a:t>
            </a:r>
            <a:r>
              <a:rPr lang="fr-FR" dirty="0" smtClean="0"/>
              <a:t>humaines</a:t>
            </a:r>
          </a:p>
          <a:p>
            <a:pPr lvl="1">
              <a:buFont typeface="Arial" pitchFamily="34" charset="0"/>
              <a:buChar char="•"/>
            </a:pPr>
            <a:r>
              <a:rPr lang="fr-FR" dirty="0"/>
              <a:t>Travailler en équipe signifie travailler avec des gens</a:t>
            </a:r>
          </a:p>
          <a:p>
            <a:pPr lvl="1">
              <a:buFont typeface="Arial" pitchFamily="34" charset="0"/>
              <a:buChar char="•"/>
            </a:pPr>
            <a:endParaRPr lang="fr-FR" dirty="0"/>
          </a:p>
          <a:p>
            <a:pPr lvl="1">
              <a:buFont typeface="Arial" pitchFamily="34" charset="0"/>
              <a:buChar char="•"/>
            </a:pPr>
            <a:r>
              <a:rPr lang="fr-FR" dirty="0"/>
              <a:t>Apprendre à écouter, comprendre ses collaborateurs, et négocier avec eux afin de trouver des compromis</a:t>
            </a:r>
          </a:p>
          <a:p>
            <a:endParaRPr lang="fr-FR" dirty="0"/>
          </a:p>
        </p:txBody>
      </p:sp>
    </p:spTree>
    <p:extLst>
      <p:ext uri="{BB962C8B-B14F-4D97-AF65-F5344CB8AC3E}">
        <p14:creationId xmlns:p14="http://schemas.microsoft.com/office/powerpoint/2010/main" val="14541698"/>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r>
              <a:rPr lang="fr-FR" dirty="0" smtClean="0"/>
              <a:t>Groupe 2 : Diapositive </a:t>
            </a:r>
            <a:fld id="{DD0687C1-896A-4A7D-8F8C-EE6B0ED28203}" type="slidenum">
              <a:rPr lang="fr-FR" smtClean="0"/>
              <a:pPr/>
              <a:t>86</a:t>
            </a:fld>
            <a:r>
              <a:rPr lang="fr-FR" dirty="0" smtClean="0"/>
              <a:t> / X</a:t>
            </a:r>
            <a:endParaRPr lang="fr-FR" dirty="0"/>
          </a:p>
        </p:txBody>
      </p:sp>
      <p:sp>
        <p:nvSpPr>
          <p:cNvPr id="4" name="Espace réservé du contenu 3"/>
          <p:cNvSpPr>
            <a:spLocks noGrp="1"/>
          </p:cNvSpPr>
          <p:nvPr>
            <p:ph idx="1"/>
          </p:nvPr>
        </p:nvSpPr>
        <p:spPr/>
        <p:txBody>
          <a:bodyPr>
            <a:normAutofit/>
          </a:bodyPr>
          <a:lstStyle/>
          <a:p>
            <a:r>
              <a:rPr lang="fr-FR" dirty="0"/>
              <a:t>Quelques points à </a:t>
            </a:r>
            <a:r>
              <a:rPr lang="fr-FR" dirty="0" smtClean="0"/>
              <a:t>améliorer</a:t>
            </a:r>
          </a:p>
          <a:p>
            <a:pPr lvl="1">
              <a:buFont typeface="Arial" pitchFamily="34" charset="0"/>
              <a:buChar char="•"/>
            </a:pPr>
            <a:r>
              <a:rPr lang="fr-FR" dirty="0"/>
              <a:t>Dans le groupe :</a:t>
            </a:r>
          </a:p>
          <a:p>
            <a:pPr lvl="2"/>
            <a:r>
              <a:rPr lang="fr-FR" dirty="0"/>
              <a:t>Une meilleure communication</a:t>
            </a:r>
          </a:p>
          <a:p>
            <a:pPr lvl="2"/>
            <a:endParaRPr lang="fr-FR" dirty="0"/>
          </a:p>
          <a:p>
            <a:pPr lvl="1">
              <a:buFont typeface="Arial" pitchFamily="34" charset="0"/>
              <a:buChar char="•"/>
            </a:pPr>
            <a:r>
              <a:rPr lang="fr-FR" dirty="0"/>
              <a:t>Dans le module :</a:t>
            </a:r>
          </a:p>
          <a:p>
            <a:pPr lvl="2"/>
            <a:r>
              <a:rPr lang="fr-FR" dirty="0"/>
              <a:t>Avoir un créneau réservé (un après-midi par semaine)</a:t>
            </a:r>
          </a:p>
          <a:p>
            <a:pPr lvl="2"/>
            <a:r>
              <a:rPr lang="fr-FR" dirty="0"/>
              <a:t>Un accès multiple aux ressources</a:t>
            </a:r>
          </a:p>
          <a:p>
            <a:endParaRPr lang="fr-FR" dirty="0"/>
          </a:p>
        </p:txBody>
      </p:sp>
    </p:spTree>
    <p:extLst>
      <p:ext uri="{BB962C8B-B14F-4D97-AF65-F5344CB8AC3E}">
        <p14:creationId xmlns:p14="http://schemas.microsoft.com/office/powerpoint/2010/main" val="211945950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Autofit/>
          </a:bodyPr>
          <a:lstStyle/>
          <a:p>
            <a:pPr marL="0" indent="0" algn="ctr">
              <a:buNone/>
            </a:pPr>
            <a:r>
              <a:rPr lang="fr-FR" sz="2400" dirty="0"/>
              <a:t>Disfonctionnements </a:t>
            </a:r>
            <a:r>
              <a:rPr lang="fr-FR" sz="2400" dirty="0" smtClean="0"/>
              <a:t>constatés</a:t>
            </a:r>
            <a:endParaRPr lang="fr-FR" sz="2400" dirty="0" smtClean="0"/>
          </a:p>
          <a:p>
            <a:r>
              <a:rPr lang="fr-FR" sz="2000" dirty="0" smtClean="0"/>
              <a:t>Stratégie </a:t>
            </a:r>
            <a:r>
              <a:rPr lang="fr-FR" sz="2000" dirty="0"/>
              <a:t>du groupe en péril</a:t>
            </a:r>
          </a:p>
          <a:p>
            <a:pPr lvl="1"/>
            <a:r>
              <a:rPr lang="fr-FR" sz="1800" dirty="0"/>
              <a:t>Difficultés de cerner les </a:t>
            </a:r>
            <a:r>
              <a:rPr lang="fr-FR" sz="1800" dirty="0" smtClean="0"/>
              <a:t>disfonctionnements </a:t>
            </a:r>
            <a:r>
              <a:rPr lang="fr-FR" sz="1800" dirty="0"/>
              <a:t>du groupe en temps réel et de prendre des décisions</a:t>
            </a:r>
          </a:p>
          <a:p>
            <a:r>
              <a:rPr lang="fr-FR" sz="2000" dirty="0"/>
              <a:t>Application</a:t>
            </a:r>
          </a:p>
          <a:p>
            <a:pPr lvl="1"/>
            <a:r>
              <a:rPr lang="fr-FR" sz="1800" dirty="0"/>
              <a:t>Ne répond plus aux exigences des dirigeants</a:t>
            </a:r>
          </a:p>
          <a:p>
            <a:pPr lvl="1"/>
            <a:r>
              <a:rPr lang="fr-FR" sz="1800" dirty="0"/>
              <a:t>Perte de temps dans la saisie des données et l’établissement des calculs</a:t>
            </a:r>
          </a:p>
          <a:p>
            <a:r>
              <a:rPr lang="fr-FR" sz="2000" dirty="0"/>
              <a:t>Données </a:t>
            </a:r>
          </a:p>
          <a:p>
            <a:pPr lvl="1"/>
            <a:r>
              <a:rPr lang="fr-FR" sz="1800" dirty="0"/>
              <a:t>Complexes parfois inexploitables</a:t>
            </a:r>
          </a:p>
          <a:p>
            <a:pPr lvl="1"/>
            <a:r>
              <a:rPr lang="fr-FR" sz="1800" dirty="0"/>
              <a:t>Redondantes </a:t>
            </a:r>
          </a:p>
          <a:p>
            <a:pPr lvl="1"/>
            <a:r>
              <a:rPr lang="fr-FR" sz="1800" dirty="0"/>
              <a:t>Unicité et cohérence non garanties</a:t>
            </a:r>
          </a:p>
          <a:p>
            <a:endParaRPr lang="fr-FR" sz="2000" dirty="0"/>
          </a:p>
          <a:p>
            <a:endParaRPr lang="fr-FR" sz="1600" dirty="0"/>
          </a:p>
        </p:txBody>
      </p:sp>
      <p:sp>
        <p:nvSpPr>
          <p:cNvPr id="3" name="Espace réservé du numéro de diapositive 2"/>
          <p:cNvSpPr>
            <a:spLocks noGrp="1"/>
          </p:cNvSpPr>
          <p:nvPr>
            <p:ph type="sldNum" sz="quarter" idx="4"/>
          </p:nvPr>
        </p:nvSpPr>
        <p:spPr>
          <a:xfrm>
            <a:off x="6553200" y="6356350"/>
            <a:ext cx="2133600" cy="365125"/>
          </a:xfrm>
        </p:spPr>
        <p:txBody>
          <a:bodyPr/>
          <a:lstStyle/>
          <a:p>
            <a:r>
              <a:rPr lang="fr-FR" smtClean="0"/>
              <a:t>Groupe 2 : Diapositive </a:t>
            </a:r>
            <a:fld id="{DD0687C1-896A-4A7D-8F8C-EE6B0ED28203}" type="slidenum">
              <a:rPr lang="fr-FR" smtClean="0"/>
              <a:pPr/>
              <a:t>9</a:t>
            </a:fld>
            <a:r>
              <a:rPr lang="fr-FR" smtClean="0"/>
              <a:t> / X</a:t>
            </a:r>
            <a:endParaRPr lang="fr-FR" dirty="0"/>
          </a:p>
        </p:txBody>
      </p:sp>
    </p:spTree>
    <p:extLst>
      <p:ext uri="{BB962C8B-B14F-4D97-AF65-F5344CB8AC3E}">
        <p14:creationId xmlns:p14="http://schemas.microsoft.com/office/powerpoint/2010/main" val="680578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1112</TotalTime>
  <Words>2861</Words>
  <Application>Microsoft Office PowerPoint</Application>
  <PresentationFormat>Affichage à l'écran (4:3)</PresentationFormat>
  <Paragraphs>673</Paragraphs>
  <Slides>86</Slides>
  <Notes>44</Notes>
  <HiddenSlides>0</HiddenSlides>
  <MMClips>0</MMClips>
  <ScaleCrop>false</ScaleCrop>
  <HeadingPairs>
    <vt:vector size="4" baseType="variant">
      <vt:variant>
        <vt:lpstr>Thème</vt:lpstr>
      </vt:variant>
      <vt:variant>
        <vt:i4>1</vt:i4>
      </vt:variant>
      <vt:variant>
        <vt:lpstr>Titres des diapositives</vt:lpstr>
      </vt:variant>
      <vt:variant>
        <vt:i4>86</vt:i4>
      </vt:variant>
    </vt:vector>
  </HeadingPairs>
  <TitlesOfParts>
    <vt:vector size="87" baseType="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 choix des autres groupes</vt:lpstr>
      <vt:lpstr>Les performances</vt:lpstr>
      <vt:lpstr>Présentation PowerPoint</vt:lpstr>
      <vt:lpstr>Présentation PowerPoint</vt:lpstr>
      <vt:lpstr>Présentation logiciels -Jasper</vt:lpstr>
      <vt:lpstr>Présentation logiciels -Jasper</vt:lpstr>
      <vt:lpstr>Présentation logiciels -Jasper</vt:lpstr>
      <vt:lpstr>Présentation logiciels -Qlikview</vt:lpstr>
      <vt:lpstr>Présentation logiciels -Qlikview</vt:lpstr>
      <vt:lpstr>Présentation logiciels -Qlikview</vt:lpstr>
      <vt:lpstr>Présentation logiciels -SAS</vt:lpstr>
      <vt:lpstr>Présentation logiciels -SAS</vt:lpstr>
      <vt:lpstr>Présentation logiciels -SAS</vt:lpstr>
      <vt:lpstr>Présentation logiciels -SAS</vt:lpstr>
      <vt:lpstr>Présentation logiciels -SAS</vt:lpstr>
      <vt:lpstr>Tableau comparatif</vt:lpstr>
      <vt:lpstr>Tableau comparatif</vt:lpstr>
      <vt:lpstr>Nos Choix logiciels</vt:lpstr>
      <vt:lpstr>Présentation PowerPoint</vt:lpstr>
      <vt:lpstr>Introduction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Bilan de l’ergonomie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Borower</dc:creator>
  <cp:lastModifiedBy>pierre</cp:lastModifiedBy>
  <cp:revision>95</cp:revision>
  <dcterms:created xsi:type="dcterms:W3CDTF">2011-02-13T17:41:45Z</dcterms:created>
  <dcterms:modified xsi:type="dcterms:W3CDTF">2011-02-16T11:10:58Z</dcterms:modified>
</cp:coreProperties>
</file>