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66" r:id="rId3"/>
    <p:sldId id="267" r:id="rId4"/>
    <p:sldId id="268" r:id="rId5"/>
    <p:sldId id="273" r:id="rId6"/>
    <p:sldId id="274" r:id="rId7"/>
    <p:sldId id="275" r:id="rId8"/>
    <p:sldId id="276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4" autoAdjust="0"/>
  </p:normalViewPr>
  <p:slideViewPr>
    <p:cSldViewPr>
      <p:cViewPr>
        <p:scale>
          <a:sx n="90" d="100"/>
          <a:sy n="90" d="100"/>
        </p:scale>
        <p:origin x="-570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118A-B433-468F-BC32-6BD77E84A3EF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4A45-7D0D-4F5E-AED8-BE955C999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189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32854-3691-4D22-8194-30C18A0F86B4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essai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7D2D-C587-49A8-9D05-AF87BEB26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352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8408-60A7-4A69-AD55-8B4CC51DBBE4}" type="datetime1">
              <a:rPr lang="fr-FR" smtClean="0"/>
              <a:t>15/02/2011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0" y="2060848"/>
            <a:ext cx="9144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 err="1" smtClean="0">
                <a:solidFill>
                  <a:srgbClr val="002232"/>
                </a:solidFill>
                <a:latin typeface="+mn-lt"/>
              </a:rPr>
              <a:t>Soutenance</a:t>
            </a:r>
            <a:r>
              <a:rPr lang="en-US" sz="4800" b="1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002232"/>
                </a:solidFill>
                <a:latin typeface="+mn-lt"/>
              </a:rPr>
              <a:t>du </a:t>
            </a:r>
            <a:r>
              <a:rPr lang="fr-FR" sz="4800" b="1" dirty="0" smtClean="0">
                <a:solidFill>
                  <a:srgbClr val="002232"/>
                </a:solidFill>
                <a:latin typeface="+mn-lt"/>
              </a:rPr>
              <a:t>projet </a:t>
            </a:r>
            <a:r>
              <a:rPr lang="fr-FR" sz="4800" b="1" dirty="0" err="1" smtClean="0">
                <a:solidFill>
                  <a:srgbClr val="002232"/>
                </a:solidFill>
                <a:latin typeface="+mn-lt"/>
              </a:rPr>
              <a:t>Darties</a:t>
            </a:r>
            <a:endParaRPr lang="en-US" sz="3200" b="1" dirty="0">
              <a:solidFill>
                <a:srgbClr val="002232"/>
              </a:solidFill>
              <a:latin typeface="+mn-lt"/>
            </a:endParaRPr>
          </a:p>
          <a:p>
            <a:pPr algn="ctr">
              <a:defRPr/>
            </a:pPr>
            <a:endParaRPr lang="en-US" b="1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2000" dirty="0">
              <a:solidFill>
                <a:srgbClr val="007285"/>
              </a:solidFill>
              <a:latin typeface="Verdana" pitchFamily="34" charset="0"/>
            </a:endParaRPr>
          </a:p>
          <a:p>
            <a:pPr algn="ctr">
              <a:defRPr/>
            </a:pPr>
            <a:endParaRPr lang="fr-FR" sz="400" dirty="0">
              <a:solidFill>
                <a:srgbClr val="007285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7285"/>
                </a:solidFill>
                <a:latin typeface="Verdana" pitchFamily="34" charset="0"/>
              </a:rPr>
              <a:t>           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Maître d’ouvrage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le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groupe DARTIES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           Maître d’</a:t>
            </a:r>
            <a:r>
              <a:rPr lang="fr-FR" sz="1200" dirty="0" err="1">
                <a:solidFill>
                  <a:srgbClr val="002232"/>
                </a:solidFill>
                <a:latin typeface="Verdana" pitchFamily="34" charset="0"/>
              </a:rPr>
              <a:t>oeuvre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: </a:t>
            </a:r>
            <a:r>
              <a:rPr lang="fr-FR" sz="1200" b="1" dirty="0">
                <a:solidFill>
                  <a:srgbClr val="002232"/>
                </a:solidFill>
                <a:latin typeface="Verdana" pitchFamily="34" charset="0"/>
              </a:rPr>
              <a:t>Section informatique de l’école ISTIL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.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 </a:t>
            </a:r>
            <a:r>
              <a:rPr lang="fr-FR" sz="1200" baseline="0" dirty="0" smtClean="0">
                <a:solidFill>
                  <a:srgbClr val="002232"/>
                </a:solidFill>
                <a:latin typeface="Verdana" pitchFamily="34" charset="0"/>
              </a:rPr>
              <a:t>           </a:t>
            </a: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Etudiant </a:t>
            </a:r>
            <a:r>
              <a:rPr lang="fr-FR" sz="1200" dirty="0">
                <a:solidFill>
                  <a:srgbClr val="002232"/>
                </a:solidFill>
                <a:latin typeface="Verdana" pitchFamily="34" charset="0"/>
              </a:rPr>
              <a:t>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Groupe de travail n°2</a:t>
            </a:r>
          </a:p>
          <a:p>
            <a:pPr>
              <a:lnSpc>
                <a:spcPct val="170000"/>
              </a:lnSpc>
              <a:defRPr/>
            </a:pPr>
            <a:r>
              <a:rPr lang="fr-FR" sz="1200" dirty="0" smtClean="0">
                <a:solidFill>
                  <a:srgbClr val="002232"/>
                </a:solidFill>
                <a:latin typeface="Verdana" pitchFamily="34" charset="0"/>
              </a:rPr>
              <a:t>            Détail : 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Valentin BERNARD 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–</a:t>
            </a:r>
            <a:r>
              <a:rPr lang="fr-FR" sz="1200" b="1" dirty="0" smtClean="0">
                <a:solidFill>
                  <a:srgbClr val="002232"/>
                </a:solidFill>
                <a:latin typeface="Verdana" pitchFamily="34" charset="0"/>
              </a:rPr>
              <a:t> Pierre COSTE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– Anthony DESSURGEY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Charaf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EL-BELLAI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Loic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FAURE – </a:t>
            </a:r>
            <a:r>
              <a:rPr lang="fr-FR" sz="1200" b="1" baseline="0" dirty="0" err="1" smtClean="0">
                <a:solidFill>
                  <a:srgbClr val="002232"/>
                </a:solidFill>
                <a:latin typeface="Verdana" pitchFamily="34" charset="0"/>
              </a:rPr>
              <a:t>Emric</a:t>
            </a: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FORGE – Charlotte GALZY – Louis GENESIO – 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Nicolas GERANTET – Romain GIRARD – Stéphanie GORGONE – Florent GRIGIS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Sylvain LEQUANG – Chloé MANDON</a:t>
            </a: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</a:p>
          <a:p>
            <a:pPr>
              <a:lnSpc>
                <a:spcPct val="170000"/>
              </a:lnSpc>
              <a:defRPr/>
            </a:pPr>
            <a:endParaRPr lang="fr-FR" sz="1200" b="1" baseline="0" dirty="0" smtClean="0">
              <a:solidFill>
                <a:srgbClr val="002232"/>
              </a:solidFill>
              <a:latin typeface="Verdana" pitchFamily="34" charset="0"/>
            </a:endParaRPr>
          </a:p>
          <a:p>
            <a:pPr>
              <a:lnSpc>
                <a:spcPct val="170000"/>
              </a:lnSpc>
              <a:defRPr/>
            </a:pPr>
            <a:r>
              <a:rPr lang="fr-FR" sz="1200" b="1" baseline="0" dirty="0" smtClean="0">
                <a:solidFill>
                  <a:srgbClr val="002232"/>
                </a:solidFill>
                <a:latin typeface="Verdana" pitchFamily="34" charset="0"/>
              </a:rPr>
              <a:t>                        </a:t>
            </a:r>
            <a:endParaRPr lang="fr-FR" sz="1200" b="1" dirty="0">
              <a:solidFill>
                <a:srgbClr val="002232"/>
              </a:solidFill>
              <a:latin typeface="Verdana" pitchFamily="34" charset="0"/>
            </a:endParaRPr>
          </a:p>
        </p:txBody>
      </p:sp>
      <p:sp>
        <p:nvSpPr>
          <p:cNvPr id="10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65DC-39D3-EB4A-97D9-187D23C8763D}" type="datetimeFigureOut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42DC-8F78-4B48-A2F6-A112AB3EA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04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085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564904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905199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65820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B0AF-5672-4113-853C-C3A4A5CC5BEA}" type="datetime1">
              <a:rPr lang="fr-FR" smtClean="0"/>
              <a:t>15/02/2011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21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375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2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88EB-FB72-4CF4-971C-BA8A2CF6FF78}" type="datetime1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3121223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4818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607295"/>
            <a:ext cx="1315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Charaf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EL-BELLAI</a:t>
            </a:r>
            <a:endParaRPr lang="fr-FR" sz="12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670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20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B67-9623-4FD7-83CE-49ACD1045228}" type="datetime1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12976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924944"/>
            <a:ext cx="12895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Charlotte GALZY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98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Solution</a:t>
            </a:r>
            <a:r>
              <a:rPr lang="fr-FR" sz="1800" b="1" baseline="0" dirty="0" smtClean="0">
                <a:solidFill>
                  <a:srgbClr val="002232"/>
                </a:solidFill>
                <a:latin typeface="+mn-lt"/>
              </a:rPr>
              <a:t>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 et méthod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888E-7959-456A-AA95-CE92EF64A6F7}" type="datetime1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2924944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3440033"/>
            <a:ext cx="11814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Emric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FORGE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GRIGIS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795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Démarche et méthodologie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hture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C42C-4910-4162-8D76-EA4037F80803}" type="datetime1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503929"/>
            <a:ext cx="16258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Anthony DUSSURGEY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Chloé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MANDON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Stéphanie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GORGONE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3356992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697287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372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Architecture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7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nées et trai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5CAE-B517-434E-85AE-842D126D49C8}" type="datetime1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852936"/>
            <a:ext cx="14282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Valentin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BERNARD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Romain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GIRARD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Louis GENESIO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Laura REQUET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3697287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2438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96B-2E50-4754-B45F-0F5F669BAFFA}" type="datetime1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12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Architecture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technique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3142709"/>
            <a:ext cx="16258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Sylvain LEQUANG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Chloé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MANDON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Stéphanie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GORGONE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</a:p>
        </p:txBody>
      </p:sp>
      <p:sp>
        <p:nvSpPr>
          <p:cNvPr id="10" name="Text Box 20"/>
          <p:cNvSpPr txBox="1">
            <a:spLocks noChangeArrowheads="1"/>
          </p:cNvSpPr>
          <p:nvPr userDrawn="1"/>
        </p:nvSpPr>
        <p:spPr bwMode="auto">
          <a:xfrm>
            <a:off x="223584" y="2545159"/>
            <a:ext cx="1912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Données et traitements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852936"/>
            <a:ext cx="6222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756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Démo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6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7BDC-1A22-4676-9B0B-CD961956CFB0}" type="datetime1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SUJET &amp; BESOINS 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| </a:t>
            </a:r>
            <a:r>
              <a:rPr lang="fr-FR" sz="1200" b="1" u="none" dirty="0">
                <a:solidFill>
                  <a:schemeClr val="bg1"/>
                </a:solidFill>
                <a:latin typeface="+mn-lt"/>
              </a:rPr>
              <a:t>SOLUTION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</a:t>
            </a:r>
            <a:r>
              <a:rPr lang="fr-FR" sz="1200" b="1" u="sng" strike="noStrike" dirty="0">
                <a:solidFill>
                  <a:schemeClr val="bg1"/>
                </a:solidFill>
                <a:effectLst/>
                <a:latin typeface="+mn-lt"/>
              </a:rPr>
              <a:t>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546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sng" dirty="0" err="1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400" u="sng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69615" y="2287905"/>
            <a:ext cx="14321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Pierre COSTE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dirty="0" err="1" smtClean="0">
                <a:solidFill>
                  <a:srgbClr val="002232"/>
                </a:solidFill>
                <a:latin typeface="+mn-lt"/>
              </a:rPr>
              <a:t>Florent</a:t>
            </a: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GRIGIS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Nicolas GERANTET</a:t>
            </a:r>
          </a:p>
          <a:p>
            <a:pPr>
              <a:buFont typeface="Arial" pitchFamily="34" charset="0"/>
              <a:buChar char="•"/>
            </a:pP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</a:t>
            </a:r>
            <a:r>
              <a:rPr lang="en-US" sz="1200" u="none" baseline="0" dirty="0" err="1" smtClean="0">
                <a:solidFill>
                  <a:srgbClr val="002232"/>
                </a:solidFill>
                <a:latin typeface="+mn-lt"/>
              </a:rPr>
              <a:t>Loic</a:t>
            </a:r>
            <a:r>
              <a:rPr lang="en-US" sz="1200" u="none" baseline="0" dirty="0" smtClean="0">
                <a:solidFill>
                  <a:srgbClr val="002232"/>
                </a:solidFill>
                <a:latin typeface="+mn-lt"/>
              </a:rPr>
              <a:t> FAURE</a:t>
            </a:r>
            <a:endParaRPr lang="en-US" sz="1200" u="none" dirty="0" smtClean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Bilan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79712" y="1600200"/>
            <a:ext cx="67070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8408-60A7-4A69-AD55-8B4CC51DBBE4}" type="datetime1">
              <a:rPr lang="fr-FR" smtClean="0"/>
              <a:t>15/02/2011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2" cstate="print"/>
          <a:srcRect t="24278"/>
          <a:stretch>
            <a:fillRect/>
          </a:stretch>
        </p:blipFill>
        <p:spPr bwMode="auto">
          <a:xfrm>
            <a:off x="0" y="0"/>
            <a:ext cx="9144000" cy="143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 userDrawn="1"/>
        </p:nvSpPr>
        <p:spPr>
          <a:xfrm>
            <a:off x="4355976" y="332656"/>
            <a:ext cx="351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Soutenance projet </a:t>
            </a:r>
            <a:r>
              <a:rPr lang="fr-FR" sz="2400" b="1" dirty="0" err="1" smtClean="0">
                <a:solidFill>
                  <a:schemeClr val="bg1"/>
                </a:solidFill>
              </a:rPr>
              <a:t>Darties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00392" y="18864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C:\Users\Borower\Desktop\FlipFlop Projet TUT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 rot="-360000">
            <a:off x="261443" y="-270592"/>
            <a:ext cx="3715063" cy="1944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5" r:id="rId3"/>
    <p:sldLayoutId id="2147483656" r:id="rId4"/>
    <p:sldLayoutId id="2147483657" r:id="rId5"/>
    <p:sldLayoutId id="2147483651" r:id="rId6"/>
    <p:sldLayoutId id="2147483658" r:id="rId7"/>
    <p:sldLayoutId id="2147483659" r:id="rId8"/>
    <p:sldLayoutId id="2147483652" r:id="rId9"/>
    <p:sldLayoutId id="2147483661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</a:t>
            </a:fld>
            <a:r>
              <a:rPr lang="fr-FR" smtClean="0"/>
              <a:t> / X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10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11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12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13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14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Réponse à un appel d’offre de </a:t>
            </a:r>
            <a:r>
              <a:rPr lang="fr-FR" dirty="0" err="1" smtClean="0"/>
              <a:t>Darties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Fournir une application de tableaux de bord</a:t>
            </a:r>
          </a:p>
          <a:p>
            <a:endParaRPr lang="fr-FR" dirty="0" smtClean="0"/>
          </a:p>
          <a:p>
            <a:r>
              <a:rPr lang="fr-FR" dirty="0" smtClean="0"/>
              <a:t>Compétences de l’ISTIL-EPU dans les projets BI</a:t>
            </a:r>
          </a:p>
          <a:p>
            <a:pPr lvl="1"/>
            <a:r>
              <a:rPr lang="fr-FR" dirty="0" smtClean="0"/>
              <a:t>Alimentation</a:t>
            </a:r>
          </a:p>
          <a:p>
            <a:pPr lvl="1"/>
            <a:r>
              <a:rPr lang="fr-FR" dirty="0" smtClean="0"/>
              <a:t>Restitution</a:t>
            </a:r>
          </a:p>
          <a:p>
            <a:pPr lvl="1"/>
            <a:r>
              <a:rPr lang="fr-FR" dirty="0" smtClean="0"/>
              <a:t>Gestion de projets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</a:t>
            </a:fld>
            <a:r>
              <a:rPr lang="fr-FR" smtClean="0"/>
              <a:t> / X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MOA :</a:t>
            </a:r>
          </a:p>
          <a:p>
            <a:pPr lvl="1"/>
            <a:r>
              <a:rPr lang="fr-FR" dirty="0" err="1" smtClean="0"/>
              <a:t>Darties</a:t>
            </a:r>
            <a:r>
              <a:rPr lang="fr-FR" dirty="0" smtClean="0"/>
              <a:t> représenté par </a:t>
            </a:r>
            <a:r>
              <a:rPr lang="fr-FR" dirty="0" err="1" smtClean="0"/>
              <a:t>M.Babé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MOE : </a:t>
            </a:r>
          </a:p>
          <a:p>
            <a:pPr lvl="1"/>
            <a:r>
              <a:rPr lang="fr-FR" dirty="0"/>
              <a:t>Direction : 2 </a:t>
            </a:r>
            <a:r>
              <a:rPr lang="fr-FR" dirty="0" smtClean="0"/>
              <a:t>personnes </a:t>
            </a:r>
          </a:p>
          <a:p>
            <a:pPr lvl="1"/>
            <a:r>
              <a:rPr lang="fr-FR" dirty="0" smtClean="0"/>
              <a:t>Equipe technique : 13 personnes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Dossier SFD concernant les besoins de </a:t>
            </a:r>
            <a:r>
              <a:rPr lang="fr-FR" dirty="0" err="1" smtClean="0"/>
              <a:t>Darties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3</a:t>
            </a:fld>
            <a:r>
              <a:rPr lang="fr-FR" smtClean="0"/>
              <a:t> /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28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Identité </a:t>
            </a:r>
            <a:r>
              <a:rPr lang="fr-FR" sz="2400" dirty="0" err="1"/>
              <a:t>Darties</a:t>
            </a:r>
            <a:endParaRPr lang="fr-FR" sz="2400" dirty="0"/>
          </a:p>
          <a:p>
            <a:pPr>
              <a:buFont typeface="Arial"/>
              <a:buChar char="•"/>
            </a:pPr>
            <a:r>
              <a:rPr lang="fr-FR" sz="2400" dirty="0" smtClean="0"/>
              <a:t>Groupe </a:t>
            </a:r>
            <a:r>
              <a:rPr lang="fr-FR" sz="2400" dirty="0"/>
              <a:t>Français ayant la volonté de s’étendre à l’étranger</a:t>
            </a:r>
          </a:p>
          <a:p>
            <a:pPr>
              <a:buFont typeface="Arial"/>
              <a:buChar char="•"/>
            </a:pPr>
            <a:r>
              <a:rPr lang="fr-FR" sz="2400" dirty="0"/>
              <a:t> Activité : Vente et distribution de produits : Fours, Hifi, Magnétoscopes</a:t>
            </a:r>
          </a:p>
          <a:p>
            <a:pPr>
              <a:buFont typeface="Arial"/>
              <a:buChar char="•"/>
            </a:pPr>
            <a:r>
              <a:rPr lang="fr-FR" sz="2400" dirty="0"/>
              <a:t> 48 magasins implantés sur toute la France à travers 3 enseignes.</a:t>
            </a:r>
          </a:p>
          <a:p>
            <a:pPr>
              <a:buFont typeface="Arial"/>
              <a:buChar char="•"/>
            </a:pPr>
            <a:r>
              <a:rPr lang="fr-FR" sz="2400" dirty="0"/>
              <a:t> Quelques chiffres</a:t>
            </a:r>
          </a:p>
          <a:p>
            <a:pPr lvl="1">
              <a:buFont typeface="Arial"/>
              <a:buChar char="•"/>
            </a:pPr>
            <a:r>
              <a:rPr lang="fr-FR" sz="2000" dirty="0"/>
              <a:t>CA en 2010 :</a:t>
            </a:r>
          </a:p>
          <a:p>
            <a:pPr lvl="1">
              <a:buFont typeface="Arial"/>
              <a:buChar char="•"/>
            </a:pPr>
            <a:r>
              <a:rPr lang="fr-FR" sz="2000" dirty="0"/>
              <a:t>Marge en 2010 :</a:t>
            </a:r>
          </a:p>
          <a:p>
            <a:endParaRPr lang="fr-FR" sz="2400" dirty="0"/>
          </a:p>
          <a:p>
            <a:pPr>
              <a:buFont typeface="Arial"/>
              <a:buChar char="•"/>
            </a:pPr>
            <a:endParaRPr lang="fr-FR" sz="2400" dirty="0"/>
          </a:p>
          <a:p>
            <a:pPr>
              <a:buFont typeface="Arial"/>
              <a:buChar char="•"/>
            </a:pP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3727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dirty="0" smtClean="0"/>
              <a:t>Les enseignes du groupe</a:t>
            </a:r>
            <a:endParaRPr lang="fr-FR" dirty="0"/>
          </a:p>
        </p:txBody>
      </p:sp>
      <p:pic>
        <p:nvPicPr>
          <p:cNvPr id="3" name="Image 2" descr="Capture d’écran 2011-02-13 à 19.35.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92896"/>
            <a:ext cx="6717432" cy="1494717"/>
          </a:xfrm>
          <a:prstGeom prst="rect">
            <a:avLst/>
          </a:prstGeom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62451"/>
              </p:ext>
            </p:extLst>
          </p:nvPr>
        </p:nvGraphicFramePr>
        <p:xfrm>
          <a:off x="1979712" y="4273945"/>
          <a:ext cx="671743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144"/>
                <a:gridCol w="2239144"/>
                <a:gridCol w="2239144"/>
              </a:tblGrid>
              <a:tr h="1570716">
                <a:tc>
                  <a:txBody>
                    <a:bodyPr/>
                    <a:lstStyle/>
                    <a:p>
                      <a:r>
                        <a:rPr lang="fr-FR" dirty="0" smtClean="0"/>
                        <a:t>Créé en 1954</a:t>
                      </a:r>
                    </a:p>
                    <a:p>
                      <a:r>
                        <a:rPr lang="fr-FR" dirty="0" smtClean="0"/>
                        <a:t>Loisir, Multimédia, Electroménager</a:t>
                      </a:r>
                    </a:p>
                    <a:p>
                      <a:r>
                        <a:rPr lang="fr-FR" dirty="0" smtClean="0"/>
                        <a:t>13 magasins </a:t>
                      </a:r>
                    </a:p>
                    <a:p>
                      <a:r>
                        <a:rPr lang="fr-FR" dirty="0" smtClean="0"/>
                        <a:t>Ca</a:t>
                      </a:r>
                      <a:r>
                        <a:rPr lang="fr-FR" baseline="0" dirty="0" smtClean="0"/>
                        <a:t> en 2010 :</a:t>
                      </a:r>
                    </a:p>
                    <a:p>
                      <a:r>
                        <a:rPr lang="fr-FR" dirty="0" smtClean="0"/>
                        <a:t>Marge en 2010 :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Créé en 1927</a:t>
                      </a:r>
                    </a:p>
                    <a:p>
                      <a:r>
                        <a:rPr lang="fr-FR" dirty="0" smtClean="0"/>
                        <a:t>Electroménager,</a:t>
                      </a:r>
                      <a:r>
                        <a:rPr lang="fr-FR" baseline="0" dirty="0" smtClean="0"/>
                        <a:t> électronique</a:t>
                      </a:r>
                    </a:p>
                    <a:p>
                      <a:r>
                        <a:rPr lang="fr-FR" baseline="0" dirty="0" smtClean="0"/>
                        <a:t>21 magasins</a:t>
                      </a:r>
                    </a:p>
                    <a:p>
                      <a:r>
                        <a:rPr lang="fr-FR" baseline="0" dirty="0" smtClean="0"/>
                        <a:t>CA en 2010 :</a:t>
                      </a:r>
                    </a:p>
                    <a:p>
                      <a:r>
                        <a:rPr lang="fr-FR" baseline="0" dirty="0" smtClean="0"/>
                        <a:t>Marge en 2010 :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Créé en 1923</a:t>
                      </a:r>
                    </a:p>
                    <a:p>
                      <a:r>
                        <a:rPr lang="fr-FR" dirty="0" smtClean="0"/>
                        <a:t>Construction, Bricolage,  Jardinage</a:t>
                      </a:r>
                    </a:p>
                    <a:p>
                      <a:r>
                        <a:rPr lang="fr-FR" dirty="0" smtClean="0"/>
                        <a:t>14 magasins</a:t>
                      </a:r>
                    </a:p>
                    <a:p>
                      <a:r>
                        <a:rPr lang="fr-FR" dirty="0" smtClean="0"/>
                        <a:t>CA en 2010 :</a:t>
                      </a:r>
                    </a:p>
                    <a:p>
                      <a:r>
                        <a:rPr lang="fr-FR" dirty="0" smtClean="0"/>
                        <a:t>Marge en 2010 :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30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 smtClean="0"/>
              <a:t>Implantations des enseignes</a:t>
            </a:r>
          </a:p>
          <a:p>
            <a:pPr marL="0" indent="0" algn="ctr">
              <a:buNone/>
            </a:pPr>
            <a:endParaRPr lang="fr-FR" sz="2400" dirty="0" smtClean="0"/>
          </a:p>
          <a:p>
            <a:r>
              <a:rPr lang="fr-FR" sz="2400" dirty="0" smtClean="0"/>
              <a:t>Carte </a:t>
            </a:r>
            <a:r>
              <a:rPr lang="fr-FR" sz="2400" dirty="0"/>
              <a:t>géographique selon les régions commerciales</a:t>
            </a:r>
          </a:p>
          <a:p>
            <a:r>
              <a:rPr lang="fr-FR" sz="2400" dirty="0"/>
              <a:t>CA en 2010 par rapport aux régions</a:t>
            </a:r>
          </a:p>
          <a:p>
            <a:r>
              <a:rPr lang="fr-FR" sz="2400" dirty="0"/>
              <a:t>CA en 2010 par rapport aux régions pour chaque enseigne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8057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/>
              <a:t>Constat de l’informatique actuelle du </a:t>
            </a:r>
            <a:r>
              <a:rPr lang="fr-FR" sz="2400" dirty="0" smtClean="0"/>
              <a:t>groupe</a:t>
            </a:r>
          </a:p>
          <a:p>
            <a:pPr marL="0" indent="0" algn="ctr">
              <a:buNone/>
            </a:pPr>
            <a:endParaRPr lang="fr-FR" sz="2000" dirty="0"/>
          </a:p>
          <a:p>
            <a:r>
              <a:rPr lang="fr-FR" sz="2000" dirty="0" smtClean="0"/>
              <a:t>Outil </a:t>
            </a:r>
            <a:r>
              <a:rPr lang="fr-FR" sz="2000" dirty="0"/>
              <a:t>Microsoft Excel aidant à établir la budgétisation des différentes enseignes. </a:t>
            </a:r>
          </a:p>
          <a:p>
            <a:pPr>
              <a:buNone/>
            </a:pPr>
            <a:endParaRPr lang="fr-FR" sz="2000" dirty="0"/>
          </a:p>
          <a:p>
            <a:pPr lvl="1">
              <a:buFont typeface="Wingdings" charset="2"/>
              <a:buChar char="à"/>
            </a:pPr>
            <a:r>
              <a:rPr lang="fr-FR" sz="1800" dirty="0">
                <a:sym typeface="Wingdings"/>
              </a:rPr>
              <a:t>Les chiffres : les ventes, le chiffre  d’affaires et la marge</a:t>
            </a:r>
          </a:p>
          <a:p>
            <a:pPr lvl="1">
              <a:buFont typeface="Wingdings" charset="2"/>
              <a:buChar char="à"/>
            </a:pPr>
            <a:r>
              <a:rPr lang="fr-FR" sz="1800" dirty="0">
                <a:sym typeface="Wingdings"/>
              </a:rPr>
              <a:t>Analyse du réel par magasin, région commerciale, enseigne, le groupe</a:t>
            </a:r>
          </a:p>
          <a:p>
            <a:pPr lvl="1">
              <a:buFont typeface="Wingdings" charset="2"/>
              <a:buChar char="à"/>
            </a:pPr>
            <a:r>
              <a:rPr lang="fr-FR" sz="1800" dirty="0">
                <a:sym typeface="Wingdings"/>
              </a:rPr>
              <a:t>Etablissement d’objectifs en fonction</a:t>
            </a:r>
          </a:p>
          <a:p>
            <a:pPr lvl="1">
              <a:buFont typeface="Wingdings" charset="2"/>
              <a:buChar char="à"/>
            </a:pPr>
            <a:r>
              <a:rPr lang="fr-FR" sz="1800" dirty="0">
                <a:sym typeface="Wingdings"/>
              </a:rPr>
              <a:t>Etude de la performance</a:t>
            </a:r>
            <a:endParaRPr lang="fr-FR" sz="1800" dirty="0"/>
          </a:p>
          <a:p>
            <a:endParaRPr lang="fr-FR" sz="20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8057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/>
              <a:t>Disfonctionnements occasionnés</a:t>
            </a:r>
            <a:endParaRPr lang="fr-FR" sz="2400" dirty="0" smtClean="0"/>
          </a:p>
          <a:p>
            <a:r>
              <a:rPr lang="fr-FR" sz="2000" dirty="0" smtClean="0"/>
              <a:t>Stratégie </a:t>
            </a:r>
            <a:r>
              <a:rPr lang="fr-FR" sz="2000" dirty="0"/>
              <a:t>du groupe en péril</a:t>
            </a:r>
          </a:p>
          <a:p>
            <a:pPr lvl="1"/>
            <a:r>
              <a:rPr lang="fr-FR" sz="1800" dirty="0"/>
              <a:t>Difficultés de cerner les dysfonctionnements du groupe en temps réel et de prendre des décisions</a:t>
            </a:r>
          </a:p>
          <a:p>
            <a:r>
              <a:rPr lang="fr-FR" sz="2000" dirty="0"/>
              <a:t>Application</a:t>
            </a:r>
          </a:p>
          <a:p>
            <a:pPr lvl="1"/>
            <a:r>
              <a:rPr lang="fr-FR" sz="1800" dirty="0"/>
              <a:t>Ne répond plus aux exigences des dirigeants</a:t>
            </a:r>
          </a:p>
          <a:p>
            <a:pPr lvl="1"/>
            <a:r>
              <a:rPr lang="fr-FR" sz="1800" dirty="0"/>
              <a:t>Perte de temps dans la saisie des données et l’établissement des calculs</a:t>
            </a:r>
          </a:p>
          <a:p>
            <a:r>
              <a:rPr lang="fr-FR" sz="2000" dirty="0"/>
              <a:t>Données </a:t>
            </a:r>
          </a:p>
          <a:p>
            <a:pPr lvl="1"/>
            <a:r>
              <a:rPr lang="fr-FR" sz="1800" dirty="0"/>
              <a:t>Complexes parfois inexploitables</a:t>
            </a:r>
          </a:p>
          <a:p>
            <a:pPr lvl="1"/>
            <a:r>
              <a:rPr lang="fr-FR" sz="1800" dirty="0"/>
              <a:t>Redondantes </a:t>
            </a:r>
          </a:p>
          <a:p>
            <a:pPr lvl="1"/>
            <a:r>
              <a:rPr lang="fr-FR" sz="1800" dirty="0"/>
              <a:t>Unicité et cohérence non garanties</a:t>
            </a:r>
          </a:p>
          <a:p>
            <a:endParaRPr lang="fr-FR" sz="20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68057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9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348</Words>
  <Application>Microsoft Office PowerPoint</Application>
  <PresentationFormat>Affichage à l'écran (4:3)</PresentationFormat>
  <Paragraphs>74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Borower</dc:creator>
  <cp:lastModifiedBy>pierre</cp:lastModifiedBy>
  <cp:revision>48</cp:revision>
  <dcterms:created xsi:type="dcterms:W3CDTF">2011-02-13T17:41:45Z</dcterms:created>
  <dcterms:modified xsi:type="dcterms:W3CDTF">2011-02-15T19:14:02Z</dcterms:modified>
</cp:coreProperties>
</file>