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58" r:id="rId5"/>
  </p:sldIdLst>
  <p:sldSz cx="10826750" cy="8120063" type="B4ISO"/>
  <p:notesSz cx="6858000" cy="9144000"/>
  <p:defaultTextStyle>
    <a:defPPr>
      <a:defRPr lang="fr-FR"/>
    </a:defPPr>
    <a:lvl1pPr marL="0" algn="l" defTabSz="1033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727" algn="l" defTabSz="1033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455" algn="l" defTabSz="1033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182" algn="l" defTabSz="1033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10" algn="l" defTabSz="1033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637" algn="l" defTabSz="1033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365" algn="l" defTabSz="1033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7092" algn="l" defTabSz="1033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20" algn="l" defTabSz="1033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54" d="100"/>
          <a:sy n="54" d="100"/>
        </p:scale>
        <p:origin x="-1464" y="-90"/>
      </p:cViewPr>
      <p:guideLst>
        <p:guide orient="horz" pos="2558"/>
        <p:guide pos="34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style val="8"/>
  <c:chart>
    <c:view3D>
      <c:rAngAx val="1"/>
    </c:view3D>
    <c:plotArea>
      <c:layout>
        <c:manualLayout>
          <c:layoutTarget val="inner"/>
          <c:xMode val="edge"/>
          <c:yMode val="edge"/>
          <c:x val="0.15603048050739177"/>
          <c:y val="0.12125388845683813"/>
          <c:w val="0.7980782016963166"/>
          <c:h val="0.75749222308632369"/>
        </c:manualLayout>
      </c:layout>
      <c:bar3DChart>
        <c:barDir val="col"/>
        <c:grouping val="clustered"/>
        <c:ser>
          <c:idx val="0"/>
          <c:order val="0"/>
          <c:tx>
            <c:strRef>
              <c:f>'Feuil1'!$B$1</c:f>
              <c:strCache>
                <c:ptCount val="1"/>
                <c:pt idx="0">
                  <c:v>Série 1</c:v>
                </c:pt>
              </c:strCache>
            </c:strRef>
          </c:tx>
          <c:cat>
            <c:strRef>
              <c:f>'Feuil1'!$A$2:$A$5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'Feuil1'!$B$2:$B$5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'Feuil1'!$C$1</c:f>
              <c:strCache>
                <c:ptCount val="1"/>
                <c:pt idx="0">
                  <c:v>Série 2</c:v>
                </c:pt>
              </c:strCache>
            </c:strRef>
          </c:tx>
          <c:cat>
            <c:strRef>
              <c:f>'Feuil1'!$A$2:$A$5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'Feuil1'!$C$2:$C$5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'Feuil1'!$D$1</c:f>
              <c:strCache>
                <c:ptCount val="1"/>
                <c:pt idx="0">
                  <c:v>Série 3</c:v>
                </c:pt>
              </c:strCache>
            </c:strRef>
          </c:tx>
          <c:cat>
            <c:strRef>
              <c:f>'Feuil1'!$A$2:$A$5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'Feuil1'!$D$2:$D$5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hape val="box"/>
        <c:axId val="73010176"/>
        <c:axId val="73032448"/>
        <c:axId val="0"/>
      </c:bar3DChart>
      <c:catAx>
        <c:axId val="73010176"/>
        <c:scaling>
          <c:orientation val="minMax"/>
        </c:scaling>
        <c:delete val="1"/>
        <c:axPos val="b"/>
        <c:tickLblPos val="none"/>
        <c:crossAx val="73032448"/>
        <c:crosses val="autoZero"/>
        <c:auto val="1"/>
        <c:lblAlgn val="ctr"/>
        <c:lblOffset val="100"/>
      </c:catAx>
      <c:valAx>
        <c:axId val="73032448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7301017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r-F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style val="8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'Feuil1'!$B$1</c:f>
              <c:strCache>
                <c:ptCount val="1"/>
                <c:pt idx="0">
                  <c:v>Série 1</c:v>
                </c:pt>
              </c:strCache>
            </c:strRef>
          </c:tx>
          <c:cat>
            <c:strRef>
              <c:f>'Feuil1'!$A$2:$A$5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'Feuil1'!$B$2:$B$5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'Feuil1'!$C$1</c:f>
              <c:strCache>
                <c:ptCount val="1"/>
                <c:pt idx="0">
                  <c:v>Série 2</c:v>
                </c:pt>
              </c:strCache>
            </c:strRef>
          </c:tx>
          <c:cat>
            <c:strRef>
              <c:f>'Feuil1'!$A$2:$A$5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'Feuil1'!$C$2:$C$5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'Feuil1'!$D$1</c:f>
              <c:strCache>
                <c:ptCount val="1"/>
                <c:pt idx="0">
                  <c:v>Série 3</c:v>
                </c:pt>
              </c:strCache>
            </c:strRef>
          </c:tx>
          <c:cat>
            <c:strRef>
              <c:f>'Feuil1'!$A$2:$A$5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'Feuil1'!$D$2:$D$5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hape val="box"/>
        <c:axId val="88531328"/>
        <c:axId val="88532864"/>
        <c:axId val="0"/>
      </c:bar3DChart>
      <c:catAx>
        <c:axId val="88531328"/>
        <c:scaling>
          <c:orientation val="minMax"/>
        </c:scaling>
        <c:delete val="1"/>
        <c:axPos val="b"/>
        <c:tickLblPos val="none"/>
        <c:crossAx val="88532864"/>
        <c:crosses val="autoZero"/>
        <c:auto val="1"/>
        <c:lblAlgn val="ctr"/>
        <c:lblOffset val="100"/>
      </c:catAx>
      <c:valAx>
        <c:axId val="88532864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8853132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r-F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style val="8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'Feuil1'!$B$1</c:f>
              <c:strCache>
                <c:ptCount val="1"/>
                <c:pt idx="0">
                  <c:v>Série 1</c:v>
                </c:pt>
              </c:strCache>
            </c:strRef>
          </c:tx>
          <c:cat>
            <c:strRef>
              <c:f>'Feuil1'!$A$2:$A$5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'Feuil1'!$B$2:$B$5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'Feuil1'!$C$1</c:f>
              <c:strCache>
                <c:ptCount val="1"/>
                <c:pt idx="0">
                  <c:v>Série 2</c:v>
                </c:pt>
              </c:strCache>
            </c:strRef>
          </c:tx>
          <c:cat>
            <c:strRef>
              <c:f>'Feuil1'!$A$2:$A$5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'Feuil1'!$C$2:$C$5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'Feuil1'!$D$1</c:f>
              <c:strCache>
                <c:ptCount val="1"/>
                <c:pt idx="0">
                  <c:v>Série 3</c:v>
                </c:pt>
              </c:strCache>
            </c:strRef>
          </c:tx>
          <c:cat>
            <c:strRef>
              <c:f>'Feuil1'!$A$2:$A$5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'Feuil1'!$D$2:$D$5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hape val="box"/>
        <c:axId val="46411776"/>
        <c:axId val="46413312"/>
        <c:axId val="0"/>
      </c:bar3DChart>
      <c:catAx>
        <c:axId val="46411776"/>
        <c:scaling>
          <c:orientation val="minMax"/>
        </c:scaling>
        <c:delete val="1"/>
        <c:axPos val="b"/>
        <c:tickLblPos val="none"/>
        <c:crossAx val="46413312"/>
        <c:crosses val="autoZero"/>
        <c:auto val="1"/>
        <c:lblAlgn val="ctr"/>
        <c:lblOffset val="100"/>
      </c:catAx>
      <c:valAx>
        <c:axId val="46413312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4641177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r-F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12006" y="2522485"/>
            <a:ext cx="9202738" cy="174055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4013" y="4601369"/>
            <a:ext cx="7578725" cy="20751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6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3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50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6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83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00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3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FFF3-2E21-4070-BE91-A74CB3DF92AD}" type="datetimeFigureOut">
              <a:rPr lang="fr-FR" smtClean="0"/>
              <a:pPr/>
              <a:t>13/02/2011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BDC1-9E1A-4073-9BE6-F88C98AF08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FFF3-2E21-4070-BE91-A74CB3DF92AD}" type="datetimeFigureOut">
              <a:rPr lang="fr-FR" smtClean="0"/>
              <a:pPr/>
              <a:t>13/02/2011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BDC1-9E1A-4073-9BE6-F88C98AF08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849394" y="325181"/>
            <a:ext cx="2436019" cy="6928369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41338" y="325181"/>
            <a:ext cx="7127610" cy="6928369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FFF3-2E21-4070-BE91-A74CB3DF92AD}" type="datetimeFigureOut">
              <a:rPr lang="fr-FR" smtClean="0"/>
              <a:pPr/>
              <a:t>13/02/2011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BDC1-9E1A-4073-9BE6-F88C98AF08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FFF3-2E21-4070-BE91-A74CB3DF92AD}" type="datetimeFigureOut">
              <a:rPr lang="fr-FR" smtClean="0"/>
              <a:pPr/>
              <a:t>13/02/2011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BDC1-9E1A-4073-9BE6-F88C98AF08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5239" y="5217894"/>
            <a:ext cx="9202738" cy="161273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55239" y="3441632"/>
            <a:ext cx="9202738" cy="177626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672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334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501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669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836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00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170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338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FFF3-2E21-4070-BE91-A74CB3DF92AD}" type="datetimeFigureOut">
              <a:rPr lang="fr-FR" smtClean="0"/>
              <a:pPr/>
              <a:t>13/02/2011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BDC1-9E1A-4073-9BE6-F88C98AF08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41337" y="1894684"/>
            <a:ext cx="4781815" cy="535886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503598" y="1894684"/>
            <a:ext cx="4781815" cy="535886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FFF3-2E21-4070-BE91-A74CB3DF92AD}" type="datetimeFigureOut">
              <a:rPr lang="fr-FR" smtClean="0"/>
              <a:pPr/>
              <a:t>13/02/2011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BDC1-9E1A-4073-9BE6-F88C98AF08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339" y="1817617"/>
            <a:ext cx="4783694" cy="757496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6727" indent="0">
              <a:buNone/>
              <a:defRPr sz="2300" b="1"/>
            </a:lvl2pPr>
            <a:lvl3pPr marL="1033455" indent="0">
              <a:buNone/>
              <a:defRPr sz="2000" b="1"/>
            </a:lvl3pPr>
            <a:lvl4pPr marL="1550182" indent="0">
              <a:buNone/>
              <a:defRPr sz="1800" b="1"/>
            </a:lvl4pPr>
            <a:lvl5pPr marL="2066910" indent="0">
              <a:buNone/>
              <a:defRPr sz="1800" b="1"/>
            </a:lvl5pPr>
            <a:lvl6pPr marL="2583637" indent="0">
              <a:buNone/>
              <a:defRPr sz="1800" b="1"/>
            </a:lvl6pPr>
            <a:lvl7pPr marL="3100365" indent="0">
              <a:buNone/>
              <a:defRPr sz="1800" b="1"/>
            </a:lvl7pPr>
            <a:lvl8pPr marL="3617092" indent="0">
              <a:buNone/>
              <a:defRPr sz="1800" b="1"/>
            </a:lvl8pPr>
            <a:lvl9pPr marL="4133820" indent="0">
              <a:buNone/>
              <a:defRPr sz="18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339" y="2575113"/>
            <a:ext cx="4783694" cy="4678435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499841" y="1817617"/>
            <a:ext cx="4785574" cy="757496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6727" indent="0">
              <a:buNone/>
              <a:defRPr sz="2300" b="1"/>
            </a:lvl2pPr>
            <a:lvl3pPr marL="1033455" indent="0">
              <a:buNone/>
              <a:defRPr sz="2000" b="1"/>
            </a:lvl3pPr>
            <a:lvl4pPr marL="1550182" indent="0">
              <a:buNone/>
              <a:defRPr sz="1800" b="1"/>
            </a:lvl4pPr>
            <a:lvl5pPr marL="2066910" indent="0">
              <a:buNone/>
              <a:defRPr sz="1800" b="1"/>
            </a:lvl5pPr>
            <a:lvl6pPr marL="2583637" indent="0">
              <a:buNone/>
              <a:defRPr sz="1800" b="1"/>
            </a:lvl6pPr>
            <a:lvl7pPr marL="3100365" indent="0">
              <a:buNone/>
              <a:defRPr sz="1800" b="1"/>
            </a:lvl7pPr>
            <a:lvl8pPr marL="3617092" indent="0">
              <a:buNone/>
              <a:defRPr sz="1800" b="1"/>
            </a:lvl8pPr>
            <a:lvl9pPr marL="4133820" indent="0">
              <a:buNone/>
              <a:defRPr sz="18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99841" y="2575113"/>
            <a:ext cx="4785574" cy="4678435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FFF3-2E21-4070-BE91-A74CB3DF92AD}" type="datetimeFigureOut">
              <a:rPr lang="fr-FR" smtClean="0"/>
              <a:pPr/>
              <a:t>13/02/2011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BDC1-9E1A-4073-9BE6-F88C98AF08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FFF3-2E21-4070-BE91-A74CB3DF92AD}" type="datetimeFigureOut">
              <a:rPr lang="fr-FR" smtClean="0"/>
              <a:pPr/>
              <a:t>13/02/2011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BDC1-9E1A-4073-9BE6-F88C98AF08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FFF3-2E21-4070-BE91-A74CB3DF92AD}" type="datetimeFigureOut">
              <a:rPr lang="fr-FR" smtClean="0"/>
              <a:pPr/>
              <a:t>13/02/2011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BDC1-9E1A-4073-9BE6-F88C98AF08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340" y="323299"/>
            <a:ext cx="3561926" cy="137590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32960" y="323302"/>
            <a:ext cx="6052455" cy="6930249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41340" y="1699201"/>
            <a:ext cx="3561926" cy="5554349"/>
          </a:xfrm>
        </p:spPr>
        <p:txBody>
          <a:bodyPr/>
          <a:lstStyle>
            <a:lvl1pPr marL="0" indent="0">
              <a:buNone/>
              <a:defRPr sz="1600"/>
            </a:lvl1pPr>
            <a:lvl2pPr marL="516727" indent="0">
              <a:buNone/>
              <a:defRPr sz="1400"/>
            </a:lvl2pPr>
            <a:lvl3pPr marL="1033455" indent="0">
              <a:buNone/>
              <a:defRPr sz="1100"/>
            </a:lvl3pPr>
            <a:lvl4pPr marL="1550182" indent="0">
              <a:buNone/>
              <a:defRPr sz="1000"/>
            </a:lvl4pPr>
            <a:lvl5pPr marL="2066910" indent="0">
              <a:buNone/>
              <a:defRPr sz="1000"/>
            </a:lvl5pPr>
            <a:lvl6pPr marL="2583637" indent="0">
              <a:buNone/>
              <a:defRPr sz="1000"/>
            </a:lvl6pPr>
            <a:lvl7pPr marL="3100365" indent="0">
              <a:buNone/>
              <a:defRPr sz="1000"/>
            </a:lvl7pPr>
            <a:lvl8pPr marL="3617092" indent="0">
              <a:buNone/>
              <a:defRPr sz="1000"/>
            </a:lvl8pPr>
            <a:lvl9pPr marL="413382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FFF3-2E21-4070-BE91-A74CB3DF92AD}" type="datetimeFigureOut">
              <a:rPr lang="fr-FR" smtClean="0"/>
              <a:pPr/>
              <a:t>13/02/2011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BDC1-9E1A-4073-9BE6-F88C98AF08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22118" y="5684045"/>
            <a:ext cx="6496050" cy="67103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122118" y="725543"/>
            <a:ext cx="6496050" cy="4872038"/>
          </a:xfrm>
        </p:spPr>
        <p:txBody>
          <a:bodyPr/>
          <a:lstStyle>
            <a:lvl1pPr marL="0" indent="0">
              <a:buNone/>
              <a:defRPr sz="3600"/>
            </a:lvl1pPr>
            <a:lvl2pPr marL="516727" indent="0">
              <a:buNone/>
              <a:defRPr sz="3200"/>
            </a:lvl2pPr>
            <a:lvl3pPr marL="1033455" indent="0">
              <a:buNone/>
              <a:defRPr sz="2700"/>
            </a:lvl3pPr>
            <a:lvl4pPr marL="1550182" indent="0">
              <a:buNone/>
              <a:defRPr sz="2300"/>
            </a:lvl4pPr>
            <a:lvl5pPr marL="2066910" indent="0">
              <a:buNone/>
              <a:defRPr sz="2300"/>
            </a:lvl5pPr>
            <a:lvl6pPr marL="2583637" indent="0">
              <a:buNone/>
              <a:defRPr sz="2300"/>
            </a:lvl6pPr>
            <a:lvl7pPr marL="3100365" indent="0">
              <a:buNone/>
              <a:defRPr sz="2300"/>
            </a:lvl7pPr>
            <a:lvl8pPr marL="3617092" indent="0">
              <a:buNone/>
              <a:defRPr sz="2300"/>
            </a:lvl8pPr>
            <a:lvl9pPr marL="4133820" indent="0">
              <a:buNone/>
              <a:defRPr sz="23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122118" y="6355079"/>
            <a:ext cx="6496050" cy="952979"/>
          </a:xfrm>
        </p:spPr>
        <p:txBody>
          <a:bodyPr/>
          <a:lstStyle>
            <a:lvl1pPr marL="0" indent="0">
              <a:buNone/>
              <a:defRPr sz="1600"/>
            </a:lvl1pPr>
            <a:lvl2pPr marL="516727" indent="0">
              <a:buNone/>
              <a:defRPr sz="1400"/>
            </a:lvl2pPr>
            <a:lvl3pPr marL="1033455" indent="0">
              <a:buNone/>
              <a:defRPr sz="1100"/>
            </a:lvl3pPr>
            <a:lvl4pPr marL="1550182" indent="0">
              <a:buNone/>
              <a:defRPr sz="1000"/>
            </a:lvl4pPr>
            <a:lvl5pPr marL="2066910" indent="0">
              <a:buNone/>
              <a:defRPr sz="1000"/>
            </a:lvl5pPr>
            <a:lvl6pPr marL="2583637" indent="0">
              <a:buNone/>
              <a:defRPr sz="1000"/>
            </a:lvl6pPr>
            <a:lvl7pPr marL="3100365" indent="0">
              <a:buNone/>
              <a:defRPr sz="1000"/>
            </a:lvl7pPr>
            <a:lvl8pPr marL="3617092" indent="0">
              <a:buNone/>
              <a:defRPr sz="1000"/>
            </a:lvl8pPr>
            <a:lvl9pPr marL="413382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FFF3-2E21-4070-BE91-A74CB3DF92AD}" type="datetimeFigureOut">
              <a:rPr lang="fr-FR" smtClean="0"/>
              <a:pPr/>
              <a:t>13/02/2011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BDC1-9E1A-4073-9BE6-F88C98AF08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41338" y="325179"/>
            <a:ext cx="9744075" cy="1353344"/>
          </a:xfrm>
          <a:prstGeom prst="rect">
            <a:avLst/>
          </a:prstGeom>
        </p:spPr>
        <p:txBody>
          <a:bodyPr vert="horz" lIns="103345" tIns="51673" rIns="103345" bIns="51673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338" y="1894684"/>
            <a:ext cx="9744075" cy="5358866"/>
          </a:xfrm>
          <a:prstGeom prst="rect">
            <a:avLst/>
          </a:prstGeom>
        </p:spPr>
        <p:txBody>
          <a:bodyPr vert="horz" lIns="103345" tIns="51673" rIns="103345" bIns="51673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41337" y="7526098"/>
            <a:ext cx="2526242" cy="432318"/>
          </a:xfrm>
          <a:prstGeom prst="rect">
            <a:avLst/>
          </a:prstGeom>
        </p:spPr>
        <p:txBody>
          <a:bodyPr vert="horz" lIns="103345" tIns="51673" rIns="103345" bIns="5167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0FFF3-2E21-4070-BE91-A74CB3DF92AD}" type="datetimeFigureOut">
              <a:rPr lang="fr-FR" smtClean="0"/>
              <a:pPr/>
              <a:t>13/02/2011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699140" y="7526098"/>
            <a:ext cx="3428471" cy="432318"/>
          </a:xfrm>
          <a:prstGeom prst="rect">
            <a:avLst/>
          </a:prstGeom>
        </p:spPr>
        <p:txBody>
          <a:bodyPr vert="horz" lIns="103345" tIns="51673" rIns="103345" bIns="5167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759171" y="7526098"/>
            <a:ext cx="2526242" cy="432318"/>
          </a:xfrm>
          <a:prstGeom prst="rect">
            <a:avLst/>
          </a:prstGeom>
        </p:spPr>
        <p:txBody>
          <a:bodyPr vert="horz" lIns="103345" tIns="51673" rIns="103345" bIns="5167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DBDC1-9E1A-4073-9BE6-F88C98AF08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3345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7546" indent="-387546" algn="l" defTabSz="103345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9682" indent="-322955" algn="l" defTabSz="103345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91819" indent="-258364" algn="l" defTabSz="103345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8546" indent="-258364" algn="l" defTabSz="103345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25273" indent="-258364" algn="l" defTabSz="103345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42001" indent="-258364" algn="l" defTabSz="103345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58728" indent="-258364" algn="l" defTabSz="103345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75456" indent="-258364" algn="l" defTabSz="103345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92183" indent="-258364" algn="l" defTabSz="103345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33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6727" algn="l" defTabSz="1033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3455" algn="l" defTabSz="1033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0182" algn="l" defTabSz="1033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6910" algn="l" defTabSz="1033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83637" algn="l" defTabSz="1033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00365" algn="l" defTabSz="1033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7092" algn="l" defTabSz="1033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33820" algn="l" defTabSz="1033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6831" y="1899791"/>
            <a:ext cx="9744075" cy="5358866"/>
          </a:xfrm>
        </p:spPr>
        <p:txBody>
          <a:bodyPr/>
          <a:lstStyle/>
          <a:p>
            <a:r>
              <a:rPr lang="fr-FR" dirty="0" smtClean="0"/>
              <a:t>ETL : </a:t>
            </a:r>
            <a:r>
              <a:rPr lang="fr-FR" dirty="0" err="1" smtClean="0"/>
              <a:t>Extract</a:t>
            </a:r>
            <a:r>
              <a:rPr lang="fr-FR" dirty="0" smtClean="0"/>
              <a:t>, </a:t>
            </a:r>
            <a:r>
              <a:rPr lang="fr-FR" dirty="0" err="1" smtClean="0"/>
              <a:t>Tranform</a:t>
            </a:r>
            <a:r>
              <a:rPr lang="fr-FR" dirty="0" smtClean="0"/>
              <a:t> and </a:t>
            </a:r>
            <a:r>
              <a:rPr lang="fr-FR" dirty="0" err="1" smtClean="0"/>
              <a:t>Load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Outil de restitution : mise en forme des données</a:t>
            </a:r>
          </a:p>
        </p:txBody>
      </p:sp>
      <p:sp>
        <p:nvSpPr>
          <p:cNvPr id="9" name="Ellipse 8"/>
          <p:cNvSpPr/>
          <p:nvPr/>
        </p:nvSpPr>
        <p:spPr>
          <a:xfrm>
            <a:off x="4333255" y="3123927"/>
            <a:ext cx="792088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ETL</a:t>
            </a:r>
            <a:endParaRPr lang="fr-FR" dirty="0"/>
          </a:p>
        </p:txBody>
      </p:sp>
      <p:sp>
        <p:nvSpPr>
          <p:cNvPr id="13" name="Cylindre 12"/>
          <p:cNvSpPr/>
          <p:nvPr/>
        </p:nvSpPr>
        <p:spPr>
          <a:xfrm>
            <a:off x="3037111" y="3483967"/>
            <a:ext cx="576064" cy="648072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BDD2</a:t>
            </a:r>
            <a:endParaRPr lang="fr-FR" sz="1200" dirty="0"/>
          </a:p>
        </p:txBody>
      </p:sp>
      <p:sp>
        <p:nvSpPr>
          <p:cNvPr id="14" name="Flèche droite 13"/>
          <p:cNvSpPr/>
          <p:nvPr/>
        </p:nvSpPr>
        <p:spPr>
          <a:xfrm rot="1261768">
            <a:off x="3735217" y="3112689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 rot="20774759">
            <a:off x="3738737" y="3571159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ylindre 15"/>
          <p:cNvSpPr/>
          <p:nvPr/>
        </p:nvSpPr>
        <p:spPr>
          <a:xfrm>
            <a:off x="5853807" y="2979911"/>
            <a:ext cx="1215752" cy="78370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Entrepôt</a:t>
            </a:r>
            <a:endParaRPr lang="fr-FR" dirty="0"/>
          </a:p>
        </p:txBody>
      </p:sp>
      <p:sp>
        <p:nvSpPr>
          <p:cNvPr id="11" name="Flèche droite 10"/>
          <p:cNvSpPr/>
          <p:nvPr/>
        </p:nvSpPr>
        <p:spPr>
          <a:xfrm>
            <a:off x="5197351" y="3267943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901207" y="5837755"/>
            <a:ext cx="1800200" cy="8640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Outil de restitution</a:t>
            </a:r>
            <a:endParaRPr lang="fr-FR" dirty="0"/>
          </a:p>
        </p:txBody>
      </p:sp>
      <p:sp>
        <p:nvSpPr>
          <p:cNvPr id="19" name="Flèche gauche 18"/>
          <p:cNvSpPr/>
          <p:nvPr/>
        </p:nvSpPr>
        <p:spPr>
          <a:xfrm>
            <a:off x="3253135" y="6125787"/>
            <a:ext cx="504056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0" name="Tableau 19"/>
          <p:cNvGraphicFramePr>
            <a:graphicFrameLocks noGrp="1"/>
          </p:cNvGraphicFramePr>
          <p:nvPr/>
        </p:nvGraphicFramePr>
        <p:xfrm>
          <a:off x="6565503" y="5284167"/>
          <a:ext cx="720080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0040"/>
                <a:gridCol w="360040"/>
              </a:tblGrid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Graphique 20"/>
          <p:cNvGraphicFramePr/>
          <p:nvPr/>
        </p:nvGraphicFramePr>
        <p:xfrm>
          <a:off x="6205463" y="6292279"/>
          <a:ext cx="1383704" cy="1152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Flèche droite 21"/>
          <p:cNvSpPr/>
          <p:nvPr/>
        </p:nvSpPr>
        <p:spPr>
          <a:xfrm rot="20326257">
            <a:off x="5795424" y="592031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droite 22"/>
          <p:cNvSpPr/>
          <p:nvPr/>
        </p:nvSpPr>
        <p:spPr>
          <a:xfrm rot="1261768">
            <a:off x="5751441" y="6519541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ylindre 17"/>
          <p:cNvSpPr/>
          <p:nvPr/>
        </p:nvSpPr>
        <p:spPr>
          <a:xfrm>
            <a:off x="3037111" y="2763887"/>
            <a:ext cx="576064" cy="648072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BDD1</a:t>
            </a:r>
            <a:endParaRPr lang="fr-FR" sz="1200" dirty="0"/>
          </a:p>
        </p:txBody>
      </p:sp>
      <p:sp>
        <p:nvSpPr>
          <p:cNvPr id="25" name="Cylindre 24"/>
          <p:cNvSpPr/>
          <p:nvPr/>
        </p:nvSpPr>
        <p:spPr>
          <a:xfrm>
            <a:off x="1884983" y="5860231"/>
            <a:ext cx="1215752" cy="78370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Entrepôt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6831" y="1899791"/>
            <a:ext cx="9744075" cy="5358866"/>
          </a:xfrm>
        </p:spPr>
        <p:txBody>
          <a:bodyPr/>
          <a:lstStyle/>
          <a:p>
            <a:r>
              <a:rPr lang="fr-FR" dirty="0" smtClean="0"/>
              <a:t>Entrepôt de données : modèle en flocon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605063" y="3771999"/>
            <a:ext cx="1224136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Faits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4549279" y="4708103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Magasin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44823" y="2979911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Famille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573615" y="4708103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Enseigne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5701407" y="5572199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Ville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709519" y="6292279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Région</a:t>
            </a:r>
            <a:endParaRPr lang="fr-FR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7861647" y="6940351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Pays</a:t>
            </a:r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9085783" y="7516415"/>
            <a:ext cx="136815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Continent</a:t>
            </a:r>
            <a:endParaRPr lang="fr-FR" dirty="0"/>
          </a:p>
        </p:txBody>
      </p:sp>
      <p:cxnSp>
        <p:nvCxnSpPr>
          <p:cNvPr id="23" name="Connecteur droit 22"/>
          <p:cNvCxnSpPr>
            <a:stCxn id="4" idx="3"/>
            <a:endCxn id="15" idx="1"/>
          </p:cNvCxnSpPr>
          <p:nvPr/>
        </p:nvCxnSpPr>
        <p:spPr>
          <a:xfrm>
            <a:off x="3829199" y="4204047"/>
            <a:ext cx="72008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6" idx="3"/>
            <a:endCxn id="4" idx="1"/>
          </p:cNvCxnSpPr>
          <p:nvPr/>
        </p:nvCxnSpPr>
        <p:spPr>
          <a:xfrm>
            <a:off x="1596951" y="3195935"/>
            <a:ext cx="1008112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15" idx="2"/>
            <a:endCxn id="18" idx="0"/>
          </p:cNvCxnSpPr>
          <p:nvPr/>
        </p:nvCxnSpPr>
        <p:spPr>
          <a:xfrm rot="16200000" flipH="1">
            <a:off x="5485383" y="4780111"/>
            <a:ext cx="432048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8" idx="2"/>
            <a:endCxn id="19" idx="0"/>
          </p:cNvCxnSpPr>
          <p:nvPr/>
        </p:nvCxnSpPr>
        <p:spPr>
          <a:xfrm rot="16200000" flipH="1">
            <a:off x="6637511" y="5644207"/>
            <a:ext cx="288032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19" idx="2"/>
            <a:endCxn id="20" idx="0"/>
          </p:cNvCxnSpPr>
          <p:nvPr/>
        </p:nvCxnSpPr>
        <p:spPr>
          <a:xfrm rot="16200000" flipH="1">
            <a:off x="7753635" y="6256275"/>
            <a:ext cx="216024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0" idx="2"/>
            <a:endCxn id="21" idx="0"/>
          </p:cNvCxnSpPr>
          <p:nvPr/>
        </p:nvCxnSpPr>
        <p:spPr>
          <a:xfrm rot="16200000" flipH="1">
            <a:off x="9031777" y="6778333"/>
            <a:ext cx="144016" cy="133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15" idx="3"/>
            <a:endCxn id="17" idx="1"/>
          </p:cNvCxnSpPr>
          <p:nvPr/>
        </p:nvCxnSpPr>
        <p:spPr>
          <a:xfrm>
            <a:off x="5701407" y="4924127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à coins arrondis 35"/>
          <p:cNvSpPr/>
          <p:nvPr/>
        </p:nvSpPr>
        <p:spPr>
          <a:xfrm>
            <a:off x="5269359" y="3699991"/>
            <a:ext cx="136815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Utilisateur</a:t>
            </a:r>
            <a:endParaRPr lang="fr-FR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6277471" y="2763887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Profil</a:t>
            </a:r>
            <a:endParaRPr lang="fr-FR" dirty="0"/>
          </a:p>
        </p:txBody>
      </p:sp>
      <p:cxnSp>
        <p:nvCxnSpPr>
          <p:cNvPr id="39" name="Connecteur droit 38"/>
          <p:cNvCxnSpPr>
            <a:stCxn id="36" idx="2"/>
            <a:endCxn id="15" idx="0"/>
          </p:cNvCxnSpPr>
          <p:nvPr/>
        </p:nvCxnSpPr>
        <p:spPr>
          <a:xfrm rot="5400000">
            <a:off x="5251357" y="4006025"/>
            <a:ext cx="576064" cy="82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36" idx="0"/>
            <a:endCxn id="37" idx="2"/>
          </p:cNvCxnSpPr>
          <p:nvPr/>
        </p:nvCxnSpPr>
        <p:spPr>
          <a:xfrm rot="5400000" flipH="1" flipV="1">
            <a:off x="6151457" y="2997913"/>
            <a:ext cx="504056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Architecture applicative </a:t>
            </a:r>
            <a:r>
              <a:rPr lang="fr-FR" dirty="0" smtClean="0"/>
              <a:t>globale :</a:t>
            </a:r>
            <a:endParaRPr lang="fr-FR" dirty="0"/>
          </a:p>
        </p:txBody>
      </p:sp>
      <p:graphicFrame>
        <p:nvGraphicFramePr>
          <p:cNvPr id="28" name="Tableau 27"/>
          <p:cNvGraphicFramePr>
            <a:graphicFrameLocks noGrp="1"/>
          </p:cNvGraphicFramePr>
          <p:nvPr/>
        </p:nvGraphicFramePr>
        <p:xfrm>
          <a:off x="156791" y="2924944"/>
          <a:ext cx="925734" cy="1188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8578"/>
                <a:gridCol w="308578"/>
                <a:gridCol w="308578"/>
              </a:tblGrid>
              <a:tr h="22972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2972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2972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Cylindre 28"/>
          <p:cNvSpPr/>
          <p:nvPr/>
        </p:nvSpPr>
        <p:spPr>
          <a:xfrm>
            <a:off x="3613175" y="2852936"/>
            <a:ext cx="1296144" cy="122413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Entrepôt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-131241" y="4091969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Fichier Excel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781527" y="5140151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Tableaux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8149679" y="5068143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Graphiques</a:t>
            </a:r>
          </a:p>
        </p:txBody>
      </p:sp>
      <p:sp>
        <p:nvSpPr>
          <p:cNvPr id="33" name="Rectangle à coins arrondis 32"/>
          <p:cNvSpPr/>
          <p:nvPr/>
        </p:nvSpPr>
        <p:spPr>
          <a:xfrm>
            <a:off x="9157791" y="3195935"/>
            <a:ext cx="158417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 utilisateur</a:t>
            </a:r>
            <a:endParaRPr lang="fr-FR" dirty="0"/>
          </a:p>
        </p:txBody>
      </p:sp>
      <p:sp>
        <p:nvSpPr>
          <p:cNvPr id="34" name="Ellipse 33"/>
          <p:cNvSpPr/>
          <p:nvPr/>
        </p:nvSpPr>
        <p:spPr>
          <a:xfrm>
            <a:off x="1740967" y="3212976"/>
            <a:ext cx="1008112" cy="6310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ETL</a:t>
            </a:r>
            <a:endParaRPr lang="fr-FR" dirty="0"/>
          </a:p>
        </p:txBody>
      </p:sp>
      <p:graphicFrame>
        <p:nvGraphicFramePr>
          <p:cNvPr id="35" name="Tableau 34"/>
          <p:cNvGraphicFramePr>
            <a:graphicFrameLocks noGrp="1"/>
          </p:cNvGraphicFramePr>
          <p:nvPr/>
        </p:nvGraphicFramePr>
        <p:xfrm>
          <a:off x="7141567" y="3916015"/>
          <a:ext cx="925736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62868"/>
                <a:gridCol w="462868"/>
              </a:tblGrid>
              <a:tr h="18171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8171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8171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Graphique 35"/>
          <p:cNvGraphicFramePr/>
          <p:nvPr/>
        </p:nvGraphicFramePr>
        <p:xfrm>
          <a:off x="8221687" y="3916015"/>
          <a:ext cx="1383704" cy="1152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Flèche gauche 36"/>
          <p:cNvSpPr/>
          <p:nvPr/>
        </p:nvSpPr>
        <p:spPr>
          <a:xfrm>
            <a:off x="1164903" y="3429000"/>
            <a:ext cx="504056" cy="1897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 droite 37"/>
          <p:cNvSpPr/>
          <p:nvPr/>
        </p:nvSpPr>
        <p:spPr>
          <a:xfrm>
            <a:off x="2821087" y="3411959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 droite 38"/>
          <p:cNvSpPr/>
          <p:nvPr/>
        </p:nvSpPr>
        <p:spPr>
          <a:xfrm rot="10800000">
            <a:off x="7501607" y="3339951"/>
            <a:ext cx="1584176" cy="163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 droite 39"/>
          <p:cNvSpPr/>
          <p:nvPr/>
        </p:nvSpPr>
        <p:spPr>
          <a:xfrm>
            <a:off x="300807" y="5428183"/>
            <a:ext cx="10065568" cy="1944216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à coins arrondis 40"/>
          <p:cNvSpPr/>
          <p:nvPr/>
        </p:nvSpPr>
        <p:spPr>
          <a:xfrm>
            <a:off x="9373815" y="6076255"/>
            <a:ext cx="1296144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</a:t>
            </a:r>
            <a:endParaRPr lang="fr-FR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5989439" y="6076255"/>
            <a:ext cx="1296144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Mise en forme</a:t>
            </a:r>
            <a:endParaRPr lang="fr-FR" dirty="0"/>
          </a:p>
        </p:txBody>
      </p:sp>
      <p:sp>
        <p:nvSpPr>
          <p:cNvPr id="43" name="Ellipse 42"/>
          <p:cNvSpPr/>
          <p:nvPr/>
        </p:nvSpPr>
        <p:spPr>
          <a:xfrm>
            <a:off x="5629399" y="3195935"/>
            <a:ext cx="1800200" cy="720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Outil de restitution</a:t>
            </a:r>
            <a:endParaRPr lang="fr-FR" dirty="0"/>
          </a:p>
        </p:txBody>
      </p:sp>
      <p:sp>
        <p:nvSpPr>
          <p:cNvPr id="44" name="Flèche droite 43"/>
          <p:cNvSpPr/>
          <p:nvPr/>
        </p:nvSpPr>
        <p:spPr>
          <a:xfrm>
            <a:off x="4981327" y="3699991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u="sng" dirty="0"/>
          </a:p>
        </p:txBody>
      </p:sp>
      <p:sp>
        <p:nvSpPr>
          <p:cNvPr id="45" name="Flèche droite 44"/>
          <p:cNvSpPr/>
          <p:nvPr/>
        </p:nvSpPr>
        <p:spPr>
          <a:xfrm>
            <a:off x="7501607" y="3608089"/>
            <a:ext cx="1584176" cy="163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lèche droite 45"/>
          <p:cNvSpPr/>
          <p:nvPr/>
        </p:nvSpPr>
        <p:spPr>
          <a:xfrm rot="10800000">
            <a:off x="4981327" y="3267943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u="sng" dirty="0"/>
          </a:p>
        </p:txBody>
      </p:sp>
      <p:sp>
        <p:nvSpPr>
          <p:cNvPr id="47" name="ZoneTexte 46"/>
          <p:cNvSpPr txBox="1"/>
          <p:nvPr/>
        </p:nvSpPr>
        <p:spPr>
          <a:xfrm>
            <a:off x="4621287" y="3844007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Données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4693295" y="2939841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interroge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7429599" y="2939841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appelle</a:t>
            </a:r>
          </a:p>
        </p:txBody>
      </p:sp>
      <p:sp>
        <p:nvSpPr>
          <p:cNvPr id="50" name="Rectangle à coins arrondis 49"/>
          <p:cNvSpPr/>
          <p:nvPr/>
        </p:nvSpPr>
        <p:spPr>
          <a:xfrm>
            <a:off x="1236911" y="6076255"/>
            <a:ext cx="2160240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Récupération et </a:t>
            </a:r>
            <a:r>
              <a:rPr lang="fr-FR" dirty="0" smtClean="0"/>
              <a:t>harmonisation</a:t>
            </a:r>
            <a:endParaRPr lang="fr-FR" dirty="0"/>
          </a:p>
        </p:txBody>
      </p:sp>
      <p:sp>
        <p:nvSpPr>
          <p:cNvPr id="51" name="Rectangle à coins arrondis 50"/>
          <p:cNvSpPr/>
          <p:nvPr/>
        </p:nvSpPr>
        <p:spPr>
          <a:xfrm>
            <a:off x="3613175" y="6076255"/>
            <a:ext cx="1296144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Stockage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au 31"/>
          <p:cNvGraphicFramePr>
            <a:graphicFrameLocks noGrp="1"/>
          </p:cNvGraphicFramePr>
          <p:nvPr/>
        </p:nvGraphicFramePr>
        <p:xfrm>
          <a:off x="84783" y="1772816"/>
          <a:ext cx="925734" cy="1188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8578"/>
                <a:gridCol w="308578"/>
                <a:gridCol w="308578"/>
              </a:tblGrid>
              <a:tr h="22972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2972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2972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Cylindre 32"/>
          <p:cNvSpPr/>
          <p:nvPr/>
        </p:nvSpPr>
        <p:spPr>
          <a:xfrm>
            <a:off x="3541167" y="1700808"/>
            <a:ext cx="1296144" cy="122413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Entrepôt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-203249" y="2939841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Fichier Excel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709519" y="3988023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Tableaux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8077671" y="3916015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Graphiques</a:t>
            </a:r>
          </a:p>
        </p:txBody>
      </p:sp>
      <p:sp>
        <p:nvSpPr>
          <p:cNvPr id="37" name="Rectangle à coins arrondis 36"/>
          <p:cNvSpPr/>
          <p:nvPr/>
        </p:nvSpPr>
        <p:spPr>
          <a:xfrm>
            <a:off x="9085783" y="2043807"/>
            <a:ext cx="158417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 utilisateur</a:t>
            </a:r>
            <a:endParaRPr lang="fr-FR" dirty="0"/>
          </a:p>
        </p:txBody>
      </p:sp>
      <p:sp>
        <p:nvSpPr>
          <p:cNvPr id="38" name="Ellipse 37"/>
          <p:cNvSpPr/>
          <p:nvPr/>
        </p:nvSpPr>
        <p:spPr>
          <a:xfrm>
            <a:off x="1668959" y="2060848"/>
            <a:ext cx="1008112" cy="6310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ETL</a:t>
            </a:r>
            <a:endParaRPr lang="fr-FR" dirty="0"/>
          </a:p>
        </p:txBody>
      </p:sp>
      <p:graphicFrame>
        <p:nvGraphicFramePr>
          <p:cNvPr id="39" name="Tableau 38"/>
          <p:cNvGraphicFramePr>
            <a:graphicFrameLocks noGrp="1"/>
          </p:cNvGraphicFramePr>
          <p:nvPr/>
        </p:nvGraphicFramePr>
        <p:xfrm>
          <a:off x="7069559" y="2763887"/>
          <a:ext cx="925736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62868"/>
                <a:gridCol w="462868"/>
              </a:tblGrid>
              <a:tr h="18171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8171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8171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Graphique 39"/>
          <p:cNvGraphicFramePr/>
          <p:nvPr/>
        </p:nvGraphicFramePr>
        <p:xfrm>
          <a:off x="8149679" y="2763887"/>
          <a:ext cx="1383704" cy="1152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1" name="Flèche gauche 40"/>
          <p:cNvSpPr/>
          <p:nvPr/>
        </p:nvSpPr>
        <p:spPr>
          <a:xfrm>
            <a:off x="1092895" y="2276872"/>
            <a:ext cx="504056" cy="1897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 droite 41"/>
          <p:cNvSpPr/>
          <p:nvPr/>
        </p:nvSpPr>
        <p:spPr>
          <a:xfrm>
            <a:off x="2749079" y="2259831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lèche droite 43"/>
          <p:cNvSpPr/>
          <p:nvPr/>
        </p:nvSpPr>
        <p:spPr>
          <a:xfrm rot="10800000">
            <a:off x="7429599" y="2187823"/>
            <a:ext cx="1584176" cy="163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lèche droite 45"/>
          <p:cNvSpPr/>
          <p:nvPr/>
        </p:nvSpPr>
        <p:spPr>
          <a:xfrm>
            <a:off x="228799" y="4276055"/>
            <a:ext cx="10065568" cy="1944216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9301807" y="4924127"/>
            <a:ext cx="1296144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</a:t>
            </a:r>
            <a:endParaRPr lang="fr-FR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5917431" y="4924127"/>
            <a:ext cx="1296144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Mise en forme</a:t>
            </a:r>
            <a:endParaRPr lang="fr-FR" dirty="0"/>
          </a:p>
        </p:txBody>
      </p:sp>
      <p:sp>
        <p:nvSpPr>
          <p:cNvPr id="50" name="Ellipse 49"/>
          <p:cNvSpPr/>
          <p:nvPr/>
        </p:nvSpPr>
        <p:spPr>
          <a:xfrm>
            <a:off x="5557391" y="2043807"/>
            <a:ext cx="1800200" cy="720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Outil de restitution</a:t>
            </a:r>
            <a:endParaRPr lang="fr-FR" dirty="0"/>
          </a:p>
        </p:txBody>
      </p:sp>
      <p:sp>
        <p:nvSpPr>
          <p:cNvPr id="51" name="Flèche droite 50"/>
          <p:cNvSpPr/>
          <p:nvPr/>
        </p:nvSpPr>
        <p:spPr>
          <a:xfrm>
            <a:off x="4909319" y="2547863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u="sng" dirty="0"/>
          </a:p>
        </p:txBody>
      </p:sp>
      <p:sp>
        <p:nvSpPr>
          <p:cNvPr id="52" name="Flèche droite 51"/>
          <p:cNvSpPr/>
          <p:nvPr/>
        </p:nvSpPr>
        <p:spPr>
          <a:xfrm>
            <a:off x="7429599" y="2455961"/>
            <a:ext cx="1584176" cy="163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èche droite 52"/>
          <p:cNvSpPr/>
          <p:nvPr/>
        </p:nvSpPr>
        <p:spPr>
          <a:xfrm rot="10800000">
            <a:off x="4909319" y="2115815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u="sng" dirty="0"/>
          </a:p>
        </p:txBody>
      </p:sp>
      <p:sp>
        <p:nvSpPr>
          <p:cNvPr id="55" name="ZoneTexte 54"/>
          <p:cNvSpPr txBox="1"/>
          <p:nvPr/>
        </p:nvSpPr>
        <p:spPr>
          <a:xfrm>
            <a:off x="4549279" y="2691879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Données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4621287" y="1787713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interroge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7357591" y="1787713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appelle</a:t>
            </a:r>
          </a:p>
        </p:txBody>
      </p:sp>
      <p:sp>
        <p:nvSpPr>
          <p:cNvPr id="58" name="Rectangle à coins arrondis 57"/>
          <p:cNvSpPr/>
          <p:nvPr/>
        </p:nvSpPr>
        <p:spPr>
          <a:xfrm>
            <a:off x="1164903" y="4924127"/>
            <a:ext cx="2160240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Récupération et mise en forme</a:t>
            </a:r>
            <a:endParaRPr lang="fr-FR" dirty="0"/>
          </a:p>
        </p:txBody>
      </p:sp>
      <p:sp>
        <p:nvSpPr>
          <p:cNvPr id="59" name="Rectangle à coins arrondis 58"/>
          <p:cNvSpPr/>
          <p:nvPr/>
        </p:nvSpPr>
        <p:spPr>
          <a:xfrm>
            <a:off x="3541167" y="4924127"/>
            <a:ext cx="1296144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Stockage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B4 (ISO) Paper (250 x 353 mm)</PresentationFormat>
  <Paragraphs>54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Solution</vt:lpstr>
      <vt:lpstr>Solution</vt:lpstr>
      <vt:lpstr>Solution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</dc:title>
  <dc:creator>Charlotte</dc:creator>
  <cp:lastModifiedBy>Charlotte</cp:lastModifiedBy>
  <cp:revision>63</cp:revision>
  <dcterms:created xsi:type="dcterms:W3CDTF">2011-02-09T14:48:59Z</dcterms:created>
  <dcterms:modified xsi:type="dcterms:W3CDTF">2011-02-13T10:54:08Z</dcterms:modified>
</cp:coreProperties>
</file>