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28"/>
  </p:notesMasterIdLst>
  <p:handoutMasterIdLst>
    <p:handoutMasterId r:id="rId29"/>
  </p:handoutMasterIdLst>
  <p:sldIdLst>
    <p:sldId id="264" r:id="rId5"/>
    <p:sldId id="309" r:id="rId6"/>
    <p:sldId id="322" r:id="rId7"/>
    <p:sldId id="328" r:id="rId8"/>
    <p:sldId id="312" r:id="rId9"/>
    <p:sldId id="313" r:id="rId10"/>
    <p:sldId id="314" r:id="rId11"/>
    <p:sldId id="315" r:id="rId12"/>
    <p:sldId id="316" r:id="rId13"/>
    <p:sldId id="329" r:id="rId14"/>
    <p:sldId id="317" r:id="rId15"/>
    <p:sldId id="318" r:id="rId16"/>
    <p:sldId id="319" r:id="rId17"/>
    <p:sldId id="320" r:id="rId18"/>
    <p:sldId id="321" r:id="rId19"/>
    <p:sldId id="323" r:id="rId20"/>
    <p:sldId id="324" r:id="rId21"/>
    <p:sldId id="325" r:id="rId22"/>
    <p:sldId id="326" r:id="rId23"/>
    <p:sldId id="327" r:id="rId24"/>
    <p:sldId id="330" r:id="rId25"/>
    <p:sldId id="331" r:id="rId26"/>
    <p:sldId id="332" r:id="rId27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3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showAnimation="0">
    <p:present/>
    <p:sldAll/>
    <p:penClr>
      <a:schemeClr val="tx1"/>
    </p:penClr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24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Microsoft_Office_Excel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Temps</a:t>
            </a:r>
            <a:r>
              <a:rPr lang="fr-FR" baseline="0"/>
              <a:t> par ressources</a:t>
            </a:r>
            <a:endParaRPr lang="fr-FR"/>
          </a:p>
        </c:rich>
      </c:tx>
      <c:layout/>
    </c:title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Feuil1!$D$1</c:f>
              <c:strCache>
                <c:ptCount val="1"/>
                <c:pt idx="0">
                  <c:v>Estimés</c:v>
                </c:pt>
              </c:strCache>
            </c:strRef>
          </c:tx>
          <c:dLbls>
            <c:showVal val="1"/>
          </c:dLbls>
          <c:cat>
            <c:strRef>
              <c:f>Feuil1!$C$2:$C$8</c:f>
              <c:strCache>
                <c:ptCount val="7"/>
                <c:pt idx="0">
                  <c:v>Restitution</c:v>
                </c:pt>
                <c:pt idx="1">
                  <c:v>BDD</c:v>
                </c:pt>
                <c:pt idx="2">
                  <c:v>Alimentation - Cas d'utilisation</c:v>
                </c:pt>
                <c:pt idx="3">
                  <c:v>Alimentation- MCT</c:v>
                </c:pt>
                <c:pt idx="4">
                  <c:v>Alimentation - ETL</c:v>
                </c:pt>
                <c:pt idx="5">
                  <c:v>Plateforme</c:v>
                </c:pt>
                <c:pt idx="6">
                  <c:v>Total</c:v>
                </c:pt>
              </c:strCache>
            </c:strRef>
          </c:cat>
          <c:val>
            <c:numRef>
              <c:f>Feuil1!$D$2:$D$8</c:f>
              <c:numCache>
                <c:formatCode>General</c:formatCode>
                <c:ptCount val="7"/>
                <c:pt idx="0">
                  <c:v>30</c:v>
                </c:pt>
                <c:pt idx="1">
                  <c:v>18</c:v>
                </c:pt>
                <c:pt idx="2">
                  <c:v>20</c:v>
                </c:pt>
                <c:pt idx="3">
                  <c:v>70</c:v>
                </c:pt>
                <c:pt idx="4">
                  <c:v>20</c:v>
                </c:pt>
                <c:pt idx="5">
                  <c:v>20</c:v>
                </c:pt>
                <c:pt idx="6">
                  <c:v>178</c:v>
                </c:pt>
              </c:numCache>
            </c:numRef>
          </c:val>
        </c:ser>
        <c:ser>
          <c:idx val="1"/>
          <c:order val="1"/>
          <c:tx>
            <c:strRef>
              <c:f>Feuil1!$E$1</c:f>
              <c:strCache>
                <c:ptCount val="1"/>
                <c:pt idx="0">
                  <c:v>Réalisés</c:v>
                </c:pt>
              </c:strCache>
            </c:strRef>
          </c:tx>
          <c:dLbls>
            <c:showVal val="1"/>
          </c:dLbls>
          <c:cat>
            <c:strRef>
              <c:f>Feuil1!$C$2:$C$8</c:f>
              <c:strCache>
                <c:ptCount val="7"/>
                <c:pt idx="0">
                  <c:v>Restitution</c:v>
                </c:pt>
                <c:pt idx="1">
                  <c:v>BDD</c:v>
                </c:pt>
                <c:pt idx="2">
                  <c:v>Alimentation - Cas d'utilisation</c:v>
                </c:pt>
                <c:pt idx="3">
                  <c:v>Alimentation- MCT</c:v>
                </c:pt>
                <c:pt idx="4">
                  <c:v>Alimentation - ETL</c:v>
                </c:pt>
                <c:pt idx="5">
                  <c:v>Plateforme</c:v>
                </c:pt>
                <c:pt idx="6">
                  <c:v>Total</c:v>
                </c:pt>
              </c:strCache>
            </c:strRef>
          </c:cat>
          <c:val>
            <c:numRef>
              <c:f>Feuil1!$E$2:$E$8</c:f>
              <c:numCache>
                <c:formatCode>General</c:formatCode>
                <c:ptCount val="7"/>
                <c:pt idx="0">
                  <c:v>65</c:v>
                </c:pt>
                <c:pt idx="1">
                  <c:v>20</c:v>
                </c:pt>
                <c:pt idx="2">
                  <c:v>4</c:v>
                </c:pt>
                <c:pt idx="3">
                  <c:v>20.5</c:v>
                </c:pt>
                <c:pt idx="4">
                  <c:v>18</c:v>
                </c:pt>
                <c:pt idx="5">
                  <c:v>32</c:v>
                </c:pt>
                <c:pt idx="6">
                  <c:v>159.5</c:v>
                </c:pt>
              </c:numCache>
            </c:numRef>
          </c:val>
        </c:ser>
        <c:dLbls>
          <c:showVal val="1"/>
        </c:dLbls>
        <c:shape val="box"/>
        <c:axId val="85709952"/>
        <c:axId val="85711488"/>
        <c:axId val="0"/>
      </c:bar3DChart>
      <c:catAx>
        <c:axId val="85709952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1600"/>
            </a:pPr>
            <a:endParaRPr lang="fr-FR"/>
          </a:p>
        </c:txPr>
        <c:crossAx val="85711488"/>
        <c:crosses val="autoZero"/>
        <c:auto val="1"/>
        <c:lblAlgn val="ctr"/>
        <c:lblOffset val="100"/>
      </c:catAx>
      <c:valAx>
        <c:axId val="85711488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85709952"/>
        <c:crosses val="autoZero"/>
        <c:crossBetween val="between"/>
      </c:valAx>
    </c:plotArea>
    <c:legend>
      <c:legendPos val="t"/>
      <c:layout/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4D3B5-1D63-E846-863B-5E8572564B8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BAFA-F734-452E-BC85-344120446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FEBA-394A-4A78-AA07-688A336867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5EEF-ACA1-4A7F-AC04-8CFA6814F8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939-3185-4A76-A6B2-22126B08A1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4B85-BE60-4D03-99D3-F5CE124502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FC3F3-F69D-4837-9DC8-BB26BAF3FB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60483-A7EE-4003-BDDE-CA7F01C364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52DD-D329-4F0F-B00A-96682B41EE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45CE-423E-4B03-B3B1-053D4B5DB5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48AB-B454-4749-AACF-90A9FECB15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6396-D483-4083-B425-570FD20B57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A1630198-B02B-41B8-B971-4A3F678B85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0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r>
              <a:rPr lang="fr-FR" dirty="0" smtClean="0">
                <a:latin typeface="Adobe Caslon Pro" pitchFamily="18" charset="0"/>
              </a:rPr>
              <a:t/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  <a:endParaRPr lang="fr-FR" sz="2800" dirty="0" smtClean="0">
              <a:latin typeface="Adobe Caslon Pro" pitchFamily="18" charset="0"/>
            </a:endParaRP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3" y="6161088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27/10/10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4429132"/>
            <a:ext cx="7772400" cy="1362075"/>
          </a:xfrm>
        </p:spPr>
        <p:txBody>
          <a:bodyPr/>
          <a:lstStyle/>
          <a:p>
            <a:r>
              <a:rPr lang="fr-FR" dirty="0" smtClean="0"/>
              <a:t>Alimentation : Cas d’utilisation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6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Chantier ETL - Les cas d’utilisation</a:t>
            </a:r>
            <a:endParaRPr lang="fr-FR" dirty="0"/>
          </a:p>
        </p:txBody>
      </p:sp>
      <p:sp>
        <p:nvSpPr>
          <p:cNvPr id="4" name="Sourire 3"/>
          <p:cNvSpPr/>
          <p:nvPr/>
        </p:nvSpPr>
        <p:spPr>
          <a:xfrm>
            <a:off x="572221" y="1820833"/>
            <a:ext cx="707131" cy="64936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4"/>
          </p:cNvCxnSpPr>
          <p:nvPr/>
        </p:nvCxnSpPr>
        <p:spPr>
          <a:xfrm rot="5400000">
            <a:off x="673694" y="2722288"/>
            <a:ext cx="504184" cy="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492426" y="3054176"/>
            <a:ext cx="513156" cy="35356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H="1">
            <a:off x="845990" y="3054177"/>
            <a:ext cx="513156" cy="353567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72221" y="2737159"/>
            <a:ext cx="707131" cy="1588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chemin vertical 18"/>
          <p:cNvSpPr/>
          <p:nvPr/>
        </p:nvSpPr>
        <p:spPr>
          <a:xfrm>
            <a:off x="322290" y="4324490"/>
            <a:ext cx="957062" cy="1197715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2290" y="3548182"/>
            <a:ext cx="13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2855853" y="1965573"/>
            <a:ext cx="2612056" cy="11535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</a:t>
            </a:r>
          </a:p>
          <a:p>
            <a:pPr algn="ctr"/>
            <a:r>
              <a:rPr lang="fr-FR" dirty="0" smtClean="0"/>
              <a:t>Exceptionnelle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6302359" y="1820833"/>
            <a:ext cx="2706731" cy="14430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Création/MAJ/Suppression</a:t>
            </a:r>
          </a:p>
          <a:p>
            <a:pPr algn="ctr"/>
            <a:r>
              <a:rPr lang="fr-FR" dirty="0" smtClean="0"/>
              <a:t>Données autour des faits 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2846014" y="3917514"/>
            <a:ext cx="2612056" cy="11535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</a:t>
            </a:r>
          </a:p>
          <a:p>
            <a:pPr algn="ctr"/>
            <a:r>
              <a:rPr lang="fr-FR" dirty="0" smtClean="0"/>
              <a:t>Annuelle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2846014" y="5194791"/>
            <a:ext cx="2612056" cy="11535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</a:t>
            </a:r>
          </a:p>
          <a:p>
            <a:pPr algn="ctr"/>
            <a:r>
              <a:rPr lang="fr-FR" dirty="0" smtClean="0"/>
              <a:t>Mensuelle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7032753" y="5284731"/>
            <a:ext cx="1529713" cy="916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MAJ</a:t>
            </a:r>
          </a:p>
          <a:p>
            <a:pPr algn="ctr"/>
            <a:r>
              <a:rPr lang="fr-FR" dirty="0" smtClean="0"/>
              <a:t>Faits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6987783" y="4034817"/>
            <a:ext cx="1529713" cy="916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Création</a:t>
            </a:r>
          </a:p>
          <a:p>
            <a:pPr algn="ctr"/>
            <a:r>
              <a:rPr lang="fr-FR" dirty="0" smtClean="0"/>
              <a:t>Faits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1" idx="2"/>
          </p:cNvCxnSpPr>
          <p:nvPr/>
        </p:nvCxnSpPr>
        <p:spPr>
          <a:xfrm flipV="1">
            <a:off x="784968" y="2542348"/>
            <a:ext cx="2070885" cy="23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9" idx="3"/>
            <a:endCxn id="26" idx="2"/>
          </p:cNvCxnSpPr>
          <p:nvPr/>
        </p:nvCxnSpPr>
        <p:spPr>
          <a:xfrm rot="10800000" flipH="1">
            <a:off x="1159718" y="4494290"/>
            <a:ext cx="1686295" cy="42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9" idx="3"/>
            <a:endCxn id="27" idx="2"/>
          </p:cNvCxnSpPr>
          <p:nvPr/>
        </p:nvCxnSpPr>
        <p:spPr>
          <a:xfrm rot="10800000" flipH="1" flipV="1">
            <a:off x="1159718" y="4923348"/>
            <a:ext cx="1686295" cy="848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9" idx="2"/>
            <a:endCxn id="26" idx="6"/>
          </p:cNvCxnSpPr>
          <p:nvPr/>
        </p:nvCxnSpPr>
        <p:spPr>
          <a:xfrm rot="10800000" flipV="1">
            <a:off x="5458071" y="4492979"/>
            <a:ext cx="1529713" cy="1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8" idx="2"/>
            <a:endCxn id="27" idx="6"/>
          </p:cNvCxnSpPr>
          <p:nvPr/>
        </p:nvCxnSpPr>
        <p:spPr>
          <a:xfrm rot="10800000" flipV="1">
            <a:off x="5458071" y="5742894"/>
            <a:ext cx="1574683" cy="28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2" idx="2"/>
            <a:endCxn id="21" idx="6"/>
          </p:cNvCxnSpPr>
          <p:nvPr/>
        </p:nvCxnSpPr>
        <p:spPr>
          <a:xfrm rot="10800000">
            <a:off x="5467909" y="2542348"/>
            <a:ext cx="8344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Chantier ETL - Les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04" y="1357298"/>
            <a:ext cx="7572396" cy="507209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/>
              <a:t>Etablissement de scénarios et des extensions :</a:t>
            </a:r>
          </a:p>
          <a:p>
            <a:r>
              <a:rPr lang="fr-FR" dirty="0" smtClean="0"/>
              <a:t>Alimentation annuelle : création d’un fait avec les objectifs</a:t>
            </a:r>
          </a:p>
          <a:p>
            <a:r>
              <a:rPr lang="fr-FR" dirty="0" smtClean="0"/>
              <a:t>Alimentation mensuelle : insertion des données réelles dans la table de fait</a:t>
            </a:r>
          </a:p>
          <a:p>
            <a:r>
              <a:rPr lang="fr-FR" dirty="0" smtClean="0"/>
              <a:t>Alimentation exceptionnelle : mise à jour des objectifs et des données autour de la table de faits (enseigne, magasin, article, devise, ville, région, pays, continent)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Chantier ETL - Les Cas d’Utilisation : Exemple pour la création d’un fait</a:t>
            </a:r>
            <a:endParaRPr lang="fr-FR" sz="2400" dirty="0"/>
          </a:p>
        </p:txBody>
      </p:sp>
      <p:pic>
        <p:nvPicPr>
          <p:cNvPr id="6" name="Espace réservé du contenu 5" descr="Capture d’écran 2010-10-26 à 21.43.1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014" b="-18014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8905875" cy="10668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Chantier ETL - Les Cas </a:t>
            </a:r>
            <a:r>
              <a:rPr lang="fr-FR" sz="2400" dirty="0" smtClean="0"/>
              <a:t>d’Utilisation : Exemple </a:t>
            </a:r>
            <a:r>
              <a:rPr lang="fr-FR" sz="2400" dirty="0" smtClean="0"/>
              <a:t>pour la création d’un fait</a:t>
            </a:r>
            <a:endParaRPr lang="fr-FR" sz="2400" dirty="0"/>
          </a:p>
        </p:txBody>
      </p:sp>
      <p:pic>
        <p:nvPicPr>
          <p:cNvPr id="5" name="Espace réservé du contenu 4" descr="Capture d’écran 2010-10-26 à 21.43.2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4007" b="-24007"/>
          <a:stretch>
            <a:fillRect/>
          </a:stretch>
        </p:blipFill>
        <p:spPr>
          <a:xfrm>
            <a:off x="457200" y="1840040"/>
            <a:ext cx="8229600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8905875" cy="10668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Chantier ETL - Les Cas d’Utilisation : Exemple pour la création d’un fait</a:t>
            </a:r>
            <a:endParaRPr lang="fr-FR" sz="2400" dirty="0"/>
          </a:p>
        </p:txBody>
      </p:sp>
      <p:pic>
        <p:nvPicPr>
          <p:cNvPr id="5" name="Espace réservé du contenu 4" descr="Capture d’écran 2010-10-26 à 21.43.46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990" r="-5990"/>
          <a:stretch>
            <a:fillRect/>
          </a:stretch>
        </p:blipFill>
        <p:spPr>
          <a:xfrm>
            <a:off x="1214414" y="1428736"/>
            <a:ext cx="822960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4429132"/>
            <a:ext cx="7772400" cy="1362075"/>
          </a:xfrm>
        </p:spPr>
        <p:txBody>
          <a:bodyPr/>
          <a:lstStyle/>
          <a:p>
            <a:r>
              <a:rPr lang="fr-FR" dirty="0" smtClean="0"/>
              <a:t>Alimentation - ETL </a:t>
            </a:r>
            <a:r>
              <a:rPr lang="fr-FR" dirty="0" smtClean="0"/>
              <a:t>- </a:t>
            </a:r>
            <a:r>
              <a:rPr lang="fr-FR" dirty="0" err="1" smtClean="0"/>
              <a:t>Talend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6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de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Pas de difficultés à l’installation</a:t>
            </a:r>
          </a:p>
          <a:p>
            <a:endParaRPr lang="fr-FR" dirty="0"/>
          </a:p>
          <a:p>
            <a:r>
              <a:rPr lang="fr-FR" dirty="0" smtClean="0"/>
              <a:t>Interface relativement intuitive</a:t>
            </a:r>
            <a:br>
              <a:rPr lang="fr-FR" dirty="0" smtClean="0"/>
            </a:br>
            <a:r>
              <a:rPr lang="fr-FR" dirty="0" smtClean="0"/>
              <a:t>Similitudes avec </a:t>
            </a:r>
            <a:r>
              <a:rPr lang="fr-FR" dirty="0" err="1" smtClean="0"/>
              <a:t>Eclipse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Possibilité d’importer un projet de démo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562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Premiers projets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Importation des données d’un fichier Excel dans </a:t>
            </a:r>
            <a:r>
              <a:rPr lang="fr-FR" dirty="0" err="1" smtClean="0"/>
              <a:t>Talend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Pas de soucis particuliers</a:t>
            </a:r>
          </a:p>
          <a:p>
            <a:endParaRPr lang="fr-FR" i="1" dirty="0"/>
          </a:p>
          <a:p>
            <a:r>
              <a:rPr lang="fr-FR" dirty="0" smtClean="0"/>
              <a:t>Connexion à la base de données Oracle</a:t>
            </a:r>
            <a:br>
              <a:rPr lang="fr-FR" dirty="0" smtClean="0"/>
            </a:br>
            <a:r>
              <a:rPr lang="fr-FR" i="1" dirty="0" smtClean="0"/>
              <a:t>Opération réussie après quelques tâtonnements</a:t>
            </a:r>
          </a:p>
          <a:p>
            <a:endParaRPr lang="fr-FR" i="1" dirty="0"/>
          </a:p>
          <a:p>
            <a:r>
              <a:rPr lang="fr-FR" dirty="0" smtClean="0"/>
              <a:t>Test de différents composants de </a:t>
            </a:r>
            <a:r>
              <a:rPr lang="fr-FR" dirty="0" err="1" smtClean="0"/>
              <a:t>Talend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21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Énorme lenteur de </a:t>
            </a:r>
            <a:r>
              <a:rPr lang="fr-FR" dirty="0" err="1" smtClean="0"/>
              <a:t>Talend</a:t>
            </a:r>
            <a:r>
              <a:rPr lang="fr-FR" dirty="0" smtClean="0"/>
              <a:t> une fois couplé à la BDD distante</a:t>
            </a:r>
            <a:br>
              <a:rPr lang="fr-FR" dirty="0" smtClean="0"/>
            </a:br>
            <a:r>
              <a:rPr lang="fr-FR" i="1" dirty="0" smtClean="0"/>
              <a:t>Création d’une BDD locale pour les tests</a:t>
            </a:r>
          </a:p>
          <a:p>
            <a:endParaRPr lang="fr-FR" dirty="0"/>
          </a:p>
          <a:p>
            <a:r>
              <a:rPr lang="fr-FR" dirty="0" smtClean="0"/>
              <a:t>Quelques bugs et </a:t>
            </a:r>
            <a:r>
              <a:rPr lang="fr-FR" dirty="0" err="1" smtClean="0"/>
              <a:t>freezes</a:t>
            </a:r>
            <a:r>
              <a:rPr lang="fr-FR" dirty="0" smtClean="0"/>
              <a:t> gênants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090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</a:t>
            </a:r>
            <a:r>
              <a:rPr lang="fr-FR" dirty="0" smtClean="0">
                <a:latin typeface="Georgia" pitchFamily="18" charset="0"/>
              </a:rPr>
              <a:t>Récapitulatif des livrables</a:t>
            </a: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</a:t>
            </a:r>
            <a:r>
              <a:rPr lang="fr-FR" dirty="0" smtClean="0">
                <a:latin typeface="Georgia" pitchFamily="18" charset="0"/>
              </a:rPr>
              <a:t>Démonstrations et présentations</a:t>
            </a: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</a:t>
            </a:r>
            <a:r>
              <a:rPr lang="fr-FR" dirty="0" smtClean="0">
                <a:latin typeface="Georgia" pitchFamily="18" charset="0"/>
              </a:rPr>
              <a:t>Bilan des livrables/ressources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Planning prévisionnel</a:t>
            </a: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Effectuer les prochaines opérations sur une BDD locale</a:t>
            </a:r>
          </a:p>
          <a:p>
            <a:endParaRPr lang="fr-FR" dirty="0"/>
          </a:p>
          <a:p>
            <a:r>
              <a:rPr lang="fr-FR" dirty="0" smtClean="0"/>
              <a:t>Effectuer le mapping afin de relier effectivement la source de données à la BDD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695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ressources/Livrables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Mise en place BDD sous </a:t>
            </a:r>
            <a:r>
              <a:rPr lang="fr-FR" sz="2800" dirty="0" smtClean="0"/>
              <a:t>Oracle </a:t>
            </a:r>
            <a:r>
              <a:rPr lang="fr-FR" sz="2800" dirty="0" smtClean="0">
                <a:solidFill>
                  <a:srgbClr val="FF0000"/>
                </a:solidFill>
              </a:rPr>
              <a:t>100%</a:t>
            </a:r>
            <a:endParaRPr lang="fr-FR" sz="2800" dirty="0" smtClean="0">
              <a:solidFill>
                <a:srgbClr val="FF0000"/>
              </a:solidFill>
            </a:endParaRPr>
          </a:p>
          <a:p>
            <a:endParaRPr lang="fr-FR" sz="2800" dirty="0" smtClean="0"/>
          </a:p>
          <a:p>
            <a:r>
              <a:rPr lang="fr-FR" sz="2800" dirty="0" smtClean="0"/>
              <a:t>Réalisation </a:t>
            </a:r>
            <a:r>
              <a:rPr lang="fr-FR" sz="2800" dirty="0" smtClean="0"/>
              <a:t>MCT </a:t>
            </a:r>
            <a:r>
              <a:rPr lang="fr-FR" sz="2800" dirty="0" smtClean="0">
                <a:solidFill>
                  <a:srgbClr val="FF0000"/>
                </a:solidFill>
              </a:rPr>
              <a:t>X%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Cas d’utilisation pour </a:t>
            </a:r>
            <a:r>
              <a:rPr lang="fr-FR" sz="2800" dirty="0" smtClean="0"/>
              <a:t>l’alimentation </a:t>
            </a:r>
            <a:r>
              <a:rPr lang="fr-FR" sz="2800" dirty="0" smtClean="0">
                <a:solidFill>
                  <a:srgbClr val="FF0000"/>
                </a:solidFill>
              </a:rPr>
              <a:t>70</a:t>
            </a:r>
            <a:r>
              <a:rPr lang="fr-FR" sz="2800" dirty="0" smtClean="0">
                <a:solidFill>
                  <a:srgbClr val="FF0000"/>
                </a:solidFill>
              </a:rPr>
              <a:t>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Démonstration ETL sous </a:t>
            </a:r>
            <a:r>
              <a:rPr lang="fr-FR" sz="2800" dirty="0" err="1" smtClean="0"/>
              <a:t>Talend</a:t>
            </a:r>
            <a:r>
              <a:rPr lang="fr-FR" sz="2800" dirty="0" smtClean="0"/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80</a:t>
            </a:r>
            <a:r>
              <a:rPr lang="fr-FR" sz="2800" dirty="0" smtClean="0">
                <a:solidFill>
                  <a:srgbClr val="FF0000"/>
                </a:solidFill>
              </a:rPr>
              <a:t>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Démonstration restitution </a:t>
            </a:r>
            <a:r>
              <a:rPr lang="fr-FR" sz="2800" dirty="0" smtClean="0"/>
              <a:t>SAS/Jasper </a:t>
            </a:r>
            <a:r>
              <a:rPr lang="fr-FR" sz="2800" dirty="0" smtClean="0">
                <a:solidFill>
                  <a:srgbClr val="FF0000"/>
                </a:solidFill>
              </a:rPr>
              <a:t>100%</a:t>
            </a:r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ressources/Livrables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aphicFrame>
        <p:nvGraphicFramePr>
          <p:cNvPr id="9" name="Graphique 8"/>
          <p:cNvGraphicFramePr/>
          <p:nvPr/>
        </p:nvGraphicFramePr>
        <p:xfrm>
          <a:off x="1643042" y="1500174"/>
          <a:ext cx="750095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Valider MCT et cas d’utilisation pour commencer l’ETL</a:t>
            </a:r>
          </a:p>
          <a:p>
            <a:r>
              <a:rPr lang="fr-FR" dirty="0" smtClean="0"/>
              <a:t>Choisir l’outil de restitution</a:t>
            </a:r>
          </a:p>
          <a:p>
            <a:r>
              <a:rPr lang="fr-FR" dirty="0" smtClean="0"/>
              <a:t>Réflexion autour de la plateforme de développement</a:t>
            </a:r>
          </a:p>
          <a:p>
            <a:r>
              <a:rPr lang="fr-FR" dirty="0" smtClean="0"/>
              <a:t>Intégration des scénarios</a:t>
            </a:r>
          </a:p>
          <a:p>
            <a:r>
              <a:rPr lang="fr-FR" dirty="0" smtClean="0"/>
              <a:t>Réalisations études autour de </a:t>
            </a:r>
            <a:r>
              <a:rPr lang="fr-FR" dirty="0" err="1" smtClean="0"/>
              <a:t>DataMart</a:t>
            </a:r>
            <a:r>
              <a:rPr lang="fr-FR" smtClean="0"/>
              <a:t>/Cube, OLAP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BDD sous Oracle</a:t>
            </a:r>
          </a:p>
          <a:p>
            <a:endParaRPr lang="fr-FR" dirty="0" smtClean="0"/>
          </a:p>
          <a:p>
            <a:r>
              <a:rPr lang="fr-FR" dirty="0" smtClean="0"/>
              <a:t>Réalisation MCT</a:t>
            </a:r>
          </a:p>
          <a:p>
            <a:endParaRPr lang="fr-FR" dirty="0" smtClean="0"/>
          </a:p>
          <a:p>
            <a:r>
              <a:rPr lang="fr-FR" dirty="0" smtClean="0"/>
              <a:t>Cas d’utilisation pour l’alimentation</a:t>
            </a:r>
          </a:p>
          <a:p>
            <a:endParaRPr lang="fr-FR" dirty="0" smtClean="0"/>
          </a:p>
          <a:p>
            <a:r>
              <a:rPr lang="fr-FR" dirty="0" smtClean="0"/>
              <a:t>Démonstration ETL sous </a:t>
            </a:r>
            <a:r>
              <a:rPr lang="fr-FR" dirty="0" err="1" smtClean="0"/>
              <a:t>Talend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Démonstration restitution SAS/Jasper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4429132"/>
            <a:ext cx="7772400" cy="1362075"/>
          </a:xfrm>
        </p:spPr>
        <p:txBody>
          <a:bodyPr/>
          <a:lstStyle/>
          <a:p>
            <a:r>
              <a:rPr lang="fr-FR" dirty="0" smtClean="0"/>
              <a:t>BDD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6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Chantier BDD - Les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04" y="1285860"/>
            <a:ext cx="7572396" cy="507209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Base Oracle préparée par M. </a:t>
            </a:r>
            <a:r>
              <a:rPr lang="fr-FR" dirty="0" err="1" smtClean="0"/>
              <a:t>Coquery</a:t>
            </a:r>
            <a:endParaRPr lang="fr-FR" dirty="0" smtClean="0"/>
          </a:p>
          <a:p>
            <a:r>
              <a:rPr lang="fr-FR" dirty="0" smtClean="0"/>
              <a:t>9 tables gravitent autour de la base de fait</a:t>
            </a:r>
          </a:p>
          <a:p>
            <a:pPr lvl="1"/>
            <a:r>
              <a:rPr lang="fr-CH" dirty="0" err="1" smtClean="0"/>
              <a:t>RegionCommerciale</a:t>
            </a:r>
            <a:r>
              <a:rPr lang="fr-CH" dirty="0" smtClean="0"/>
              <a:t> : régions découpées selon </a:t>
            </a:r>
            <a:r>
              <a:rPr lang="fr-CH" dirty="0" err="1" smtClean="0"/>
              <a:t>Darties</a:t>
            </a:r>
            <a:endParaRPr lang="fr-FR" dirty="0"/>
          </a:p>
          <a:p>
            <a:pPr lvl="1"/>
            <a:r>
              <a:rPr lang="fr-CH" dirty="0"/>
              <a:t>Géographie : Continent, Pays, Ville en relation avec la RegionCommerciale</a:t>
            </a:r>
            <a:endParaRPr lang="fr-FR" dirty="0" smtClean="0"/>
          </a:p>
          <a:p>
            <a:pPr lvl="1"/>
            <a:r>
              <a:rPr lang="fr-CH" dirty="0" smtClean="0"/>
              <a:t>Devises </a:t>
            </a:r>
            <a:r>
              <a:rPr lang="fr-CH" dirty="0"/>
              <a:t>: Devise  et HistoriqueDevise</a:t>
            </a:r>
            <a:endParaRPr lang="fr-FR" dirty="0"/>
          </a:p>
          <a:p>
            <a:pPr lvl="1"/>
            <a:r>
              <a:rPr lang="fr-CH" dirty="0"/>
              <a:t>Gestion des enseignes : Enseigne</a:t>
            </a:r>
            <a:endParaRPr lang="fr-FR" dirty="0"/>
          </a:p>
          <a:p>
            <a:pPr lvl="1"/>
            <a:r>
              <a:rPr lang="fr-CH" dirty="0"/>
              <a:t>Gestion des magasins : Magasin en relation avec la ville  et l’enseigne</a:t>
            </a:r>
            <a:endParaRPr lang="fr-FR" dirty="0"/>
          </a:p>
          <a:p>
            <a:pPr lvl="1"/>
            <a:r>
              <a:rPr lang="fr-CH" dirty="0"/>
              <a:t>Gestion des produits : FamilleArticle</a:t>
            </a:r>
            <a:endParaRPr lang="fr-FR" dirty="0"/>
          </a:p>
          <a:p>
            <a:pPr lvl="1"/>
            <a:r>
              <a:rPr lang="fr-CH" dirty="0"/>
              <a:t>Fait </a:t>
            </a:r>
            <a:r>
              <a:rPr lang="fr-CH" dirty="0" smtClean="0"/>
              <a:t>: en </a:t>
            </a:r>
            <a:r>
              <a:rPr lang="fr-CH" dirty="0"/>
              <a:t>relation avec la FamilleArticle et le Magasin</a:t>
            </a:r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Chantier BDD - Les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Profil : pour définir le périmètre propre à chaque métier de Darties</a:t>
            </a:r>
            <a:endParaRPr lang="fr-FR" dirty="0"/>
          </a:p>
          <a:p>
            <a:r>
              <a:rPr lang="fr-CH" dirty="0"/>
              <a:t>Utilisateur : en relation avec le Profil pour que chaque employé </a:t>
            </a:r>
            <a:r>
              <a:rPr lang="fr-CH" dirty="0" smtClean="0"/>
              <a:t>ait </a:t>
            </a:r>
            <a:r>
              <a:rPr lang="fr-CH" dirty="0"/>
              <a:t>son profil personnalisé. L’utilisateur  peut être assigné à un magasin </a:t>
            </a:r>
            <a:r>
              <a:rPr lang="fr-CH" dirty="0" smtClean="0"/>
              <a:t>ou à </a:t>
            </a:r>
            <a:r>
              <a:rPr lang="fr-CH" dirty="0"/>
              <a:t>une région commerciale</a:t>
            </a:r>
            <a:endParaRPr lang="fr-FR" dirty="0" smtClean="0"/>
          </a:p>
          <a:p>
            <a:r>
              <a:rPr lang="fr-CH" i="1" dirty="0" smtClean="0"/>
              <a:t>Les </a:t>
            </a:r>
            <a:r>
              <a:rPr lang="fr-CH" i="1" dirty="0"/>
              <a:t>études, encore en cours de </a:t>
            </a:r>
            <a:r>
              <a:rPr lang="fr-CH" i="1" dirty="0" smtClean="0"/>
              <a:t>réflexion</a:t>
            </a:r>
            <a:r>
              <a:rPr lang="fr-FR" i="1" dirty="0" smtClean="0"/>
              <a:t> mais tout de même </a:t>
            </a:r>
            <a:r>
              <a:rPr lang="fr-CH" i="1" dirty="0" smtClean="0"/>
              <a:t>intégrées dans </a:t>
            </a:r>
            <a:r>
              <a:rPr lang="fr-CH" i="1" dirty="0"/>
              <a:t>la base. </a:t>
            </a:r>
            <a:endParaRPr lang="fr-FR" i="1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Chantier BDD</a:t>
            </a:r>
            <a:br>
              <a:rPr lang="fr-FR" dirty="0" smtClean="0"/>
            </a:br>
            <a:r>
              <a:rPr lang="fr-FR" dirty="0" smtClean="0"/>
              <a:t>Alimentation manuelle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04" y="1285860"/>
            <a:ext cx="8229600" cy="4525963"/>
          </a:xfrm>
        </p:spPr>
        <p:txBody>
          <a:bodyPr/>
          <a:lstStyle/>
          <a:p>
            <a:r>
              <a:rPr lang="fr-FR" dirty="0" smtClean="0"/>
              <a:t>Utilisation du logiciel </a:t>
            </a:r>
            <a:r>
              <a:rPr lang="fr-FR" dirty="0" err="1" smtClean="0"/>
              <a:t>SQLDeveloper</a:t>
            </a:r>
            <a:endParaRPr lang="fr-FR" dirty="0" smtClean="0"/>
          </a:p>
          <a:p>
            <a:r>
              <a:rPr lang="fr-FR" dirty="0" smtClean="0"/>
              <a:t>Outil pratique qui permet :</a:t>
            </a:r>
          </a:p>
          <a:p>
            <a:pPr lvl="1"/>
            <a:r>
              <a:rPr lang="fr-FR" dirty="0" smtClean="0"/>
              <a:t>Authentification simple et rapide, </a:t>
            </a:r>
          </a:p>
          <a:p>
            <a:pPr lvl="1"/>
            <a:r>
              <a:rPr lang="fr-FR" dirty="0" smtClean="0"/>
              <a:t>Logiciel très visuel : visualisation de l’ensemble des objets créés et leur contenu dans la base de données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Chantier BDD - Alimentation manuelle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Utilisation du </a:t>
            </a:r>
            <a:r>
              <a:rPr lang="fr-CH" dirty="0"/>
              <a:t>fichier </a:t>
            </a:r>
            <a:r>
              <a:rPr lang="fr-CH" dirty="0" smtClean="0"/>
              <a:t>Excel pour remplir :</a:t>
            </a:r>
          </a:p>
          <a:p>
            <a:pPr lvl="1"/>
            <a:r>
              <a:rPr lang="fr-CH" dirty="0" smtClean="0"/>
              <a:t>la table de fait</a:t>
            </a:r>
          </a:p>
          <a:p>
            <a:pPr lvl="1"/>
            <a:r>
              <a:rPr lang="fr-CH" dirty="0" smtClean="0"/>
              <a:t>les magasins</a:t>
            </a:r>
          </a:p>
          <a:p>
            <a:pPr lvl="1"/>
            <a:r>
              <a:rPr lang="fr-CH" dirty="0" smtClean="0"/>
              <a:t>les villes</a:t>
            </a:r>
          </a:p>
          <a:p>
            <a:pPr lvl="1"/>
            <a:r>
              <a:rPr lang="fr-CH" dirty="0" smtClean="0"/>
              <a:t>les enseignes</a:t>
            </a:r>
          </a:p>
          <a:p>
            <a:pPr lvl="1"/>
            <a:r>
              <a:rPr lang="fr-CH" dirty="0" smtClean="0"/>
              <a:t>les régions commerciales .</a:t>
            </a:r>
            <a:endParaRPr lang="fr-FR" dirty="0" smtClean="0"/>
          </a:p>
          <a:p>
            <a:r>
              <a:rPr lang="fr-CH" dirty="0" smtClean="0"/>
              <a:t>Dossier d’analyse afin de détailler les différents profils</a:t>
            </a:r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Chantier BDD -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04" y="1285860"/>
            <a:ext cx="7572396" cy="4929222"/>
          </a:xfrm>
        </p:spPr>
        <p:txBody>
          <a:bodyPr/>
          <a:lstStyle/>
          <a:p>
            <a:r>
              <a:rPr lang="fr-FR" dirty="0" smtClean="0"/>
              <a:t>Lors de la première utilisation de </a:t>
            </a:r>
            <a:r>
              <a:rPr lang="fr-FR" dirty="0" err="1" smtClean="0"/>
              <a:t>SQLDeveloper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Pointilleux au niveau des chaînes de caractères</a:t>
            </a:r>
          </a:p>
          <a:p>
            <a:pPr lvl="1"/>
            <a:r>
              <a:rPr lang="fr-FR" dirty="0" smtClean="0"/>
              <a:t>Pour désigner une table dans une requête SQL</a:t>
            </a:r>
          </a:p>
          <a:p>
            <a:r>
              <a:rPr lang="fr-FR" dirty="0" smtClean="0"/>
              <a:t>Lors de la gestion des séquences </a:t>
            </a:r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dirty="0" smtClean="0"/>
              <a:t>Cependant nous nous sommes vite adaptés. </a:t>
            </a:r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theme1.xml><?xml version="1.0" encoding="utf-8"?>
<a:theme xmlns:a="http://schemas.openxmlformats.org/drawingml/2006/main" name="CSC">
  <a:themeElements>
    <a:clrScheme name="Thème Offic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Thèm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CSC</Template>
  <TotalTime>29</TotalTime>
  <Words>462</Words>
  <Application>Microsoft PowerPoint 7.0</Application>
  <PresentationFormat>Affichage à l'écran (4:3)</PresentationFormat>
  <Paragraphs>131</Paragraphs>
  <Slides>23</Slides>
  <Notes>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  <vt:variant>
        <vt:lpstr>Diaporamas personnalisés</vt:lpstr>
      </vt:variant>
      <vt:variant>
        <vt:i4>1</vt:i4>
      </vt:variant>
    </vt:vector>
  </HeadingPairs>
  <TitlesOfParts>
    <vt:vector size="25" baseType="lpstr">
      <vt:lpstr>CSC</vt:lpstr>
      <vt:lpstr>Projet Darties: Rapport d’activités</vt:lpstr>
      <vt:lpstr>AGENDA</vt:lpstr>
      <vt:lpstr>Livrables</vt:lpstr>
      <vt:lpstr>BDD</vt:lpstr>
      <vt:lpstr>Chantier BDD - Les tables</vt:lpstr>
      <vt:lpstr>Chantier BDD - Les tables</vt:lpstr>
      <vt:lpstr>Chantier BDD Alimentation manuelle</vt:lpstr>
      <vt:lpstr>Chantier BDD - Alimentation manuelle</vt:lpstr>
      <vt:lpstr>Chantier BDD - Difficultés rencontrées</vt:lpstr>
      <vt:lpstr>Alimentation : Cas d’utilisation</vt:lpstr>
      <vt:lpstr>Chantier ETL - Les cas d’utilisation</vt:lpstr>
      <vt:lpstr>Chantier ETL - Les cas d’utilisation</vt:lpstr>
      <vt:lpstr>Chantier ETL - Les Cas d’Utilisation : Exemple pour la création d’un fait</vt:lpstr>
      <vt:lpstr>Chantier ETL - Les Cas d’Utilisation : Exemple pour la création d’un fait</vt:lpstr>
      <vt:lpstr>Chantier ETL - Les Cas d’Utilisation : Exemple pour la création d’un fait</vt:lpstr>
      <vt:lpstr>Alimentation - ETL - Talend</vt:lpstr>
      <vt:lpstr>Prise en main de Talend</vt:lpstr>
      <vt:lpstr>Premiers projets</vt:lpstr>
      <vt:lpstr>Problèmes rencontrés</vt:lpstr>
      <vt:lpstr>Suite du projet</vt:lpstr>
      <vt:lpstr>Bilan ressources/Livrables</vt:lpstr>
      <vt:lpstr>Bilan ressources/Livrables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4</cp:revision>
  <cp:lastPrinted>2003-05-22T08:14:02Z</cp:lastPrinted>
  <dcterms:created xsi:type="dcterms:W3CDTF">2010-10-26T22:24:25Z</dcterms:created>
  <dcterms:modified xsi:type="dcterms:W3CDTF">2010-10-26T22:54:13Z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