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5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6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9" r:id="rId4"/>
  </p:sldMasterIdLst>
  <p:notesMasterIdLst>
    <p:notesMasterId r:id="rId20"/>
  </p:notesMasterIdLst>
  <p:handoutMasterIdLst>
    <p:handoutMasterId r:id="rId21"/>
  </p:handoutMasterIdLst>
  <p:sldIdLst>
    <p:sldId id="264" r:id="rId5"/>
    <p:sldId id="320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319" r:id="rId14"/>
    <p:sldId id="331" r:id="rId15"/>
    <p:sldId id="312" r:id="rId16"/>
    <p:sldId id="330" r:id="rId17"/>
    <p:sldId id="329" r:id="rId18"/>
    <p:sldId id="328" r:id="rId19"/>
  </p:sldIdLst>
  <p:sldSz cx="9144000" cy="6858000" type="screen4x3"/>
  <p:notesSz cx="6858000" cy="9004300"/>
  <p:custShowLst>
    <p:custShow name="Diaporama personnalisé 1" id="0">
      <p:sldLst>
        <p:sld r:id="rId5"/>
      </p:sldLst>
    </p:custShow>
  </p:custShowLst>
  <p:custDataLst>
    <p:tags r:id="rId22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umimoji="1" sz="1300" b="1" i="1" kern="1200">
        <a:solidFill>
          <a:schemeClr val="bg1"/>
        </a:solidFill>
        <a:latin typeface="Georgia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1300" b="1" i="1" kern="1200">
        <a:solidFill>
          <a:schemeClr val="bg1"/>
        </a:solidFill>
        <a:latin typeface="Georgia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1300" b="1" i="1" kern="1200">
        <a:solidFill>
          <a:schemeClr val="bg1"/>
        </a:solidFill>
        <a:latin typeface="Georgia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1300" b="1" i="1" kern="1200">
        <a:solidFill>
          <a:schemeClr val="bg1"/>
        </a:solidFill>
        <a:latin typeface="Georgia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1300" b="1" i="1" kern="1200">
        <a:solidFill>
          <a:schemeClr val="bg1"/>
        </a:solidFill>
        <a:latin typeface="Georgia" pitchFamily="18" charset="0"/>
        <a:ea typeface="+mn-ea"/>
        <a:cs typeface="+mn-cs"/>
      </a:defRPr>
    </a:lvl5pPr>
    <a:lvl6pPr marL="2286000" algn="l" defTabSz="914400" rtl="0" eaLnBrk="1" latinLnBrk="0" hangingPunct="1">
      <a:defRPr kumimoji="1" sz="1300" b="1" i="1" kern="1200">
        <a:solidFill>
          <a:schemeClr val="bg1"/>
        </a:solidFill>
        <a:latin typeface="Georgia" pitchFamily="18" charset="0"/>
        <a:ea typeface="+mn-ea"/>
        <a:cs typeface="+mn-cs"/>
      </a:defRPr>
    </a:lvl6pPr>
    <a:lvl7pPr marL="2743200" algn="l" defTabSz="914400" rtl="0" eaLnBrk="1" latinLnBrk="0" hangingPunct="1">
      <a:defRPr kumimoji="1" sz="1300" b="1" i="1" kern="1200">
        <a:solidFill>
          <a:schemeClr val="bg1"/>
        </a:solidFill>
        <a:latin typeface="Georgia" pitchFamily="18" charset="0"/>
        <a:ea typeface="+mn-ea"/>
        <a:cs typeface="+mn-cs"/>
      </a:defRPr>
    </a:lvl7pPr>
    <a:lvl8pPr marL="3200400" algn="l" defTabSz="914400" rtl="0" eaLnBrk="1" latinLnBrk="0" hangingPunct="1">
      <a:defRPr kumimoji="1" sz="1300" b="1" i="1" kern="1200">
        <a:solidFill>
          <a:schemeClr val="bg1"/>
        </a:solidFill>
        <a:latin typeface="Georgia" pitchFamily="18" charset="0"/>
        <a:ea typeface="+mn-ea"/>
        <a:cs typeface="+mn-cs"/>
      </a:defRPr>
    </a:lvl8pPr>
    <a:lvl9pPr marL="3657600" algn="l" defTabSz="914400" rtl="0" eaLnBrk="1" latinLnBrk="0" hangingPunct="1">
      <a:defRPr kumimoji="1" sz="1300" b="1" i="1" kern="1200">
        <a:solidFill>
          <a:schemeClr val="bg1"/>
        </a:solidFill>
        <a:latin typeface="Georgia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600FF"/>
    <a:srgbClr val="009999"/>
    <a:srgbClr val="FF3300"/>
    <a:srgbClr val="FF6633"/>
    <a:srgbClr val="F8F8F8"/>
    <a:srgbClr val="FFFF99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4" autoAdjust="0"/>
    <p:restoredTop sz="94647" autoAdjust="0"/>
  </p:normalViewPr>
  <p:slideViewPr>
    <p:cSldViewPr>
      <p:cViewPr>
        <p:scale>
          <a:sx n="70" d="100"/>
          <a:sy n="70" d="100"/>
        </p:scale>
        <p:origin x="-1140" y="-3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2" d="100"/>
          <a:sy n="32" d="100"/>
        </p:scale>
        <p:origin x="-1596" y="-84"/>
      </p:cViewPr>
      <p:guideLst>
        <p:guide orient="horz" pos="2836"/>
        <p:guide pos="216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de_calcul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view3D>
      <c:rotX val="15"/>
      <c:rotY val="2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7879409846373834"/>
          <c:y val="8.7546591282287312E-2"/>
          <c:w val="0.80200924387086248"/>
          <c:h val="0.88725779553187623"/>
        </c:manualLayout>
      </c:layout>
      <c:bar3DChart>
        <c:barDir val="bar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Temps</c:v>
                </c:pt>
              </c:strCache>
            </c:strRef>
          </c:tx>
          <c:invertIfNegative val="0"/>
          <c:dLbls>
            <c:dLbl>
              <c:idx val="4"/>
              <c:layout>
                <c:manualLayout>
                  <c:x val="-6.838809293298477E-2"/>
                  <c:y val="7.558668694931332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2000"/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Feuil1!$A$2:$A$7</c:f>
              <c:strCache>
                <c:ptCount val="6"/>
                <c:pt idx="0">
                  <c:v>Recettes</c:v>
                </c:pt>
                <c:pt idx="1">
                  <c:v>Alim / ETL</c:v>
                </c:pt>
                <c:pt idx="2">
                  <c:v>Restitution</c:v>
                </c:pt>
                <c:pt idx="3">
                  <c:v>Direction</c:v>
                </c:pt>
                <c:pt idx="4">
                  <c:v>Total</c:v>
                </c:pt>
                <c:pt idx="5">
                  <c:v>Total Théorique</c:v>
                </c:pt>
              </c:strCache>
            </c:strRef>
          </c:cat>
          <c:val>
            <c:numRef>
              <c:f>Feuil1!$B$2:$B$7</c:f>
              <c:numCache>
                <c:formatCode>0.0</c:formatCode>
                <c:ptCount val="6"/>
                <c:pt idx="0">
                  <c:v>17</c:v>
                </c:pt>
                <c:pt idx="1">
                  <c:v>120</c:v>
                </c:pt>
                <c:pt idx="2">
                  <c:v>130</c:v>
                </c:pt>
                <c:pt idx="3">
                  <c:v>5</c:v>
                </c:pt>
                <c:pt idx="4">
                  <c:v>272</c:v>
                </c:pt>
                <c:pt idx="5">
                  <c:v>240</c:v>
                </c:pt>
              </c:numCache>
            </c:numRef>
          </c:val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Temps/Homme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2000"/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Feuil1!$A$2:$A$7</c:f>
              <c:strCache>
                <c:ptCount val="6"/>
                <c:pt idx="0">
                  <c:v>Recettes</c:v>
                </c:pt>
                <c:pt idx="1">
                  <c:v>Alim / ETL</c:v>
                </c:pt>
                <c:pt idx="2">
                  <c:v>Restitution</c:v>
                </c:pt>
                <c:pt idx="3">
                  <c:v>Direction</c:v>
                </c:pt>
                <c:pt idx="4">
                  <c:v>Total</c:v>
                </c:pt>
                <c:pt idx="5">
                  <c:v>Total Théorique</c:v>
                </c:pt>
              </c:strCache>
            </c:strRef>
          </c:cat>
          <c:val>
            <c:numRef>
              <c:f>Feuil1!$C$2:$C$7</c:f>
              <c:numCache>
                <c:formatCode>0.0</c:formatCode>
                <c:ptCount val="6"/>
                <c:pt idx="0">
                  <c:v>8.5</c:v>
                </c:pt>
                <c:pt idx="1">
                  <c:v>15</c:v>
                </c:pt>
                <c:pt idx="2">
                  <c:v>26</c:v>
                </c:pt>
                <c:pt idx="3">
                  <c:v>5</c:v>
                </c:pt>
                <c:pt idx="4">
                  <c:v>18.100000000000001</c:v>
                </c:pt>
                <c:pt idx="5">
                  <c:v>16</c:v>
                </c:pt>
              </c:numCache>
            </c:numRef>
          </c:val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Personne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2000"/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Feuil1!$A$2:$A$7</c:f>
              <c:strCache>
                <c:ptCount val="6"/>
                <c:pt idx="0">
                  <c:v>Recettes</c:v>
                </c:pt>
                <c:pt idx="1">
                  <c:v>Alim / ETL</c:v>
                </c:pt>
                <c:pt idx="2">
                  <c:v>Restitution</c:v>
                </c:pt>
                <c:pt idx="3">
                  <c:v>Direction</c:v>
                </c:pt>
                <c:pt idx="4">
                  <c:v>Total</c:v>
                </c:pt>
                <c:pt idx="5">
                  <c:v>Total Théorique</c:v>
                </c:pt>
              </c:strCache>
            </c:strRef>
          </c:cat>
          <c:val>
            <c:numRef>
              <c:f>Feuil1!$D$2:$D$7</c:f>
              <c:numCache>
                <c:formatCode>0.0</c:formatCode>
                <c:ptCount val="6"/>
                <c:pt idx="0">
                  <c:v>2</c:v>
                </c:pt>
                <c:pt idx="1">
                  <c:v>8</c:v>
                </c:pt>
                <c:pt idx="2">
                  <c:v>5</c:v>
                </c:pt>
                <c:pt idx="3">
                  <c:v>1</c:v>
                </c:pt>
                <c:pt idx="4" formatCode="General">
                  <c:v>15</c:v>
                </c:pt>
                <c:pt idx="5">
                  <c:v>15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7821568"/>
        <c:axId val="7839744"/>
        <c:axId val="0"/>
      </c:bar3DChart>
      <c:catAx>
        <c:axId val="7821568"/>
        <c:scaling>
          <c:orientation val="minMax"/>
        </c:scaling>
        <c:delete val="0"/>
        <c:axPos val="l"/>
        <c:majorTickMark val="none"/>
        <c:minorTickMark val="none"/>
        <c:tickLblPos val="nextTo"/>
        <c:txPr>
          <a:bodyPr/>
          <a:lstStyle/>
          <a:p>
            <a:pPr>
              <a:defRPr sz="2000"/>
            </a:pPr>
            <a:endParaRPr lang="fr-FR"/>
          </a:p>
        </c:txPr>
        <c:crossAx val="7839744"/>
        <c:crosses val="autoZero"/>
        <c:auto val="1"/>
        <c:lblAlgn val="ctr"/>
        <c:lblOffset val="100"/>
        <c:noMultiLvlLbl val="0"/>
      </c:catAx>
      <c:valAx>
        <c:axId val="7839744"/>
        <c:scaling>
          <c:orientation val="minMax"/>
        </c:scaling>
        <c:delete val="1"/>
        <c:axPos val="b"/>
        <c:numFmt formatCode="0.0" sourceLinked="1"/>
        <c:majorTickMark val="none"/>
        <c:minorTickMark val="none"/>
        <c:tickLblPos val="none"/>
        <c:crossAx val="7821568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40259549413930784"/>
          <c:y val="8.1893774906043715E-2"/>
          <c:w val="0.46524167382762466"/>
          <c:h val="5.8474729914014444E-2"/>
        </c:manualLayout>
      </c:layout>
      <c:overlay val="0"/>
      <c:txPr>
        <a:bodyPr/>
        <a:lstStyle/>
        <a:p>
          <a:pPr>
            <a:defRPr sz="2000"/>
          </a:pPr>
          <a:endParaRPr lang="fr-FR"/>
        </a:p>
      </c:txPr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 b="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5345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55345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F71BB11-90DB-4EF4-B02F-9DB3DA8899A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1300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defRPr kumimoji="0" sz="1200" b="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74688"/>
            <a:ext cx="4503738" cy="3378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278313"/>
            <a:ext cx="5029200" cy="405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55345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kumimoji="0" sz="1200" b="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55345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1BB7E99A-B2FF-4C0C-BBBB-55947CE3037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59420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77925" y="674688"/>
            <a:ext cx="4503738" cy="3378200"/>
          </a:xfrm>
          <a:ln/>
        </p:spPr>
      </p:sp>
      <p:sp>
        <p:nvSpPr>
          <p:cNvPr id="7171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latin typeface="Arial" charset="0"/>
              <a:cs typeface="Arial" charset="0"/>
            </a:endParaRPr>
          </a:p>
        </p:txBody>
      </p:sp>
      <p:sp>
        <p:nvSpPr>
          <p:cNvPr id="7172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820B28-3B89-414E-9AD1-608DBC19D6ED}" type="slidenum">
              <a:rPr lang="fr-FR" smtClean="0"/>
              <a:pPr/>
              <a:t>1</a:t>
            </a:fld>
            <a:endParaRPr lang="fr-F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77925" y="674688"/>
            <a:ext cx="4503738" cy="3378200"/>
          </a:xfrm>
          <a:ln/>
        </p:spPr>
      </p:sp>
      <p:sp>
        <p:nvSpPr>
          <p:cNvPr id="8195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latin typeface="Arial" charset="0"/>
              <a:cs typeface="Arial" charset="0"/>
            </a:endParaRPr>
          </a:p>
        </p:txBody>
      </p:sp>
      <p:sp>
        <p:nvSpPr>
          <p:cNvPr id="8196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A03EDB-C53F-43E2-908C-2CD38A47A383}" type="slidenum">
              <a:rPr lang="fr-FR" smtClean="0"/>
              <a:pPr/>
              <a:t>2</a:t>
            </a:fld>
            <a:endParaRPr lang="fr-F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E5354-11F9-4EDC-B8B8-75D33149D345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6837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E5354-11F9-4EDC-B8B8-75D33149D345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3505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B7E99A-B2FF-4C0C-BBBB-55947CE30373}" type="slidenum">
              <a:rPr lang="fr-FR" smtClean="0"/>
              <a:pPr>
                <a:defRPr/>
              </a:pPr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5126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B7E99A-B2FF-4C0C-BBBB-55947CE30373}" type="slidenum">
              <a:rPr lang="fr-FR" smtClean="0"/>
              <a:pPr>
                <a:defRPr/>
              </a:pPr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8583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0BAFA-F734-452E-BC85-344120446FEF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92FEBA-394A-4A78-AA07-688A3368676A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DF5EEF-ACA1-4A7F-AC04-8CFA6814F886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569939-3185-4A76-A6B2-22126B08A126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4F4B85-BE60-4D03-99D3-F5CE124502D3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DFC3F3-F69D-4837-9DC8-BB26BAF3FB8D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060483-A7EE-4003-BDDE-CA7F01C36401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E652DD-D329-4F0F-B00A-96682B41EEDE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0945CE-423E-4B03-B3B1-053D4B5DB505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F148AB-B454-4749-AACF-90A9FECB15AF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876396-D483-4083-B425-570FD20B57E6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1630198-B02B-41B8-B971-4A3F678B85A8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4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7" Type="http://schemas.openxmlformats.org/officeDocument/2006/relationships/image" Target="../media/image5.png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5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4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chart" Target="../charts/char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tags" Target="../tags/tag36.xml"/><Relationship Id="rId18" Type="http://schemas.openxmlformats.org/officeDocument/2006/relationships/tags" Target="../tags/tag41.xml"/><Relationship Id="rId3" Type="http://schemas.openxmlformats.org/officeDocument/2006/relationships/tags" Target="../tags/tag26.xml"/><Relationship Id="rId21" Type="http://schemas.openxmlformats.org/officeDocument/2006/relationships/image" Target="../media/image2.png"/><Relationship Id="rId7" Type="http://schemas.openxmlformats.org/officeDocument/2006/relationships/tags" Target="../tags/tag30.xml"/><Relationship Id="rId12" Type="http://schemas.openxmlformats.org/officeDocument/2006/relationships/tags" Target="../tags/tag35.xml"/><Relationship Id="rId17" Type="http://schemas.openxmlformats.org/officeDocument/2006/relationships/tags" Target="../tags/tag40.xml"/><Relationship Id="rId2" Type="http://schemas.openxmlformats.org/officeDocument/2006/relationships/tags" Target="../tags/tag25.xml"/><Relationship Id="rId16" Type="http://schemas.openxmlformats.org/officeDocument/2006/relationships/tags" Target="../tags/tag39.xml"/><Relationship Id="rId20" Type="http://schemas.openxmlformats.org/officeDocument/2006/relationships/slideLayout" Target="../slideLayouts/slideLayout4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tags" Target="../tags/tag34.xml"/><Relationship Id="rId5" Type="http://schemas.openxmlformats.org/officeDocument/2006/relationships/tags" Target="../tags/tag28.xml"/><Relationship Id="rId15" Type="http://schemas.openxmlformats.org/officeDocument/2006/relationships/tags" Target="../tags/tag38.xml"/><Relationship Id="rId23" Type="http://schemas.openxmlformats.org/officeDocument/2006/relationships/image" Target="../media/image4.png"/><Relationship Id="rId10" Type="http://schemas.openxmlformats.org/officeDocument/2006/relationships/tags" Target="../tags/tag33.xml"/><Relationship Id="rId19" Type="http://schemas.openxmlformats.org/officeDocument/2006/relationships/tags" Target="../tags/tag42.xml"/><Relationship Id="rId4" Type="http://schemas.openxmlformats.org/officeDocument/2006/relationships/tags" Target="../tags/tag27.xml"/><Relationship Id="rId9" Type="http://schemas.openxmlformats.org/officeDocument/2006/relationships/tags" Target="../tags/tag32.xml"/><Relationship Id="rId14" Type="http://schemas.openxmlformats.org/officeDocument/2006/relationships/tags" Target="../tags/tag37.xml"/><Relationship Id="rId2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000125" y="2571752"/>
            <a:ext cx="7772400" cy="1470025"/>
          </a:xfrm>
        </p:spPr>
        <p:txBody>
          <a:bodyPr/>
          <a:lstStyle/>
          <a:p>
            <a:pPr algn="ctr" eaLnBrk="1" hangingPunct="1"/>
            <a:r>
              <a:rPr lang="fr-FR" dirty="0" smtClean="0">
                <a:latin typeface="Adobe Caslon Pro" pitchFamily="18" charset="0"/>
              </a:rPr>
              <a:t>Projet </a:t>
            </a:r>
            <a:r>
              <a:rPr lang="fr-FR" dirty="0" err="1" smtClean="0">
                <a:latin typeface="Adobe Caslon Pro" pitchFamily="18" charset="0"/>
              </a:rPr>
              <a:t>Darties</a:t>
            </a:r>
            <a:r>
              <a:rPr lang="fr-FR" dirty="0" smtClean="0">
                <a:latin typeface="Adobe Caslon Pro" pitchFamily="18" charset="0"/>
              </a:rPr>
              <a:t>:</a:t>
            </a:r>
            <a:br>
              <a:rPr lang="fr-FR" dirty="0" smtClean="0">
                <a:latin typeface="Adobe Caslon Pro" pitchFamily="18" charset="0"/>
              </a:rPr>
            </a:br>
            <a:r>
              <a:rPr lang="fr-FR" sz="2800" dirty="0" smtClean="0">
                <a:latin typeface="Adobe Caslon Pro" pitchFamily="18" charset="0"/>
              </a:rPr>
              <a:t>Rapport d’activités</a:t>
            </a:r>
          </a:p>
        </p:txBody>
      </p:sp>
      <p:sp>
        <p:nvSpPr>
          <p:cNvPr id="4099" name="Espace réservé de la date 1"/>
          <p:cNvSpPr txBox="1">
            <a:spLocks noGrp="1"/>
          </p:cNvSpPr>
          <p:nvPr>
            <p:custDataLst>
              <p:tags r:id="rId2"/>
            </p:custDataLst>
          </p:nvPr>
        </p:nvSpPr>
        <p:spPr bwMode="auto">
          <a:xfrm>
            <a:off x="1033463" y="6108700"/>
            <a:ext cx="2890837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fr-FR" sz="1200" dirty="0" smtClean="0">
                <a:solidFill>
                  <a:schemeClr val="tx1"/>
                </a:solidFill>
                <a:latin typeface="+mn-lt"/>
              </a:rPr>
              <a:t>Projet GROUPE 2</a:t>
            </a:r>
            <a:endParaRPr lang="en-US" sz="1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100" name="Espace réservé de la date 1"/>
          <p:cNvSpPr txBox="1">
            <a:spLocks noGrp="1"/>
          </p:cNvSpPr>
          <p:nvPr>
            <p:custDataLst>
              <p:tags r:id="rId3"/>
            </p:custDataLst>
          </p:nvPr>
        </p:nvSpPr>
        <p:spPr bwMode="auto">
          <a:xfrm>
            <a:off x="5795964" y="6161089"/>
            <a:ext cx="2890837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r>
              <a:rPr lang="fr-FR" sz="1200" smtClean="0">
                <a:solidFill>
                  <a:schemeClr val="tx1"/>
                </a:solidFill>
                <a:latin typeface="+mn-lt"/>
              </a:rPr>
              <a:t>26/01/11</a:t>
            </a:r>
            <a:endParaRPr lang="en-US" sz="1200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Restitution - JASPER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11560" y="1268760"/>
            <a:ext cx="7224462" cy="5257800"/>
          </a:xfrm>
        </p:spPr>
        <p:txBody>
          <a:bodyPr/>
          <a:lstStyle/>
          <a:p>
            <a:r>
              <a:rPr lang="fr-FR" dirty="0" smtClean="0"/>
              <a:t>Profil responsable Magasin complet</a:t>
            </a:r>
          </a:p>
          <a:p>
            <a:endParaRPr lang="fr-FR" dirty="0"/>
          </a:p>
          <a:p>
            <a:r>
              <a:rPr lang="fr-FR" dirty="0" smtClean="0"/>
              <a:t>Tableaux et graphiques</a:t>
            </a:r>
          </a:p>
          <a:p>
            <a:endParaRPr lang="fr-FR" dirty="0"/>
          </a:p>
          <a:p>
            <a:r>
              <a:rPr lang="fr-FR" dirty="0" smtClean="0"/>
              <a:t>Temps chargement pour certains tableaux</a:t>
            </a:r>
          </a:p>
          <a:p>
            <a:endParaRPr lang="fr-FR" dirty="0"/>
          </a:p>
          <a:p>
            <a:r>
              <a:rPr lang="fr-FR" dirty="0" smtClean="0"/>
              <a:t>Mise en forme conforme au SFD</a:t>
            </a:r>
          </a:p>
          <a:p>
            <a:endParaRPr lang="fr-FR" dirty="0"/>
          </a:p>
          <a:p>
            <a:r>
              <a:rPr lang="fr-FR" dirty="0" smtClean="0"/>
              <a:t>Paramètre période/mois à implémenter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fld id="{61DFC3F3-F69D-4837-9DC8-BB26BAF3FB8D}" type="slidenum">
              <a:rPr lang="fr-FR" smtClean="0"/>
              <a:pPr>
                <a:defRPr/>
              </a:pPr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212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Restitution - </a:t>
            </a:r>
            <a:r>
              <a:rPr lang="fr-FR" dirty="0" smtClean="0"/>
              <a:t>Jasper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11560" y="1268760"/>
            <a:ext cx="7440486" cy="5257800"/>
          </a:xfrm>
        </p:spPr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pPr marL="114300" indent="0" algn="ctr">
              <a:buNone/>
            </a:pPr>
            <a:r>
              <a:rPr lang="fr-FR" sz="4000" dirty="0" smtClean="0"/>
              <a:t>Démonstration</a:t>
            </a:r>
            <a:endParaRPr lang="fr-FR" sz="4000" dirty="0"/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fld id="{61DFC3F3-F69D-4837-9DC8-BB26BAF3FB8D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192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Alimentation/ETL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smtClean="0"/>
              <a:t>Vérification de la structure du fichier Excel avant mise à jour de la BDD:</a:t>
            </a:r>
          </a:p>
          <a:p>
            <a:pPr lvl="1"/>
            <a:r>
              <a:rPr lang="fr-FR" dirty="0" smtClean="0"/>
              <a:t>CU pour un fichier d’alimentation annuelle</a:t>
            </a:r>
          </a:p>
          <a:p>
            <a:pPr lvl="1"/>
            <a:r>
              <a:rPr lang="fr-FR" dirty="0" smtClean="0"/>
              <a:t>CU pour un fichier d’alimentation mensuelle </a:t>
            </a:r>
            <a:r>
              <a:rPr lang="fr-FR" dirty="0" smtClean="0">
                <a:sym typeface="Wingdings" pitchFamily="2" charset="2"/>
              </a:rPr>
              <a:t>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6" name="Espace réservé du contenu 4" descr="CU_VerifFichierMensuel.png"/>
          <p:cNvPicPr>
            <a:picLocks noGrp="1" noChangeAspect="1"/>
          </p:cNvPicPr>
          <p:nvPr>
            <p:ph sz="half" idx="2"/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4102953" y="1124744"/>
            <a:ext cx="4069447" cy="5581872"/>
          </a:xfr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61DFC3F3-F69D-4837-9DC8-BB26BAF3FB8D}" type="slidenum">
              <a:rPr lang="fr-FR" smtClean="0"/>
              <a:pPr>
                <a:defRPr/>
              </a:pPr>
              <a:t>12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ETL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/>
              <a:t>Jobs globalement terminés</a:t>
            </a:r>
          </a:p>
          <a:p>
            <a:endParaRPr lang="fr-FR" dirty="0"/>
          </a:p>
          <a:p>
            <a:r>
              <a:rPr lang="fr-FR" dirty="0" smtClean="0"/>
              <a:t>Procédure de vérification en Java intégrée</a:t>
            </a:r>
          </a:p>
          <a:p>
            <a:endParaRPr lang="fr-FR" dirty="0"/>
          </a:p>
          <a:p>
            <a:r>
              <a:rPr lang="fr-FR" dirty="0" smtClean="0"/>
              <a:t>Il reste à faire :</a:t>
            </a:r>
          </a:p>
          <a:p>
            <a:pPr lvl="1"/>
            <a:r>
              <a:rPr lang="fr-FR" dirty="0" smtClean="0"/>
              <a:t>l’implémentation des codes d’erreur</a:t>
            </a:r>
          </a:p>
          <a:p>
            <a:pPr lvl="1"/>
            <a:r>
              <a:rPr lang="fr-FR" dirty="0" smtClean="0"/>
              <a:t>l’exécution de tests plus poussés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fld id="{38569939-3185-4A76-A6B2-22126B08A126}" type="slidenum">
              <a:rPr lang="fr-FR" smtClean="0"/>
              <a:pPr>
                <a:defRPr/>
              </a:pPr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947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Recettes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457200" y="1536192"/>
            <a:ext cx="7400948" cy="4590288"/>
          </a:xfrm>
        </p:spPr>
        <p:txBody>
          <a:bodyPr/>
          <a:lstStyle/>
          <a:p>
            <a:r>
              <a:rPr lang="fr-FR" dirty="0" smtClean="0"/>
              <a:t>Ecriture des scénarios d’ergonomie, navigation et alimentation</a:t>
            </a:r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Réalisation de fichiers défectueux pour les tests d’alimentation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fld id="{61DFC3F3-F69D-4837-9DC8-BB26BAF3FB8D}" type="slidenum">
              <a:rPr lang="fr-FR" smtClean="0"/>
              <a:pPr>
                <a:defRPr/>
              </a:pPr>
              <a:t>14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Planning Prévisionnel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457200" y="1536192"/>
            <a:ext cx="4258816" cy="4590288"/>
          </a:xfrm>
        </p:spPr>
        <p:txBody>
          <a:bodyPr>
            <a:normAutofit fontScale="92500" lnSpcReduction="10000"/>
          </a:bodyPr>
          <a:lstStyle/>
          <a:p>
            <a:r>
              <a:rPr lang="fr-FR" dirty="0" err="1" smtClean="0"/>
              <a:t>Recettage</a:t>
            </a:r>
            <a:r>
              <a:rPr lang="fr-FR" dirty="0" smtClean="0"/>
              <a:t> (+2 personnes)</a:t>
            </a:r>
            <a:endParaRPr lang="fr-FR" dirty="0" smtClean="0"/>
          </a:p>
          <a:p>
            <a:pPr lvl="1"/>
            <a:r>
              <a:rPr lang="fr-FR" dirty="0" smtClean="0"/>
              <a:t>Alimentation</a:t>
            </a:r>
          </a:p>
          <a:p>
            <a:pPr lvl="1"/>
            <a:r>
              <a:rPr lang="fr-FR" dirty="0" smtClean="0"/>
              <a:t>Application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Restitution</a:t>
            </a:r>
          </a:p>
          <a:p>
            <a:pPr lvl="1"/>
            <a:r>
              <a:rPr lang="fr-FR" dirty="0" smtClean="0"/>
              <a:t>Tous les </a:t>
            </a:r>
            <a:r>
              <a:rPr lang="fr-FR" dirty="0" smtClean="0"/>
              <a:t>profils si possible </a:t>
            </a:r>
          </a:p>
          <a:p>
            <a:pPr lvl="2"/>
            <a:r>
              <a:rPr lang="fr-FR" dirty="0" smtClean="0"/>
              <a:t>1 sous SAS</a:t>
            </a:r>
          </a:p>
          <a:p>
            <a:pPr lvl="2"/>
            <a:r>
              <a:rPr lang="fr-FR" dirty="0" smtClean="0"/>
              <a:t>1 sous Jasper</a:t>
            </a:r>
            <a:endParaRPr lang="fr-FR" dirty="0" smtClean="0"/>
          </a:p>
          <a:p>
            <a:pPr lvl="1"/>
            <a:r>
              <a:rPr lang="fr-FR" dirty="0" smtClean="0"/>
              <a:t>Toutes les </a:t>
            </a:r>
            <a:r>
              <a:rPr lang="fr-FR" dirty="0" smtClean="0"/>
              <a:t>fonctionnalités</a:t>
            </a:r>
            <a:endParaRPr lang="fr-FR" dirty="0"/>
          </a:p>
          <a:p>
            <a:pPr lvl="1"/>
            <a:endParaRPr lang="fr-FR" dirty="0"/>
          </a:p>
          <a:p>
            <a:r>
              <a:rPr lang="fr-FR" dirty="0" smtClean="0"/>
              <a:t>Tous</a:t>
            </a:r>
          </a:p>
          <a:p>
            <a:pPr lvl="1"/>
            <a:r>
              <a:rPr lang="fr-FR" dirty="0" smtClean="0"/>
              <a:t>Documentation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Alimentation</a:t>
            </a:r>
          </a:p>
          <a:p>
            <a:pPr lvl="1"/>
            <a:r>
              <a:rPr lang="fr-FR" dirty="0" smtClean="0"/>
              <a:t>Finir vérification document </a:t>
            </a:r>
            <a:r>
              <a:rPr lang="fr-FR" dirty="0" smtClean="0"/>
              <a:t>Excel</a:t>
            </a:r>
            <a:endParaRPr lang="fr-FR" dirty="0" smtClean="0"/>
          </a:p>
          <a:p>
            <a:pPr lvl="1"/>
            <a:r>
              <a:rPr lang="fr-FR" dirty="0" smtClean="0"/>
              <a:t>Cas </a:t>
            </a:r>
            <a:r>
              <a:rPr lang="fr-FR" dirty="0" smtClean="0"/>
              <a:t>d’erreur</a:t>
            </a:r>
          </a:p>
          <a:p>
            <a:pPr lvl="1"/>
            <a:r>
              <a:rPr lang="fr-FR" dirty="0" smtClean="0"/>
              <a:t>Tests </a:t>
            </a:r>
            <a:r>
              <a:rPr lang="fr-FR" dirty="0" smtClean="0">
                <a:sym typeface="Wingdings" pitchFamily="2" charset="2"/>
              </a:rPr>
              <a:t> Recette</a:t>
            </a:r>
          </a:p>
          <a:p>
            <a:pPr marL="411480" lvl="1" indent="0">
              <a:buNone/>
            </a:pPr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61DFC3F3-F69D-4837-9DC8-BB26BAF3FB8D}" type="slidenum">
              <a:rPr lang="fr-FR" smtClean="0"/>
              <a:pPr>
                <a:defRPr/>
              </a:pPr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022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 eaLnBrk="1" hangingPunct="1"/>
            <a:r>
              <a:rPr lang="fr-FR" smtClean="0">
                <a:latin typeface="Century" pitchFamily="18" charset="0"/>
              </a:rPr>
              <a:t>AGENDA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67544" y="1268760"/>
            <a:ext cx="7391400" cy="5257800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Font typeface="Wingdings" pitchFamily="2" charset="2"/>
              <a:buChar char="Ø"/>
            </a:pPr>
            <a:r>
              <a:rPr lang="fr-FR" dirty="0" smtClean="0">
                <a:latin typeface="Georgia" pitchFamily="18" charset="0"/>
              </a:rPr>
              <a:t> Rappel des objectifs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Ø"/>
            </a:pPr>
            <a:endParaRPr lang="fr-FR" dirty="0">
              <a:latin typeface="Georgia" pitchFamily="18" charset="0"/>
            </a:endParaRP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Ø"/>
            </a:pPr>
            <a:r>
              <a:rPr lang="fr-FR" dirty="0" smtClean="0">
                <a:latin typeface="Georgia" pitchFamily="18" charset="0"/>
              </a:rPr>
              <a:t> Présentation de la V0 en restitution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Ø"/>
            </a:pPr>
            <a:endParaRPr lang="fr-FR" dirty="0">
              <a:latin typeface="Georgia" pitchFamily="18" charset="0"/>
            </a:endParaRP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Ø"/>
            </a:pPr>
            <a:r>
              <a:rPr lang="fr-FR" dirty="0" smtClean="0">
                <a:latin typeface="Georgia" pitchFamily="18" charset="0"/>
              </a:rPr>
              <a:t> Présentation du travail d’alimentation/ETL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Ø"/>
            </a:pPr>
            <a:endParaRPr lang="fr-FR" dirty="0">
              <a:latin typeface="Georgia" pitchFamily="18" charset="0"/>
            </a:endParaRP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Ø"/>
            </a:pPr>
            <a:r>
              <a:rPr lang="fr-FR" dirty="0" smtClean="0">
                <a:latin typeface="Georgia" pitchFamily="18" charset="0"/>
              </a:rPr>
              <a:t> Recette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Ø"/>
            </a:pPr>
            <a:endParaRPr lang="fr-FR" dirty="0">
              <a:latin typeface="Georgia" pitchFamily="18" charset="0"/>
            </a:endParaRP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Ø"/>
            </a:pPr>
            <a:endParaRPr lang="fr-FR" smtClean="0">
              <a:latin typeface="Georgia" pitchFamily="18" charset="0"/>
            </a:endParaRP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Ø"/>
            </a:pPr>
            <a:endParaRPr lang="fr-FR" dirty="0" smtClean="0">
              <a:latin typeface="Georgia" pitchFamily="18" charset="0"/>
            </a:endParaRPr>
          </a:p>
        </p:txBody>
      </p:sp>
      <p:sp>
        <p:nvSpPr>
          <p:cNvPr id="4100" name="Espace réservé du numéro de diapositive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</p:spPr>
        <p:txBody>
          <a:bodyPr/>
          <a:lstStyle/>
          <a:p>
            <a:fld id="{5BA4E618-BBBF-4698-B4CC-A5CB63FF14A9}" type="slidenum">
              <a:rPr lang="fr-FR" smtClean="0">
                <a:cs typeface="Arial" charset="0"/>
              </a:rPr>
              <a:pPr/>
              <a:t>2</a:t>
            </a:fld>
            <a:endParaRPr lang="fr-FR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72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Objectifs fixés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Alimentation / ETL</a:t>
            </a:r>
            <a:endParaRPr lang="fr-FR" b="1" dirty="0"/>
          </a:p>
          <a:p>
            <a:pPr lvl="1"/>
            <a:r>
              <a:rPr lang="fr-FR" dirty="0" smtClean="0"/>
              <a:t>Structure du fichier</a:t>
            </a:r>
            <a:endParaRPr lang="fr-FR" dirty="0"/>
          </a:p>
          <a:p>
            <a:pPr lvl="1"/>
            <a:r>
              <a:rPr lang="fr-FR" dirty="0"/>
              <a:t>Cas d'utilisation : mettre sous forme de schéma.</a:t>
            </a:r>
          </a:p>
          <a:p>
            <a:pPr lvl="1"/>
            <a:r>
              <a:rPr lang="fr-FR" dirty="0"/>
              <a:t>Gérer les cas </a:t>
            </a:r>
            <a:r>
              <a:rPr lang="fr-FR" dirty="0" smtClean="0"/>
              <a:t>d’erreurs</a:t>
            </a:r>
          </a:p>
          <a:p>
            <a:pPr lvl="1"/>
            <a:r>
              <a:rPr lang="fr-FR" dirty="0" smtClean="0"/>
              <a:t>Mise à jour des références</a:t>
            </a:r>
            <a:endParaRPr lang="fr-FR" dirty="0"/>
          </a:p>
          <a:p>
            <a:pPr marL="114300" indent="0">
              <a:buNone/>
            </a:pPr>
            <a:endParaRPr lang="fr-FR" dirty="0"/>
          </a:p>
          <a:p>
            <a:r>
              <a:rPr lang="fr-FR" b="1" dirty="0" smtClean="0"/>
              <a:t>Restitution</a:t>
            </a:r>
          </a:p>
          <a:p>
            <a:pPr lvl="1"/>
            <a:r>
              <a:rPr lang="fr-FR" dirty="0" smtClean="0"/>
              <a:t>Mise en place des outils de restitution (graphes, tableaux)</a:t>
            </a:r>
          </a:p>
          <a:p>
            <a:pPr lvl="1"/>
            <a:endParaRPr lang="fr-FR" b="1" dirty="0"/>
          </a:p>
          <a:p>
            <a:r>
              <a:rPr lang="fr-FR" b="1" dirty="0" smtClean="0"/>
              <a:t>Recettes</a:t>
            </a:r>
            <a:endParaRPr lang="fr-FR" b="1" dirty="0"/>
          </a:p>
          <a:p>
            <a:pPr lvl="1"/>
            <a:r>
              <a:rPr lang="fr-FR" dirty="0" smtClean="0"/>
              <a:t>Bilan </a:t>
            </a:r>
            <a:r>
              <a:rPr lang="fr-FR" dirty="0"/>
              <a:t>de recette le 26 </a:t>
            </a:r>
          </a:p>
        </p:txBody>
      </p:sp>
    </p:spTree>
    <p:extLst>
      <p:ext uri="{BB962C8B-B14F-4D97-AF65-F5344CB8AC3E}">
        <p14:creationId xmlns:p14="http://schemas.microsoft.com/office/powerpoint/2010/main" val="55089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-1036" y="0"/>
            <a:ext cx="7620000" cy="1143000"/>
          </a:xfrm>
        </p:spPr>
        <p:txBody>
          <a:bodyPr/>
          <a:lstStyle/>
          <a:p>
            <a:r>
              <a:rPr lang="fr-FR" dirty="0" smtClean="0"/>
              <a:t>Temps de travail</a:t>
            </a:r>
            <a:endParaRPr lang="fr-FR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6809417"/>
              </p:ext>
            </p:extLst>
          </p:nvPr>
        </p:nvGraphicFramePr>
        <p:xfrm>
          <a:off x="-468560" y="476672"/>
          <a:ext cx="10585176" cy="65527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25260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Restitution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11560" y="1268760"/>
            <a:ext cx="7224462" cy="5257800"/>
          </a:xfrm>
        </p:spPr>
        <p:txBody>
          <a:bodyPr/>
          <a:lstStyle/>
          <a:p>
            <a:r>
              <a:rPr lang="fr-FR" dirty="0" smtClean="0"/>
              <a:t>Restitution Profil responsable Magasin</a:t>
            </a:r>
          </a:p>
          <a:p>
            <a:endParaRPr lang="fr-FR" dirty="0"/>
          </a:p>
          <a:p>
            <a:r>
              <a:rPr lang="fr-FR" dirty="0" smtClean="0"/>
              <a:t>Profil complet</a:t>
            </a:r>
          </a:p>
          <a:p>
            <a:endParaRPr lang="fr-FR" dirty="0"/>
          </a:p>
          <a:p>
            <a:r>
              <a:rPr lang="fr-FR" dirty="0" smtClean="0"/>
              <a:t>Mise en place des bases</a:t>
            </a:r>
          </a:p>
          <a:p>
            <a:endParaRPr lang="fr-FR" dirty="0"/>
          </a:p>
          <a:p>
            <a:r>
              <a:rPr lang="fr-FR" dirty="0" smtClean="0"/>
              <a:t>Création de tous les profils par la suite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fld id="{61DFC3F3-F69D-4837-9DC8-BB26BAF3FB8D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591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Restitution - SAS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539552" y="1268760"/>
            <a:ext cx="7440486" cy="5257800"/>
          </a:xfrm>
        </p:spPr>
        <p:txBody>
          <a:bodyPr/>
          <a:lstStyle/>
          <a:p>
            <a:r>
              <a:rPr lang="fr-FR" dirty="0" smtClean="0"/>
              <a:t>Déploiement des procédures stockées</a:t>
            </a:r>
          </a:p>
          <a:p>
            <a:endParaRPr lang="fr-FR" dirty="0"/>
          </a:p>
          <a:p>
            <a:r>
              <a:rPr lang="fr-FR" dirty="0" smtClean="0"/>
              <a:t>Mise en forme CSS</a:t>
            </a:r>
            <a:endParaRPr lang="fr-FR" dirty="0"/>
          </a:p>
          <a:p>
            <a:r>
              <a:rPr lang="fr-FR" dirty="0" smtClean="0"/>
              <a:t>Mise en forme conditionnelle</a:t>
            </a:r>
            <a:endParaRPr lang="fr-FR" dirty="0"/>
          </a:p>
          <a:p>
            <a:r>
              <a:rPr lang="fr-FR" dirty="0" smtClean="0"/>
              <a:t>Totaux</a:t>
            </a:r>
          </a:p>
          <a:p>
            <a:r>
              <a:rPr lang="fr-FR" dirty="0" smtClean="0"/>
              <a:t>Tableaux/Graphiques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fld id="{61DFC3F3-F69D-4837-9DC8-BB26BAF3FB8D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700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Restitution - SAS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11560" y="1268760"/>
            <a:ext cx="7440486" cy="5257800"/>
          </a:xfrm>
        </p:spPr>
        <p:txBody>
          <a:bodyPr/>
          <a:lstStyle/>
          <a:p>
            <a:endParaRPr lang="fr-FR" dirty="0" smtClean="0"/>
          </a:p>
          <a:p>
            <a:r>
              <a:rPr lang="fr-FR" dirty="0" smtClean="0"/>
              <a:t>Travail En cours</a:t>
            </a:r>
          </a:p>
          <a:p>
            <a:endParaRPr lang="fr-FR" dirty="0"/>
          </a:p>
          <a:p>
            <a:r>
              <a:rPr lang="fr-FR" dirty="0" smtClean="0"/>
              <a:t>Correction quelques bugs sur l’application</a:t>
            </a:r>
          </a:p>
          <a:p>
            <a:endParaRPr lang="fr-FR" dirty="0"/>
          </a:p>
          <a:p>
            <a:r>
              <a:rPr lang="fr-FR" dirty="0" smtClean="0"/>
              <a:t>Mise en forme pour correspondre au SFD</a:t>
            </a:r>
          </a:p>
          <a:p>
            <a:endParaRPr lang="fr-FR" dirty="0"/>
          </a:p>
          <a:p>
            <a:pPr marL="114300" indent="0">
              <a:buNone/>
            </a:pPr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fld id="{61DFC3F3-F69D-4837-9DC8-BB26BAF3FB8D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176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Restitution - SAS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11560" y="1268760"/>
            <a:ext cx="7440486" cy="5257800"/>
          </a:xfrm>
        </p:spPr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pPr marL="114300" indent="0" algn="ctr">
              <a:buNone/>
            </a:pPr>
            <a:r>
              <a:rPr lang="fr-FR" sz="4000" dirty="0" smtClean="0"/>
              <a:t>Démonstration</a:t>
            </a:r>
            <a:endParaRPr lang="fr-FR" sz="4000" dirty="0"/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fld id="{61DFC3F3-F69D-4837-9DC8-BB26BAF3FB8D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474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ce réservé du contenu 5"/>
          <p:cNvGraphicFramePr>
            <a:graphicFrameLocks noGrp="1"/>
          </p:cNvGraphicFramePr>
          <p:nvPr>
            <p:ph sz="half"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92479816"/>
              </p:ext>
            </p:extLst>
          </p:nvPr>
        </p:nvGraphicFramePr>
        <p:xfrm>
          <a:off x="395536" y="103479"/>
          <a:ext cx="7210425" cy="667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3475"/>
                <a:gridCol w="2403475"/>
                <a:gridCol w="2403475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Tableau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Fonction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Etat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Palmares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Devise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Localisation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Période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aseline="0" dirty="0" smtClean="0"/>
                        <a:t>            Cumul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Indicateur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Caractéristique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Famille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Historique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Devise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Localisation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Période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Indicateur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Caractéristique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Famille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Détails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Devise </a:t>
                      </a:r>
                      <a:r>
                        <a:rPr lang="fr-FR" smtClean="0"/>
                        <a:t>/ Famille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Localisation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Période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aseline="0" dirty="0" smtClean="0"/>
                        <a:t>            Cumul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Indicateur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Caractéristique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Espace réservé du numéro de diapositive 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fld id="{61DFC3F3-F69D-4837-9DC8-BB26BAF3FB8D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  <p:pic>
        <p:nvPicPr>
          <p:cNvPr id="1026" name="Picture 2" descr="http://www.cimm-immobilier.fr/templates/v2/img/icon_valid.pn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432" y="48361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cimm-immobilier.fr/templates/v2/img/icon_valid.pn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432" y="89889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www.cimm-immobilier.fr/templates/v2/img/icon_valid.pn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346" y="235581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lists.w3.org/Archives/Public/www-validator/2008Jan/att-0018/error.pn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664" y="197901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lists.w3.org/Archives/Public/www-validator/2008Jan/att-0018/error.pn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432" y="161897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validator.w3.org/images/info_icons/warning.pn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664" y="125386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http://www.cimm-immobilier.fr/templates/v2/img/icon_valid.png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432" y="277109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http://www.cimm-immobilier.fr/templates/v2/img/icon_valid.png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432" y="314790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http://www.cimm-immobilier.fr/templates/v2/img/icon_valid.png"/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664" y="458806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http://lists.w3.org/Archives/Public/www-validator/2008Jan/att-0018/error.png"/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664" y="422802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http://www.cimm-immobilier.fr/templates/v2/img/icon_valid.png"/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664" y="384615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http://www.cimm-immobilier.fr/templates/v2/img/icon_valid.png"/>
          <p:cNvPicPr>
            <a:picLocks noChangeAspect="1" noChangeArrowheads="1"/>
          </p:cNvPicPr>
          <p:nvPr>
            <p:custDataLst>
              <p:tags r:id="rId14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432" y="349117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http://www.cimm-immobilier.fr/templates/v2/img/icon_valid.png"/>
          <p:cNvPicPr>
            <a:picLocks noChangeAspect="1" noChangeArrowheads="1"/>
          </p:cNvPicPr>
          <p:nvPr>
            <p:custDataLst>
              <p:tags r:id="rId15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432" y="494116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http://www.cimm-immobilier.fr/templates/v2/img/icon_valid.png"/>
          <p:cNvPicPr>
            <a:picLocks noChangeAspect="1" noChangeArrowheads="1"/>
          </p:cNvPicPr>
          <p:nvPr>
            <p:custDataLst>
              <p:tags r:id="rId16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432" y="535644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http://lists.w3.org/Archives/Public/www-validator/2008Jan/att-0018/error.png"/>
          <p:cNvPicPr>
            <a:picLocks noChangeAspect="1" noChangeArrowheads="1"/>
          </p:cNvPicPr>
          <p:nvPr>
            <p:custDataLst>
              <p:tags r:id="rId17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664" y="643656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 descr="http://lists.w3.org/Archives/Public/www-validator/2008Jan/att-0018/error.png"/>
          <p:cNvPicPr>
            <a:picLocks noChangeAspect="1" noChangeArrowheads="1"/>
          </p:cNvPicPr>
          <p:nvPr>
            <p:custDataLst>
              <p:tags r:id="rId18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432" y="607652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8" descr="http://validator.w3.org/images/info_icons/warning.png"/>
          <p:cNvPicPr>
            <a:picLocks noChangeAspect="1" noChangeArrowheads="1"/>
          </p:cNvPicPr>
          <p:nvPr>
            <p:custDataLst>
              <p:tags r:id="rId19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664" y="571142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23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ANCHTO" val="0"/>
  <p:tag name="DEFINEDINNAVIGATOR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tiguïté">
  <a:themeElements>
    <a:clrScheme name="Contiguïté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tiguïté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9924D1ECC420D47A2456556BC94F7370400BDF4491DEA4973499845289601F88B9F" ma:contentTypeVersion="33" ma:contentTypeDescription="Create a new document." ma:contentTypeScope="" ma:versionID="88ac0aa07b72c9aa809fa1ac53baba74"/>
</file>

<file path=customXml/itemProps1.xml><?xml version="1.0" encoding="utf-8"?>
<ds:datastoreItem xmlns:ds="http://schemas.openxmlformats.org/officeDocument/2006/customXml" ds:itemID="{19596DCE-F5C7-4BA8-8C0E-563C7612AC9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9E8FBD4-496E-411D-A190-9BEA4759CB8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ADC9AFC-E9BE-407C-9919-F905586C6F5A}">
  <ds:schemaRefs>
    <ds:schemaRef ds:uri="http://schemas.microsoft.com/office/2006/metadata/contentType"/>
    <ds:schemaRef ds:uri="http://schemas.microsoft.com/office/2006/metadata/properties/metaAttribut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593</TotalTime>
  <Words>316</Words>
  <Application>Microsoft Office PowerPoint</Application>
  <PresentationFormat>Affichage à l'écran (4:3)</PresentationFormat>
  <Paragraphs>151</Paragraphs>
  <Slides>15</Slides>
  <Notes>6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  <vt:variant>
        <vt:lpstr>Diaporamas personnalisés</vt:lpstr>
      </vt:variant>
      <vt:variant>
        <vt:i4>1</vt:i4>
      </vt:variant>
    </vt:vector>
  </HeadingPairs>
  <TitlesOfParts>
    <vt:vector size="17" baseType="lpstr">
      <vt:lpstr>Contiguïté</vt:lpstr>
      <vt:lpstr>Projet Darties: Rapport d’activités</vt:lpstr>
      <vt:lpstr>AGENDA</vt:lpstr>
      <vt:lpstr>Objectifs fixés</vt:lpstr>
      <vt:lpstr>Temps de travail</vt:lpstr>
      <vt:lpstr>Restitution</vt:lpstr>
      <vt:lpstr>Restitution - SAS</vt:lpstr>
      <vt:lpstr>Restitution - SAS</vt:lpstr>
      <vt:lpstr>Restitution - SAS</vt:lpstr>
      <vt:lpstr>Présentation PowerPoint</vt:lpstr>
      <vt:lpstr>Restitution - JASPER</vt:lpstr>
      <vt:lpstr>Restitution - Jasper</vt:lpstr>
      <vt:lpstr>Alimentation/ETL</vt:lpstr>
      <vt:lpstr>ETL</vt:lpstr>
      <vt:lpstr>Recettes</vt:lpstr>
      <vt:lpstr>Planning Prévisionnel</vt:lpstr>
      <vt:lpstr>Diaporama personnalisé 1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Darties: Rapport d’activités</dc:title>
  <dc:creator>pierre</dc:creator>
  <cp:lastModifiedBy>pierre</cp:lastModifiedBy>
  <cp:revision>24</cp:revision>
  <cp:lastPrinted>2003-05-22T08:14:02Z</cp:lastPrinted>
  <dcterms:created xsi:type="dcterms:W3CDTF">2010-10-26T22:24:25Z</dcterms:created>
  <dcterms:modified xsi:type="dcterms:W3CDTF">2011-01-26T21:44:20Z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TC030005109</vt:lpwstr>
  </property>
  <property fmtid="{D5CDD505-2E9C-101B-9397-08002B2CF9AE}" pid="3" name="_MsoHelpTopicId">
    <vt:lpwstr/>
  </property>
</Properties>
</file>