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1"/>
  </p:notesMasterIdLst>
  <p:handoutMasterIdLst>
    <p:handoutMasterId r:id="rId12"/>
  </p:handoutMasterIdLst>
  <p:sldIdLst>
    <p:sldId id="264" r:id="rId5"/>
    <p:sldId id="320" r:id="rId6"/>
    <p:sldId id="321" r:id="rId7"/>
    <p:sldId id="322" r:id="rId8"/>
    <p:sldId id="326" r:id="rId9"/>
    <p:sldId id="332" r:id="rId10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47" autoAdjust="0"/>
  </p:normalViewPr>
  <p:slideViewPr>
    <p:cSldViewPr>
      <p:cViewPr>
        <p:scale>
          <a:sx n="70" d="100"/>
          <a:sy n="70" d="100"/>
        </p:scale>
        <p:origin x="-116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79409846373834"/>
          <c:y val="8.7546591282287312E-2"/>
          <c:w val="0.80200924387086248"/>
          <c:h val="0.887257795531876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-6.838809293298477E-2"/>
                  <c:y val="7.5586686949313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5.9989555204372609E-2"/>
                  <c:y val="-3.2948109550709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Feuil1!$A$2:$A$8</c:f>
              <c:strCache>
                <c:ptCount val="7"/>
                <c:pt idx="0">
                  <c:v>Restitution SAS</c:v>
                </c:pt>
                <c:pt idx="1">
                  <c:v>Restitution Jasper</c:v>
                </c:pt>
                <c:pt idx="2">
                  <c:v>Recettes</c:v>
                </c:pt>
                <c:pt idx="3">
                  <c:v>Divers</c:v>
                </c:pt>
                <c:pt idx="4">
                  <c:v>Alimentation</c:v>
                </c:pt>
                <c:pt idx="5">
                  <c:v>Total</c:v>
                </c:pt>
                <c:pt idx="6">
                  <c:v>Total Théorique</c:v>
                </c:pt>
              </c:strCache>
            </c:strRef>
          </c:cat>
          <c:val>
            <c:numRef>
              <c:f>Feuil1!$B$2:$B$8</c:f>
              <c:numCache>
                <c:formatCode>0.0</c:formatCode>
                <c:ptCount val="7"/>
                <c:pt idx="0">
                  <c:v>75</c:v>
                </c:pt>
                <c:pt idx="1">
                  <c:v>150</c:v>
                </c:pt>
                <c:pt idx="2">
                  <c:v>50</c:v>
                </c:pt>
                <c:pt idx="3">
                  <c:v>20</c:v>
                </c:pt>
                <c:pt idx="4">
                  <c:v>70</c:v>
                </c:pt>
                <c:pt idx="5">
                  <c:v>365</c:v>
                </c:pt>
                <c:pt idx="6">
                  <c:v>120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Feuil1!$A$2:$A$8</c:f>
              <c:strCache>
                <c:ptCount val="7"/>
                <c:pt idx="0">
                  <c:v>Restitution SAS</c:v>
                </c:pt>
                <c:pt idx="1">
                  <c:v>Restitution Jasper</c:v>
                </c:pt>
                <c:pt idx="2">
                  <c:v>Recettes</c:v>
                </c:pt>
                <c:pt idx="3">
                  <c:v>Divers</c:v>
                </c:pt>
                <c:pt idx="4">
                  <c:v>Alimentation</c:v>
                </c:pt>
                <c:pt idx="5">
                  <c:v>Total</c:v>
                </c:pt>
                <c:pt idx="6">
                  <c:v>Total Théorique</c:v>
                </c:pt>
              </c:strCache>
            </c:strRef>
          </c:cat>
          <c:val>
            <c:numRef>
              <c:f>Feuil1!$C$2:$C$8</c:f>
              <c:numCache>
                <c:formatCode>0.0</c:formatCode>
                <c:ptCount val="7"/>
                <c:pt idx="0">
                  <c:v>37.5</c:v>
                </c:pt>
                <c:pt idx="1">
                  <c:v>50</c:v>
                </c:pt>
                <c:pt idx="2">
                  <c:v>12.5</c:v>
                </c:pt>
                <c:pt idx="3">
                  <c:v>6.666666666666667</c:v>
                </c:pt>
                <c:pt idx="4">
                  <c:v>23.333333333333332</c:v>
                </c:pt>
                <c:pt idx="5">
                  <c:v>24.333333333333332</c:v>
                </c:pt>
                <c:pt idx="6">
                  <c:v>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invertIfNegative val="0"/>
          <c:dLbls>
            <c:dLbl>
              <c:idx val="6"/>
              <c:layout>
                <c:manualLayout>
                  <c:x val="1.028335085011732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Feuil1!$A$2:$A$8</c:f>
              <c:strCache>
                <c:ptCount val="7"/>
                <c:pt idx="0">
                  <c:v>Restitution SAS</c:v>
                </c:pt>
                <c:pt idx="1">
                  <c:v>Restitution Jasper</c:v>
                </c:pt>
                <c:pt idx="2">
                  <c:v>Recettes</c:v>
                </c:pt>
                <c:pt idx="3">
                  <c:v>Divers</c:v>
                </c:pt>
                <c:pt idx="4">
                  <c:v>Alimentation</c:v>
                </c:pt>
                <c:pt idx="5">
                  <c:v>Total</c:v>
                </c:pt>
                <c:pt idx="6">
                  <c:v>Total Théorique</c:v>
                </c:pt>
              </c:strCache>
            </c:strRef>
          </c:cat>
          <c:val>
            <c:numRef>
              <c:f>Feuil1!$D$2:$D$8</c:f>
              <c:numCache>
                <c:formatCode>0.0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 formatCode="General">
                  <c:v>15</c:v>
                </c:pt>
                <c:pt idx="6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0342272"/>
        <c:axId val="6273280"/>
      </c:barChart>
      <c:catAx>
        <c:axId val="403422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6273280"/>
        <c:crosses val="autoZero"/>
        <c:auto val="1"/>
        <c:lblAlgn val="ctr"/>
        <c:lblOffset val="100"/>
        <c:noMultiLvlLbl val="0"/>
      </c:catAx>
      <c:valAx>
        <c:axId val="6273280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one"/>
        <c:crossAx val="403422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4679716130933776"/>
          <c:y val="4.6070504446723309E-2"/>
          <c:w val="0.4984454528965851"/>
          <c:h val="6.0045338525147117E-2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Recette</a:t>
            </a:r>
            <a:endParaRPr lang="fr-FR" sz="2800" dirty="0" smtClean="0">
              <a:latin typeface="Adobe Caslon Pro" pitchFamily="18" charset="0"/>
            </a:endParaRPr>
          </a:p>
        </p:txBody>
      </p:sp>
      <p:sp>
        <p:nvSpPr>
          <p:cNvPr id="4099" name="Espace réservé de la date 1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09</a:t>
            </a: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/02/11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7544" y="1412776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Rappel des objectifs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</a:t>
            </a:r>
            <a:r>
              <a:rPr lang="fr-FR" dirty="0" smtClean="0">
                <a:latin typeface="Georgia" pitchFamily="18" charset="0"/>
              </a:rPr>
              <a:t> Recette Restitution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Recette Alimentation</a:t>
            </a: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Restitution</a:t>
            </a:r>
            <a:endParaRPr lang="fr-FR" b="1" dirty="0"/>
          </a:p>
          <a:p>
            <a:pPr lvl="1"/>
            <a:r>
              <a:rPr lang="fr-FR" dirty="0" smtClean="0"/>
              <a:t>Le maximum de profil sous SAS et Jasper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Alimentation</a:t>
            </a:r>
            <a:endParaRPr lang="fr-FR" b="1" dirty="0" smtClean="0"/>
          </a:p>
          <a:p>
            <a:pPr lvl="1"/>
            <a:r>
              <a:rPr lang="fr-FR" dirty="0" smtClean="0"/>
              <a:t>Tous les flux d’alimentation au complet</a:t>
            </a:r>
          </a:p>
          <a:p>
            <a:pPr lvl="1"/>
            <a:r>
              <a:rPr lang="fr-FR" dirty="0" smtClean="0"/>
              <a:t>Meilleure gestion des erreurs</a:t>
            </a:r>
            <a:endParaRPr lang="fr-FR" dirty="0" smtClean="0"/>
          </a:p>
          <a:p>
            <a:pPr lvl="1"/>
            <a:endParaRPr lang="fr-FR" b="1" dirty="0"/>
          </a:p>
          <a:p>
            <a:pPr marL="11430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50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036" y="-387424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6110541"/>
              </p:ext>
            </p:extLst>
          </p:nvPr>
        </p:nvGraphicFramePr>
        <p:xfrm>
          <a:off x="-1332656" y="476672"/>
          <a:ext cx="9880048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2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Restitution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Recette Application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Recette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7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604</TotalTime>
  <Words>57</Words>
  <Application>Microsoft Office PowerPoint</Application>
  <PresentationFormat>Affichage à l'écran (4:3)</PresentationFormat>
  <Paragraphs>40</Paragraphs>
  <Slides>6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  <vt:variant>
        <vt:lpstr>Diaporamas personnalisés</vt:lpstr>
      </vt:variant>
      <vt:variant>
        <vt:i4>1</vt:i4>
      </vt:variant>
    </vt:vector>
  </HeadingPairs>
  <TitlesOfParts>
    <vt:vector size="8" baseType="lpstr">
      <vt:lpstr>Contiguïté</vt:lpstr>
      <vt:lpstr>Projet Darties: Recette</vt:lpstr>
      <vt:lpstr>AGENDA</vt:lpstr>
      <vt:lpstr>Objectifs fixés</vt:lpstr>
      <vt:lpstr>Temps de travail</vt:lpstr>
      <vt:lpstr>Restitution </vt:lpstr>
      <vt:lpstr>Alimentation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26</cp:revision>
  <cp:lastPrinted>2003-05-22T08:14:02Z</cp:lastPrinted>
  <dcterms:created xsi:type="dcterms:W3CDTF">2010-10-26T22:24:25Z</dcterms:created>
  <dcterms:modified xsi:type="dcterms:W3CDTF">2011-02-08T21:32:45Z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