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24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25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26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27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32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8" r:id="rId2"/>
    <p:sldId id="332" r:id="rId3"/>
    <p:sldId id="363" r:id="rId4"/>
    <p:sldId id="364" r:id="rId5"/>
    <p:sldId id="365" r:id="rId6"/>
    <p:sldId id="366" r:id="rId7"/>
    <p:sldId id="330" r:id="rId8"/>
    <p:sldId id="331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37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396" r:id="rId40"/>
    <p:sldId id="397" r:id="rId41"/>
    <p:sldId id="398" r:id="rId42"/>
    <p:sldId id="399" r:id="rId43"/>
    <p:sldId id="400" r:id="rId44"/>
    <p:sldId id="401" r:id="rId45"/>
    <p:sldId id="402" r:id="rId46"/>
    <p:sldId id="403" r:id="rId47"/>
    <p:sldId id="338" r:id="rId48"/>
    <p:sldId id="404" r:id="rId49"/>
    <p:sldId id="405" r:id="rId50"/>
    <p:sldId id="406" r:id="rId51"/>
    <p:sldId id="407" r:id="rId52"/>
    <p:sldId id="408" r:id="rId53"/>
    <p:sldId id="409" r:id="rId54"/>
    <p:sldId id="413" r:id="rId55"/>
    <p:sldId id="410" r:id="rId56"/>
    <p:sldId id="411" r:id="rId57"/>
    <p:sldId id="412" r:id="rId58"/>
    <p:sldId id="339" r:id="rId59"/>
    <p:sldId id="414" r:id="rId60"/>
    <p:sldId id="415" r:id="rId61"/>
    <p:sldId id="416" r:id="rId62"/>
    <p:sldId id="417" r:id="rId63"/>
    <p:sldId id="418" r:id="rId64"/>
    <p:sldId id="419" r:id="rId6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erre" initials="p" lastIdx="5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3189" autoAdjust="0"/>
  </p:normalViewPr>
  <p:slideViewPr>
    <p:cSldViewPr>
      <p:cViewPr>
        <p:scale>
          <a:sx n="70" d="100"/>
          <a:sy n="70" d="100"/>
        </p:scale>
        <p:origin x="-1164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6T00:02:39.300" idx="17">
    <p:pos x="639" y="1182"/>
    <p:text>Harmonister taille du texte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6T11:22:55.408" idx="46">
    <p:pos x="10" y="10"/>
    <p:text>Pouvoir le justifier
Les autres groupes ?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5T23:52:14.797" idx="47">
    <p:pos x="2672" y="1849"/>
    <p:text>et SAS ?</p:text>
  </p:cm>
  <p:cm authorId="0" dt="2011-02-16T11:24:24.728" idx="48">
    <p:pos x="4479" y="1539"/>
    <p:text>open source ?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5T23:52:37.001" idx="49">
    <p:pos x="10" y="10"/>
    <p:text>Bien</p:text>
  </p:cm>
  <p:cm authorId="0" dt="2011-02-16T11:26:07.588" idx="50">
    <p:pos x="146" y="146"/>
    <p:text>fleur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5T23:50:57.281" idx="51">
    <p:pos x="4621" y="2116"/>
    <p:text>Utile pour le groupe 1 et groupe 3 ?
Contexte d'entreprise</p:text>
  </p:cm>
  <p:cm authorId="0" dt="2011-02-16T11:35:48.479" idx="52">
    <p:pos x="10" y="10"/>
    <p:text>A voir en fonction des autres groupes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5T23:54:08.745" idx="53">
    <p:pos x="2545" y="1849"/>
    <p:text>Un peu plus d'explications ?</p:tex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6T00:03:43.956" idx="24">
    <p:pos x="967" y="1403"/>
    <p:text>Pluriel ?</p:tex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6T00:03:43.956" idx="25">
    <p:pos x="967" y="1403"/>
    <p:text>Pluriel 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5T23:17:23.457" idx="39">
    <p:pos x="2868" y="3258"/>
    <p:text>A completer cf mail Laura</p:text>
  </p:cm>
  <p:cm authorId="0" dt="2011-02-15T23:28:59.237" idx="40">
    <p:pos x="241" y="2795"/>
    <p:text>Remarques Générales contexte : 
Où est le besoin du client ? 
Les profils ?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6T00:03:43.956" idx="18">
    <p:pos x="967" y="1403"/>
    <p:text>Pluriel ?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6T11:02:11.396" idx="41">
    <p:pos x="10" y="10"/>
    <p:text>livrables
effectifs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6T11:02:11.396" idx="42">
    <p:pos x="10" y="10"/>
    <p:text>livrables
effectifs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6T00:18:11.950" idx="43">
    <p:pos x="10" y="10"/>
    <p:text>Ajouter une diapo, un titre
"Comment vérifier le travail effectué ?" par ex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6T11:08:52.156" idx="44">
    <p:pos x="10" y="10"/>
    <p:text>Regrouper ALIM/RESTIT
Création des scénarios et pas description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6T11:14:39.317" idx="45">
    <p:pos x="2261" y="1487"/>
    <p:text>A voir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6T00:03:43.956" idx="23">
    <p:pos x="967" y="1403"/>
    <p:text>Pluriel ?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7118A-B433-468F-BC32-6BD77E84A3EF}" type="datetimeFigureOut">
              <a:rPr lang="fr-FR" smtClean="0"/>
              <a:t>20/02/2011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4A45-7D0D-4F5E-AED8-BE955C999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189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32854-3691-4D22-8194-30C18A0F86B4}" type="datetimeFigureOut">
              <a:rPr lang="fr-FR" smtClean="0"/>
              <a:t>20/02/2011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D7D2D-C587-49A8-9D05-AF87BEB268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352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Pb divergence Alim</a:t>
            </a:r>
            <a:r>
              <a:rPr lang="fr-FR" baseline="0" dirty="0" smtClean="0"/>
              <a:t> ETL, retard par rapport aux autres groupe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Jobs ETL fini avec gestion erreurs fichiers </a:t>
            </a:r>
            <a:r>
              <a:rPr lang="fr-FR" dirty="0" err="1" smtClean="0"/>
              <a:t>exel</a:t>
            </a:r>
            <a:r>
              <a:rPr lang="fr-FR" baseline="0" dirty="0" smtClean="0"/>
              <a:t> + gestion erreur donnée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586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319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5740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599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041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0600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9866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038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4964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8329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822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165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5525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2134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3953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8593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0710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8088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31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Boulanger </a:t>
            </a:r>
            <a:r>
              <a:rPr lang="fr-FR" dirty="0" err="1" smtClean="0">
                <a:sym typeface="Wingdings"/>
              </a:rPr>
              <a:t></a:t>
            </a:r>
            <a:r>
              <a:rPr lang="fr-FR" dirty="0" smtClean="0">
                <a:sym typeface="Wingdings"/>
              </a:rPr>
              <a:t> 1954</a:t>
            </a:r>
          </a:p>
          <a:p>
            <a:r>
              <a:rPr lang="fr-FR" dirty="0" smtClean="0">
                <a:sym typeface="Wingdings"/>
              </a:rPr>
              <a:t>Darty </a:t>
            </a:r>
            <a:r>
              <a:rPr lang="fr-FR" dirty="0" err="1" smtClean="0">
                <a:sym typeface="Wingdings"/>
              </a:rPr>
              <a:t></a:t>
            </a:r>
            <a:r>
              <a:rPr lang="fr-FR" dirty="0" smtClean="0">
                <a:sym typeface="Wingdings"/>
              </a:rPr>
              <a:t> 1927</a:t>
            </a:r>
          </a:p>
          <a:p>
            <a:r>
              <a:rPr lang="fr-FR" dirty="0" smtClean="0">
                <a:sym typeface="Wingdings"/>
              </a:rPr>
              <a:t>Leroy Merlin</a:t>
            </a:r>
            <a:r>
              <a:rPr lang="fr-FR" baseline="0" dirty="0" smtClean="0">
                <a:sym typeface="Wingdings"/>
              </a:rPr>
              <a:t> </a:t>
            </a:r>
            <a:r>
              <a:rPr lang="fr-FR" baseline="0" dirty="0" err="1" smtClean="0">
                <a:sym typeface="Wingdings"/>
              </a:rPr>
              <a:t></a:t>
            </a:r>
            <a:r>
              <a:rPr lang="fr-FR" baseline="0" dirty="0" smtClean="0">
                <a:sym typeface="Wingdings"/>
              </a:rPr>
              <a:t> 1923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9868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639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18794-0C7C-488E-A065-E06FECB6564C}" type="slidenum">
              <a:rPr lang="fr-FR" smtClean="0"/>
              <a:pPr/>
              <a:t>41</a:t>
            </a:fld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3066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194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7857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292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8576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2727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370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859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5698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2779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889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397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9221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2727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5332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5658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2033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899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312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6938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0172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5293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97673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7675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091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242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51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2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8408-60A7-4A69-AD55-8B4CC51DBBE4}" type="datetime1">
              <a:rPr lang="fr-FR" smtClean="0"/>
              <a:t>20/02/2011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0" y="2060848"/>
            <a:ext cx="91440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dirty="0" err="1" smtClean="0">
                <a:solidFill>
                  <a:srgbClr val="002232"/>
                </a:solidFill>
                <a:latin typeface="+mn-lt"/>
              </a:rPr>
              <a:t>Soutenance</a:t>
            </a:r>
            <a:r>
              <a:rPr lang="en-US" sz="4800" b="1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4800" b="1" dirty="0">
                <a:solidFill>
                  <a:srgbClr val="002232"/>
                </a:solidFill>
                <a:latin typeface="+mn-lt"/>
              </a:rPr>
              <a:t>du </a:t>
            </a:r>
            <a:r>
              <a:rPr lang="fr-FR" sz="4800" b="1" dirty="0" smtClean="0">
                <a:solidFill>
                  <a:srgbClr val="002232"/>
                </a:solidFill>
                <a:latin typeface="+mn-lt"/>
              </a:rPr>
              <a:t>projet </a:t>
            </a:r>
            <a:r>
              <a:rPr lang="fr-FR" sz="4800" b="1" dirty="0" err="1" smtClean="0">
                <a:solidFill>
                  <a:srgbClr val="002232"/>
                </a:solidFill>
                <a:latin typeface="+mn-lt"/>
              </a:rPr>
              <a:t>Darties</a:t>
            </a:r>
            <a:endParaRPr lang="en-US" sz="3200" b="1" dirty="0">
              <a:solidFill>
                <a:srgbClr val="002232"/>
              </a:solidFill>
              <a:latin typeface="+mn-lt"/>
            </a:endParaRPr>
          </a:p>
          <a:p>
            <a:pPr algn="ctr">
              <a:defRPr/>
            </a:pPr>
            <a:endParaRPr lang="en-US" b="1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2000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400" dirty="0">
              <a:solidFill>
                <a:srgbClr val="007285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7285"/>
                </a:solidFill>
                <a:latin typeface="Verdana" pitchFamily="34" charset="0"/>
              </a:rPr>
              <a:t>           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Maître d’ouvrage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le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groupe DARTIES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           Maître d’</a:t>
            </a:r>
            <a:r>
              <a:rPr lang="fr-FR" sz="1200" dirty="0" err="1">
                <a:solidFill>
                  <a:srgbClr val="002232"/>
                </a:solidFill>
                <a:latin typeface="Verdana" pitchFamily="34" charset="0"/>
              </a:rPr>
              <a:t>oeuvre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: </a:t>
            </a:r>
            <a:r>
              <a:rPr lang="fr-FR" sz="1200" b="1" dirty="0">
                <a:solidFill>
                  <a:srgbClr val="002232"/>
                </a:solidFill>
                <a:latin typeface="Verdana" pitchFamily="34" charset="0"/>
              </a:rPr>
              <a:t>Section informatique de l’école ISTIL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.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</a:t>
            </a:r>
            <a:r>
              <a:rPr lang="fr-FR" sz="1200" baseline="0" dirty="0" smtClean="0">
                <a:solidFill>
                  <a:srgbClr val="002232"/>
                </a:solidFill>
                <a:latin typeface="Verdana" pitchFamily="34" charset="0"/>
              </a:rPr>
              <a:t>           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Etudiant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Groupe de travail n°2</a:t>
            </a:r>
          </a:p>
          <a:p>
            <a:pPr>
              <a:lnSpc>
                <a:spcPct val="170000"/>
              </a:lnSpc>
              <a:defRPr/>
            </a:pP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            Détail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Valentin BERNARD 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–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 Pierre COSTE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– Anthony DUSSURGEY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Charaf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EL-BELLAI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Loic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FAURE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Emric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FORGE – Charlotte GALZY – Louis GENESIO – 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Nicolas GERANTET – Romain GIRARD – Stéphanie GORGONE – Florent GRIGIS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Sylvain LEQUANG – Chloé MANDON – Laura REQUET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</a:p>
          <a:p>
            <a:pPr>
              <a:lnSpc>
                <a:spcPct val="170000"/>
              </a:lnSpc>
              <a:defRPr/>
            </a:pPr>
            <a:endParaRPr lang="fr-FR" sz="1200" b="1" baseline="0" dirty="0" smtClean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</p:txBody>
      </p:sp>
      <p:sp>
        <p:nvSpPr>
          <p:cNvPr id="10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20/02/2011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369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085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564904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905199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65820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B0AF-5672-4113-853C-C3A4A5CC5BEA}" type="datetime1">
              <a:rPr lang="fr-FR" smtClean="0"/>
              <a:t>20/02/2011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21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3755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2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e 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88EB-FB72-4CF4-971C-BA8A2CF6FF78}" type="datetime1">
              <a:rPr lang="fr-FR" smtClean="0"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3121223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4818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607295"/>
            <a:ext cx="1315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Charaf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EL-BELLAI</a:t>
            </a:r>
            <a:endParaRPr lang="fr-FR" sz="12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670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0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0B67-9623-4FD7-83CE-49ACD1045228}" type="datetime1">
              <a:rPr lang="fr-FR" smtClean="0"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12976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924944"/>
            <a:ext cx="12895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Charlotte GALZY</a:t>
            </a: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986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Solution</a:t>
            </a:r>
            <a:r>
              <a:rPr lang="fr-FR" sz="1800" b="1" baseline="0" dirty="0" smtClean="0">
                <a:solidFill>
                  <a:srgbClr val="002232"/>
                </a:solidFill>
                <a:latin typeface="+mn-lt"/>
              </a:rPr>
              <a:t>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 et méthod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888E-7959-456A-AA95-CE92EF64A6F7}" type="datetime1">
              <a:rPr lang="fr-FR" smtClean="0"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29249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3440033"/>
            <a:ext cx="11814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Emric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FORGE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GRIGIS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7958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Démarche et méthodologie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hture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C42C-4910-4162-8D76-EA4037F80803}" type="datetime1">
              <a:rPr lang="fr-FR" smtClean="0"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503929"/>
            <a:ext cx="16024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Anthony DUSSURGEY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Chloé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MANDON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3140968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501008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3725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Architecture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7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nées et trai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5CAE-B517-434E-85AE-842D126D49C8}" type="datetime1">
              <a:rPr lang="fr-FR" smtClean="0"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852936"/>
            <a:ext cx="14282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Valentin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BERNARD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Romain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GIRARD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Louis GENESIO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697287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4381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96B-2E50-4754-B45F-0F5F669BAFFA}" type="datetime1">
              <a:rPr lang="fr-FR" smtClean="0"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3142709"/>
            <a:ext cx="16258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Stéphanie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GORGONE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852936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756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7BDC-1A22-4676-9B0B-CD961956CFB0}" type="datetime1">
              <a:rPr lang="fr-FR" smtClean="0"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</a:t>
            </a:r>
            <a:r>
              <a:rPr lang="fr-FR" sz="1200" b="1" u="sng" strike="noStrike" dirty="0">
                <a:solidFill>
                  <a:schemeClr val="bg1"/>
                </a:solidFill>
                <a:effectLst/>
                <a:latin typeface="+mn-lt"/>
              </a:rPr>
              <a:t>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5469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err="1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43212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GRIGIS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Nicolas GERANTET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Loic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FAURE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979712" y="1600200"/>
            <a:ext cx="67070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8408-60A7-4A69-AD55-8B4CC51DBBE4}" type="datetime1">
              <a:rPr lang="fr-FR" smtClean="0"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2" cstate="print"/>
          <a:srcRect t="24278"/>
          <a:stretch>
            <a:fillRect/>
          </a:stretch>
        </p:blipFill>
        <p:spPr bwMode="auto">
          <a:xfrm>
            <a:off x="0" y="0"/>
            <a:ext cx="9144000" cy="1432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 userDrawn="1"/>
        </p:nvSpPr>
        <p:spPr>
          <a:xfrm>
            <a:off x="4355976" y="332656"/>
            <a:ext cx="351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Soutenance projet </a:t>
            </a:r>
            <a:r>
              <a:rPr lang="fr-FR" sz="2400" b="1" dirty="0" err="1" smtClean="0">
                <a:solidFill>
                  <a:schemeClr val="bg1"/>
                </a:solidFill>
              </a:rPr>
              <a:t>Darties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00392" y="188640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 descr="C:\Users\Borower\Desktop\FlipFlop Projet TUT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 rot="-360000">
            <a:off x="261443" y="-270592"/>
            <a:ext cx="3715063" cy="19442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5" r:id="rId3"/>
    <p:sldLayoutId id="2147483656" r:id="rId4"/>
    <p:sldLayoutId id="2147483657" r:id="rId5"/>
    <p:sldLayoutId id="2147483651" r:id="rId6"/>
    <p:sldLayoutId id="2147483658" r:id="rId7"/>
    <p:sldLayoutId id="2147483659" r:id="rId8"/>
    <p:sldLayoutId id="2147483652" r:id="rId9"/>
    <p:sldLayoutId id="2147483662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1.xml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gif"/><Relationship Id="rId4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comments" Target="../comments/comment12.xml"/><Relationship Id="rId5" Type="http://schemas.openxmlformats.org/officeDocument/2006/relationships/image" Target="../media/image28.jpeg"/><Relationship Id="rId4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13.xml"/><Relationship Id="rId4" Type="http://schemas.openxmlformats.org/officeDocument/2006/relationships/image" Target="../media/image2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14.xml"/><Relationship Id="rId4" Type="http://schemas.openxmlformats.org/officeDocument/2006/relationships/image" Target="../media/image30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jpeg"/><Relationship Id="rId4" Type="http://schemas.openxmlformats.org/officeDocument/2006/relationships/image" Target="../media/image34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jpeg"/><Relationship Id="rId4" Type="http://schemas.openxmlformats.org/officeDocument/2006/relationships/image" Target="../media/image34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4.xml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</a:t>
            </a:fld>
            <a:r>
              <a:rPr lang="fr-FR" smtClean="0"/>
              <a:t> / X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10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Compte </a:t>
            </a:r>
            <a:r>
              <a:rPr lang="fr-FR" dirty="0"/>
              <a:t>R</a:t>
            </a:r>
            <a:r>
              <a:rPr lang="fr-FR" dirty="0" smtClean="0"/>
              <a:t>endu d’Activité</a:t>
            </a:r>
          </a:p>
          <a:p>
            <a:r>
              <a:rPr lang="fr-FR" dirty="0" smtClean="0"/>
              <a:t>SVN</a:t>
            </a:r>
          </a:p>
          <a:p>
            <a:r>
              <a:rPr lang="fr-FR" dirty="0" smtClean="0"/>
              <a:t>Répartition en  groupe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SGBD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Recettes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Alimentation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ETL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Restitution</a:t>
            </a:r>
            <a:endParaRPr lang="fr-FR" dirty="0"/>
          </a:p>
        </p:txBody>
      </p:sp>
      <p:pic>
        <p:nvPicPr>
          <p:cNvPr id="2051" name="Picture 3" descr="C:\Users\EMRIC\Desktop\breveon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989" y="3436699"/>
            <a:ext cx="2577672" cy="241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18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11</a:t>
            </a:fld>
            <a:r>
              <a:rPr lang="fr-FR" smtClean="0"/>
              <a:t> / X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004" y="2636912"/>
            <a:ext cx="3047619" cy="2619048"/>
          </a:xfrm>
          <a:prstGeom prst="rect">
            <a:avLst/>
          </a:prstGeom>
        </p:spPr>
      </p:pic>
      <p:sp>
        <p:nvSpPr>
          <p:cNvPr id="16" name="Espace réservé du contenu 3"/>
          <p:cNvSpPr>
            <a:spLocks noGrp="1"/>
          </p:cNvSpPr>
          <p:nvPr>
            <p:ph idx="1"/>
          </p:nvPr>
        </p:nvSpPr>
        <p:spPr>
          <a:xfrm>
            <a:off x="5220072" y="2615881"/>
            <a:ext cx="3322712" cy="2625155"/>
          </a:xfrm>
        </p:spPr>
        <p:txBody>
          <a:bodyPr>
            <a:normAutofit lnSpcReduction="10000"/>
          </a:bodyPr>
          <a:lstStyle/>
          <a:p>
            <a:r>
              <a:rPr lang="fr-FR" sz="1800" dirty="0" smtClean="0"/>
              <a:t>Présentation projet</a:t>
            </a:r>
          </a:p>
          <a:p>
            <a:r>
              <a:rPr lang="fr-FR" sz="1800" dirty="0" smtClean="0"/>
              <a:t>Début groupe 2</a:t>
            </a:r>
          </a:p>
          <a:p>
            <a:r>
              <a:rPr lang="fr-FR" sz="1800" dirty="0" smtClean="0"/>
              <a:t>Chefs de projet</a:t>
            </a:r>
          </a:p>
          <a:p>
            <a:endParaRPr lang="fr-FR" sz="1800" dirty="0"/>
          </a:p>
          <a:p>
            <a:r>
              <a:rPr lang="fr-FR" sz="1800" dirty="0" smtClean="0"/>
              <a:t>Objectifs : 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Analyser le SFD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Trouver des solutions techniques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Planning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BDD</a:t>
            </a: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671457" y="5255960"/>
            <a:ext cx="3322712" cy="14500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Effectifs :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SGBD 4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Restitution 5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Alimentation 4 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Direction 2 </a:t>
            </a:r>
            <a:r>
              <a:rPr lang="fr-FR" sz="1000" dirty="0" smtClean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3562182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12</a:t>
            </a:fld>
            <a:r>
              <a:rPr lang="fr-FR" smtClean="0"/>
              <a:t> / X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623" y="2629779"/>
            <a:ext cx="3047619" cy="2647619"/>
          </a:xfrm>
          <a:prstGeom prst="rect">
            <a:avLst/>
          </a:prstGeom>
        </p:spPr>
      </p:pic>
      <p:sp>
        <p:nvSpPr>
          <p:cNvPr id="6" name="Espace réservé du contenu 3"/>
          <p:cNvSpPr>
            <a:spLocks noGrp="1"/>
          </p:cNvSpPr>
          <p:nvPr>
            <p:ph idx="1"/>
          </p:nvPr>
        </p:nvSpPr>
        <p:spPr>
          <a:xfrm>
            <a:off x="5148064" y="2629779"/>
            <a:ext cx="3816424" cy="247503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Première réunion</a:t>
            </a:r>
          </a:p>
          <a:p>
            <a:r>
              <a:rPr lang="fr-FR" sz="1800" dirty="0" smtClean="0"/>
              <a:t>Réponses aux questions sur SFD</a:t>
            </a:r>
          </a:p>
          <a:p>
            <a:r>
              <a:rPr lang="fr-FR" sz="1800" dirty="0" smtClean="0"/>
              <a:t>Planning </a:t>
            </a:r>
          </a:p>
          <a:p>
            <a:endParaRPr lang="fr-FR" sz="1800" dirty="0" smtClean="0"/>
          </a:p>
          <a:p>
            <a:r>
              <a:rPr lang="fr-FR" sz="1800" dirty="0" smtClean="0"/>
              <a:t>Objectifs :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Démo BDD, outils ETL, outils Restitution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MCT, données sources/cibles</a:t>
            </a: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671457" y="5255960"/>
            <a:ext cx="3322712" cy="1450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Effectifs :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SGBD 3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Restitution 5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Alimentation 3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ETL 2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Direction 2 </a:t>
            </a:r>
            <a:r>
              <a:rPr lang="fr-FR" sz="1000" dirty="0" smtClean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49862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13</a:t>
            </a:fld>
            <a:r>
              <a:rPr lang="fr-FR" smtClean="0"/>
              <a:t> / X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623" y="2629779"/>
            <a:ext cx="3047619" cy="2647619"/>
          </a:xfrm>
          <a:prstGeom prst="rect">
            <a:avLst/>
          </a:prstGeom>
        </p:spPr>
      </p:pic>
      <p:sp>
        <p:nvSpPr>
          <p:cNvPr id="5" name="Espace réservé du contenu 3"/>
          <p:cNvSpPr txBox="1">
            <a:spLocks/>
          </p:cNvSpPr>
          <p:nvPr/>
        </p:nvSpPr>
        <p:spPr>
          <a:xfrm>
            <a:off x="1671457" y="5255960"/>
            <a:ext cx="3322712" cy="14500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Effectifs :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Restitution 5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Alimentation 5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ETL 3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Direction 2 </a:t>
            </a:r>
            <a:r>
              <a:rPr lang="fr-FR" sz="1000" dirty="0" smtClean="0"/>
              <a:t>	 </a:t>
            </a:r>
          </a:p>
        </p:txBody>
      </p:sp>
      <p:sp>
        <p:nvSpPr>
          <p:cNvPr id="7" name="Espace réservé du contenu 3"/>
          <p:cNvSpPr txBox="1">
            <a:spLocks/>
          </p:cNvSpPr>
          <p:nvPr/>
        </p:nvSpPr>
        <p:spPr>
          <a:xfrm>
            <a:off x="5190561" y="2629779"/>
            <a:ext cx="3816424" cy="3351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/>
              <a:t>Deuxième réunion</a:t>
            </a:r>
          </a:p>
          <a:p>
            <a:r>
              <a:rPr lang="fr-FR" sz="1800" dirty="0" smtClean="0"/>
              <a:t>BDD installée</a:t>
            </a:r>
          </a:p>
          <a:p>
            <a:r>
              <a:rPr lang="fr-FR" sz="1800" dirty="0" smtClean="0"/>
              <a:t>Début rédaction CU</a:t>
            </a:r>
          </a:p>
          <a:p>
            <a:r>
              <a:rPr lang="fr-FR" sz="1800" dirty="0" smtClean="0"/>
              <a:t>Test outils restitution</a:t>
            </a:r>
          </a:p>
          <a:p>
            <a:endParaRPr lang="fr-FR" sz="1800" dirty="0" smtClean="0"/>
          </a:p>
          <a:p>
            <a:r>
              <a:rPr lang="fr-FR" sz="1800" dirty="0" smtClean="0"/>
              <a:t>Objectifs :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Spécifications alimentation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ETL démo alimentation mensuelle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Rédaction scénarios de recette </a:t>
            </a:r>
          </a:p>
        </p:txBody>
      </p:sp>
    </p:spTree>
    <p:extLst>
      <p:ext uri="{BB962C8B-B14F-4D97-AF65-F5344CB8AC3E}">
        <p14:creationId xmlns:p14="http://schemas.microsoft.com/office/powerpoint/2010/main" val="745795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14</a:t>
            </a:fld>
            <a:r>
              <a:rPr lang="fr-FR" smtClean="0"/>
              <a:t> / X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78" y="2603004"/>
            <a:ext cx="3047619" cy="2647619"/>
          </a:xfrm>
          <a:prstGeom prst="rect">
            <a:avLst/>
          </a:prstGeom>
        </p:spPr>
      </p:pic>
      <p:sp>
        <p:nvSpPr>
          <p:cNvPr id="8" name="Espace réservé du contenu 3"/>
          <p:cNvSpPr>
            <a:spLocks noGrp="1"/>
          </p:cNvSpPr>
          <p:nvPr>
            <p:ph idx="1"/>
          </p:nvPr>
        </p:nvSpPr>
        <p:spPr>
          <a:xfrm>
            <a:off x="5220072" y="2615881"/>
            <a:ext cx="3672408" cy="3765447"/>
          </a:xfrm>
        </p:spPr>
        <p:txBody>
          <a:bodyPr>
            <a:normAutofit/>
          </a:bodyPr>
          <a:lstStyle/>
          <a:p>
            <a:r>
              <a:rPr lang="fr-FR" sz="1800" dirty="0" smtClean="0"/>
              <a:t>Troisième réunion</a:t>
            </a:r>
          </a:p>
          <a:p>
            <a:r>
              <a:rPr lang="fr-FR" sz="1800" dirty="0" smtClean="0"/>
              <a:t>Analyse des erreurs </a:t>
            </a:r>
          </a:p>
          <a:p>
            <a:r>
              <a:rPr lang="fr-FR" sz="1800" dirty="0" smtClean="0"/>
              <a:t>CU alimentation</a:t>
            </a:r>
          </a:p>
          <a:p>
            <a:r>
              <a:rPr lang="fr-FR" sz="1800" dirty="0" smtClean="0"/>
              <a:t>Jobs initialisation, mensuel </a:t>
            </a:r>
            <a:endParaRPr lang="fr-FR" sz="1800" dirty="0"/>
          </a:p>
          <a:p>
            <a:r>
              <a:rPr lang="fr-FR" sz="1800" dirty="0" smtClean="0"/>
              <a:t>Fin des tests SAS/JASPER</a:t>
            </a:r>
          </a:p>
          <a:p>
            <a:endParaRPr lang="fr-FR" sz="1800" dirty="0" smtClean="0"/>
          </a:p>
          <a:p>
            <a:r>
              <a:rPr lang="fr-FR" sz="1800" dirty="0"/>
              <a:t>Objectifs :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Vérification structure fichier Excel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Alimentation/ETL travailler ensemble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VO en restitution SAS/JASPER</a:t>
            </a:r>
            <a:endParaRPr lang="fr-FR" sz="1400" dirty="0"/>
          </a:p>
          <a:p>
            <a:endParaRPr lang="fr-FR" sz="1800" dirty="0" smtClean="0"/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671457" y="5255960"/>
            <a:ext cx="3322712" cy="14500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Effectifs :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Restitution 6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Alimentation 5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ETL 3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Recette 1</a:t>
            </a:r>
            <a:r>
              <a:rPr lang="fr-FR" sz="1000" dirty="0" smtClean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3187542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15</a:t>
            </a:fld>
            <a:r>
              <a:rPr lang="fr-FR" smtClean="0"/>
              <a:t> / X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03" y="2187315"/>
            <a:ext cx="3047619" cy="3047619"/>
          </a:xfrm>
          <a:prstGeom prst="rect">
            <a:avLst/>
          </a:prstGeom>
        </p:spPr>
      </p:pic>
      <p:sp>
        <p:nvSpPr>
          <p:cNvPr id="7" name="Espace réservé du contenu 3"/>
          <p:cNvSpPr>
            <a:spLocks noGrp="1"/>
          </p:cNvSpPr>
          <p:nvPr>
            <p:ph idx="1"/>
          </p:nvPr>
        </p:nvSpPr>
        <p:spPr>
          <a:xfrm>
            <a:off x="5220072" y="2187315"/>
            <a:ext cx="3816424" cy="3689957"/>
          </a:xfrm>
        </p:spPr>
        <p:txBody>
          <a:bodyPr>
            <a:normAutofit/>
          </a:bodyPr>
          <a:lstStyle/>
          <a:p>
            <a:r>
              <a:rPr lang="fr-FR" sz="1800" dirty="0" smtClean="0"/>
              <a:t>Quatrième réunion</a:t>
            </a:r>
          </a:p>
          <a:p>
            <a:r>
              <a:rPr lang="fr-FR" sz="1800" dirty="0" smtClean="0"/>
              <a:t>Profil Responsable Magasin</a:t>
            </a:r>
          </a:p>
          <a:p>
            <a:r>
              <a:rPr lang="fr-FR" sz="1800" dirty="0" smtClean="0"/>
              <a:t>Vérification structure fichier Excel </a:t>
            </a:r>
          </a:p>
          <a:p>
            <a:r>
              <a:rPr lang="fr-FR" sz="1800" dirty="0" smtClean="0"/>
              <a:t>Jobs finis, gestion erreurs</a:t>
            </a:r>
          </a:p>
          <a:p>
            <a:endParaRPr lang="fr-FR" sz="1800" dirty="0" smtClean="0"/>
          </a:p>
          <a:p>
            <a:r>
              <a:rPr lang="fr-FR" sz="1800" dirty="0"/>
              <a:t>Objectifs :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Finir tous les profils  SAS/JASPER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Améliorer gestion erreur ETL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Préparation recette restitution/alimentation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Remplir BDD avec 49 villes</a:t>
            </a:r>
            <a:endParaRPr lang="fr-FR" sz="1400" dirty="0"/>
          </a:p>
          <a:p>
            <a:endParaRPr lang="fr-FR" sz="1800" dirty="0" smtClean="0"/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671457" y="5255960"/>
            <a:ext cx="3322712" cy="14500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Effectifs :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Restitution 5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Alimentation 3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ETL 3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Recette 4</a:t>
            </a:r>
            <a:r>
              <a:rPr lang="fr-FR" sz="1000" dirty="0" smtClean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1186837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16</a:t>
            </a:fld>
            <a:r>
              <a:rPr lang="fr-FR" smtClean="0"/>
              <a:t> / X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30480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671457" y="5255960"/>
            <a:ext cx="3322712" cy="14500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Effectifs :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Restitution 5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Alimentation 3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ETL 3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Recette 4</a:t>
            </a:r>
            <a:r>
              <a:rPr lang="fr-FR" sz="1000" dirty="0" smtClean="0"/>
              <a:t>	 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idx="1"/>
          </p:nvPr>
        </p:nvSpPr>
        <p:spPr>
          <a:xfrm>
            <a:off x="5148064" y="2636912"/>
            <a:ext cx="3816424" cy="3689957"/>
          </a:xfrm>
        </p:spPr>
        <p:txBody>
          <a:bodyPr>
            <a:normAutofit/>
          </a:bodyPr>
          <a:lstStyle/>
          <a:p>
            <a:r>
              <a:rPr lang="fr-FR" sz="1800" dirty="0" smtClean="0"/>
              <a:t>Cinquième réunion</a:t>
            </a:r>
          </a:p>
          <a:p>
            <a:r>
              <a:rPr lang="fr-FR" sz="1800" dirty="0" smtClean="0"/>
              <a:t>Recette de l’application</a:t>
            </a:r>
          </a:p>
          <a:p>
            <a:r>
              <a:rPr lang="fr-FR" sz="1800" dirty="0" smtClean="0"/>
              <a:t>Tous les profils SAS/JASPER</a:t>
            </a:r>
          </a:p>
          <a:p>
            <a:r>
              <a:rPr lang="fr-FR" sz="1800" dirty="0" smtClean="0"/>
              <a:t>Alimentation initialisation, mensuelle, annuelle</a:t>
            </a:r>
          </a:p>
          <a:p>
            <a:endParaRPr lang="fr-FR" sz="1800" dirty="0" smtClean="0"/>
          </a:p>
          <a:p>
            <a:r>
              <a:rPr lang="fr-FR" sz="1800" dirty="0"/>
              <a:t>Objectifs :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Présentation finale</a:t>
            </a:r>
          </a:p>
          <a:p>
            <a:pPr lvl="1">
              <a:buFont typeface="Arial" pitchFamily="34" charset="0"/>
              <a:buChar char="•"/>
            </a:pPr>
            <a:endParaRPr lang="fr-FR" sz="1400" dirty="0" smtClean="0"/>
          </a:p>
          <a:p>
            <a:endParaRPr lang="fr-FR" sz="1400" dirty="0"/>
          </a:p>
          <a:p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225364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17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recettes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	Objectif : vérifier la conformité de l'application avec les attentes formulées.</a:t>
            </a:r>
          </a:p>
          <a:p>
            <a:pPr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053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18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4 étapes majeures </a:t>
            </a:r>
            <a:r>
              <a:rPr lang="fr-FR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Définir la structure d’un </a:t>
            </a:r>
            <a:r>
              <a:rPr lang="fr-FR" dirty="0" smtClean="0"/>
              <a:t>scénario</a:t>
            </a:r>
            <a:endParaRPr lang="fr-FR" dirty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Lister les </a:t>
            </a:r>
            <a:r>
              <a:rPr lang="fr-FR" dirty="0" smtClean="0"/>
              <a:t>scénarios</a:t>
            </a:r>
            <a:endParaRPr lang="fr-FR" dirty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Décrire les </a:t>
            </a:r>
            <a:r>
              <a:rPr lang="fr-FR" dirty="0" smtClean="0"/>
              <a:t>scénarios</a:t>
            </a:r>
            <a:endParaRPr lang="fr-FR" dirty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Tester </a:t>
            </a:r>
            <a:r>
              <a:rPr lang="fr-FR" dirty="0" smtClean="0"/>
              <a:t>l’application</a:t>
            </a:r>
            <a:endParaRPr lang="fr-FR" dirty="0"/>
          </a:p>
          <a:p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b="6875"/>
          <a:stretch>
            <a:fillRect/>
          </a:stretch>
        </p:blipFill>
        <p:spPr bwMode="auto">
          <a:xfrm>
            <a:off x="6300192" y="3356992"/>
            <a:ext cx="2428892" cy="260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26524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19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Structure d’un scénario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 l="28587" t="30469" r="29685" b="33398"/>
          <a:stretch>
            <a:fillRect/>
          </a:stretch>
        </p:blipFill>
        <p:spPr bwMode="auto">
          <a:xfrm>
            <a:off x="2158380" y="2675384"/>
            <a:ext cx="660318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54661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07288" cy="4873752"/>
          </a:xfrm>
        </p:spPr>
        <p:txBody>
          <a:bodyPr>
            <a:normAutofit/>
          </a:bodyPr>
          <a:lstStyle/>
          <a:p>
            <a:pPr algn="ctr"/>
            <a:endParaRPr lang="fr-FR" sz="5400" dirty="0" smtClean="0"/>
          </a:p>
          <a:p>
            <a:pPr marL="0" indent="0" algn="ctr">
              <a:buNone/>
            </a:pPr>
            <a:endParaRPr lang="fr-FR" sz="5400" dirty="0" smtClean="0"/>
          </a:p>
          <a:p>
            <a:pPr marL="0" indent="0" algn="ctr">
              <a:buNone/>
            </a:pPr>
            <a:r>
              <a:rPr lang="fr-FR" sz="5400" dirty="0" smtClean="0"/>
              <a:t>Contexte du projet</a:t>
            </a:r>
            <a:endParaRPr lang="fr-FR" sz="5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2</a:t>
            </a:fld>
            <a:r>
              <a:rPr lang="fr-FR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533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20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Liste des </a:t>
            </a:r>
            <a:r>
              <a:rPr lang="fr-FR" dirty="0" smtClean="0"/>
              <a:t>scénarios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Selon 3 familles :</a:t>
            </a:r>
          </a:p>
          <a:p>
            <a:pPr marL="457200" lvl="1" indent="0">
              <a:buNone/>
            </a:pPr>
            <a:r>
              <a:rPr lang="fr-FR" sz="2400" b="1" dirty="0"/>
              <a:t>Ergonomie</a:t>
            </a:r>
            <a:r>
              <a:rPr lang="fr-FR" sz="2400" dirty="0"/>
              <a:t> : la forme de l’application doit respecter la charte graphique du SFD;</a:t>
            </a:r>
          </a:p>
          <a:p>
            <a:pPr marL="457200" lvl="1" indent="0">
              <a:buNone/>
            </a:pPr>
            <a:r>
              <a:rPr lang="fr-FR" sz="2400" b="1" dirty="0"/>
              <a:t>Navigation</a:t>
            </a:r>
            <a:r>
              <a:rPr lang="fr-FR" sz="2400" dirty="0"/>
              <a:t> : les données affichées doivent correspondre aux données souhaitées;</a:t>
            </a:r>
          </a:p>
          <a:p>
            <a:pPr marL="457200" lvl="1" indent="0">
              <a:buNone/>
            </a:pPr>
            <a:r>
              <a:rPr lang="fr-FR" sz="2400" b="1" dirty="0"/>
              <a:t>Alimentation</a:t>
            </a:r>
            <a:r>
              <a:rPr lang="fr-FR" sz="2400" dirty="0"/>
              <a:t> : les données doivent être mises à jour correctement;</a:t>
            </a:r>
            <a:endParaRPr lang="fr-FR" sz="2400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2201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21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Création des scénarios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Ergonomie et Navigation : à partir du </a:t>
            </a:r>
            <a:r>
              <a:rPr lang="fr-FR" dirty="0" smtClean="0"/>
              <a:t>SFD</a:t>
            </a: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Alimentation : </a:t>
            </a:r>
          </a:p>
          <a:p>
            <a:pPr lvl="2"/>
            <a:r>
              <a:rPr lang="fr-FR" dirty="0" smtClean="0"/>
              <a:t>à partir des cas d’utilisation</a:t>
            </a:r>
          </a:p>
          <a:p>
            <a:pPr lvl="2"/>
            <a:r>
              <a:rPr lang="fr-FR" dirty="0" smtClean="0"/>
              <a:t>création de fichiers valides et non valides</a:t>
            </a:r>
            <a:endParaRPr lang="fr-FR" dirty="0"/>
          </a:p>
          <a:p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25805" t="25390" r="26427" b="6250"/>
          <a:stretch>
            <a:fillRect/>
          </a:stretch>
        </p:blipFill>
        <p:spPr bwMode="auto">
          <a:xfrm>
            <a:off x="4429124" y="3071810"/>
            <a:ext cx="1933386" cy="155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02278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22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Recettage</a:t>
            </a:r>
            <a:endParaRPr lang="fr-FR" dirty="0" smtClean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Tester l’ensemble de l’application à l’aide des scénarios (cahier de recettes).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Valider les scénarios ou noter les différences rencontrées.</a:t>
            </a:r>
          </a:p>
          <a:p>
            <a:endParaRPr lang="fr-F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092280" y="3861048"/>
            <a:ext cx="1428020" cy="239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16274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23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Bilan des </a:t>
            </a:r>
            <a:r>
              <a:rPr lang="fr-FR" dirty="0" smtClean="0"/>
              <a:t>recettes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Les recettes impliquent :</a:t>
            </a:r>
          </a:p>
          <a:p>
            <a:pPr lvl="2"/>
            <a:r>
              <a:rPr lang="fr-FR" dirty="0"/>
              <a:t>Une lecture attentive et une bonne compréhension du </a:t>
            </a:r>
            <a:r>
              <a:rPr lang="fr-FR" dirty="0" smtClean="0"/>
              <a:t>SFD</a:t>
            </a:r>
            <a:endParaRPr lang="fr-FR" dirty="0"/>
          </a:p>
          <a:p>
            <a:pPr lvl="2"/>
            <a:r>
              <a:rPr lang="fr-FR" dirty="0"/>
              <a:t>Un travail rigoureux lors du </a:t>
            </a:r>
            <a:r>
              <a:rPr lang="fr-FR" dirty="0" err="1" smtClean="0"/>
              <a:t>recettage</a:t>
            </a:r>
            <a:endParaRPr lang="fr-FR" dirty="0"/>
          </a:p>
          <a:p>
            <a:pPr lvl="2"/>
            <a:r>
              <a:rPr lang="fr-FR" dirty="0"/>
              <a:t>Du </a:t>
            </a:r>
            <a:r>
              <a:rPr lang="fr-FR" dirty="0" smtClean="0"/>
              <a:t>temps</a:t>
            </a:r>
            <a:endParaRPr lang="fr-FR" dirty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Le </a:t>
            </a:r>
            <a:r>
              <a:rPr lang="fr-FR" dirty="0" err="1"/>
              <a:t>recettage</a:t>
            </a:r>
            <a:r>
              <a:rPr lang="fr-FR" dirty="0"/>
              <a:t> doit se faire le plus tard </a:t>
            </a:r>
            <a:r>
              <a:rPr lang="fr-FR" dirty="0" smtClean="0"/>
              <a:t>possible</a:t>
            </a:r>
            <a:endParaRPr lang="fr-FR" dirty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Une partie des remarques a permis de corriger certains points de l’application.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227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07288" cy="4873752"/>
          </a:xfrm>
        </p:spPr>
        <p:txBody>
          <a:bodyPr>
            <a:normAutofit/>
          </a:bodyPr>
          <a:lstStyle/>
          <a:p>
            <a:pPr algn="ctr"/>
            <a:endParaRPr lang="fr-FR" sz="5400" dirty="0" smtClean="0"/>
          </a:p>
          <a:p>
            <a:pPr marL="0" indent="0" algn="ctr">
              <a:buNone/>
            </a:pPr>
            <a:endParaRPr lang="fr-FR" sz="5400" dirty="0" smtClean="0"/>
          </a:p>
          <a:p>
            <a:pPr marL="0" indent="0" algn="ctr">
              <a:buNone/>
            </a:pPr>
            <a:r>
              <a:rPr lang="fr-FR" sz="5400" dirty="0" smtClean="0"/>
              <a:t>Architecture technique</a:t>
            </a:r>
          </a:p>
          <a:p>
            <a:pPr marL="0" indent="0" algn="ctr">
              <a:buNone/>
            </a:pPr>
            <a:r>
              <a:rPr lang="fr-FR" sz="5400" dirty="0" smtClean="0"/>
              <a:t>ETL - Restitution</a:t>
            </a:r>
            <a:endParaRPr lang="fr-FR" sz="5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24</a:t>
            </a:fld>
            <a:r>
              <a:rPr lang="fr-FR" dirty="0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854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b="1" dirty="0" smtClean="0"/>
              <a:t>Étude de l‘ETL – Les critères</a:t>
            </a:r>
          </a:p>
          <a:p>
            <a:r>
              <a:rPr lang="fr-FR" sz="3000" dirty="0" smtClean="0"/>
              <a:t>Beaucoup de choix</a:t>
            </a:r>
          </a:p>
          <a:p>
            <a:r>
              <a:rPr lang="fr-FR" sz="3000" dirty="0" smtClean="0"/>
              <a:t>Liste des critères :</a:t>
            </a:r>
          </a:p>
          <a:p>
            <a:pPr lvl="1"/>
            <a:r>
              <a:rPr lang="fr-FR" sz="2600" dirty="0" smtClean="0"/>
              <a:t>Prix</a:t>
            </a:r>
          </a:p>
          <a:p>
            <a:pPr lvl="1"/>
            <a:r>
              <a:rPr lang="fr-FR" sz="2600" dirty="0" smtClean="0"/>
              <a:t>La communauté d’utilisateurs</a:t>
            </a:r>
          </a:p>
          <a:p>
            <a:pPr lvl="1"/>
            <a:r>
              <a:rPr lang="fr-FR" sz="2600" dirty="0" smtClean="0"/>
              <a:t>La renommée</a:t>
            </a:r>
          </a:p>
          <a:p>
            <a:pPr lvl="1"/>
            <a:r>
              <a:rPr lang="fr-FR" sz="2600" dirty="0" smtClean="0"/>
              <a:t>Ergonomie</a:t>
            </a:r>
          </a:p>
          <a:p>
            <a:pPr lvl="1"/>
            <a:r>
              <a:rPr lang="fr-FR" sz="2600" dirty="0" smtClean="0"/>
              <a:t>Les fonctionnalités</a:t>
            </a:r>
          </a:p>
          <a:p>
            <a:pPr lvl="1"/>
            <a:r>
              <a:rPr lang="fr-FR" sz="2600" dirty="0" smtClean="0"/>
              <a:t>Le choix des autres groupes</a:t>
            </a:r>
          </a:p>
          <a:p>
            <a:pPr lvl="1"/>
            <a:endParaRPr lang="fr-FR" sz="2600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25</a:t>
            </a:fld>
            <a:r>
              <a:rPr lang="fr-FR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980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dirty="0" smtClean="0"/>
              <a:t>Le prix</a:t>
            </a:r>
          </a:p>
          <a:p>
            <a:r>
              <a:rPr lang="fr-FR" sz="2400" dirty="0" smtClean="0"/>
              <a:t>Aucun budget = Solution gratuite</a:t>
            </a:r>
          </a:p>
          <a:p>
            <a:r>
              <a:rPr lang="fr-FR" sz="2400" dirty="0" smtClean="0"/>
              <a:t>Quatre logiciels en ressortent </a:t>
            </a:r>
            <a:r>
              <a:rPr lang="fr-FR" dirty="0" smtClean="0"/>
              <a:t>: </a:t>
            </a:r>
            <a:endParaRPr lang="fr-FR" dirty="0"/>
          </a:p>
        </p:txBody>
      </p:sp>
      <p:pic>
        <p:nvPicPr>
          <p:cNvPr id="1026" name="Picture 2" descr="Talend - open data solutions - Talend is the first provider of open source data integration softw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3861048"/>
            <a:ext cx="2334348" cy="873751"/>
          </a:xfrm>
          <a:prstGeom prst="rect">
            <a:avLst/>
          </a:prstGeom>
          <a:noFill/>
        </p:spPr>
      </p:pic>
      <p:pic>
        <p:nvPicPr>
          <p:cNvPr id="1028" name="Picture 4" descr="http://farm1.static.flickr.com/57/162612973_5e3eeacdbe.jpg"/>
          <p:cNvPicPr>
            <a:picLocks noChangeAspect="1" noChangeArrowheads="1"/>
          </p:cNvPicPr>
          <p:nvPr/>
        </p:nvPicPr>
        <p:blipFill>
          <a:blip r:embed="rId4" cstate="print"/>
          <a:srcRect l="43786" b="2833"/>
          <a:stretch>
            <a:fillRect/>
          </a:stretch>
        </p:blipFill>
        <p:spPr bwMode="auto">
          <a:xfrm>
            <a:off x="6048375" y="4907177"/>
            <a:ext cx="2555776" cy="1440160"/>
          </a:xfrm>
          <a:prstGeom prst="rect">
            <a:avLst/>
          </a:prstGeom>
          <a:noFill/>
        </p:spPr>
      </p:pic>
      <p:pic>
        <p:nvPicPr>
          <p:cNvPr id="1030" name="Picture 6" descr="http://www.qfxsolutions.co.uk/solutions/icon_pr_jasperetl_pro.gif"/>
          <p:cNvPicPr>
            <a:picLocks noChangeAspect="1" noChangeArrowheads="1"/>
          </p:cNvPicPr>
          <p:nvPr/>
        </p:nvPicPr>
        <p:blipFill>
          <a:blip r:embed="rId5" cstate="print"/>
          <a:srcRect r="32258"/>
          <a:stretch>
            <a:fillRect/>
          </a:stretch>
        </p:blipFill>
        <p:spPr bwMode="auto">
          <a:xfrm>
            <a:off x="2411760" y="5517232"/>
            <a:ext cx="3024336" cy="856204"/>
          </a:xfrm>
          <a:prstGeom prst="rect">
            <a:avLst/>
          </a:prstGeom>
          <a:noFill/>
        </p:spPr>
      </p:pic>
      <p:pic>
        <p:nvPicPr>
          <p:cNvPr id="1032" name="Picture 8" descr="SpagoBI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48375" y="3501008"/>
            <a:ext cx="3095625" cy="1190625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3131840" y="4869160"/>
            <a:ext cx="140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Version 4.1.1</a:t>
            </a:r>
            <a:endParaRPr lang="fr-FR"/>
          </a:p>
        </p:txBody>
      </p:sp>
      <p:pic>
        <p:nvPicPr>
          <p:cNvPr id="7170" name="Picture 2" descr="http://www.domimmo.com/gif/icon/di-prix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67944" y="1844824"/>
            <a:ext cx="648072" cy="648072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3347864" y="6309320"/>
            <a:ext cx="140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Version 3.2.3</a:t>
            </a:r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804248" y="4653136"/>
            <a:ext cx="122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Version 2.3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397163" y="6124654"/>
            <a:ext cx="122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Version 4.1</a:t>
            </a:r>
            <a:endParaRPr lang="fr-FR"/>
          </a:p>
        </p:txBody>
      </p:sp>
      <p:sp>
        <p:nvSpPr>
          <p:cNvPr id="1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26</a:t>
            </a:fld>
            <a:r>
              <a:rPr lang="fr-FR" dirty="0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366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b="1" dirty="0"/>
              <a:t>La communauté </a:t>
            </a:r>
            <a:r>
              <a:rPr lang="fr-FR" sz="2800" b="1" dirty="0" smtClean="0"/>
              <a:t>d‘utilisateurs</a:t>
            </a:r>
          </a:p>
          <a:p>
            <a:pPr marL="0" indent="0" algn="ctr">
              <a:buNone/>
            </a:pPr>
            <a:endParaRPr lang="fr-FR" sz="2400" dirty="0"/>
          </a:p>
          <a:p>
            <a:r>
              <a:rPr lang="fr-FR" sz="2000" dirty="0" smtClean="0"/>
              <a:t>Une grande communauté est importante :</a:t>
            </a:r>
          </a:p>
          <a:p>
            <a:pPr lvl="1"/>
            <a:r>
              <a:rPr lang="fr-FR" sz="1800" dirty="0" smtClean="0"/>
              <a:t>Meilleur suivi des problèmes</a:t>
            </a:r>
          </a:p>
          <a:p>
            <a:pPr lvl="1"/>
            <a:r>
              <a:rPr lang="fr-FR" sz="1800" dirty="0" smtClean="0"/>
              <a:t>Assure la pérennité du logiciel</a:t>
            </a:r>
          </a:p>
          <a:p>
            <a:pPr lvl="1"/>
            <a:r>
              <a:rPr lang="fr-FR" sz="1800" dirty="0" smtClean="0"/>
              <a:t>Beaucoup d’informations sur l’utilisation de l’ETL</a:t>
            </a:r>
          </a:p>
          <a:p>
            <a:pPr lvl="1"/>
            <a:endParaRPr lang="fr-FR" sz="1800" dirty="0" smtClean="0"/>
          </a:p>
          <a:p>
            <a:r>
              <a:rPr lang="fr-FR" sz="2000" dirty="0" smtClean="0"/>
              <a:t>Deux logiciels ont une forte communauté :</a:t>
            </a:r>
          </a:p>
          <a:p>
            <a:pPr lvl="1"/>
            <a:endParaRPr lang="fr-FR" sz="2000" dirty="0" smtClean="0"/>
          </a:p>
        </p:txBody>
      </p:sp>
      <p:pic>
        <p:nvPicPr>
          <p:cNvPr id="4" name="Picture 2" descr="Talend - open data solutions - Talend is the first provider of open source data integration softw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5445224"/>
            <a:ext cx="3270452" cy="1224136"/>
          </a:xfrm>
          <a:prstGeom prst="rect">
            <a:avLst/>
          </a:prstGeom>
          <a:noFill/>
        </p:spPr>
      </p:pic>
      <p:pic>
        <p:nvPicPr>
          <p:cNvPr id="5" name="Picture 4" descr="http://farm1.static.flickr.com/57/162612973_5e3eeacdbe.jpg"/>
          <p:cNvPicPr>
            <a:picLocks noChangeAspect="1" noChangeArrowheads="1"/>
          </p:cNvPicPr>
          <p:nvPr/>
        </p:nvPicPr>
        <p:blipFill>
          <a:blip r:embed="rId4" cstate="print"/>
          <a:srcRect l="42776"/>
          <a:stretch>
            <a:fillRect/>
          </a:stretch>
        </p:blipFill>
        <p:spPr bwMode="auto">
          <a:xfrm>
            <a:off x="5953374" y="4869160"/>
            <a:ext cx="2601679" cy="1482152"/>
          </a:xfrm>
          <a:prstGeom prst="rect">
            <a:avLst/>
          </a:prstGeom>
          <a:noFill/>
        </p:spPr>
      </p:pic>
      <p:pic>
        <p:nvPicPr>
          <p:cNvPr id="6146" name="Picture 2" descr="http://www.blueboat.fr/wp-content/uploads/2009/09/community-management-creer-communaute.jp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54214" y="2420888"/>
            <a:ext cx="1889786" cy="1417340"/>
          </a:xfrm>
          <a:prstGeom prst="rect">
            <a:avLst/>
          </a:prstGeom>
          <a:noFill/>
        </p:spPr>
      </p:pic>
      <p:sp>
        <p:nvSpPr>
          <p:cNvPr id="6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27</a:t>
            </a:fld>
            <a:r>
              <a:rPr lang="fr-FR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316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dirty="0"/>
              <a:t>La </a:t>
            </a:r>
            <a:r>
              <a:rPr lang="fr-FR" b="1" dirty="0" smtClean="0"/>
              <a:t>renommée</a:t>
            </a:r>
            <a:endParaRPr lang="fr-FR" b="1" dirty="0"/>
          </a:p>
          <a:p>
            <a:r>
              <a:rPr lang="fr-FR" sz="2800" dirty="0" smtClean="0"/>
              <a:t>La renommée est aussi importante :</a:t>
            </a:r>
          </a:p>
          <a:p>
            <a:pPr lvl="1"/>
            <a:r>
              <a:rPr lang="fr-FR" sz="2400" dirty="0" smtClean="0"/>
              <a:t>Plébiscité par des utilisateurs</a:t>
            </a:r>
          </a:p>
          <a:p>
            <a:pPr lvl="1"/>
            <a:r>
              <a:rPr lang="fr-FR" sz="2400" dirty="0" smtClean="0"/>
              <a:t>Reconnaissance dans le monde</a:t>
            </a:r>
          </a:p>
          <a:p>
            <a:pPr lvl="1"/>
            <a:r>
              <a:rPr lang="fr-FR" sz="2400" dirty="0" smtClean="0"/>
              <a:t>Pérennité du logiciel</a:t>
            </a:r>
          </a:p>
          <a:p>
            <a:pPr lvl="1"/>
            <a:endParaRPr lang="fr-FR" sz="2400" dirty="0" smtClean="0"/>
          </a:p>
          <a:p>
            <a:pPr lvl="1"/>
            <a:r>
              <a:rPr lang="fr-FR" sz="2400" dirty="0" err="1" smtClean="0"/>
              <a:t>Talend</a:t>
            </a:r>
            <a:r>
              <a:rPr lang="fr-FR" sz="2400" dirty="0" smtClean="0"/>
              <a:t> Open Studio est celui qui profite de la meilleure renommée, il est utilisé dans </a:t>
            </a:r>
            <a:r>
              <a:rPr lang="fr-FR" sz="2400" dirty="0" err="1" smtClean="0"/>
              <a:t>JasperETL</a:t>
            </a:r>
            <a:endParaRPr lang="fr-FR" sz="2400" dirty="0" smtClean="0"/>
          </a:p>
        </p:txBody>
      </p:sp>
      <p:pic>
        <p:nvPicPr>
          <p:cNvPr id="4" name="Picture 2" descr="Talend - open data solutions - Talend is the first provider of open source data integration softw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6124" y="5486134"/>
            <a:ext cx="2262340" cy="846798"/>
          </a:xfrm>
          <a:prstGeom prst="rect">
            <a:avLst/>
          </a:prstGeom>
          <a:noFill/>
        </p:spPr>
      </p:pic>
      <p:sp>
        <p:nvSpPr>
          <p:cNvPr id="5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28</a:t>
            </a:fld>
            <a:r>
              <a:rPr lang="fr-FR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Les fonctionnalités</a:t>
            </a:r>
          </a:p>
          <a:p>
            <a:r>
              <a:rPr lang="fr-FR" sz="2000" dirty="0" smtClean="0"/>
              <a:t>Fonctionnalités de base :</a:t>
            </a:r>
          </a:p>
          <a:p>
            <a:pPr lvl="1"/>
            <a:r>
              <a:rPr lang="fr-FR" sz="1800" dirty="0" smtClean="0"/>
              <a:t>Compatible avec le format Excel</a:t>
            </a:r>
          </a:p>
          <a:p>
            <a:pPr lvl="1"/>
            <a:r>
              <a:rPr lang="fr-FR" sz="1800" dirty="0" smtClean="0"/>
              <a:t>Compatible avec une base de données Oracle 11</a:t>
            </a:r>
          </a:p>
          <a:p>
            <a:pPr lvl="1"/>
            <a:r>
              <a:rPr lang="fr-FR" sz="1800" dirty="0" smtClean="0"/>
              <a:t>Génération d‘un </a:t>
            </a:r>
            <a:r>
              <a:rPr lang="fr-FR" sz="1800" dirty="0" err="1" smtClean="0"/>
              <a:t>mapping</a:t>
            </a:r>
            <a:r>
              <a:rPr lang="fr-FR" sz="1800" dirty="0" smtClean="0"/>
              <a:t> de données</a:t>
            </a:r>
          </a:p>
          <a:p>
            <a:pPr lvl="1"/>
            <a:endParaRPr lang="fr-FR" sz="1800" dirty="0" smtClean="0"/>
          </a:p>
          <a:p>
            <a:r>
              <a:rPr lang="fr-FR" sz="2000" dirty="0" err="1" smtClean="0"/>
              <a:t>Talend</a:t>
            </a:r>
            <a:r>
              <a:rPr lang="fr-FR" sz="2000" dirty="0" smtClean="0"/>
              <a:t> Open Studio et </a:t>
            </a:r>
            <a:r>
              <a:rPr lang="fr-FR" sz="2000" dirty="0" err="1" smtClean="0"/>
              <a:t>Pentaho</a:t>
            </a:r>
            <a:r>
              <a:rPr lang="fr-FR" sz="2000" dirty="0" smtClean="0"/>
              <a:t> Data </a:t>
            </a:r>
            <a:r>
              <a:rPr lang="fr-FR" sz="2000" dirty="0" err="1" smtClean="0"/>
              <a:t>Integration</a:t>
            </a:r>
            <a:r>
              <a:rPr lang="fr-FR" sz="2000" dirty="0" smtClean="0"/>
              <a:t> supportent ces fonctionnalités </a:t>
            </a:r>
            <a:r>
              <a:rPr lang="fr-FR" sz="2400" dirty="0" smtClean="0"/>
              <a:t>:</a:t>
            </a:r>
            <a:endParaRPr lang="fr-FR" sz="2400" dirty="0"/>
          </a:p>
        </p:txBody>
      </p:sp>
      <p:pic>
        <p:nvPicPr>
          <p:cNvPr id="4" name="Picture 2" descr="Talend - open data solutions - Talend is the first provider of open source data integration softw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941168"/>
            <a:ext cx="3270452" cy="1224136"/>
          </a:xfrm>
          <a:prstGeom prst="rect">
            <a:avLst/>
          </a:prstGeom>
          <a:noFill/>
        </p:spPr>
      </p:pic>
      <p:pic>
        <p:nvPicPr>
          <p:cNvPr id="5" name="Picture 4" descr="http://farm1.static.flickr.com/57/162612973_5e3eeacdbe.jpg"/>
          <p:cNvPicPr>
            <a:picLocks noChangeAspect="1" noChangeArrowheads="1"/>
          </p:cNvPicPr>
          <p:nvPr/>
        </p:nvPicPr>
        <p:blipFill>
          <a:blip r:embed="rId4" cstate="print"/>
          <a:srcRect l="44347"/>
          <a:stretch>
            <a:fillRect/>
          </a:stretch>
        </p:blipFill>
        <p:spPr bwMode="auto">
          <a:xfrm>
            <a:off x="6012160" y="4797152"/>
            <a:ext cx="2530252" cy="1482152"/>
          </a:xfrm>
          <a:prstGeom prst="rect">
            <a:avLst/>
          </a:prstGeom>
          <a:noFill/>
        </p:spPr>
      </p:pic>
      <p:sp>
        <p:nvSpPr>
          <p:cNvPr id="6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29</a:t>
            </a:fld>
            <a:r>
              <a:rPr lang="fr-FR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911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979712" y="1916832"/>
            <a:ext cx="5259288" cy="471256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fr-FR" sz="2400" dirty="0" err="1" smtClean="0"/>
              <a:t>Darties</a:t>
            </a:r>
            <a:r>
              <a:rPr lang="fr-FR" sz="2400" dirty="0" smtClean="0"/>
              <a:t>,  qui êtes – vous ? </a:t>
            </a:r>
          </a:p>
          <a:p>
            <a:pPr>
              <a:buFont typeface="Arial"/>
              <a:buChar char="•"/>
            </a:pPr>
            <a:r>
              <a:rPr lang="fr-FR" sz="2400" dirty="0" smtClean="0"/>
              <a:t>Vendeur et distributeur de produits à valeur ajoutée</a:t>
            </a:r>
          </a:p>
          <a:p>
            <a:pPr>
              <a:buNone/>
            </a:pPr>
            <a:r>
              <a:rPr lang="fr-FR" sz="2400" dirty="0" smtClean="0"/>
              <a:t> 	</a:t>
            </a:r>
            <a:r>
              <a:rPr lang="fr-FR" sz="2000" dirty="0" smtClean="0"/>
              <a:t>Fours</a:t>
            </a:r>
            <a:r>
              <a:rPr lang="fr-FR" sz="2000" dirty="0"/>
              <a:t>, Hifi, Magnétoscopes</a:t>
            </a:r>
          </a:p>
          <a:p>
            <a:pPr>
              <a:buFont typeface="Arial"/>
              <a:buChar char="•"/>
            </a:pPr>
            <a:r>
              <a:rPr lang="fr-FR" sz="2400" dirty="0" smtClean="0"/>
              <a:t> Acteur historique présent en France </a:t>
            </a:r>
          </a:p>
          <a:p>
            <a:pPr>
              <a:buNone/>
            </a:pPr>
            <a:r>
              <a:rPr lang="fr-FR" sz="2400" dirty="0" smtClean="0"/>
              <a:t>	</a:t>
            </a:r>
            <a:r>
              <a:rPr lang="fr-FR" sz="2000" dirty="0" smtClean="0"/>
              <a:t>48 </a:t>
            </a:r>
            <a:r>
              <a:rPr lang="fr-FR" sz="2000" dirty="0"/>
              <a:t>magasins implantés</a:t>
            </a:r>
            <a:r>
              <a:rPr lang="fr-FR" sz="2000" dirty="0" smtClean="0"/>
              <a:t> à </a:t>
            </a:r>
            <a:r>
              <a:rPr lang="fr-FR" sz="2000" dirty="0"/>
              <a:t>travers 3 enseignes.</a:t>
            </a:r>
          </a:p>
          <a:p>
            <a:pPr>
              <a:buFont typeface="Arial"/>
              <a:buChar char="•"/>
            </a:pPr>
            <a:r>
              <a:rPr lang="fr-FR" sz="2400" dirty="0" smtClean="0"/>
              <a:t> Leader dans votre domaine d’activité</a:t>
            </a:r>
          </a:p>
          <a:p>
            <a:pPr>
              <a:buNone/>
            </a:pPr>
            <a:r>
              <a:rPr lang="fr-FR" sz="2400" dirty="0" smtClean="0"/>
              <a:t>	</a:t>
            </a:r>
            <a:r>
              <a:rPr lang="fr-FR" sz="2000" dirty="0" smtClean="0"/>
              <a:t>Chiffre d’affaires </a:t>
            </a:r>
            <a:r>
              <a:rPr lang="fr-FR" sz="2000" dirty="0"/>
              <a:t>en 2010 </a:t>
            </a:r>
            <a:r>
              <a:rPr lang="fr-FR" sz="2000" dirty="0" smtClean="0"/>
              <a:t>: 190 596 000 €</a:t>
            </a:r>
          </a:p>
          <a:p>
            <a:r>
              <a:rPr lang="fr-FR" sz="2400" dirty="0" smtClean="0"/>
              <a:t>Conquérant</a:t>
            </a:r>
          </a:p>
          <a:p>
            <a:pPr>
              <a:buNone/>
            </a:pPr>
            <a:r>
              <a:rPr lang="fr-FR" sz="2400" dirty="0" smtClean="0"/>
              <a:t>	</a:t>
            </a:r>
            <a:r>
              <a:rPr lang="fr-FR" sz="2000" dirty="0" smtClean="0"/>
              <a:t>Volonté de s’étendre à l’étranger</a:t>
            </a:r>
            <a:endParaRPr lang="fr-FR" sz="1600" dirty="0" smtClean="0"/>
          </a:p>
          <a:p>
            <a:pPr lvl="1"/>
            <a:endParaRPr lang="fr-FR" sz="2000" dirty="0" smtClean="0"/>
          </a:p>
          <a:p>
            <a:pPr>
              <a:buFont typeface="Arial"/>
              <a:buChar char="•"/>
            </a:pPr>
            <a:endParaRPr lang="fr-FR" sz="2400" dirty="0"/>
          </a:p>
          <a:p>
            <a:pPr>
              <a:buFont typeface="Arial"/>
              <a:buChar char="•"/>
            </a:pPr>
            <a:endParaRPr lang="fr-FR" sz="2400" dirty="0"/>
          </a:p>
          <a:p>
            <a:endParaRPr lang="fr-FR" sz="2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3</a:t>
            </a:fld>
            <a:r>
              <a:rPr lang="fr-FR" smtClean="0"/>
              <a:t> / X</a:t>
            </a:r>
            <a:endParaRPr lang="fr-FR" dirty="0"/>
          </a:p>
        </p:txBody>
      </p:sp>
      <p:pic>
        <p:nvPicPr>
          <p:cNvPr id="5" name="Image 4" descr="Capture d’écran 2011-02-19 à 11.52.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429000"/>
            <a:ext cx="18034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30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fr-FR" b="1" dirty="0" smtClean="0"/>
              <a:t>Ergonomie</a:t>
            </a:r>
          </a:p>
          <a:p>
            <a:pPr>
              <a:buFontTx/>
              <a:buChar char="-"/>
            </a:pPr>
            <a:r>
              <a:rPr lang="fr-FR" dirty="0" err="1" smtClean="0"/>
              <a:t>Talend</a:t>
            </a:r>
            <a:r>
              <a:rPr lang="fr-FR" dirty="0" smtClean="0"/>
              <a:t> se base :</a:t>
            </a:r>
          </a:p>
          <a:p>
            <a:pPr lvl="1">
              <a:buFontTx/>
              <a:buChar char="-"/>
            </a:pPr>
            <a:r>
              <a:rPr lang="fr-FR" dirty="0" smtClean="0"/>
              <a:t>Interface graphique identique à </a:t>
            </a:r>
            <a:r>
              <a:rPr lang="fr-FR" dirty="0" err="1" smtClean="0"/>
              <a:t>Eclipse</a:t>
            </a:r>
            <a:endParaRPr lang="fr-FR" dirty="0" smtClean="0"/>
          </a:p>
          <a:p>
            <a:pPr lvl="1">
              <a:buFontTx/>
              <a:buChar char="-"/>
            </a:pPr>
            <a:r>
              <a:rPr lang="fr-FR" dirty="0" smtClean="0"/>
              <a:t>Langage de programmation : JAVA</a:t>
            </a:r>
          </a:p>
        </p:txBody>
      </p:sp>
      <p:pic>
        <p:nvPicPr>
          <p:cNvPr id="4" name="Picture 2" descr="Talend - open data solutions - Talend is the first provider of open source data integration softw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4581128"/>
            <a:ext cx="3270452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1280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/>
              <a:t>Le choix des autres groupes</a:t>
            </a:r>
          </a:p>
          <a:p>
            <a:endParaRPr lang="fr-FR" sz="2000" dirty="0" smtClean="0"/>
          </a:p>
          <a:p>
            <a:pPr lvl="1">
              <a:buNone/>
            </a:pPr>
            <a:r>
              <a:rPr lang="fr-FR" sz="1600" dirty="0" smtClean="0"/>
              <a:t>                    </a:t>
            </a:r>
            <a:endParaRPr lang="fr-FR" sz="2000" dirty="0"/>
          </a:p>
          <a:p>
            <a:r>
              <a:rPr lang="fr-FR" sz="2000" dirty="0" smtClean="0"/>
              <a:t>Les groupes 1 et 3 ont choisi </a:t>
            </a:r>
            <a:r>
              <a:rPr lang="fr-FR" sz="2000" dirty="0" err="1" smtClean="0"/>
              <a:t>Talend</a:t>
            </a:r>
            <a:r>
              <a:rPr lang="fr-FR" sz="2000" dirty="0" smtClean="0"/>
              <a:t> Open Studio</a:t>
            </a:r>
          </a:p>
          <a:p>
            <a:r>
              <a:rPr lang="fr-FR" sz="2000" dirty="0" smtClean="0"/>
              <a:t>Avantage de prendre </a:t>
            </a:r>
            <a:r>
              <a:rPr lang="fr-FR" sz="2000" dirty="0" err="1" smtClean="0"/>
              <a:t>Talend</a:t>
            </a:r>
            <a:r>
              <a:rPr lang="fr-FR" sz="2000" dirty="0" smtClean="0"/>
              <a:t> Open Studio :</a:t>
            </a:r>
          </a:p>
          <a:p>
            <a:pPr lvl="1"/>
            <a:r>
              <a:rPr lang="fr-FR" sz="1800" dirty="0" smtClean="0"/>
              <a:t>Échange d’informations avec les autres groupes</a:t>
            </a:r>
          </a:p>
          <a:p>
            <a:pPr lvl="1"/>
            <a:r>
              <a:rPr lang="fr-FR" sz="1800" dirty="0" smtClean="0"/>
              <a:t>Comparatif de méthode entre groupes</a:t>
            </a:r>
          </a:p>
          <a:p>
            <a:pPr lvl="1"/>
            <a:r>
              <a:rPr lang="fr-FR" sz="1800" dirty="0" smtClean="0"/>
              <a:t>Débogage plus rapide</a:t>
            </a:r>
          </a:p>
          <a:p>
            <a:pPr lvl="1"/>
            <a:endParaRPr lang="fr-FR" sz="1800" dirty="0" smtClean="0"/>
          </a:p>
          <a:p>
            <a:pPr lvl="1"/>
            <a:endParaRPr lang="fr-FR" sz="1800" dirty="0" smtClean="0"/>
          </a:p>
          <a:p>
            <a:pPr lvl="1"/>
            <a:endParaRPr lang="fr-FR" sz="1800" dirty="0"/>
          </a:p>
        </p:txBody>
      </p:sp>
      <p:pic>
        <p:nvPicPr>
          <p:cNvPr id="4" name="Picture 2" descr="Talend - open data solutions - Talend is the first provider of open source data integration softw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5301208"/>
            <a:ext cx="3270452" cy="1224136"/>
          </a:xfrm>
          <a:prstGeom prst="rect">
            <a:avLst/>
          </a:prstGeom>
          <a:noFill/>
        </p:spPr>
      </p:pic>
      <p:pic>
        <p:nvPicPr>
          <p:cNvPr id="3074" name="Picture 2" descr="http://www.zataz.com/images/hotnews/xEspion,P20-,P20photo.jpg.pagespeed.ic.bJkMdnxgk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4368" y="1700808"/>
            <a:ext cx="1080120" cy="1080120"/>
          </a:xfrm>
          <a:prstGeom prst="rect">
            <a:avLst/>
          </a:prstGeom>
          <a:noFill/>
        </p:spPr>
      </p:pic>
      <p:sp>
        <p:nvSpPr>
          <p:cNvPr id="6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31</a:t>
            </a:fld>
            <a:r>
              <a:rPr lang="fr-FR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239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smtClean="0"/>
              <a:t>Notre </a:t>
            </a:r>
            <a:r>
              <a:rPr lang="de-DE" b="1" dirty="0" err="1" smtClean="0"/>
              <a:t>Choix</a:t>
            </a:r>
            <a:endParaRPr lang="fr-FR" b="1" dirty="0" smtClean="0"/>
          </a:p>
          <a:p>
            <a:endParaRPr lang="fr-FR" dirty="0"/>
          </a:p>
        </p:txBody>
      </p:sp>
      <p:pic>
        <p:nvPicPr>
          <p:cNvPr id="4" name="Picture 2" descr="Talend - open data solutions - Talend is the first provider of open source data integration softw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573016"/>
            <a:ext cx="5963765" cy="2232248"/>
          </a:xfrm>
          <a:prstGeom prst="rect">
            <a:avLst/>
          </a:prstGeom>
          <a:noFill/>
        </p:spPr>
      </p:pic>
      <p:pic>
        <p:nvPicPr>
          <p:cNvPr id="2050" name="Picture 2" descr="http://toooof.free.fr/blogs/captainslip/screenshots/verdic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1484784"/>
            <a:ext cx="2016077" cy="1576586"/>
          </a:xfrm>
          <a:prstGeom prst="rect">
            <a:avLst/>
          </a:prstGeom>
          <a:noFill/>
        </p:spPr>
      </p:pic>
      <p:sp>
        <p:nvSpPr>
          <p:cNvPr id="5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32</a:t>
            </a:fld>
            <a:r>
              <a:rPr lang="fr-FR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17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3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441126"/>
          </a:xfrm>
        </p:spPr>
        <p:txBody>
          <a:bodyPr/>
          <a:lstStyle/>
          <a:p>
            <a:pPr algn="ctr">
              <a:buNone/>
            </a:pPr>
            <a:r>
              <a:rPr lang="fr-FR" dirty="0" smtClean="0"/>
              <a:t>Attentes</a:t>
            </a:r>
          </a:p>
          <a:p>
            <a:pPr lvl="0"/>
            <a:r>
              <a:rPr lang="fr-FR" sz="2400" dirty="0" smtClean="0"/>
              <a:t>Outils d’aide à la décision</a:t>
            </a:r>
          </a:p>
          <a:p>
            <a:r>
              <a:rPr lang="fr-FR" sz="2400" dirty="0" smtClean="0"/>
              <a:t>Générateur de tableaux, graphiques (tous genres)</a:t>
            </a:r>
          </a:p>
          <a:p>
            <a:r>
              <a:rPr lang="fr-FR" sz="2400" dirty="0" smtClean="0"/>
              <a:t>Modifications en temps réel</a:t>
            </a:r>
          </a:p>
          <a:p>
            <a:r>
              <a:rPr lang="fr-FR" sz="2400" dirty="0" smtClean="0"/>
              <a:t>Liaison base données (Oracle)</a:t>
            </a:r>
          </a:p>
          <a:p>
            <a:r>
              <a:rPr lang="fr-FR" sz="2400" dirty="0" smtClean="0"/>
              <a:t>Génération en PDF et  HTML des rapports générés</a:t>
            </a:r>
          </a:p>
        </p:txBody>
      </p:sp>
      <p:sp>
        <p:nvSpPr>
          <p:cNvPr id="3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33</a:t>
            </a:fld>
            <a:r>
              <a:rPr lang="fr-FR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304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3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44112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dirty="0" err="1" smtClean="0"/>
              <a:t>Jaspersoft</a:t>
            </a:r>
            <a:endParaRPr lang="fr-FR" dirty="0" smtClean="0"/>
          </a:p>
          <a:p>
            <a:pPr lvl="0"/>
            <a:r>
              <a:rPr lang="fr-FR" sz="2400" dirty="0" smtClean="0"/>
              <a:t>Créé en 2001</a:t>
            </a:r>
          </a:p>
          <a:p>
            <a:pPr lvl="0"/>
            <a:r>
              <a:rPr lang="fr-FR" sz="2400" dirty="0" smtClean="0"/>
              <a:t>Suite décisionnelle open source la plus utilisée au monde</a:t>
            </a:r>
          </a:p>
          <a:p>
            <a:pPr lvl="0"/>
            <a:r>
              <a:rPr lang="fr-FR" sz="2400" dirty="0" smtClean="0"/>
              <a:t>Suite complète de BI</a:t>
            </a:r>
          </a:p>
          <a:p>
            <a:pPr lvl="1"/>
            <a:r>
              <a:rPr lang="fr-FR" sz="2000" dirty="0" smtClean="0"/>
              <a:t>Jasper ETL (récupération, transformation et chargement de données)</a:t>
            </a:r>
          </a:p>
          <a:p>
            <a:pPr lvl="1"/>
            <a:r>
              <a:rPr lang="fr-FR" sz="2000" dirty="0" err="1" smtClean="0"/>
              <a:t>iReport</a:t>
            </a:r>
            <a:r>
              <a:rPr lang="fr-FR" sz="2000" dirty="0" smtClean="0"/>
              <a:t> (conception modèle de rapport)</a:t>
            </a:r>
          </a:p>
          <a:p>
            <a:pPr lvl="1"/>
            <a:r>
              <a:rPr lang="fr-FR" sz="2000" dirty="0" smtClean="0"/>
              <a:t>Jasper Report (exécution et lecture de données)</a:t>
            </a:r>
          </a:p>
          <a:p>
            <a:pPr lvl="1"/>
            <a:r>
              <a:rPr lang="fr-FR" sz="2000" dirty="0" smtClean="0"/>
              <a:t>Jasper Server (distribution des rapports)</a:t>
            </a:r>
          </a:p>
          <a:p>
            <a:pPr lvl="0"/>
            <a:r>
              <a:rPr lang="fr-FR" sz="2400" dirty="0" smtClean="0"/>
              <a:t>Solution d’analyse et de </a:t>
            </a:r>
            <a:r>
              <a:rPr lang="fr-FR" sz="2400" dirty="0" err="1" smtClean="0"/>
              <a:t>reporting</a:t>
            </a:r>
            <a:r>
              <a:rPr lang="fr-FR" sz="2400" dirty="0" smtClean="0"/>
              <a:t> performante</a:t>
            </a:r>
          </a:p>
          <a:p>
            <a:pPr lvl="0"/>
            <a:endParaRPr lang="fr-FR" sz="2400" dirty="0" smtClean="0"/>
          </a:p>
          <a:p>
            <a:pPr lvl="0"/>
            <a:endParaRPr lang="fr-FR" sz="2400" dirty="0" smtClean="0"/>
          </a:p>
        </p:txBody>
      </p:sp>
      <p:pic>
        <p:nvPicPr>
          <p:cNvPr id="3" name="Picture 4" descr="http://www.talend.com/img/logos/P01-P1-P-jaspersoft.jpg"/>
          <p:cNvPicPr>
            <a:picLocks noChangeAspect="1" noChangeArrowheads="1"/>
          </p:cNvPicPr>
          <p:nvPr/>
        </p:nvPicPr>
        <p:blipFill>
          <a:blip r:embed="rId3" cstate="print"/>
          <a:srcRect t="30770" b="26923"/>
          <a:stretch>
            <a:fillRect/>
          </a:stretch>
        </p:blipFill>
        <p:spPr bwMode="auto">
          <a:xfrm>
            <a:off x="6297548" y="1628800"/>
            <a:ext cx="2882964" cy="1200011"/>
          </a:xfrm>
          <a:prstGeom prst="rect">
            <a:avLst/>
          </a:prstGeom>
          <a:noFill/>
        </p:spPr>
      </p:pic>
      <p:sp>
        <p:nvSpPr>
          <p:cNvPr id="5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34</a:t>
            </a:fld>
            <a:r>
              <a:rPr lang="fr-FR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669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3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44112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dirty="0" err="1" smtClean="0"/>
              <a:t>iReport</a:t>
            </a:r>
            <a:endParaRPr lang="fr-FR" dirty="0" smtClean="0"/>
          </a:p>
          <a:p>
            <a:pPr lvl="0"/>
            <a:r>
              <a:rPr lang="fr-FR" sz="2400" dirty="0" smtClean="0"/>
              <a:t>Créer un modèle de rapport</a:t>
            </a:r>
          </a:p>
          <a:p>
            <a:pPr lvl="0"/>
            <a:r>
              <a:rPr lang="fr-FR" sz="2400" dirty="0" smtClean="0"/>
              <a:t>Obtenir un fichier XML</a:t>
            </a:r>
          </a:p>
          <a:p>
            <a:pPr lvl="0"/>
            <a:r>
              <a:rPr lang="fr-FR" sz="2400" dirty="0" smtClean="0"/>
              <a:t>Construire  des rapports à partir d’un modèle</a:t>
            </a:r>
          </a:p>
          <a:p>
            <a:pPr lvl="0"/>
            <a:r>
              <a:rPr lang="fr-FR" sz="2400" dirty="0" smtClean="0"/>
              <a:t>Remplir le rapport avec des données en provenance de diverses sources</a:t>
            </a:r>
          </a:p>
          <a:p>
            <a:pPr lvl="0"/>
            <a:r>
              <a:rPr lang="fr-FR" sz="2400" dirty="0" smtClean="0"/>
              <a:t>Exporter sous divers formats (PDF, HTML, EXCEL…)</a:t>
            </a:r>
          </a:p>
          <a:p>
            <a:pPr lvl="0"/>
            <a:endParaRPr lang="fr-FR" sz="2400" dirty="0" smtClean="0"/>
          </a:p>
          <a:p>
            <a:pPr lvl="0"/>
            <a:endParaRPr lang="fr-FR" sz="2400" dirty="0" smtClean="0"/>
          </a:p>
        </p:txBody>
      </p:sp>
      <p:sp>
        <p:nvSpPr>
          <p:cNvPr id="3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35</a:t>
            </a:fld>
            <a:r>
              <a:rPr lang="fr-FR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97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3"/>
          <p:cNvSpPr>
            <a:spLocks noGrp="1"/>
          </p:cNvSpPr>
          <p:nvPr>
            <p:ph idx="1"/>
          </p:nvPr>
        </p:nvSpPr>
        <p:spPr>
          <a:xfrm>
            <a:off x="1979712" y="3356992"/>
            <a:ext cx="3384376" cy="3501008"/>
          </a:xfrm>
        </p:spPr>
        <p:txBody>
          <a:bodyPr>
            <a:normAutofit/>
          </a:bodyPr>
          <a:lstStyle/>
          <a:p>
            <a:pPr lvl="0"/>
            <a:r>
              <a:rPr lang="fr-FR" sz="2400" dirty="0" err="1" smtClean="0"/>
              <a:t>Reporting</a:t>
            </a:r>
            <a:r>
              <a:rPr lang="fr-FR" sz="2400" dirty="0" smtClean="0"/>
              <a:t> complet</a:t>
            </a:r>
          </a:p>
          <a:p>
            <a:pPr lvl="0"/>
            <a:r>
              <a:rPr lang="fr-FR" sz="2400" dirty="0" smtClean="0"/>
              <a:t>Rapports dynamiques</a:t>
            </a:r>
          </a:p>
          <a:p>
            <a:pPr lvl="0"/>
            <a:r>
              <a:rPr lang="fr-FR" sz="2400" dirty="0" smtClean="0"/>
              <a:t>Fonctionnalités poussées </a:t>
            </a:r>
            <a:r>
              <a:rPr lang="fr-FR" sz="2400" dirty="0" smtClean="0">
                <a:sym typeface="Wingdings" pitchFamily="2" charset="2"/>
              </a:rPr>
              <a:t>avec son </a:t>
            </a:r>
            <a:r>
              <a:rPr lang="fr-FR" sz="2400" dirty="0" smtClean="0"/>
              <a:t>système de script</a:t>
            </a:r>
          </a:p>
          <a:p>
            <a:pPr lvl="0"/>
            <a:r>
              <a:rPr lang="fr-FR" sz="2400" dirty="0" smtClean="0"/>
              <a:t>Sorti des documents sous différents formats</a:t>
            </a:r>
          </a:p>
          <a:p>
            <a:pPr lvl="0"/>
            <a:r>
              <a:rPr lang="fr-FR" sz="2400" dirty="0" smtClean="0"/>
              <a:t>Open source</a:t>
            </a:r>
          </a:p>
        </p:txBody>
      </p:sp>
      <p:pic>
        <p:nvPicPr>
          <p:cNvPr id="3" name="Picture 4" descr="http://www.plongeur.com/magazine/wp-content/uploads/2007/12/plu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492896"/>
            <a:ext cx="648072" cy="648072"/>
          </a:xfrm>
          <a:prstGeom prst="rect">
            <a:avLst/>
          </a:prstGeom>
          <a:noFill/>
        </p:spPr>
      </p:pic>
      <p:pic>
        <p:nvPicPr>
          <p:cNvPr id="4" name="Picture 6" descr="http://www.plongeur.com/magazine/wp-content/uploads/2007/12/moin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2492896"/>
            <a:ext cx="648071" cy="648073"/>
          </a:xfrm>
          <a:prstGeom prst="rect">
            <a:avLst/>
          </a:prstGeom>
          <a:noFill/>
        </p:spPr>
      </p:pic>
      <p:sp>
        <p:nvSpPr>
          <p:cNvPr id="5" name="Espace réservé du contenu 3"/>
          <p:cNvSpPr txBox="1">
            <a:spLocks/>
          </p:cNvSpPr>
          <p:nvPr/>
        </p:nvSpPr>
        <p:spPr>
          <a:xfrm>
            <a:off x="1979712" y="1916832"/>
            <a:ext cx="6707088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iReport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contenu 3"/>
          <p:cNvSpPr txBox="1">
            <a:spLocks/>
          </p:cNvSpPr>
          <p:nvPr/>
        </p:nvSpPr>
        <p:spPr>
          <a:xfrm>
            <a:off x="5796136" y="3356992"/>
            <a:ext cx="3384376" cy="3501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 smtClean="0"/>
              <a:t>Besoin de connaissance SQL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 smtClean="0"/>
              <a:t>Maitrise système de script </a:t>
            </a:r>
            <a:r>
              <a:rPr lang="fr-FR" sz="2400" dirty="0" err="1" smtClean="0"/>
              <a:t>iReport</a:t>
            </a:r>
            <a:endParaRPr lang="fr-FR" sz="24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 smtClean="0"/>
              <a:t>1 requête par tableau/graphique</a:t>
            </a:r>
          </a:p>
        </p:txBody>
      </p:sp>
      <p:sp>
        <p:nvSpPr>
          <p:cNvPr id="8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36</a:t>
            </a:fld>
            <a:r>
              <a:rPr lang="fr-FR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33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3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44112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dirty="0" err="1" smtClean="0"/>
              <a:t>QlikTech</a:t>
            </a:r>
            <a:endParaRPr lang="fr-FR" dirty="0" smtClean="0"/>
          </a:p>
          <a:p>
            <a:pPr lvl="0"/>
            <a:r>
              <a:rPr lang="fr-FR" sz="2400" dirty="0" smtClean="0"/>
              <a:t>Créé en 1993 en Suède</a:t>
            </a:r>
          </a:p>
          <a:p>
            <a:pPr lvl="0"/>
            <a:r>
              <a:rPr lang="fr-FR" sz="2400" dirty="0" smtClean="0"/>
              <a:t>Plus de 500 partenaires au monde</a:t>
            </a:r>
          </a:p>
          <a:p>
            <a:pPr lvl="0"/>
            <a:r>
              <a:rPr lang="fr-FR" sz="2400" dirty="0" smtClean="0"/>
              <a:t>Prise de décisions des utilisateurs métier dans les entreprises simplifiée</a:t>
            </a:r>
          </a:p>
          <a:p>
            <a:pPr lvl="0"/>
            <a:r>
              <a:rPr lang="fr-FR" sz="2400" dirty="0" smtClean="0"/>
              <a:t>Approches innovantes en matière d'accès, de gestion et d'interaction avec les données</a:t>
            </a:r>
          </a:p>
          <a:p>
            <a:pPr lvl="1"/>
            <a:r>
              <a:rPr lang="fr-FR" sz="2000" dirty="0" err="1" smtClean="0"/>
              <a:t>Qlikview</a:t>
            </a:r>
            <a:endParaRPr lang="fr-FR" sz="2000" dirty="0" smtClean="0"/>
          </a:p>
          <a:p>
            <a:pPr lvl="0"/>
            <a:endParaRPr lang="fr-FR" sz="2400" dirty="0" smtClean="0"/>
          </a:p>
          <a:p>
            <a:pPr lvl="0"/>
            <a:endParaRPr lang="fr-FR" sz="2400" dirty="0" smtClean="0"/>
          </a:p>
        </p:txBody>
      </p:sp>
      <p:sp>
        <p:nvSpPr>
          <p:cNvPr id="3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37</a:t>
            </a:fld>
            <a:r>
              <a:rPr lang="fr-FR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28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3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44112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dirty="0" err="1" smtClean="0"/>
              <a:t>QlikView</a:t>
            </a:r>
            <a:endParaRPr lang="fr-FR" dirty="0" smtClean="0"/>
          </a:p>
          <a:p>
            <a:pPr lvl="0"/>
            <a:r>
              <a:rPr lang="fr-FR" sz="2400" dirty="0" smtClean="0"/>
              <a:t>Outil capable de traiter et de représenter n’importe quel type de données</a:t>
            </a:r>
          </a:p>
          <a:p>
            <a:pPr lvl="0"/>
            <a:r>
              <a:rPr lang="fr-FR" sz="2400" dirty="0" smtClean="0"/>
              <a:t>Rendu de l’analyse facile, utile et passionnante</a:t>
            </a:r>
          </a:p>
          <a:p>
            <a:pPr lvl="0"/>
            <a:r>
              <a:rPr lang="fr-FR" sz="2400" dirty="0" smtClean="0"/>
              <a:t>Données pouvant provenir de diverses sources de données (BD relationnelle, fichiers textes délimités, </a:t>
            </a:r>
            <a:r>
              <a:rPr lang="fr-FR" sz="2400" dirty="0" err="1" smtClean="0"/>
              <a:t>excel</a:t>
            </a:r>
            <a:r>
              <a:rPr lang="fr-FR" sz="2400" dirty="0" smtClean="0"/>
              <a:t>, table </a:t>
            </a:r>
            <a:r>
              <a:rPr lang="fr-FR" sz="2400" dirty="0" err="1" smtClean="0"/>
              <a:t>HTML,table</a:t>
            </a:r>
            <a:r>
              <a:rPr lang="fr-FR" sz="2400" dirty="0" smtClean="0"/>
              <a:t> XML…)</a:t>
            </a:r>
          </a:p>
          <a:p>
            <a:pPr lvl="0"/>
            <a:endParaRPr lang="fr-FR" sz="2400" dirty="0" smtClean="0"/>
          </a:p>
          <a:p>
            <a:pPr lvl="0"/>
            <a:endParaRPr lang="fr-FR" sz="2400" dirty="0" smtClean="0"/>
          </a:p>
        </p:txBody>
      </p:sp>
      <p:pic>
        <p:nvPicPr>
          <p:cNvPr id="3" name="Picture 2" descr="http://ntek.com.mx/wp-content/uploads/2010/11/qlikview-logo.jpg"/>
          <p:cNvPicPr>
            <a:picLocks noChangeAspect="1" noChangeArrowheads="1"/>
          </p:cNvPicPr>
          <p:nvPr/>
        </p:nvPicPr>
        <p:blipFill>
          <a:blip r:embed="rId3" cstate="print"/>
          <a:srcRect t="30665" b="23338"/>
          <a:stretch>
            <a:fillRect/>
          </a:stretch>
        </p:blipFill>
        <p:spPr bwMode="auto">
          <a:xfrm>
            <a:off x="6228184" y="1628800"/>
            <a:ext cx="2731409" cy="942278"/>
          </a:xfrm>
          <a:prstGeom prst="rect">
            <a:avLst/>
          </a:prstGeom>
          <a:noFill/>
        </p:spPr>
      </p:pic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38</a:t>
            </a:fld>
            <a:r>
              <a:rPr lang="fr-FR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45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3"/>
          <p:cNvSpPr>
            <a:spLocks noGrp="1"/>
          </p:cNvSpPr>
          <p:nvPr>
            <p:ph idx="1"/>
          </p:nvPr>
        </p:nvSpPr>
        <p:spPr>
          <a:xfrm>
            <a:off x="1979712" y="3356992"/>
            <a:ext cx="3384376" cy="3501008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fr-FR" sz="4400" dirty="0" smtClean="0"/>
              <a:t>Technologie « in </a:t>
            </a:r>
            <a:r>
              <a:rPr lang="fr-FR" sz="4400" dirty="0" err="1" smtClean="0"/>
              <a:t>memory</a:t>
            </a:r>
            <a:r>
              <a:rPr lang="fr-FR" sz="4400" dirty="0" smtClean="0"/>
              <a:t> »</a:t>
            </a:r>
          </a:p>
          <a:p>
            <a:r>
              <a:rPr lang="fr-FR" sz="4400" dirty="0" err="1" smtClean="0"/>
              <a:t>Reporting</a:t>
            </a:r>
            <a:r>
              <a:rPr lang="fr-FR" sz="4400" dirty="0" smtClean="0"/>
              <a:t> très complet : offre beaucoup de possibilités</a:t>
            </a:r>
          </a:p>
          <a:p>
            <a:r>
              <a:rPr lang="fr-FR" sz="4400" dirty="0" smtClean="0"/>
              <a:t>Sécurité complète intégrée (contrôler l’accès aux analyses de données et de déterminer qui peut consulter) </a:t>
            </a:r>
          </a:p>
          <a:p>
            <a:r>
              <a:rPr lang="fr-FR" sz="4400" dirty="0" smtClean="0"/>
              <a:t>Données prises en temps réel à la source</a:t>
            </a:r>
          </a:p>
          <a:p>
            <a:r>
              <a:rPr lang="fr-FR" sz="4400" dirty="0" smtClean="0"/>
              <a:t>Pas de connaissances techniques requises</a:t>
            </a:r>
          </a:p>
          <a:p>
            <a:r>
              <a:rPr lang="fr-FR" sz="4400" dirty="0" smtClean="0"/>
              <a:t>Pas de cout de formation (démo)</a:t>
            </a:r>
          </a:p>
          <a:p>
            <a:pPr lvl="0"/>
            <a:endParaRPr lang="fr-FR" sz="2400" dirty="0" smtClean="0"/>
          </a:p>
        </p:txBody>
      </p:sp>
      <p:pic>
        <p:nvPicPr>
          <p:cNvPr id="3" name="Picture 4" descr="http://www.plongeur.com/magazine/wp-content/uploads/2007/12/plu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492896"/>
            <a:ext cx="648072" cy="648072"/>
          </a:xfrm>
          <a:prstGeom prst="rect">
            <a:avLst/>
          </a:prstGeom>
          <a:noFill/>
        </p:spPr>
      </p:pic>
      <p:pic>
        <p:nvPicPr>
          <p:cNvPr id="4" name="Picture 6" descr="http://www.plongeur.com/magazine/wp-content/uploads/2007/12/moin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2492896"/>
            <a:ext cx="648071" cy="648073"/>
          </a:xfrm>
          <a:prstGeom prst="rect">
            <a:avLst/>
          </a:prstGeom>
          <a:noFill/>
        </p:spPr>
      </p:pic>
      <p:sp>
        <p:nvSpPr>
          <p:cNvPr id="5" name="Espace réservé du contenu 3"/>
          <p:cNvSpPr txBox="1">
            <a:spLocks/>
          </p:cNvSpPr>
          <p:nvPr/>
        </p:nvSpPr>
        <p:spPr>
          <a:xfrm>
            <a:off x="1979712" y="1916832"/>
            <a:ext cx="6707088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QlikView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contenu 3"/>
          <p:cNvSpPr txBox="1">
            <a:spLocks/>
          </p:cNvSpPr>
          <p:nvPr/>
        </p:nvSpPr>
        <p:spPr>
          <a:xfrm>
            <a:off x="5796136" y="3356992"/>
            <a:ext cx="3384376" cy="3501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 smtClean="0"/>
              <a:t>Licence onéreuse</a:t>
            </a:r>
          </a:p>
        </p:txBody>
      </p:sp>
      <p:sp>
        <p:nvSpPr>
          <p:cNvPr id="8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39</a:t>
            </a:fld>
            <a:r>
              <a:rPr lang="fr-FR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980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fr-FR" sz="2400" dirty="0" err="1" smtClean="0"/>
              <a:t>Darties</a:t>
            </a:r>
            <a:r>
              <a:rPr lang="fr-FR" sz="2400" dirty="0" smtClean="0"/>
              <a:t>,  qui êtes – vous ? 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4</a:t>
            </a:fld>
            <a:r>
              <a:rPr lang="fr-FR" dirty="0" smtClean="0"/>
              <a:t> / X</a:t>
            </a:r>
            <a:endParaRPr lang="fr-FR" dirty="0"/>
          </a:p>
        </p:txBody>
      </p:sp>
      <p:pic>
        <p:nvPicPr>
          <p:cNvPr id="7" name="Image 6" descr="Capture d’écran 2011-02-19 à 11.43.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667000"/>
            <a:ext cx="1066800" cy="100404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352800" y="2743200"/>
            <a:ext cx="4014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Spécialité : Electroménager, électronique</a:t>
            </a:r>
          </a:p>
          <a:p>
            <a:r>
              <a:rPr lang="fr-FR" dirty="0" smtClean="0"/>
              <a:t>Nombre de magasins : 21 </a:t>
            </a:r>
          </a:p>
          <a:p>
            <a:r>
              <a:rPr lang="fr-FR" dirty="0" smtClean="0"/>
              <a:t>Part du CA en 2010 : 44 %</a:t>
            </a:r>
            <a:endParaRPr lang="fr-FR" dirty="0"/>
          </a:p>
        </p:txBody>
      </p:sp>
      <p:pic>
        <p:nvPicPr>
          <p:cNvPr id="11" name="Image 10" descr="Capture d’écran 2011-02-19 à 11.46.4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4191000"/>
            <a:ext cx="1170878" cy="68580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505200" y="4038600"/>
            <a:ext cx="4399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Spécialité : Construction, bricolage, jardinage</a:t>
            </a:r>
          </a:p>
          <a:p>
            <a:r>
              <a:rPr lang="fr-FR" dirty="0" smtClean="0"/>
              <a:t>Nombre de magasins : 14 </a:t>
            </a:r>
          </a:p>
          <a:p>
            <a:r>
              <a:rPr lang="fr-FR" dirty="0" smtClean="0"/>
              <a:t>Part du CA en 2010 : 30 %</a:t>
            </a:r>
            <a:endParaRPr lang="fr-FR" dirty="0"/>
          </a:p>
        </p:txBody>
      </p:sp>
      <p:pic>
        <p:nvPicPr>
          <p:cNvPr id="14" name="Image 13" descr="Capture d’écran 2011-02-19 à 11.48.5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5410200"/>
            <a:ext cx="1219200" cy="929898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3505200" y="5410200"/>
            <a:ext cx="4506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Spécialité : Loisir, multimédia, électroménager</a:t>
            </a:r>
          </a:p>
          <a:p>
            <a:r>
              <a:rPr lang="fr-FR" dirty="0" smtClean="0"/>
              <a:t>Nombre de magasins : 13 </a:t>
            </a:r>
          </a:p>
          <a:p>
            <a:r>
              <a:rPr lang="fr-FR" dirty="0" smtClean="0"/>
              <a:t>Part du CA en 2010 : 26 %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86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1.bp.blogspot.com/_AcBUSVxs82w/TJXPVaq8dgI/AAAAAAAAho4/BTCzoSx0amc/s320/SAS-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7458" y="1844824"/>
            <a:ext cx="2266542" cy="1511029"/>
          </a:xfrm>
          <a:prstGeom prst="rect">
            <a:avLst/>
          </a:prstGeom>
          <a:noFill/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2267744" y="1916832"/>
            <a:ext cx="4752528" cy="1571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SAS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Institute:</a:t>
            </a: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Statistical</a:t>
            </a:r>
            <a:r>
              <a:rPr kumimoji="0" lang="fr-FR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System</a:t>
            </a:r>
          </a:p>
        </p:txBody>
      </p:sp>
      <p:sp>
        <p:nvSpPr>
          <p:cNvPr id="9" name="Espace réservé du contenu 3"/>
          <p:cNvSpPr>
            <a:spLocks noGrp="1"/>
          </p:cNvSpPr>
          <p:nvPr>
            <p:ph idx="1"/>
          </p:nvPr>
        </p:nvSpPr>
        <p:spPr>
          <a:xfrm>
            <a:off x="1979712" y="3164338"/>
            <a:ext cx="6707088" cy="4441126"/>
          </a:xfrm>
        </p:spPr>
        <p:txBody>
          <a:bodyPr>
            <a:normAutofit/>
          </a:bodyPr>
          <a:lstStyle/>
          <a:p>
            <a:pPr lvl="0"/>
            <a:r>
              <a:rPr lang="fr-FR" sz="2400" dirty="0" smtClean="0"/>
              <a:t>Entreprise française créée en 1983</a:t>
            </a:r>
          </a:p>
          <a:p>
            <a:pPr lvl="0"/>
            <a:r>
              <a:rPr lang="fr-FR" sz="2400" dirty="0" smtClean="0"/>
              <a:t>Implantation à Lyon, Nantes, Aix, Toulouse,…</a:t>
            </a:r>
          </a:p>
          <a:p>
            <a:pPr lvl="0"/>
            <a:r>
              <a:rPr lang="fr-FR" sz="2400" dirty="0" smtClean="0"/>
              <a:t>Position de leader sur le marché français de l’informatique décisionnelle</a:t>
            </a:r>
          </a:p>
          <a:p>
            <a:pPr lvl="0"/>
            <a:r>
              <a:rPr lang="fr-FR" sz="2400" dirty="0" smtClean="0"/>
              <a:t>SAS Version 9 (SAS </a:t>
            </a:r>
            <a:r>
              <a:rPr lang="fr-FR" sz="2400" dirty="0" err="1" smtClean="0"/>
              <a:t>Foundation</a:t>
            </a:r>
            <a:r>
              <a:rPr lang="fr-FR" sz="2400" dirty="0" smtClean="0"/>
              <a:t>) depuis 2004:</a:t>
            </a:r>
          </a:p>
          <a:p>
            <a:pPr lvl="1"/>
            <a:r>
              <a:rPr lang="fr-FR" sz="2000" dirty="0" smtClean="0"/>
              <a:t>Base SAS, SAS Entreprise Guide</a:t>
            </a:r>
          </a:p>
          <a:p>
            <a:pPr lvl="1"/>
            <a:r>
              <a:rPr lang="fr-FR" sz="2000" dirty="0" smtClean="0"/>
              <a:t>SAS/ACCESS, OLAP </a:t>
            </a:r>
          </a:p>
          <a:p>
            <a:pPr lvl="1"/>
            <a:r>
              <a:rPr lang="fr-FR" sz="2000" dirty="0" smtClean="0"/>
              <a:t>SAS/GRAPH, SAS/STAT</a:t>
            </a:r>
          </a:p>
        </p:txBody>
      </p:sp>
      <p:sp>
        <p:nvSpPr>
          <p:cNvPr id="6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40</a:t>
            </a:fld>
            <a:r>
              <a:rPr lang="fr-FR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08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29018" t="19286" r="54018" b="36428"/>
          <a:stretch>
            <a:fillRect/>
          </a:stretch>
        </p:blipFill>
        <p:spPr bwMode="auto">
          <a:xfrm>
            <a:off x="2000232" y="2571744"/>
            <a:ext cx="2500330" cy="407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71736" y="3140968"/>
            <a:ext cx="6572264" cy="3054353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2400" dirty="0" smtClean="0"/>
              <a:t>Utilise un langage dit « de 4eme génération » ( langage de programmation combiné avec un SGBD)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400" dirty="0" smtClean="0"/>
              <a:t>Extension de SAS Base avec une interface </a:t>
            </a:r>
            <a:r>
              <a:rPr lang="fr-FR" sz="2400" dirty="0"/>
              <a:t>graphique </a:t>
            </a:r>
            <a:r>
              <a:rPr lang="fr-FR" sz="2400" dirty="0" smtClean="0"/>
              <a:t>Windows.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400" dirty="0" smtClean="0"/>
              <a:t>Créer plus facilement des requêtes, tableaux et graphiques.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400" dirty="0"/>
              <a:t>D</a:t>
            </a:r>
            <a:r>
              <a:rPr lang="fr-FR" sz="2400" dirty="0" smtClean="0"/>
              <a:t>iagramme de flux de processus </a:t>
            </a:r>
          </a:p>
          <a:p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347864" y="191683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SAS Enterprise Guide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41</a:t>
            </a:fld>
            <a:r>
              <a:rPr lang="fr-FR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83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formations-sas.fr/wp-content/gallery/cache/2__350x226_cycle-sas-se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68" y="2428868"/>
            <a:ext cx="3643338" cy="2352556"/>
          </a:xfrm>
          <a:prstGeom prst="rect">
            <a:avLst/>
          </a:prstGeom>
          <a:noFill/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3347864" y="191683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SAS Enterprise Guide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contenu 3"/>
          <p:cNvSpPr txBox="1">
            <a:spLocks/>
          </p:cNvSpPr>
          <p:nvPr/>
        </p:nvSpPr>
        <p:spPr>
          <a:xfrm>
            <a:off x="1979712" y="4820522"/>
            <a:ext cx="6984776" cy="2037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2400" dirty="0" smtClean="0"/>
              <a:t>Modifier directement le code SAS pour utiliser des options plus pointues.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400" dirty="0" smtClean="0"/>
              <a:t>Utiliser du SQL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400" dirty="0" smtClean="0"/>
              <a:t>Créer des procédures stockées appelables à distance</a:t>
            </a:r>
          </a:p>
          <a:p>
            <a:endParaRPr lang="fr-FR" dirty="0"/>
          </a:p>
        </p:txBody>
      </p:sp>
      <p:sp>
        <p:nvSpPr>
          <p:cNvPr id="5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42</a:t>
            </a:fld>
            <a:r>
              <a:rPr lang="fr-FR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49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3"/>
          <p:cNvSpPr>
            <a:spLocks noGrp="1"/>
          </p:cNvSpPr>
          <p:nvPr>
            <p:ph idx="1"/>
          </p:nvPr>
        </p:nvSpPr>
        <p:spPr>
          <a:xfrm>
            <a:off x="1979712" y="3356992"/>
            <a:ext cx="3384376" cy="3501008"/>
          </a:xfrm>
        </p:spPr>
        <p:txBody>
          <a:bodyPr>
            <a:normAutofit lnSpcReduction="10000"/>
          </a:bodyPr>
          <a:lstStyle/>
          <a:p>
            <a:pPr lvl="0"/>
            <a:r>
              <a:rPr lang="fr-FR" sz="2400" dirty="0" smtClean="0"/>
              <a:t>Outils de </a:t>
            </a:r>
            <a:r>
              <a:rPr lang="fr-FR" sz="2400" dirty="0" err="1" smtClean="0"/>
              <a:t>reporting</a:t>
            </a:r>
            <a:r>
              <a:rPr lang="fr-FR" sz="2400" dirty="0" smtClean="0"/>
              <a:t> puissant </a:t>
            </a:r>
          </a:p>
          <a:p>
            <a:pPr lvl="0"/>
            <a:r>
              <a:rPr lang="fr-FR" sz="2400" dirty="0" smtClean="0"/>
              <a:t>Procédures stockées</a:t>
            </a:r>
          </a:p>
          <a:p>
            <a:pPr lvl="0"/>
            <a:r>
              <a:rPr lang="fr-FR" sz="2400" dirty="0" smtClean="0"/>
              <a:t>Personnalisation des tableaux (CSS) et graphiques</a:t>
            </a:r>
          </a:p>
          <a:p>
            <a:pPr lvl="0"/>
            <a:r>
              <a:rPr lang="fr-FR" sz="2400" dirty="0" smtClean="0"/>
              <a:t>Export texte et PDF</a:t>
            </a:r>
          </a:p>
          <a:p>
            <a:pPr lvl="0"/>
            <a:r>
              <a:rPr lang="fr-FR" sz="2400" dirty="0" smtClean="0"/>
              <a:t>Large support Web</a:t>
            </a:r>
          </a:p>
          <a:p>
            <a:pPr lvl="0"/>
            <a:r>
              <a:rPr lang="fr-FR" sz="2400" dirty="0" smtClean="0"/>
              <a:t>Disponible à l’ISTIL</a:t>
            </a:r>
          </a:p>
        </p:txBody>
      </p:sp>
      <p:pic>
        <p:nvPicPr>
          <p:cNvPr id="3" name="Picture 4" descr="http://www.plongeur.com/magazine/wp-content/uploads/2007/12/plu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492896"/>
            <a:ext cx="648072" cy="648072"/>
          </a:xfrm>
          <a:prstGeom prst="rect">
            <a:avLst/>
          </a:prstGeom>
          <a:noFill/>
        </p:spPr>
      </p:pic>
      <p:pic>
        <p:nvPicPr>
          <p:cNvPr id="4" name="Picture 6" descr="http://www.plongeur.com/magazine/wp-content/uploads/2007/12/moin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2492896"/>
            <a:ext cx="648071" cy="648073"/>
          </a:xfrm>
          <a:prstGeom prst="rect">
            <a:avLst/>
          </a:prstGeom>
          <a:noFill/>
        </p:spPr>
      </p:pic>
      <p:sp>
        <p:nvSpPr>
          <p:cNvPr id="5" name="Espace réservé du contenu 3"/>
          <p:cNvSpPr txBox="1">
            <a:spLocks/>
          </p:cNvSpPr>
          <p:nvPr/>
        </p:nvSpPr>
        <p:spPr>
          <a:xfrm>
            <a:off x="1979712" y="1916832"/>
            <a:ext cx="6707088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fr-FR" sz="3200" dirty="0" smtClean="0"/>
              <a:t>SAS Enterprise Guide</a:t>
            </a:r>
            <a:endParaRPr lang="fr-FR" sz="2600" dirty="0" smtClean="0"/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contenu 3"/>
          <p:cNvSpPr txBox="1">
            <a:spLocks/>
          </p:cNvSpPr>
          <p:nvPr/>
        </p:nvSpPr>
        <p:spPr>
          <a:xfrm>
            <a:off x="5796136" y="3356992"/>
            <a:ext cx="3384376" cy="3501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 smtClean="0"/>
              <a:t>Adaptation au code SAS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 smtClean="0"/>
              <a:t>Interface de SAS avec les bases de données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 smtClean="0"/>
              <a:t>Logiciel payant dans d’autres circonstances</a:t>
            </a:r>
          </a:p>
        </p:txBody>
      </p:sp>
      <p:sp>
        <p:nvSpPr>
          <p:cNvPr id="8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43</a:t>
            </a:fld>
            <a:r>
              <a:rPr lang="fr-FR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971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464523"/>
              </p:ext>
            </p:extLst>
          </p:nvPr>
        </p:nvGraphicFramePr>
        <p:xfrm>
          <a:off x="2123728" y="2564903"/>
          <a:ext cx="6805992" cy="4104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1498"/>
                <a:gridCol w="1701498"/>
                <a:gridCol w="1701498"/>
                <a:gridCol w="1701498"/>
              </a:tblGrid>
              <a:tr h="661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 smtClean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4010" marR="7401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 marL="74010" marR="7401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4010" marR="74010" anchor="ctr">
                    <a:noFill/>
                  </a:tcPr>
                </a:tc>
              </a:tr>
              <a:tr h="66168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Support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Communauté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Professionnel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Professionnel</a:t>
                      </a:r>
                      <a:endParaRPr lang="fr-FR" dirty="0"/>
                    </a:p>
                  </a:txBody>
                  <a:tcPr marL="74010" marR="74010" anchor="ctr"/>
                </a:tc>
              </a:tr>
              <a:tr h="79601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Documentation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Entraide forum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Démo d’utilisation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Large support en anglais</a:t>
                      </a:r>
                      <a:endParaRPr lang="fr-FR" dirty="0"/>
                    </a:p>
                  </a:txBody>
                  <a:tcPr marL="74010" marR="74010" anchor="ctr"/>
                </a:tc>
              </a:tr>
              <a:tr h="66168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Installation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Facile</a:t>
                      </a:r>
                      <a:r>
                        <a:rPr lang="fr-FR" baseline="0" dirty="0" smtClean="0"/>
                        <a:t> et rapide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Facile</a:t>
                      </a:r>
                      <a:r>
                        <a:rPr lang="fr-FR" baseline="0" dirty="0" smtClean="0"/>
                        <a:t> et rapide</a:t>
                      </a:r>
                      <a:endParaRPr lang="fr-FR" dirty="0" smtClean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Difficile en local</a:t>
                      </a:r>
                      <a:endParaRPr lang="fr-FR" dirty="0"/>
                    </a:p>
                  </a:txBody>
                  <a:tcPr marL="74010" marR="74010" anchor="ctr"/>
                </a:tc>
              </a:tr>
              <a:tr h="66168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Performance 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Moyenne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Excellente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Très bonne</a:t>
                      </a:r>
                      <a:endParaRPr lang="fr-FR" dirty="0"/>
                    </a:p>
                  </a:txBody>
                  <a:tcPr marL="74010" marR="74010" anchor="ctr"/>
                </a:tc>
              </a:tr>
              <a:tr h="66168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Interface</a:t>
                      </a:r>
                      <a:endParaRPr lang="fr-FR" b="1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Facile, intuitif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Très facile, très intuitif</a:t>
                      </a:r>
                      <a:endParaRPr lang="fr-FR" dirty="0"/>
                    </a:p>
                  </a:txBody>
                  <a:tcPr marL="74010" marR="740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Moyenne</a:t>
                      </a:r>
                      <a:endParaRPr lang="fr-FR" dirty="0"/>
                    </a:p>
                  </a:txBody>
                  <a:tcPr marL="74010" marR="74010" anchor="ctr"/>
                </a:tc>
              </a:tr>
            </a:tbl>
          </a:graphicData>
        </a:graphic>
      </p:graphicFrame>
      <p:pic>
        <p:nvPicPr>
          <p:cNvPr id="5" name="Picture 2" descr="http://1.bp.blogspot.com/_AcBUSVxs82w/TJXPVaq8dgI/AAAAAAAAho4/BTCzoSx0amc/s320/SAS-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2420888"/>
            <a:ext cx="1143008" cy="762005"/>
          </a:xfrm>
          <a:prstGeom prst="rect">
            <a:avLst/>
          </a:prstGeom>
          <a:noFill/>
        </p:spPr>
      </p:pic>
      <p:pic>
        <p:nvPicPr>
          <p:cNvPr id="22530" name="Picture 2" descr="http://ntek.com.mx/wp-content/uploads/2010/11/qlikview-logo.jpg"/>
          <p:cNvPicPr>
            <a:picLocks noChangeAspect="1" noChangeArrowheads="1"/>
          </p:cNvPicPr>
          <p:nvPr/>
        </p:nvPicPr>
        <p:blipFill>
          <a:blip r:embed="rId4" cstate="print"/>
          <a:srcRect t="30665" b="23338"/>
          <a:stretch>
            <a:fillRect/>
          </a:stretch>
        </p:blipFill>
        <p:spPr bwMode="auto">
          <a:xfrm>
            <a:off x="5724128" y="2636912"/>
            <a:ext cx="1242477" cy="428628"/>
          </a:xfrm>
          <a:prstGeom prst="rect">
            <a:avLst/>
          </a:prstGeom>
          <a:noFill/>
        </p:spPr>
      </p:pic>
      <p:pic>
        <p:nvPicPr>
          <p:cNvPr id="22532" name="Picture 4" descr="http://www.talend.com/img/logos/P01-P1-P-jaspersoft.jpg"/>
          <p:cNvPicPr>
            <a:picLocks noChangeAspect="1" noChangeArrowheads="1"/>
          </p:cNvPicPr>
          <p:nvPr/>
        </p:nvPicPr>
        <p:blipFill>
          <a:blip r:embed="rId5" cstate="print"/>
          <a:srcRect t="30770" b="26923"/>
          <a:stretch>
            <a:fillRect/>
          </a:stretch>
        </p:blipFill>
        <p:spPr bwMode="auto">
          <a:xfrm>
            <a:off x="3851920" y="2492896"/>
            <a:ext cx="1670055" cy="695147"/>
          </a:xfrm>
          <a:prstGeom prst="rect">
            <a:avLst/>
          </a:prstGeom>
          <a:noFill/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Tableau comparatif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745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2123729" y="2557650"/>
          <a:ext cx="6768000" cy="4111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2000"/>
                <a:gridCol w="1692000"/>
                <a:gridCol w="1692000"/>
                <a:gridCol w="1692000"/>
              </a:tblGrid>
              <a:tr h="6390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3714" marR="7371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3714" marR="7371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73714" marR="73714" anchor="ctr">
                    <a:noFill/>
                  </a:tcPr>
                </a:tc>
              </a:tr>
              <a:tr h="63905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SGBD</a:t>
                      </a:r>
                      <a:endParaRPr lang="fr-FR" b="1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Oracle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Oracle</a:t>
                      </a:r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Oracle</a:t>
                      </a:r>
                    </a:p>
                  </a:txBody>
                  <a:tcPr marL="73714" marR="73714" anchor="ctr"/>
                </a:tc>
              </a:tr>
              <a:tr h="63905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Connaissances</a:t>
                      </a:r>
                      <a:r>
                        <a:rPr lang="fr-FR" b="1" baseline="0" dirty="0" smtClean="0"/>
                        <a:t> techniques</a:t>
                      </a:r>
                      <a:endParaRPr lang="fr-FR" b="1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SQL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Aucunes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Code SAS, SQL</a:t>
                      </a:r>
                      <a:endParaRPr lang="fr-FR" dirty="0"/>
                    </a:p>
                  </a:txBody>
                  <a:tcPr marL="73714" marR="73714" anchor="ctr"/>
                </a:tc>
              </a:tr>
              <a:tr h="761775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Design</a:t>
                      </a:r>
                      <a:r>
                        <a:rPr lang="fr-FR" b="1" baseline="0" dirty="0" smtClean="0"/>
                        <a:t> graphiques/</a:t>
                      </a:r>
                    </a:p>
                    <a:p>
                      <a:pPr algn="ctr"/>
                      <a:r>
                        <a:rPr lang="fr-FR" b="1" baseline="0" dirty="0" smtClean="0"/>
                        <a:t>tableaux</a:t>
                      </a:r>
                      <a:endParaRPr lang="fr-FR" b="1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++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+++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++</a:t>
                      </a:r>
                      <a:endParaRPr lang="fr-FR" dirty="0"/>
                    </a:p>
                  </a:txBody>
                  <a:tcPr marL="73714" marR="73714" anchor="ctr"/>
                </a:tc>
              </a:tr>
              <a:tr h="63905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Customisation</a:t>
                      </a:r>
                      <a:endParaRPr lang="fr-FR" b="1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Moyenne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Excellente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Excellente</a:t>
                      </a:r>
                      <a:endParaRPr lang="fr-FR" dirty="0"/>
                    </a:p>
                  </a:txBody>
                  <a:tcPr marL="73714" marR="73714" anchor="ctr"/>
                </a:tc>
              </a:tr>
              <a:tr h="63905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Licence</a:t>
                      </a:r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Open Source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10.000 €</a:t>
                      </a:r>
                      <a:endParaRPr lang="fr-FR" dirty="0"/>
                    </a:p>
                  </a:txBody>
                  <a:tcPr marL="73714" marR="73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Disponible à l’université</a:t>
                      </a:r>
                      <a:endParaRPr lang="fr-FR" dirty="0"/>
                    </a:p>
                  </a:txBody>
                  <a:tcPr marL="73714" marR="73714" anchor="ctr"/>
                </a:tc>
              </a:tr>
            </a:tbl>
          </a:graphicData>
        </a:graphic>
      </p:graphicFrame>
      <p:pic>
        <p:nvPicPr>
          <p:cNvPr id="7" name="Picture 2" descr="http://1.bp.blogspot.com/_AcBUSVxs82w/TJXPVaq8dgI/AAAAAAAAho4/BTCzoSx0amc/s320/SAS-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2420888"/>
            <a:ext cx="1143008" cy="762005"/>
          </a:xfrm>
          <a:prstGeom prst="rect">
            <a:avLst/>
          </a:prstGeom>
          <a:noFill/>
        </p:spPr>
      </p:pic>
      <p:pic>
        <p:nvPicPr>
          <p:cNvPr id="8" name="Picture 2" descr="http://ntek.com.mx/wp-content/uploads/2010/11/qlikview-logo.jpg"/>
          <p:cNvPicPr>
            <a:picLocks noChangeAspect="1" noChangeArrowheads="1"/>
          </p:cNvPicPr>
          <p:nvPr/>
        </p:nvPicPr>
        <p:blipFill>
          <a:blip r:embed="rId4" cstate="print"/>
          <a:srcRect t="30665" b="23338"/>
          <a:stretch>
            <a:fillRect/>
          </a:stretch>
        </p:blipFill>
        <p:spPr bwMode="auto">
          <a:xfrm>
            <a:off x="5652120" y="2636912"/>
            <a:ext cx="1242477" cy="428628"/>
          </a:xfrm>
          <a:prstGeom prst="rect">
            <a:avLst/>
          </a:prstGeom>
          <a:noFill/>
        </p:spPr>
      </p:pic>
      <p:pic>
        <p:nvPicPr>
          <p:cNvPr id="9" name="Picture 4" descr="http://www.talend.com/img/logos/P01-P1-P-jaspersoft.jpg"/>
          <p:cNvPicPr>
            <a:picLocks noChangeAspect="1" noChangeArrowheads="1"/>
          </p:cNvPicPr>
          <p:nvPr/>
        </p:nvPicPr>
        <p:blipFill>
          <a:blip r:embed="rId5" cstate="print"/>
          <a:srcRect t="30770" b="26923"/>
          <a:stretch>
            <a:fillRect/>
          </a:stretch>
        </p:blipFill>
        <p:spPr bwMode="auto">
          <a:xfrm>
            <a:off x="3838049" y="2492896"/>
            <a:ext cx="1670055" cy="695147"/>
          </a:xfrm>
          <a:prstGeom prst="rect">
            <a:avLst/>
          </a:prstGeom>
          <a:noFill/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Tableau comparatif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7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1.bp.blogspot.com/_AcBUSVxs82w/TJXPVaq8dgI/AAAAAAAAho4/BTCzoSx0amc/s320/SAS-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4071942"/>
            <a:ext cx="3482569" cy="2321712"/>
          </a:xfrm>
          <a:prstGeom prst="rect">
            <a:avLst/>
          </a:prstGeom>
          <a:noFill/>
        </p:spPr>
      </p:pic>
      <p:pic>
        <p:nvPicPr>
          <p:cNvPr id="6" name="Picture 4" descr="http://www.talend.com/img/logos/P01-P1-P-jaspersoft.jpg"/>
          <p:cNvPicPr>
            <a:picLocks noChangeAspect="1" noChangeArrowheads="1"/>
          </p:cNvPicPr>
          <p:nvPr/>
        </p:nvPicPr>
        <p:blipFill>
          <a:blip r:embed="rId4" cstate="print"/>
          <a:srcRect t="30770" b="26923"/>
          <a:stretch>
            <a:fillRect/>
          </a:stretch>
        </p:blipFill>
        <p:spPr bwMode="auto">
          <a:xfrm>
            <a:off x="2500298" y="2143116"/>
            <a:ext cx="4765620" cy="2016224"/>
          </a:xfrm>
          <a:prstGeom prst="rect">
            <a:avLst/>
          </a:prstGeom>
          <a:noFill/>
        </p:spPr>
      </p:pic>
      <p:sp>
        <p:nvSpPr>
          <p:cNvPr id="4" name="Espace réservé du contenu 2"/>
          <p:cNvSpPr txBox="1">
            <a:spLocks/>
          </p:cNvSpPr>
          <p:nvPr/>
        </p:nvSpPr>
        <p:spPr>
          <a:xfrm>
            <a:off x="2357422" y="1928802"/>
            <a:ext cx="4071966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algn="ctr">
              <a:spcBef>
                <a:spcPct val="20000"/>
              </a:spcBef>
            </a:pPr>
            <a:r>
              <a:rPr lang="fr-FR" sz="3200" dirty="0" smtClean="0"/>
              <a:t>Nos choix</a:t>
            </a:r>
            <a:endParaRPr kumimoji="0" lang="fr-FR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46</a:t>
            </a:fld>
            <a:r>
              <a:rPr lang="fr-FR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46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07288" cy="4873752"/>
          </a:xfrm>
        </p:spPr>
        <p:txBody>
          <a:bodyPr>
            <a:normAutofit/>
          </a:bodyPr>
          <a:lstStyle/>
          <a:p>
            <a:pPr algn="ctr"/>
            <a:endParaRPr lang="fr-FR" sz="5400" dirty="0" smtClean="0"/>
          </a:p>
          <a:p>
            <a:pPr marL="0" indent="0" algn="ctr">
              <a:buNone/>
            </a:pPr>
            <a:endParaRPr lang="fr-FR" sz="5400" dirty="0" smtClean="0"/>
          </a:p>
          <a:p>
            <a:pPr marL="0" indent="0" algn="ctr">
              <a:buNone/>
            </a:pPr>
            <a:r>
              <a:rPr lang="fr-FR" sz="5400" dirty="0" smtClean="0"/>
              <a:t>Données et traitements</a:t>
            </a:r>
            <a:endParaRPr lang="fr-FR" sz="5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47</a:t>
            </a:fld>
            <a:r>
              <a:rPr lang="fr-FR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854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48</a:t>
            </a:fld>
            <a:r>
              <a:rPr lang="fr-FR" smtClean="0"/>
              <a:t> / X</a:t>
            </a:r>
            <a:endParaRPr lang="fr-FR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t="-1241" r="51114" b="56551"/>
          <a:stretch>
            <a:fillRect/>
          </a:stretch>
        </p:blipFill>
        <p:spPr bwMode="auto">
          <a:xfrm>
            <a:off x="467544" y="4005064"/>
            <a:ext cx="201622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Flèche gauche 8"/>
          <p:cNvSpPr/>
          <p:nvPr/>
        </p:nvSpPr>
        <p:spPr>
          <a:xfrm>
            <a:off x="1691680" y="4942308"/>
            <a:ext cx="1357322" cy="142876"/>
          </a:xfrm>
          <a:prstGeom prst="leftArrow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63500" algn="c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 cstate="print"/>
          <a:srcRect r="5501"/>
          <a:stretch>
            <a:fillRect/>
          </a:stretch>
        </p:blipFill>
        <p:spPr bwMode="auto">
          <a:xfrm>
            <a:off x="3203848" y="4904209"/>
            <a:ext cx="1584176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9200" y="3068960"/>
            <a:ext cx="2743200" cy="2581275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Flèche gauche 15"/>
          <p:cNvSpPr/>
          <p:nvPr/>
        </p:nvSpPr>
        <p:spPr>
          <a:xfrm flipH="1">
            <a:off x="4788024" y="3356992"/>
            <a:ext cx="792088" cy="144016"/>
          </a:xfrm>
          <a:prstGeom prst="leftArrow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63500" algn="c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J:\Soutenance Finale\Darties\Capture - Connexion BDD et Excel - modif 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736" y="1988840"/>
            <a:ext cx="2429866" cy="1800200"/>
          </a:xfrm>
          <a:prstGeom prst="snip2Diag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ZoneTexte 16"/>
          <p:cNvSpPr txBox="1">
            <a:spLocks noChangeArrowheads="1"/>
          </p:cNvSpPr>
          <p:nvPr/>
        </p:nvSpPr>
        <p:spPr bwMode="auto">
          <a:xfrm>
            <a:off x="4136266" y="1556792"/>
            <a:ext cx="21639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: Architecture </a:t>
            </a:r>
            <a:r>
              <a:rPr lang="fr-FR" sz="1800" b="1" dirty="0" err="1" smtClean="0">
                <a:solidFill>
                  <a:srgbClr val="002232"/>
                </a:solidFill>
                <a:latin typeface="+mn-lt"/>
              </a:rPr>
              <a:t>Talend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781202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6" grpId="0" animBg="1"/>
      <p:bldP spid="16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49</a:t>
            </a:fld>
            <a:r>
              <a:rPr lang="fr-FR" smtClean="0"/>
              <a:t> / X</a:t>
            </a:r>
            <a:endParaRPr lang="fr-FR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t="-1241" r="51114" b="56551"/>
          <a:stretch>
            <a:fillRect/>
          </a:stretch>
        </p:blipFill>
        <p:spPr bwMode="auto">
          <a:xfrm>
            <a:off x="467544" y="4005064"/>
            <a:ext cx="201622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 gauche 7"/>
          <p:cNvSpPr/>
          <p:nvPr/>
        </p:nvSpPr>
        <p:spPr>
          <a:xfrm>
            <a:off x="1702510" y="4582268"/>
            <a:ext cx="1357322" cy="142876"/>
          </a:xfrm>
          <a:prstGeom prst="leftArrow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63500" algn="c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 cstate="print"/>
          <a:srcRect r="2738"/>
          <a:stretch>
            <a:fillRect/>
          </a:stretch>
        </p:blipFill>
        <p:spPr bwMode="auto">
          <a:xfrm>
            <a:off x="3203848" y="4553694"/>
            <a:ext cx="1584176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61967" y="4149080"/>
            <a:ext cx="2638425" cy="226695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ZoneTexte 16"/>
          <p:cNvSpPr txBox="1">
            <a:spLocks noChangeArrowheads="1"/>
          </p:cNvSpPr>
          <p:nvPr/>
        </p:nvSpPr>
        <p:spPr bwMode="auto">
          <a:xfrm>
            <a:off x="4136266" y="1556792"/>
            <a:ext cx="21639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: Architecture </a:t>
            </a:r>
            <a:r>
              <a:rPr lang="fr-FR" sz="1800" b="1" dirty="0" err="1" smtClean="0">
                <a:solidFill>
                  <a:srgbClr val="002232"/>
                </a:solidFill>
                <a:latin typeface="+mn-lt"/>
              </a:rPr>
              <a:t>Talend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573488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5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fr-FR" sz="2400" dirty="0" smtClean="0"/>
              <a:t>Constat de l’informatique actuelle du groupe</a:t>
            </a:r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r>
              <a:rPr lang="fr-FR" dirty="0" smtClean="0"/>
              <a:t>D</a:t>
            </a:r>
            <a:endParaRPr lang="fr-FR" dirty="0"/>
          </a:p>
        </p:txBody>
      </p:sp>
      <p:pic>
        <p:nvPicPr>
          <p:cNvPr id="4" name="Image 3" descr="Capture d’écran 2011-02-19 à 11.55.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514600"/>
            <a:ext cx="990600" cy="99977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810000" y="26670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Outil Microsoft Excel</a:t>
            </a:r>
            <a:r>
              <a:rPr lang="fr-FR" dirty="0" smtClean="0"/>
              <a:t> aidant à établir la budgétisation des différentes enseignes. </a:t>
            </a:r>
            <a:endParaRPr lang="fr-FR" dirty="0"/>
          </a:p>
        </p:txBody>
      </p:sp>
      <p:pic>
        <p:nvPicPr>
          <p:cNvPr id="6" name="Image 5" descr="Capture d’écran 2011-02-19 à 12.01.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3886200"/>
            <a:ext cx="1257300" cy="8382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781272" y="4114800"/>
            <a:ext cx="536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Données manipulées </a:t>
            </a:r>
            <a:r>
              <a:rPr lang="fr-FR" dirty="0" smtClean="0"/>
              <a:t>: Chiffre d’affaires, marge et vente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905000" y="4876800"/>
            <a:ext cx="7239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Enjeux </a:t>
            </a:r>
          </a:p>
          <a:p>
            <a:pPr lvl="1">
              <a:buFont typeface="Wingdings" charset="2"/>
              <a:buChar char="à"/>
            </a:pPr>
            <a:r>
              <a:rPr lang="fr-FR" dirty="0" smtClean="0">
                <a:sym typeface="Wingdings"/>
              </a:rPr>
              <a:t>     Analyse du réalisé par magasin, région commerciale, enseigne, le     	groupe</a:t>
            </a:r>
          </a:p>
          <a:p>
            <a:pPr lvl="1">
              <a:buFont typeface="Wingdings" charset="2"/>
              <a:buChar char="à"/>
            </a:pPr>
            <a:r>
              <a:rPr lang="fr-FR" dirty="0" smtClean="0">
                <a:sym typeface="Wingdings"/>
              </a:rPr>
              <a:t>     Etablissement d’objectifs en fonction du réel</a:t>
            </a:r>
          </a:p>
          <a:p>
            <a:pPr lvl="1">
              <a:buFont typeface="Wingdings" charset="2"/>
              <a:buChar char="à"/>
            </a:pPr>
            <a:r>
              <a:rPr lang="fr-FR" dirty="0" smtClean="0">
                <a:sym typeface="Wingdings"/>
              </a:rPr>
              <a:t>     Etude de la performance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81465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50</a:t>
            </a:fld>
            <a:r>
              <a:rPr lang="fr-FR" smtClean="0"/>
              <a:t> / X</a:t>
            </a:r>
            <a:endParaRPr lang="fr-FR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t="-1241" r="51114" b="56551"/>
          <a:stretch>
            <a:fillRect/>
          </a:stretch>
        </p:blipFill>
        <p:spPr bwMode="auto">
          <a:xfrm>
            <a:off x="467544" y="4005064"/>
            <a:ext cx="201622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Flèche gauche 6"/>
          <p:cNvSpPr/>
          <p:nvPr/>
        </p:nvSpPr>
        <p:spPr>
          <a:xfrm>
            <a:off x="1702510" y="4293096"/>
            <a:ext cx="1357322" cy="142876"/>
          </a:xfrm>
          <a:prstGeom prst="leftArrow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63500" algn="ctr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 r="4345"/>
          <a:stretch>
            <a:fillRect/>
          </a:stretch>
        </p:blipFill>
        <p:spPr bwMode="auto">
          <a:xfrm>
            <a:off x="3202682" y="4246612"/>
            <a:ext cx="1585342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1916832"/>
            <a:ext cx="3518729" cy="4512568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ZoneTexte 16"/>
          <p:cNvSpPr txBox="1">
            <a:spLocks noChangeArrowheads="1"/>
          </p:cNvSpPr>
          <p:nvPr/>
        </p:nvSpPr>
        <p:spPr bwMode="auto">
          <a:xfrm>
            <a:off x="4136266" y="1556792"/>
            <a:ext cx="21639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: Architecture </a:t>
            </a:r>
            <a:r>
              <a:rPr lang="fr-FR" sz="1800" b="1" dirty="0" err="1" smtClean="0">
                <a:solidFill>
                  <a:srgbClr val="002232"/>
                </a:solidFill>
                <a:latin typeface="+mn-lt"/>
              </a:rPr>
              <a:t>Talend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760692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51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17" name="ZoneTexte 16"/>
          <p:cNvSpPr txBox="1">
            <a:spLocks noChangeArrowheads="1"/>
          </p:cNvSpPr>
          <p:nvPr/>
        </p:nvSpPr>
        <p:spPr bwMode="auto">
          <a:xfrm>
            <a:off x="4136266" y="1556792"/>
            <a:ext cx="24031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: Explication Job </a:t>
            </a:r>
            <a:r>
              <a:rPr lang="fr-FR" sz="1800" b="1" dirty="0" err="1" smtClean="0">
                <a:solidFill>
                  <a:srgbClr val="002232"/>
                </a:solidFill>
                <a:latin typeface="+mn-lt"/>
              </a:rPr>
              <a:t>Talend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pic>
        <p:nvPicPr>
          <p:cNvPr id="2050" name="Picture 2" descr="J:\Soutenance Finale\Darties\Capture - Job 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005064"/>
            <a:ext cx="2841154" cy="265653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624100" y="4365104"/>
            <a:ext cx="1571636" cy="288032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lumMod val="40000"/>
                <a:lumOff val="6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1" name="Picture 3" descr="J:\Soutenance Finale\Darties\Capture - Job test connex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2060848"/>
            <a:ext cx="6820819" cy="3159051"/>
          </a:xfrm>
          <a:prstGeom prst="snip2Diag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093608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913E-6 L -0.0007 0.1260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:\Soutenance Finale\Darties\Capture - Job 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005064"/>
            <a:ext cx="2841154" cy="265653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624100" y="5229200"/>
            <a:ext cx="1571636" cy="288032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lumMod val="40000"/>
                <a:lumOff val="6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5" name="Picture 3" descr="J:\Soutenance Finale\Darties\Capture - Job maj mensuel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1988840"/>
            <a:ext cx="6696744" cy="3355696"/>
          </a:xfrm>
          <a:prstGeom prst="snip2Diag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3923928" y="3068960"/>
            <a:ext cx="936104" cy="78581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lumMod val="40000"/>
                <a:lumOff val="6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6" name="Picture 4" descr="J:\Soutenance Finale\Darties\Capture - tForeach famille artic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3933056"/>
            <a:ext cx="3960440" cy="2386755"/>
          </a:xfrm>
          <a:prstGeom prst="snip2Diag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077" name="Picture 5" descr="J:\Soutenance Finale\Darties\Capture - Job maj mensuelle famille articl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1916832"/>
            <a:ext cx="8712968" cy="4578269"/>
          </a:xfrm>
          <a:prstGeom prst="snip2Diag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4067944" y="4221088"/>
            <a:ext cx="1008112" cy="79208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lumMod val="40000"/>
                <a:lumOff val="6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52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17" name="ZoneTexte 16"/>
          <p:cNvSpPr txBox="1">
            <a:spLocks noChangeArrowheads="1"/>
          </p:cNvSpPr>
          <p:nvPr/>
        </p:nvSpPr>
        <p:spPr bwMode="auto">
          <a:xfrm>
            <a:off x="4136266" y="1556792"/>
            <a:ext cx="24031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: Explication Job </a:t>
            </a:r>
            <a:r>
              <a:rPr lang="fr-FR" sz="1800" b="1" dirty="0" err="1" smtClean="0">
                <a:solidFill>
                  <a:srgbClr val="002232"/>
                </a:solidFill>
                <a:latin typeface="+mn-lt"/>
              </a:rPr>
              <a:t>Talend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pic>
        <p:nvPicPr>
          <p:cNvPr id="3078" name="Picture 6" descr="J:\Soutenance Finale\Darties\Capture - tReplac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59632" y="1955197"/>
            <a:ext cx="6336704" cy="2265891"/>
          </a:xfrm>
          <a:prstGeom prst="snip2Diag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121762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5.64423E-7 L 0.14583 5.64423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70645E-7 L -0.00087 0.15753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2" grpId="2" animBg="1"/>
      <p:bldP spid="14" grpId="0" animBg="1"/>
      <p:bldP spid="14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53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17" name="ZoneTexte 16"/>
          <p:cNvSpPr txBox="1">
            <a:spLocks noChangeArrowheads="1"/>
          </p:cNvSpPr>
          <p:nvPr/>
        </p:nvSpPr>
        <p:spPr bwMode="auto">
          <a:xfrm>
            <a:off x="4136266" y="1556792"/>
            <a:ext cx="24031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: Explication Job </a:t>
            </a:r>
            <a:r>
              <a:rPr lang="fr-FR" sz="1800" b="1" dirty="0" err="1" smtClean="0">
                <a:solidFill>
                  <a:srgbClr val="002232"/>
                </a:solidFill>
                <a:latin typeface="+mn-lt"/>
              </a:rPr>
              <a:t>Talend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pic>
        <p:nvPicPr>
          <p:cNvPr id="2050" name="Picture 2" descr="J:\Soutenance Finale\Darties\Capture - Job 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005064"/>
            <a:ext cx="2841154" cy="265653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611560" y="6309320"/>
            <a:ext cx="1571636" cy="288032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lumMod val="40000"/>
                <a:lumOff val="6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J:\Soutenance Finale\Darties\Capture - maj référentie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333972"/>
            <a:ext cx="8412163" cy="3543300"/>
          </a:xfrm>
          <a:prstGeom prst="snip2Diag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4499992" y="2492896"/>
            <a:ext cx="1368152" cy="79208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lumMod val="40000"/>
                <a:lumOff val="6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 descr="J:\Soutenance Finale\Darties\Capture - maj référentiel maj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1916832"/>
            <a:ext cx="7062857" cy="4464496"/>
          </a:xfrm>
          <a:prstGeom prst="snip2Diag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Rectangle 14"/>
          <p:cNvSpPr/>
          <p:nvPr/>
        </p:nvSpPr>
        <p:spPr>
          <a:xfrm>
            <a:off x="5868144" y="5445224"/>
            <a:ext cx="1656184" cy="79208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lumMod val="40000"/>
                <a:lumOff val="6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J:\Soutenance Finale\Darties\Capture - maj référentiel maj magasi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1916832"/>
            <a:ext cx="7600662" cy="4445521"/>
          </a:xfrm>
          <a:prstGeom prst="snip2Diag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3203848" y="2996952"/>
            <a:ext cx="824819" cy="648072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lumMod val="40000"/>
                <a:lumOff val="6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9" name="Picture 5" descr="J:\Soutenance Finale\Darties\Capture - Matrice source cibl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3717032"/>
            <a:ext cx="7848872" cy="2772412"/>
          </a:xfrm>
          <a:prstGeom prst="snip2Diag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6" descr="J:\Soutenance Finale\Darties\Capture - tFiltreRow vérificati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03648" y="1988840"/>
            <a:ext cx="6203770" cy="4464496"/>
          </a:xfrm>
          <a:prstGeom prst="snip2Diag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1" name="Picture 7" descr="J:\Soutenance Finale\Darties\Capture - Matrice source cible 2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3789040"/>
            <a:ext cx="8208912" cy="2667896"/>
          </a:xfrm>
          <a:prstGeom prst="snip2Diag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2" name="Picture 8" descr="J:\Soutenance Finale\Darties\Capture - Vérif tMa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03648" y="1196752"/>
            <a:ext cx="6113685" cy="5460754"/>
          </a:xfrm>
          <a:prstGeom prst="snip2Diag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3" name="Picture 9" descr="J:\Soutenance Finale\Darties\Capture - tJavaRow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15090" y="2026813"/>
            <a:ext cx="6991375" cy="4335540"/>
          </a:xfrm>
          <a:prstGeom prst="snip2Diag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541510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28585E-6 L 0.00208 0.1521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7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15218 L 0.19114 -0.00532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00" y="-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  <p:bldP spid="15" grpId="1" animBg="1"/>
      <p:bldP spid="18" grpId="0" animBg="1"/>
      <p:bldP spid="18" grpId="1" animBg="1"/>
      <p:bldP spid="18" grpId="2" animBg="1"/>
      <p:bldP spid="18" grpId="3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07288" cy="4873752"/>
          </a:xfrm>
        </p:spPr>
        <p:txBody>
          <a:bodyPr>
            <a:normAutofit/>
          </a:bodyPr>
          <a:lstStyle/>
          <a:p>
            <a:pPr algn="ctr"/>
            <a:endParaRPr lang="fr-FR" sz="5400" dirty="0" smtClean="0"/>
          </a:p>
          <a:p>
            <a:pPr marL="0" indent="0" algn="ctr">
              <a:buNone/>
            </a:pPr>
            <a:endParaRPr lang="fr-FR" sz="5400" dirty="0" smtClean="0"/>
          </a:p>
          <a:p>
            <a:pPr marL="0" indent="0" algn="ctr">
              <a:buNone/>
            </a:pPr>
            <a:r>
              <a:rPr lang="fr-FR" sz="5400" dirty="0" smtClean="0"/>
              <a:t>Démo</a:t>
            </a:r>
            <a:endParaRPr lang="fr-FR" sz="5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54</a:t>
            </a:fld>
            <a:r>
              <a:rPr lang="fr-FR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149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55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441126"/>
          </a:xfrm>
        </p:spPr>
        <p:txBody>
          <a:bodyPr/>
          <a:lstStyle/>
          <a:p>
            <a:pPr algn="ctr">
              <a:buNone/>
            </a:pPr>
            <a:r>
              <a:rPr lang="fr-FR" dirty="0" smtClean="0"/>
              <a:t>Direction commerciale</a:t>
            </a:r>
          </a:p>
          <a:p>
            <a:r>
              <a:rPr lang="fr-FR" sz="2400" dirty="0" smtClean="0"/>
              <a:t>Informations de haut niveau : pays ou régions</a:t>
            </a:r>
          </a:p>
          <a:p>
            <a:r>
              <a:rPr lang="fr-FR" sz="2400" dirty="0" smtClean="0"/>
              <a:t>Cas d’utilisation 1 :</a:t>
            </a:r>
          </a:p>
          <a:p>
            <a:pPr lvl="1"/>
            <a:r>
              <a:rPr lang="fr-FR" sz="2000" dirty="0" smtClean="0"/>
              <a:t>Chiffre d’affaires en décembre 2010 et cumulé sur l’année pour famille d’articles Hifis et enseigne Darty</a:t>
            </a:r>
          </a:p>
          <a:p>
            <a:pPr lvl="1"/>
            <a:r>
              <a:rPr lang="fr-FR" sz="2000" dirty="0" smtClean="0"/>
              <a:t>Comparer ce chiffre à l’année précédente (2009)</a:t>
            </a:r>
          </a:p>
          <a:p>
            <a:pPr lvl="1"/>
            <a:r>
              <a:rPr lang="fr-FR" sz="2000" dirty="0" smtClean="0"/>
              <a:t>Analyser l’évolution temporelle de ce chiffre en 2010</a:t>
            </a:r>
          </a:p>
          <a:p>
            <a:r>
              <a:rPr lang="fr-FR" sz="2400" dirty="0" smtClean="0"/>
              <a:t>Cas d’utilisation 2 :</a:t>
            </a:r>
          </a:p>
          <a:p>
            <a:pPr lvl="1"/>
            <a:r>
              <a:rPr lang="fr-FR" sz="2000" dirty="0" smtClean="0"/>
              <a:t>Détail de tous les indicateurs et caractéristiques en janvier 2010 par régions</a:t>
            </a:r>
          </a:p>
          <a:p>
            <a:pPr lvl="1"/>
            <a:r>
              <a:rPr lang="fr-FR" sz="2000" dirty="0" smtClean="0"/>
              <a:t>Visualiser aisément la proportion de chaque région</a:t>
            </a:r>
          </a:p>
          <a:p>
            <a:pPr lvl="1"/>
            <a:endParaRPr lang="fr-FR" sz="2000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848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56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44112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dirty="0" smtClean="0"/>
              <a:t>Direction régionale</a:t>
            </a:r>
          </a:p>
          <a:p>
            <a:r>
              <a:rPr lang="fr-FR" sz="2400" dirty="0" smtClean="0"/>
              <a:t>Connaissance de l’activité de tous les magasins de sa région et veille à l’atteinte des objectifs</a:t>
            </a:r>
          </a:p>
          <a:p>
            <a:r>
              <a:rPr lang="fr-FR" sz="2400" dirty="0" smtClean="0"/>
              <a:t>Cas d’utilisation 1 :</a:t>
            </a:r>
          </a:p>
          <a:p>
            <a:pPr lvl="1"/>
            <a:r>
              <a:rPr lang="fr-FR" sz="2000" dirty="0" smtClean="0"/>
              <a:t>Ventes de magnétoscopes dans les magasins de la région en octobre 2010</a:t>
            </a:r>
          </a:p>
          <a:p>
            <a:pPr lvl="1"/>
            <a:r>
              <a:rPr lang="fr-FR" sz="2000" dirty="0" smtClean="0"/>
              <a:t>Classer et comparer l’évolution par rapport à 2009</a:t>
            </a:r>
          </a:p>
          <a:p>
            <a:pPr lvl="1"/>
            <a:r>
              <a:rPr lang="fr-FR" sz="2000" dirty="0" smtClean="0"/>
              <a:t>Visualiser ces ventes à l’aide d’un graphique</a:t>
            </a:r>
          </a:p>
          <a:p>
            <a:r>
              <a:rPr lang="fr-FR" sz="2400" dirty="0" smtClean="0"/>
              <a:t>Cas d’utilisation 2 :</a:t>
            </a:r>
          </a:p>
          <a:p>
            <a:pPr lvl="1"/>
            <a:r>
              <a:rPr lang="fr-FR" sz="2000" dirty="0" smtClean="0"/>
              <a:t>Historique du chiffre d’affaires de janvier à aout 2010 puis de janvier à octobre 2010 pour la région, et ensuite au niveau national</a:t>
            </a:r>
          </a:p>
          <a:p>
            <a:pPr lvl="1"/>
            <a:endParaRPr lang="fr-FR" sz="2000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0733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57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44112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dirty="0" smtClean="0"/>
              <a:t>Responsable magasin</a:t>
            </a:r>
          </a:p>
          <a:p>
            <a:r>
              <a:rPr lang="fr-FR" sz="2400" dirty="0" smtClean="0"/>
              <a:t>Gestion des ventes et positionnement de son magasin par rapport aux autres</a:t>
            </a:r>
          </a:p>
          <a:p>
            <a:r>
              <a:rPr lang="fr-FR" sz="2400" dirty="0" smtClean="0"/>
              <a:t>Scénario 1 :</a:t>
            </a:r>
          </a:p>
          <a:p>
            <a:pPr lvl="1"/>
            <a:r>
              <a:rPr lang="fr-FR" sz="2000" dirty="0" smtClean="0"/>
              <a:t>Palmarès réalisé des magasins de la région en janvier 2011 et  classement </a:t>
            </a:r>
            <a:r>
              <a:rPr lang="fr-FR" sz="2000" smtClean="0"/>
              <a:t>sur le chiffre </a:t>
            </a:r>
            <a:r>
              <a:rPr lang="fr-FR" sz="2000" dirty="0" smtClean="0"/>
              <a:t>d’affaires</a:t>
            </a:r>
          </a:p>
          <a:p>
            <a:pPr lvl="1"/>
            <a:r>
              <a:rPr lang="fr-FR" sz="2000" dirty="0" smtClean="0"/>
              <a:t>Positionnement et évolution par rapport à 2010</a:t>
            </a:r>
          </a:p>
          <a:p>
            <a:pPr lvl="1"/>
            <a:r>
              <a:rPr lang="fr-FR" sz="2000" dirty="0" smtClean="0"/>
              <a:t>Visualiser aisément le positionnement par un graphique</a:t>
            </a:r>
          </a:p>
          <a:p>
            <a:r>
              <a:rPr lang="fr-FR" sz="2400" dirty="0" smtClean="0"/>
              <a:t>Scénario 2 :</a:t>
            </a:r>
          </a:p>
          <a:p>
            <a:pPr lvl="1"/>
            <a:r>
              <a:rPr lang="fr-FR" sz="2000" dirty="0" smtClean="0"/>
              <a:t>Historique de la marge brute de janvier à décembre 2010 et comparer à l’année 2009</a:t>
            </a:r>
          </a:p>
          <a:p>
            <a:pPr lvl="1"/>
            <a:r>
              <a:rPr lang="fr-FR" sz="2000" dirty="0" smtClean="0"/>
              <a:t>Visualiser cet historique à l’aide de graphiques</a:t>
            </a:r>
          </a:p>
          <a:p>
            <a:pPr lvl="1"/>
            <a:endParaRPr lang="fr-FR" sz="2000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4769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07288" cy="4873752"/>
          </a:xfrm>
        </p:spPr>
        <p:txBody>
          <a:bodyPr>
            <a:normAutofit/>
          </a:bodyPr>
          <a:lstStyle/>
          <a:p>
            <a:pPr algn="ctr"/>
            <a:endParaRPr lang="fr-FR" sz="5400" dirty="0" smtClean="0"/>
          </a:p>
          <a:p>
            <a:pPr marL="0" indent="0" algn="ctr">
              <a:buNone/>
            </a:pPr>
            <a:endParaRPr lang="fr-FR" sz="5400" dirty="0" smtClean="0"/>
          </a:p>
          <a:p>
            <a:pPr marL="0" indent="0" algn="ctr">
              <a:buNone/>
            </a:pPr>
            <a:r>
              <a:rPr lang="fr-FR" sz="5400" dirty="0" smtClean="0"/>
              <a:t>Bilan</a:t>
            </a:r>
            <a:endParaRPr lang="fr-FR" sz="5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58</a:t>
            </a:fld>
            <a:r>
              <a:rPr lang="fr-FR" dirty="0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854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fr-FR" b="1" dirty="0" smtClean="0"/>
              <a:t>Bilan de l’ergonomie</a:t>
            </a:r>
          </a:p>
          <a:p>
            <a:endParaRPr lang="fr-FR" sz="2400" dirty="0" smtClean="0"/>
          </a:p>
          <a:p>
            <a:r>
              <a:rPr lang="fr-FR" sz="2400" dirty="0" smtClean="0"/>
              <a:t>Le design de l’application est assez proche de la charte graphique du cahier des charges.</a:t>
            </a:r>
            <a:endParaRPr lang="fr-F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32943" t="20508" r="18191" b="14062"/>
          <a:stretch>
            <a:fillRect/>
          </a:stretch>
        </p:blipFill>
        <p:spPr bwMode="auto">
          <a:xfrm>
            <a:off x="2071670" y="4000504"/>
            <a:ext cx="3106034" cy="2338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 l="15373" t="12695" r="28074" b="11133"/>
          <a:stretch>
            <a:fillRect/>
          </a:stretch>
        </p:blipFill>
        <p:spPr bwMode="auto">
          <a:xfrm>
            <a:off x="5500694" y="3929066"/>
            <a:ext cx="3143272" cy="238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59</a:t>
            </a:fld>
            <a:r>
              <a:rPr lang="fr-FR" dirty="0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6</a:t>
            </a:fld>
            <a:r>
              <a:rPr lang="fr-FR" smtClean="0"/>
              <a:t> / X</a:t>
            </a:r>
            <a:endParaRPr lang="fr-FR" dirty="0"/>
          </a:p>
        </p:txBody>
      </p:sp>
      <p:pic>
        <p:nvPicPr>
          <p:cNvPr id="4" name="Espace réservé du contenu 3" descr="Capture d’écran 2011-02-19 à 12.06.16.png"/>
          <p:cNvPicPr>
            <a:picLocks noGrp="1" noChangeAspect="1"/>
          </p:cNvPicPr>
          <p:nvPr>
            <p:ph idx="1"/>
          </p:nvPr>
        </p:nvPicPr>
        <p:blipFill>
          <a:blip r:embed="rId3"/>
          <a:srcRect l="-31054" r="-31054"/>
          <a:stretch>
            <a:fillRect/>
          </a:stretch>
        </p:blipFill>
        <p:spPr>
          <a:xfrm>
            <a:off x="1524000" y="5410200"/>
            <a:ext cx="1335576" cy="838200"/>
          </a:xfrm>
        </p:spPr>
      </p:pic>
      <p:sp>
        <p:nvSpPr>
          <p:cNvPr id="5" name="Rectangle 4"/>
          <p:cNvSpPr/>
          <p:nvPr/>
        </p:nvSpPr>
        <p:spPr>
          <a:xfrm>
            <a:off x="2882043" y="2057400"/>
            <a:ext cx="3950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dirty="0" smtClean="0"/>
              <a:t>Disfonctionnements constatés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895600" y="5715000"/>
            <a:ext cx="5919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Difficultés</a:t>
            </a:r>
            <a:r>
              <a:rPr lang="fr-FR" b="1" dirty="0" smtClean="0"/>
              <a:t> de mettre en place des stratégies dans le groupe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362200" y="2743200"/>
            <a:ext cx="6477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fr-FR" sz="2000" dirty="0" smtClean="0">
                <a:sym typeface="Wingdings"/>
              </a:rPr>
              <a:t> L’application actuelle ne répond plus aux exigences des dirigeants</a:t>
            </a:r>
          </a:p>
          <a:p>
            <a:endParaRPr lang="fr-FR" sz="2000" dirty="0" smtClean="0">
              <a:sym typeface="Wingdings"/>
            </a:endParaRPr>
          </a:p>
          <a:p>
            <a:pPr>
              <a:buFont typeface="Arial"/>
              <a:buChar char="•"/>
            </a:pPr>
            <a:r>
              <a:rPr lang="fr-FR" sz="2000" dirty="0" smtClean="0">
                <a:sym typeface="Wingdings"/>
              </a:rPr>
              <a:t> L’application demande beaucoup de temps pour la saisie des données, l’établissement de calculs</a:t>
            </a:r>
          </a:p>
          <a:p>
            <a:pPr>
              <a:buFont typeface="Arial"/>
              <a:buChar char="•"/>
            </a:pPr>
            <a:endParaRPr lang="fr-FR" sz="2000" dirty="0" smtClean="0">
              <a:sym typeface="Wingdings"/>
            </a:endParaRPr>
          </a:p>
          <a:p>
            <a:pPr>
              <a:buFont typeface="Arial"/>
              <a:buChar char="•"/>
            </a:pPr>
            <a:r>
              <a:rPr lang="fr-FR" sz="2000" dirty="0" smtClean="0">
                <a:sym typeface="Wingdings"/>
              </a:rPr>
              <a:t> Les données sont redondantes,  complexes, l’unicité et la cohérence ne sont pas garanties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5839089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04" y="4365104"/>
            <a:ext cx="221457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23728" y="1916832"/>
            <a:ext cx="6707088" cy="42093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/>
              <a:t>Bilan de la </a:t>
            </a:r>
            <a:r>
              <a:rPr lang="fr-FR" b="1" dirty="0" smtClean="0"/>
              <a:t>navigation</a:t>
            </a:r>
            <a:endParaRPr lang="fr-FR" b="1" dirty="0"/>
          </a:p>
          <a:p>
            <a:r>
              <a:rPr lang="fr-FR" sz="2600" dirty="0" smtClean="0"/>
              <a:t>Les profils "Responsable magasin", "Responsable régional" et "Directeur commercial" sont opérationnels mis à part la gestion des études.</a:t>
            </a:r>
          </a:p>
          <a:p>
            <a:pPr algn="just"/>
            <a:r>
              <a:rPr lang="fr-FR" sz="2600" dirty="0" smtClean="0"/>
              <a:t>Le profil "Chef de produit" n'a pas été implémenté.</a:t>
            </a: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60</a:t>
            </a:fld>
            <a:r>
              <a:rPr lang="fr-FR" dirty="0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155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/>
              <a:t>Bilan de la </a:t>
            </a:r>
            <a:r>
              <a:rPr lang="fr-FR" b="1" dirty="0" smtClean="0"/>
              <a:t>navigation</a:t>
            </a:r>
          </a:p>
          <a:p>
            <a:pPr marL="0" indent="0" algn="ctr">
              <a:buNone/>
            </a:pPr>
            <a:endParaRPr lang="fr-FR" b="1" dirty="0"/>
          </a:p>
          <a:p>
            <a:pPr algn="just"/>
            <a:r>
              <a:rPr lang="fr-FR" sz="2400" dirty="0" smtClean="0"/>
              <a:t>Pour tous les profils créés, on peut consulter : l'accueil, le palmarès, l'historique et les détails, avec leurs graphiques associés.</a:t>
            </a:r>
          </a:p>
          <a:p>
            <a:pPr algn="just"/>
            <a:r>
              <a:rPr lang="fr-FR" sz="2400" dirty="0" smtClean="0"/>
              <a:t>On peut faire varier les informations à afficher.</a:t>
            </a: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61</a:t>
            </a:fld>
            <a:r>
              <a:rPr lang="fr-FR" dirty="0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743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/>
              <a:t>Bilan de la navigation</a:t>
            </a:r>
          </a:p>
          <a:p>
            <a:pPr algn="just"/>
            <a:endParaRPr lang="fr-FR" dirty="0" smtClean="0"/>
          </a:p>
          <a:p>
            <a:pPr algn="just"/>
            <a:r>
              <a:rPr lang="fr-FR" sz="2400" dirty="0" smtClean="0"/>
              <a:t>On peut imprimer les résultats et les enregistrer au format </a:t>
            </a:r>
            <a:r>
              <a:rPr lang="fr-FR" sz="2400" dirty="0" err="1" smtClean="0"/>
              <a:t>pdf</a:t>
            </a:r>
            <a:r>
              <a:rPr lang="fr-FR" sz="2400" dirty="0" smtClean="0"/>
              <a:t> uniquement. </a:t>
            </a:r>
          </a:p>
          <a:p>
            <a:pPr algn="just"/>
            <a:r>
              <a:rPr lang="fr-FR" sz="2400" dirty="0" smtClean="0"/>
              <a:t>L'envoi par mail n'est pas opérationnel.</a:t>
            </a:r>
          </a:p>
          <a:p>
            <a:pPr algn="just"/>
            <a:r>
              <a:rPr lang="fr-FR" sz="2400" dirty="0" smtClean="0"/>
              <a:t>L'aide n'a pas été implémentée.</a:t>
            </a:r>
            <a:endParaRPr lang="fr-FR" sz="2400" dirty="0"/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62</a:t>
            </a:fld>
            <a:r>
              <a:rPr lang="fr-FR" dirty="0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5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1342" t="9924" r="4725" b="7844"/>
          <a:stretch>
            <a:fillRect/>
          </a:stretch>
        </p:blipFill>
        <p:spPr bwMode="auto">
          <a:xfrm>
            <a:off x="4071934" y="3286124"/>
            <a:ext cx="4010351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FR" b="1" dirty="0"/>
              <a:t>Bilan de l’alimentation</a:t>
            </a:r>
          </a:p>
          <a:p>
            <a:r>
              <a:rPr lang="fr-FR" sz="3000" dirty="0" smtClean="0"/>
              <a:t>Réalisation de tests d’alimentation avec des fichiers valides et invalides.</a:t>
            </a:r>
          </a:p>
          <a:p>
            <a:r>
              <a:rPr lang="fr-FR" sz="3000" dirty="0" smtClean="0"/>
              <a:t>L’application a réagi conformément aux attentes : </a:t>
            </a:r>
          </a:p>
          <a:p>
            <a:pPr lvl="1"/>
            <a:r>
              <a:rPr lang="fr-FR" sz="2600" dirty="0" smtClean="0"/>
              <a:t>Lorsque les fichiers étaient bons, la base de données a bien été mise à jour.</a:t>
            </a:r>
          </a:p>
          <a:p>
            <a:pPr lvl="1"/>
            <a:r>
              <a:rPr lang="fr-FR" sz="2600" dirty="0" smtClean="0"/>
              <a:t>Lorsque les fichiers étaient mauvais, la base de données ne se mettait pas à jour et un message d’erreur était généré.</a:t>
            </a:r>
            <a:endParaRPr lang="fr-FR" sz="2600" dirty="0"/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63</a:t>
            </a:fld>
            <a:r>
              <a:rPr lang="fr-FR" dirty="0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125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64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 smtClean="0"/>
              <a:t>Bilan de l’alimentation</a:t>
            </a:r>
          </a:p>
          <a:p>
            <a:r>
              <a:rPr lang="fr-FR" sz="3000" dirty="0" smtClean="0"/>
              <a:t>Les jobs fonctionnent</a:t>
            </a:r>
          </a:p>
          <a:p>
            <a:r>
              <a:rPr lang="fr-FR" sz="3000" dirty="0" smtClean="0"/>
              <a:t>Mais il n'y a pas d'interface d'administration : nous sommes obligés de passer par </a:t>
            </a:r>
            <a:r>
              <a:rPr lang="fr-FR" sz="3000" dirty="0" err="1" smtClean="0"/>
              <a:t>Talend</a:t>
            </a:r>
            <a:r>
              <a:rPr lang="fr-FR" sz="3000" dirty="0" smtClean="0"/>
              <a:t>.</a:t>
            </a:r>
            <a:endParaRPr lang="fr-FR" sz="2600" dirty="0" smtClean="0"/>
          </a:p>
        </p:txBody>
      </p:sp>
    </p:spTree>
    <p:extLst>
      <p:ext uri="{BB962C8B-B14F-4D97-AF65-F5344CB8AC3E}">
        <p14:creationId xmlns:p14="http://schemas.microsoft.com/office/powerpoint/2010/main" val="343647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07288" cy="4873752"/>
          </a:xfrm>
        </p:spPr>
        <p:txBody>
          <a:bodyPr>
            <a:normAutofit/>
          </a:bodyPr>
          <a:lstStyle/>
          <a:p>
            <a:pPr algn="ctr"/>
            <a:endParaRPr lang="fr-FR" sz="5400" dirty="0" smtClean="0"/>
          </a:p>
          <a:p>
            <a:pPr algn="ctr"/>
            <a:endParaRPr lang="fr-FR" sz="5400" dirty="0"/>
          </a:p>
          <a:p>
            <a:pPr marL="0" indent="0" algn="ctr">
              <a:buNone/>
            </a:pPr>
            <a:r>
              <a:rPr lang="fr-FR" sz="5400" dirty="0" smtClean="0"/>
              <a:t>Solution Technique</a:t>
            </a:r>
            <a:endParaRPr lang="fr-FR" sz="5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7</a:t>
            </a:fld>
            <a:r>
              <a:rPr lang="fr-FR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136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07288" cy="4873752"/>
          </a:xfrm>
        </p:spPr>
        <p:txBody>
          <a:bodyPr>
            <a:normAutofit/>
          </a:bodyPr>
          <a:lstStyle/>
          <a:p>
            <a:pPr algn="ctr"/>
            <a:endParaRPr lang="fr-FR" sz="5400" dirty="0" smtClean="0"/>
          </a:p>
          <a:p>
            <a:pPr marL="0" indent="0" algn="ctr">
              <a:buNone/>
            </a:pPr>
            <a:endParaRPr lang="fr-FR" sz="5400" dirty="0" smtClean="0"/>
          </a:p>
          <a:p>
            <a:pPr marL="0" indent="0" algn="ctr">
              <a:buNone/>
            </a:pPr>
            <a:r>
              <a:rPr lang="fr-FR" sz="5400" dirty="0" smtClean="0"/>
              <a:t>Démarche et méthodologie</a:t>
            </a:r>
            <a:endParaRPr lang="fr-FR" sz="5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8</a:t>
            </a:fld>
            <a:r>
              <a:rPr lang="fr-FR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136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9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Réunion hebdomadaire/bimensuelle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Ensemble du groupe en copie dans les mails</a:t>
            </a:r>
          </a:p>
          <a:p>
            <a:endParaRPr lang="fr-FR" dirty="0" smtClean="0"/>
          </a:p>
          <a:p>
            <a:r>
              <a:rPr lang="fr-FR" dirty="0" smtClean="0"/>
              <a:t>Travail  en groupe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033" y="4375370"/>
            <a:ext cx="22860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Users\EMRIC\Desktop\runion_foo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435091"/>
            <a:ext cx="18954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923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</TotalTime>
  <Words>2180</Words>
  <Application>Microsoft Office PowerPoint</Application>
  <PresentationFormat>Affichage à l'écran (4:3)</PresentationFormat>
  <Paragraphs>553</Paragraphs>
  <Slides>64</Slides>
  <Notes>64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65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Borower</dc:creator>
  <cp:lastModifiedBy>EMRIC</cp:lastModifiedBy>
  <cp:revision>97</cp:revision>
  <dcterms:created xsi:type="dcterms:W3CDTF">2011-02-13T17:41:45Z</dcterms:created>
  <dcterms:modified xsi:type="dcterms:W3CDTF">2011-02-20T18:05:25Z</dcterms:modified>
</cp:coreProperties>
</file>