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8" r:id="rId2"/>
    <p:sldId id="266" r:id="rId3"/>
    <p:sldId id="267" r:id="rId4"/>
    <p:sldId id="268" r:id="rId5"/>
    <p:sldId id="273" r:id="rId6"/>
    <p:sldId id="274" r:id="rId7"/>
    <p:sldId id="275" r:id="rId8"/>
    <p:sldId id="276" r:id="rId9"/>
    <p:sldId id="260" r:id="rId10"/>
    <p:sldId id="277" r:id="rId11"/>
    <p:sldId id="279" r:id="rId12"/>
    <p:sldId id="278" r:id="rId13"/>
    <p:sldId id="261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92" r:id="rId22"/>
    <p:sldId id="291" r:id="rId23"/>
    <p:sldId id="290" r:id="rId24"/>
    <p:sldId id="289" r:id="rId25"/>
    <p:sldId id="288" r:id="rId26"/>
    <p:sldId id="293" r:id="rId27"/>
    <p:sldId id="262" r:id="rId28"/>
    <p:sldId id="263" r:id="rId29"/>
    <p:sldId id="295" r:id="rId30"/>
    <p:sldId id="296" r:id="rId31"/>
    <p:sldId id="298" r:id="rId32"/>
    <p:sldId id="297" r:id="rId33"/>
    <p:sldId id="300" r:id="rId34"/>
    <p:sldId id="299" r:id="rId35"/>
    <p:sldId id="294" r:id="rId36"/>
    <p:sldId id="264" r:id="rId37"/>
    <p:sldId id="265" r:id="rId38"/>
    <p:sldId id="302" r:id="rId39"/>
    <p:sldId id="303" r:id="rId40"/>
    <p:sldId id="304" r:id="rId4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4" autoAdjust="0"/>
  </p:normalViewPr>
  <p:slideViewPr>
    <p:cSldViewPr>
      <p:cViewPr>
        <p:scale>
          <a:sx n="50" d="100"/>
          <a:sy n="50" d="100"/>
        </p:scale>
        <p:origin x="-1734" y="-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5603048050739177"/>
          <c:y val="0.12125388845683813"/>
          <c:w val="0.7980782016963166"/>
          <c:h val="0.7574922230863236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'Feuil1'!$B$1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strRef>
              <c:f>'Feuil1'!$A$2:$A$5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'Feuil1'!$B$2:$B$5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'Feuil1'!$C$1</c:f>
              <c:strCache>
                <c:ptCount val="1"/>
                <c:pt idx="0">
                  <c:v>Série 2</c:v>
                </c:pt>
              </c:strCache>
            </c:strRef>
          </c:tx>
          <c:invertIfNegative val="0"/>
          <c:cat>
            <c:strRef>
              <c:f>'Feuil1'!$A$2:$A$5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'Feuil1'!$C$2:$C$5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'Feuil1'!$D$1</c:f>
              <c:strCache>
                <c:ptCount val="1"/>
                <c:pt idx="0">
                  <c:v>Série 3</c:v>
                </c:pt>
              </c:strCache>
            </c:strRef>
          </c:tx>
          <c:invertIfNegative val="0"/>
          <c:cat>
            <c:strRef>
              <c:f>'Feuil1'!$A$2:$A$5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'Feuil1'!$D$2:$D$5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8323584"/>
        <c:axId val="72578176"/>
        <c:axId val="0"/>
      </c:bar3DChart>
      <c:catAx>
        <c:axId val="68323584"/>
        <c:scaling>
          <c:orientation val="minMax"/>
        </c:scaling>
        <c:delete val="1"/>
        <c:axPos val="b"/>
        <c:majorTickMark val="out"/>
        <c:minorTickMark val="none"/>
        <c:tickLblPos val="none"/>
        <c:crossAx val="72578176"/>
        <c:crosses val="autoZero"/>
        <c:auto val="1"/>
        <c:lblAlgn val="ctr"/>
        <c:lblOffset val="100"/>
        <c:noMultiLvlLbl val="0"/>
      </c:catAx>
      <c:valAx>
        <c:axId val="7257817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one"/>
        <c:crossAx val="683235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'Feuil1'!$B$1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strRef>
              <c:f>'Feuil1'!$A$2:$A$5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'Feuil1'!$B$2:$B$5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'Feuil1'!$C$1</c:f>
              <c:strCache>
                <c:ptCount val="1"/>
                <c:pt idx="0">
                  <c:v>Série 2</c:v>
                </c:pt>
              </c:strCache>
            </c:strRef>
          </c:tx>
          <c:invertIfNegative val="0"/>
          <c:cat>
            <c:strRef>
              <c:f>'Feuil1'!$A$2:$A$5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'Feuil1'!$C$2:$C$5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'Feuil1'!$D$1</c:f>
              <c:strCache>
                <c:ptCount val="1"/>
                <c:pt idx="0">
                  <c:v>Série 3</c:v>
                </c:pt>
              </c:strCache>
            </c:strRef>
          </c:tx>
          <c:invertIfNegative val="0"/>
          <c:cat>
            <c:strRef>
              <c:f>'Feuil1'!$A$2:$A$5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'Feuil1'!$D$2:$D$5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346048"/>
        <c:axId val="64389888"/>
        <c:axId val="0"/>
      </c:bar3DChart>
      <c:catAx>
        <c:axId val="31346048"/>
        <c:scaling>
          <c:orientation val="minMax"/>
        </c:scaling>
        <c:delete val="1"/>
        <c:axPos val="b"/>
        <c:majorTickMark val="out"/>
        <c:minorTickMark val="none"/>
        <c:tickLblPos val="none"/>
        <c:crossAx val="64389888"/>
        <c:crosses val="autoZero"/>
        <c:auto val="1"/>
        <c:lblAlgn val="ctr"/>
        <c:lblOffset val="100"/>
        <c:noMultiLvlLbl val="0"/>
      </c:catAx>
      <c:valAx>
        <c:axId val="64389888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one"/>
        <c:crossAx val="313460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'Feuil1'!$B$1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strRef>
              <c:f>'Feuil1'!$A$2:$A$5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'Feuil1'!$B$2:$B$5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'Feuil1'!$C$1</c:f>
              <c:strCache>
                <c:ptCount val="1"/>
                <c:pt idx="0">
                  <c:v>Série 2</c:v>
                </c:pt>
              </c:strCache>
            </c:strRef>
          </c:tx>
          <c:invertIfNegative val="0"/>
          <c:cat>
            <c:strRef>
              <c:f>'Feuil1'!$A$2:$A$5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'Feuil1'!$C$2:$C$5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'Feuil1'!$D$1</c:f>
              <c:strCache>
                <c:ptCount val="1"/>
                <c:pt idx="0">
                  <c:v>Série 3</c:v>
                </c:pt>
              </c:strCache>
            </c:strRef>
          </c:tx>
          <c:invertIfNegative val="0"/>
          <c:cat>
            <c:strRef>
              <c:f>'Feuil1'!$A$2:$A$5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'Feuil1'!$D$2:$D$5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7156992"/>
        <c:axId val="70259456"/>
        <c:axId val="0"/>
      </c:bar3DChart>
      <c:catAx>
        <c:axId val="67156992"/>
        <c:scaling>
          <c:orientation val="minMax"/>
        </c:scaling>
        <c:delete val="1"/>
        <c:axPos val="b"/>
        <c:majorTickMark val="out"/>
        <c:minorTickMark val="none"/>
        <c:tickLblPos val="none"/>
        <c:crossAx val="70259456"/>
        <c:crosses val="autoZero"/>
        <c:auto val="1"/>
        <c:lblAlgn val="ctr"/>
        <c:lblOffset val="100"/>
        <c:noMultiLvlLbl val="0"/>
      </c:catAx>
      <c:valAx>
        <c:axId val="7025945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one"/>
        <c:crossAx val="671569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118A-B433-468F-BC32-6BD77E84A3EF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4A45-7D0D-4F5E-AED8-BE955C999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189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32854-3691-4D22-8194-30C18A0F86B4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7D2D-C587-49A8-9D05-AF87BEB26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352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990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990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990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685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578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411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41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52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4117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411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4117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4117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4117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411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6465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20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209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2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4964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20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986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23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519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278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99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8408-60A7-4A69-AD55-8B4CC51DBBE4}" type="datetime1">
              <a:rPr lang="fr-FR" smtClean="0"/>
              <a:t>15/02/2011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0" y="2060848"/>
            <a:ext cx="9144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 err="1" smtClean="0">
                <a:solidFill>
                  <a:srgbClr val="002232"/>
                </a:solidFill>
                <a:latin typeface="+mn-lt"/>
              </a:rPr>
              <a:t>Soutenance</a:t>
            </a:r>
            <a:r>
              <a:rPr lang="en-US" sz="4800" b="1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002232"/>
                </a:solidFill>
                <a:latin typeface="+mn-lt"/>
              </a:rPr>
              <a:t>du </a:t>
            </a:r>
            <a:r>
              <a:rPr lang="fr-FR" sz="4800" b="1" dirty="0" smtClean="0">
                <a:solidFill>
                  <a:srgbClr val="002232"/>
                </a:solidFill>
                <a:latin typeface="+mn-lt"/>
              </a:rPr>
              <a:t>projet </a:t>
            </a:r>
            <a:r>
              <a:rPr lang="fr-FR" sz="4800" b="1" dirty="0" err="1" smtClean="0">
                <a:solidFill>
                  <a:srgbClr val="002232"/>
                </a:solidFill>
                <a:latin typeface="+mn-lt"/>
              </a:rPr>
              <a:t>Darties</a:t>
            </a:r>
            <a:endParaRPr lang="en-US" sz="3200" b="1" dirty="0">
              <a:solidFill>
                <a:srgbClr val="002232"/>
              </a:solidFill>
              <a:latin typeface="+mn-lt"/>
            </a:endParaRPr>
          </a:p>
          <a:p>
            <a:pPr algn="ctr">
              <a:defRPr/>
            </a:pPr>
            <a:endParaRPr lang="en-US" b="1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2000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400" dirty="0">
              <a:solidFill>
                <a:srgbClr val="007285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7285"/>
                </a:solidFill>
                <a:latin typeface="Verdana" pitchFamily="34" charset="0"/>
              </a:rPr>
              <a:t>           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Maître d’ouvrage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le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groupe DARTIES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           Maître d’</a:t>
            </a:r>
            <a:r>
              <a:rPr lang="fr-FR" sz="1200" dirty="0" err="1">
                <a:solidFill>
                  <a:srgbClr val="002232"/>
                </a:solidFill>
                <a:latin typeface="Verdana" pitchFamily="34" charset="0"/>
              </a:rPr>
              <a:t>oeuvre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: </a:t>
            </a:r>
            <a:r>
              <a:rPr lang="fr-FR" sz="1200" b="1" dirty="0">
                <a:solidFill>
                  <a:srgbClr val="002232"/>
                </a:solidFill>
                <a:latin typeface="Verdana" pitchFamily="34" charset="0"/>
              </a:rPr>
              <a:t>Section informatique de l’école ISTIL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.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</a:t>
            </a:r>
            <a:r>
              <a:rPr lang="fr-FR" sz="1200" baseline="0" dirty="0" smtClean="0">
                <a:solidFill>
                  <a:srgbClr val="002232"/>
                </a:solidFill>
                <a:latin typeface="Verdana" pitchFamily="34" charset="0"/>
              </a:rPr>
              <a:t>           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Etudiant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Groupe de travail n°2</a:t>
            </a:r>
          </a:p>
          <a:p>
            <a:pPr>
              <a:lnSpc>
                <a:spcPct val="170000"/>
              </a:lnSpc>
              <a:defRPr/>
            </a:pP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            Détail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Valentin BERNARD 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–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 Pierre COSTE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– Anthony DESSURGEY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Charaf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EL-BELLAI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Loic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FAURE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Emric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FORGE – Charlotte GALZY – Louis GENESIO – 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Nicolas GERANTET – Romain GIRARD – Stéphanie GORGONE – Florent GRIGIS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Sylvain LEQUANG – Chloé MANDON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</a:p>
          <a:p>
            <a:pPr>
              <a:lnSpc>
                <a:spcPct val="170000"/>
              </a:lnSpc>
              <a:defRPr/>
            </a:pPr>
            <a:endParaRPr lang="fr-FR" sz="1200" b="1" baseline="0" dirty="0" smtClean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</p:txBody>
      </p:sp>
      <p:sp>
        <p:nvSpPr>
          <p:cNvPr id="10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5DC-39D3-EB4A-97D9-187D23C8763D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42DC-8F78-4B48-A2F6-A112AB3EA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04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085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564904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905199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65820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B0AF-5672-4113-853C-C3A4A5CC5BEA}" type="datetime1">
              <a:rPr lang="fr-FR" smtClean="0"/>
              <a:t>15/02/2011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21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375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2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88EB-FB72-4CF4-971C-BA8A2CF6FF78}" type="datetime1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3121223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4818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607295"/>
            <a:ext cx="1315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Charaf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EL-BELLAI</a:t>
            </a:r>
            <a:endParaRPr lang="fr-FR" sz="12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670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0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B67-9623-4FD7-83CE-49ACD1045228}" type="datetime1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12976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924944"/>
            <a:ext cx="12895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Charlotte GALZY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98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Solution</a:t>
            </a:r>
            <a:r>
              <a:rPr lang="fr-FR" sz="1800" b="1" baseline="0" dirty="0" smtClean="0">
                <a:solidFill>
                  <a:srgbClr val="002232"/>
                </a:solidFill>
                <a:latin typeface="+mn-lt"/>
              </a:rPr>
              <a:t>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 et méthod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888E-7959-456A-AA95-CE92EF64A6F7}" type="datetime1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29249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3440033"/>
            <a:ext cx="1181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Emric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FORGE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GRIGIS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795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Démarche et méthodologie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hture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C42C-4910-4162-8D76-EA4037F80803}" type="datetime1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503929"/>
            <a:ext cx="16258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Anthony DUSSURGEY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Chloé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MANDON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Stéphanie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GORGONE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3356992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697287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372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Architecture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7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nées et trai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CAE-B517-434E-85AE-842D126D49C8}" type="datetime1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852936"/>
            <a:ext cx="14282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Valentin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BERNARD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Romain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GIRARD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Louis GENESIO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697287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438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96B-2E50-4754-B45F-0F5F669BAFFA}" type="datetime1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3142709"/>
            <a:ext cx="16258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Chloé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MANDON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Stéphanie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GORGONE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852936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756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7BDC-1A22-4676-9B0B-CD961956CFB0}" type="datetime1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</a:t>
            </a:r>
            <a:r>
              <a:rPr lang="fr-FR" sz="1200" b="1" u="sng" strike="noStrike" dirty="0">
                <a:solidFill>
                  <a:schemeClr val="bg1"/>
                </a:solidFill>
                <a:effectLst/>
                <a:latin typeface="+mn-lt"/>
              </a:rPr>
              <a:t>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5469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err="1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4321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GRIGIS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Nicolas GERANTET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Loic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FAURE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79712" y="1600200"/>
            <a:ext cx="67070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8408-60A7-4A69-AD55-8B4CC51DBBE4}" type="datetime1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2" cstate="print"/>
          <a:srcRect t="24278"/>
          <a:stretch>
            <a:fillRect/>
          </a:stretch>
        </p:blipFill>
        <p:spPr bwMode="auto">
          <a:xfrm>
            <a:off x="0" y="0"/>
            <a:ext cx="9144000" cy="143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 userDrawn="1"/>
        </p:nvSpPr>
        <p:spPr>
          <a:xfrm>
            <a:off x="4355976" y="332656"/>
            <a:ext cx="351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Soutenance projet </a:t>
            </a:r>
            <a:r>
              <a:rPr lang="fr-FR" sz="2400" b="1" dirty="0" err="1" smtClean="0">
                <a:solidFill>
                  <a:schemeClr val="bg1"/>
                </a:solidFill>
              </a:rPr>
              <a:t>Darties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00392" y="18864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C:\Users\Borower\Desktop\FlipFlop Projet TUT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 rot="-360000">
            <a:off x="261443" y="-270592"/>
            <a:ext cx="3715063" cy="1944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5" r:id="rId3"/>
    <p:sldLayoutId id="2147483656" r:id="rId4"/>
    <p:sldLayoutId id="2147483657" r:id="rId5"/>
    <p:sldLayoutId id="2147483651" r:id="rId6"/>
    <p:sldLayoutId id="2147483658" r:id="rId7"/>
    <p:sldLayoutId id="2147483659" r:id="rId8"/>
    <p:sldLayoutId id="2147483652" r:id="rId9"/>
    <p:sldLayoutId id="2147483661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</a:t>
            </a:fld>
            <a:r>
              <a:rPr lang="fr-FR" smtClean="0"/>
              <a:t> / X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10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03345" tIns="51673" rIns="103345" bIns="51673" rtlCol="0">
            <a:normAutofit/>
          </a:bodyPr>
          <a:lstStyle>
            <a:lvl1pPr marL="387546" indent="-387546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9682" indent="-322955" algn="l" defTabSz="10334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1819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8546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25273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2001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58728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75456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92183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Entrepôt de données : modèle en flocon</a:t>
            </a:r>
          </a:p>
          <a:p>
            <a:endParaRPr lang="fr-FR" sz="2000" dirty="0" smtClean="0"/>
          </a:p>
        </p:txBody>
      </p:sp>
      <p:sp>
        <p:nvSpPr>
          <p:cNvPr id="64" name="Rectangle à coins arrondis 63"/>
          <p:cNvSpPr/>
          <p:nvPr/>
        </p:nvSpPr>
        <p:spPr>
          <a:xfrm>
            <a:off x="3563888" y="3352999"/>
            <a:ext cx="1224136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Faits</a:t>
            </a:r>
            <a:endParaRPr lang="fr-FR" dirty="0"/>
          </a:p>
        </p:txBody>
      </p:sp>
      <p:sp>
        <p:nvSpPr>
          <p:cNvPr id="65" name="Rectangle à coins arrondis 64"/>
          <p:cNvSpPr/>
          <p:nvPr/>
        </p:nvSpPr>
        <p:spPr>
          <a:xfrm>
            <a:off x="6028577" y="3569023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Magasin</a:t>
            </a:r>
            <a:endParaRPr lang="fr-FR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2195736" y="2520166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Famille</a:t>
            </a:r>
            <a:endParaRPr lang="fr-FR" dirty="0"/>
          </a:p>
        </p:txBody>
      </p:sp>
      <p:sp>
        <p:nvSpPr>
          <p:cNvPr id="67" name="Rectangle à coins arrondis 66"/>
          <p:cNvSpPr/>
          <p:nvPr/>
        </p:nvSpPr>
        <p:spPr>
          <a:xfrm>
            <a:off x="7806188" y="3569023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Enseigne</a:t>
            </a:r>
            <a:endParaRPr lang="fr-FR" dirty="0"/>
          </a:p>
        </p:txBody>
      </p:sp>
      <p:sp>
        <p:nvSpPr>
          <p:cNvPr id="68" name="Rectangle à coins arrondis 67"/>
          <p:cNvSpPr/>
          <p:nvPr/>
        </p:nvSpPr>
        <p:spPr>
          <a:xfrm>
            <a:off x="6022871" y="4334368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Ville</a:t>
            </a:r>
            <a:endParaRPr lang="fr-FR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6022871" y="4998792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Région</a:t>
            </a:r>
            <a:endParaRPr lang="fr-FR" dirty="0"/>
          </a:p>
        </p:txBody>
      </p:sp>
      <p:sp>
        <p:nvSpPr>
          <p:cNvPr id="70" name="Rectangle à coins arrondis 69"/>
          <p:cNvSpPr/>
          <p:nvPr/>
        </p:nvSpPr>
        <p:spPr>
          <a:xfrm>
            <a:off x="6022871" y="5636428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Pays</a:t>
            </a:r>
            <a:endParaRPr lang="fr-FR" dirty="0"/>
          </a:p>
        </p:txBody>
      </p:sp>
      <p:sp>
        <p:nvSpPr>
          <p:cNvPr id="71" name="Rectangle à coins arrondis 70"/>
          <p:cNvSpPr/>
          <p:nvPr/>
        </p:nvSpPr>
        <p:spPr>
          <a:xfrm>
            <a:off x="7725749" y="5644788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Continent</a:t>
            </a:r>
            <a:endParaRPr lang="fr-FR" dirty="0"/>
          </a:p>
        </p:txBody>
      </p:sp>
      <p:cxnSp>
        <p:nvCxnSpPr>
          <p:cNvPr id="72" name="Connecteur droit 71"/>
          <p:cNvCxnSpPr>
            <a:stCxn id="64" idx="3"/>
            <a:endCxn id="65" idx="1"/>
          </p:cNvCxnSpPr>
          <p:nvPr/>
        </p:nvCxnSpPr>
        <p:spPr>
          <a:xfrm>
            <a:off x="4788024" y="3785047"/>
            <a:ext cx="124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66" idx="3"/>
            <a:endCxn id="64" idx="1"/>
          </p:cNvCxnSpPr>
          <p:nvPr/>
        </p:nvCxnSpPr>
        <p:spPr>
          <a:xfrm>
            <a:off x="3347864" y="2736190"/>
            <a:ext cx="216024" cy="104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65" idx="2"/>
            <a:endCxn id="68" idx="0"/>
          </p:cNvCxnSpPr>
          <p:nvPr/>
        </p:nvCxnSpPr>
        <p:spPr>
          <a:xfrm flipH="1">
            <a:off x="6598935" y="4001071"/>
            <a:ext cx="5706" cy="33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68" idx="2"/>
            <a:endCxn id="69" idx="0"/>
          </p:cNvCxnSpPr>
          <p:nvPr/>
        </p:nvCxnSpPr>
        <p:spPr>
          <a:xfrm>
            <a:off x="6598935" y="4766416"/>
            <a:ext cx="0" cy="232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69" idx="2"/>
            <a:endCxn id="70" idx="0"/>
          </p:cNvCxnSpPr>
          <p:nvPr/>
        </p:nvCxnSpPr>
        <p:spPr>
          <a:xfrm>
            <a:off x="6598935" y="5430840"/>
            <a:ext cx="0" cy="20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70" idx="3"/>
            <a:endCxn id="71" idx="1"/>
          </p:cNvCxnSpPr>
          <p:nvPr/>
        </p:nvCxnSpPr>
        <p:spPr>
          <a:xfrm>
            <a:off x="7174999" y="5852452"/>
            <a:ext cx="550750" cy="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65" idx="3"/>
            <a:endCxn id="67" idx="1"/>
          </p:cNvCxnSpPr>
          <p:nvPr/>
        </p:nvCxnSpPr>
        <p:spPr>
          <a:xfrm>
            <a:off x="7180705" y="3785047"/>
            <a:ext cx="625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à coins arrondis 78"/>
          <p:cNvSpPr/>
          <p:nvPr/>
        </p:nvSpPr>
        <p:spPr>
          <a:xfrm>
            <a:off x="5928945" y="2371672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80" name="Rectangle à coins arrondis 79"/>
          <p:cNvSpPr/>
          <p:nvPr/>
        </p:nvSpPr>
        <p:spPr>
          <a:xfrm>
            <a:off x="7943667" y="2373631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Profil</a:t>
            </a:r>
            <a:endParaRPr lang="fr-FR" dirty="0"/>
          </a:p>
        </p:txBody>
      </p:sp>
      <p:cxnSp>
        <p:nvCxnSpPr>
          <p:cNvPr id="81" name="Connecteur droit 80"/>
          <p:cNvCxnSpPr>
            <a:stCxn id="79" idx="2"/>
            <a:endCxn id="65" idx="0"/>
          </p:cNvCxnSpPr>
          <p:nvPr/>
        </p:nvCxnSpPr>
        <p:spPr>
          <a:xfrm flipH="1">
            <a:off x="6604641" y="2803720"/>
            <a:ext cx="8380" cy="765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stCxn id="79" idx="3"/>
            <a:endCxn id="80" idx="1"/>
          </p:cNvCxnSpPr>
          <p:nvPr/>
        </p:nvCxnSpPr>
        <p:spPr>
          <a:xfrm>
            <a:off x="7297097" y="2587696"/>
            <a:ext cx="646570" cy="1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311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11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03345" tIns="51673" rIns="103345" bIns="51673" rtlCol="0">
            <a:normAutofit/>
          </a:bodyPr>
          <a:lstStyle>
            <a:lvl1pPr marL="387546" indent="-387546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9682" indent="-322955" algn="l" defTabSz="10334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1819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8546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25273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2001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58728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75456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92183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Architecture applicative globale</a:t>
            </a:r>
            <a:endParaRPr lang="fr-FR" sz="2000" dirty="0" smtClean="0"/>
          </a:p>
        </p:txBody>
      </p:sp>
      <p:graphicFrame>
        <p:nvGraphicFramePr>
          <p:cNvPr id="38" name="Tableau 37"/>
          <p:cNvGraphicFramePr>
            <a:graphicFrameLocks noGrp="1"/>
          </p:cNvGraphicFramePr>
          <p:nvPr/>
        </p:nvGraphicFramePr>
        <p:xfrm>
          <a:off x="156791" y="2924944"/>
          <a:ext cx="925734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8578"/>
                <a:gridCol w="308578"/>
                <a:gridCol w="308578"/>
              </a:tblGrid>
              <a:tr h="22972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2972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2972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ylindre 38"/>
          <p:cNvSpPr/>
          <p:nvPr/>
        </p:nvSpPr>
        <p:spPr>
          <a:xfrm>
            <a:off x="3613175" y="2852936"/>
            <a:ext cx="1296144" cy="122413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Entrepôt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6781527" y="5140151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Tableaux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8149679" y="506814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Graphiques</a:t>
            </a:r>
          </a:p>
        </p:txBody>
      </p:sp>
      <p:sp>
        <p:nvSpPr>
          <p:cNvPr id="42" name="Rectangle à coins arrondis 41"/>
          <p:cNvSpPr/>
          <p:nvPr/>
        </p:nvSpPr>
        <p:spPr>
          <a:xfrm>
            <a:off x="9157791" y="3195935"/>
            <a:ext cx="158417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utilisateur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1740967" y="3212976"/>
            <a:ext cx="1008112" cy="6310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ETL</a:t>
            </a:r>
            <a:endParaRPr lang="fr-FR" dirty="0"/>
          </a:p>
        </p:txBody>
      </p:sp>
      <p:graphicFrame>
        <p:nvGraphicFramePr>
          <p:cNvPr id="44" name="Tableau 43"/>
          <p:cNvGraphicFramePr>
            <a:graphicFrameLocks noGrp="1"/>
          </p:cNvGraphicFramePr>
          <p:nvPr/>
        </p:nvGraphicFramePr>
        <p:xfrm>
          <a:off x="7141567" y="3916015"/>
          <a:ext cx="925736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2868"/>
                <a:gridCol w="462868"/>
              </a:tblGrid>
              <a:tr h="18171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8171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8171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Graphique 44"/>
          <p:cNvGraphicFramePr/>
          <p:nvPr/>
        </p:nvGraphicFramePr>
        <p:xfrm>
          <a:off x="8221687" y="3916015"/>
          <a:ext cx="1383704" cy="1152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6" name="Flèche gauche 45"/>
          <p:cNvSpPr/>
          <p:nvPr/>
        </p:nvSpPr>
        <p:spPr>
          <a:xfrm>
            <a:off x="1164903" y="3429000"/>
            <a:ext cx="504056" cy="1897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2821087" y="3411959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 droite 47"/>
          <p:cNvSpPr/>
          <p:nvPr/>
        </p:nvSpPr>
        <p:spPr>
          <a:xfrm rot="10800000">
            <a:off x="7501607" y="3339951"/>
            <a:ext cx="1584176" cy="163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 droite 48"/>
          <p:cNvSpPr/>
          <p:nvPr/>
        </p:nvSpPr>
        <p:spPr>
          <a:xfrm>
            <a:off x="300807" y="5428183"/>
            <a:ext cx="10065568" cy="1944216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à coins arrondis 49"/>
          <p:cNvSpPr/>
          <p:nvPr/>
        </p:nvSpPr>
        <p:spPr>
          <a:xfrm>
            <a:off x="9373815" y="6076255"/>
            <a:ext cx="1296144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  <p:sp>
        <p:nvSpPr>
          <p:cNvPr id="51" name="Rectangle à coins arrondis 50"/>
          <p:cNvSpPr/>
          <p:nvPr/>
        </p:nvSpPr>
        <p:spPr>
          <a:xfrm>
            <a:off x="5989439" y="6076255"/>
            <a:ext cx="1296144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Mise en forme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5629399" y="3195935"/>
            <a:ext cx="1800200" cy="720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Outil de restitution</a:t>
            </a:r>
            <a:endParaRPr lang="fr-FR" dirty="0"/>
          </a:p>
        </p:txBody>
      </p:sp>
      <p:sp>
        <p:nvSpPr>
          <p:cNvPr id="53" name="Flèche droite 52"/>
          <p:cNvSpPr/>
          <p:nvPr/>
        </p:nvSpPr>
        <p:spPr>
          <a:xfrm>
            <a:off x="4981327" y="3699991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u="sng" dirty="0"/>
          </a:p>
        </p:txBody>
      </p:sp>
      <p:sp>
        <p:nvSpPr>
          <p:cNvPr id="54" name="Flèche droite 53"/>
          <p:cNvSpPr/>
          <p:nvPr/>
        </p:nvSpPr>
        <p:spPr>
          <a:xfrm>
            <a:off x="7501607" y="3608089"/>
            <a:ext cx="1584176" cy="163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lèche droite 54"/>
          <p:cNvSpPr/>
          <p:nvPr/>
        </p:nvSpPr>
        <p:spPr>
          <a:xfrm rot="10800000">
            <a:off x="4981327" y="3267943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u="sng" dirty="0"/>
          </a:p>
        </p:txBody>
      </p:sp>
      <p:sp>
        <p:nvSpPr>
          <p:cNvPr id="56" name="ZoneTexte 55"/>
          <p:cNvSpPr txBox="1"/>
          <p:nvPr/>
        </p:nvSpPr>
        <p:spPr>
          <a:xfrm>
            <a:off x="4621287" y="3844007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Données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4693295" y="2939841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interroge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7429599" y="2939841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appelle</a:t>
            </a:r>
          </a:p>
        </p:txBody>
      </p:sp>
      <p:sp>
        <p:nvSpPr>
          <p:cNvPr id="59" name="Rectangle à coins arrondis 58"/>
          <p:cNvSpPr/>
          <p:nvPr/>
        </p:nvSpPr>
        <p:spPr>
          <a:xfrm>
            <a:off x="1236911" y="6076255"/>
            <a:ext cx="2160240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Récupération et harmonisation</a:t>
            </a:r>
            <a:endParaRPr lang="fr-FR" dirty="0"/>
          </a:p>
        </p:txBody>
      </p:sp>
      <p:sp>
        <p:nvSpPr>
          <p:cNvPr id="60" name="Rectangle à coins arrondis 59"/>
          <p:cNvSpPr/>
          <p:nvPr/>
        </p:nvSpPr>
        <p:spPr>
          <a:xfrm>
            <a:off x="3613175" y="6076255"/>
            <a:ext cx="1296144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381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12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03345" tIns="51673" rIns="103345" bIns="51673" rtlCol="0">
            <a:normAutofit/>
          </a:bodyPr>
          <a:lstStyle>
            <a:lvl1pPr marL="387546" indent="-387546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9682" indent="-322955" algn="l" defTabSz="10334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1819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8546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25273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2001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58728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75456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92183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 smtClean="0"/>
          </a:p>
          <a:p>
            <a:endParaRPr lang="fr-FR" sz="2000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84783" y="1772816"/>
          <a:ext cx="925734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8578"/>
                <a:gridCol w="308578"/>
                <a:gridCol w="308578"/>
              </a:tblGrid>
              <a:tr h="22972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2972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2972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ylindre 5"/>
          <p:cNvSpPr/>
          <p:nvPr/>
        </p:nvSpPr>
        <p:spPr>
          <a:xfrm>
            <a:off x="3541167" y="1700808"/>
            <a:ext cx="1296144" cy="122413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Entrepôt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709519" y="398802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Tableaux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077671" y="391601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Graphiques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9085783" y="2043807"/>
            <a:ext cx="158417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utilisateur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1668959" y="2060848"/>
            <a:ext cx="1008112" cy="6310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ETL</a:t>
            </a:r>
            <a:endParaRPr lang="fr-FR" dirty="0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7069559" y="2763887"/>
          <a:ext cx="925736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2868"/>
                <a:gridCol w="462868"/>
              </a:tblGrid>
              <a:tr h="18171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8171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8171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Graphique 11"/>
          <p:cNvGraphicFramePr/>
          <p:nvPr/>
        </p:nvGraphicFramePr>
        <p:xfrm>
          <a:off x="8149679" y="2763887"/>
          <a:ext cx="1383704" cy="1152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Flèche gauche 12"/>
          <p:cNvSpPr/>
          <p:nvPr/>
        </p:nvSpPr>
        <p:spPr>
          <a:xfrm>
            <a:off x="1092895" y="2276872"/>
            <a:ext cx="504056" cy="1897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2749079" y="2259831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 rot="10800000">
            <a:off x="7429599" y="2187823"/>
            <a:ext cx="1584176" cy="163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>
            <a:off x="228799" y="4276055"/>
            <a:ext cx="10065568" cy="1944216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9301807" y="4924127"/>
            <a:ext cx="1296144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917431" y="4924127"/>
            <a:ext cx="1296144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Mise en forme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5557391" y="2043807"/>
            <a:ext cx="1800200" cy="720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Outil de restitution</a:t>
            </a:r>
            <a:endParaRPr lang="fr-FR" dirty="0"/>
          </a:p>
        </p:txBody>
      </p:sp>
      <p:sp>
        <p:nvSpPr>
          <p:cNvPr id="20" name="Flèche droite 19"/>
          <p:cNvSpPr/>
          <p:nvPr/>
        </p:nvSpPr>
        <p:spPr>
          <a:xfrm>
            <a:off x="4909319" y="2547863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u="sng" dirty="0"/>
          </a:p>
        </p:txBody>
      </p:sp>
      <p:sp>
        <p:nvSpPr>
          <p:cNvPr id="21" name="Flèche droite 20"/>
          <p:cNvSpPr/>
          <p:nvPr/>
        </p:nvSpPr>
        <p:spPr>
          <a:xfrm>
            <a:off x="7429599" y="2455961"/>
            <a:ext cx="1584176" cy="163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 rot="10800000">
            <a:off x="4909319" y="2115815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u="sng" dirty="0"/>
          </a:p>
        </p:txBody>
      </p:sp>
      <p:sp>
        <p:nvSpPr>
          <p:cNvPr id="23" name="ZoneTexte 22"/>
          <p:cNvSpPr txBox="1"/>
          <p:nvPr/>
        </p:nvSpPr>
        <p:spPr>
          <a:xfrm>
            <a:off x="4549279" y="2691879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Données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4621287" y="178771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interroge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357591" y="178771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appelle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1164903" y="4924127"/>
            <a:ext cx="2160240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Récupération et mise en forme</a:t>
            </a:r>
            <a:endParaRPr lang="fr-FR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3541167" y="4924127"/>
            <a:ext cx="1296144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381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13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CRA</a:t>
            </a:r>
          </a:p>
          <a:p>
            <a:r>
              <a:rPr lang="fr-FR" dirty="0" smtClean="0"/>
              <a:t>Réunion toute semaine/2semaines</a:t>
            </a:r>
          </a:p>
          <a:p>
            <a:r>
              <a:rPr lang="fr-FR" dirty="0" smtClean="0"/>
              <a:t>Tout le monde ne copie dans mail</a:t>
            </a:r>
          </a:p>
          <a:p>
            <a:r>
              <a:rPr lang="fr-FR" dirty="0" smtClean="0"/>
              <a:t>Travail  en groupe </a:t>
            </a:r>
          </a:p>
          <a:p>
            <a:r>
              <a:rPr lang="fr-FR" dirty="0" smtClean="0"/>
              <a:t>Répartition groupe (</a:t>
            </a:r>
            <a:r>
              <a:rPr lang="fr-FR" dirty="0" err="1" smtClean="0"/>
              <a:t>SGBD,Recettes,alim,Etl,Restit</a:t>
            </a:r>
            <a:r>
              <a:rPr lang="fr-FR" dirty="0" smtClean="0"/>
              <a:t>…)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14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04" y="2636912"/>
            <a:ext cx="3047619" cy="2619048"/>
          </a:xfrm>
          <a:prstGeom prst="rect">
            <a:avLst/>
          </a:prstGeom>
        </p:spPr>
      </p:pic>
      <p:sp>
        <p:nvSpPr>
          <p:cNvPr id="16" name="Espace réservé du contenu 3"/>
          <p:cNvSpPr>
            <a:spLocks noGrp="1"/>
          </p:cNvSpPr>
          <p:nvPr>
            <p:ph idx="1"/>
          </p:nvPr>
        </p:nvSpPr>
        <p:spPr>
          <a:xfrm>
            <a:off x="5220072" y="2615881"/>
            <a:ext cx="3322712" cy="2625155"/>
          </a:xfrm>
        </p:spPr>
        <p:txBody>
          <a:bodyPr>
            <a:normAutofit/>
          </a:bodyPr>
          <a:lstStyle/>
          <a:p>
            <a:r>
              <a:rPr lang="fr-FR" sz="1800" dirty="0" smtClean="0"/>
              <a:t>Présentation projet</a:t>
            </a:r>
          </a:p>
          <a:p>
            <a:r>
              <a:rPr lang="fr-FR" sz="1800" dirty="0" smtClean="0"/>
              <a:t>Début groupe 2</a:t>
            </a:r>
          </a:p>
          <a:p>
            <a:r>
              <a:rPr lang="fr-FR" sz="1800" dirty="0" smtClean="0"/>
              <a:t>Chefs de projet</a:t>
            </a:r>
          </a:p>
        </p:txBody>
      </p:sp>
    </p:spTree>
    <p:extLst>
      <p:ext uri="{BB962C8B-B14F-4D97-AF65-F5344CB8AC3E}">
        <p14:creationId xmlns:p14="http://schemas.microsoft.com/office/powerpoint/2010/main" val="109703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15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23" y="2629779"/>
            <a:ext cx="3047619" cy="2647619"/>
          </a:xfrm>
          <a:prstGeom prst="rect">
            <a:avLst/>
          </a:prstGeom>
        </p:spPr>
      </p:pic>
      <p:sp>
        <p:nvSpPr>
          <p:cNvPr id="6" name="Espace réservé du contenu 3"/>
          <p:cNvSpPr>
            <a:spLocks noGrp="1"/>
          </p:cNvSpPr>
          <p:nvPr>
            <p:ph idx="1"/>
          </p:nvPr>
        </p:nvSpPr>
        <p:spPr>
          <a:xfrm>
            <a:off x="5220072" y="2615881"/>
            <a:ext cx="3322712" cy="2625155"/>
          </a:xfrm>
        </p:spPr>
        <p:txBody>
          <a:bodyPr>
            <a:normAutofit/>
          </a:bodyPr>
          <a:lstStyle/>
          <a:p>
            <a:r>
              <a:rPr lang="fr-FR" sz="1800" dirty="0" smtClean="0"/>
              <a:t>Première réunion</a:t>
            </a:r>
          </a:p>
          <a:p>
            <a:r>
              <a:rPr lang="fr-FR" sz="1800" dirty="0" err="1" smtClean="0"/>
              <a:t>Obj</a:t>
            </a:r>
            <a:r>
              <a:rPr lang="fr-FR" sz="1800" dirty="0" smtClean="0"/>
              <a:t>?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2323926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16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78" y="2636912"/>
            <a:ext cx="3047619" cy="263809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idx="1"/>
          </p:nvPr>
        </p:nvSpPr>
        <p:spPr>
          <a:xfrm>
            <a:off x="5220072" y="2615881"/>
            <a:ext cx="3322712" cy="2625155"/>
          </a:xfrm>
        </p:spPr>
        <p:txBody>
          <a:bodyPr>
            <a:normAutofit/>
          </a:bodyPr>
          <a:lstStyle/>
          <a:p>
            <a:r>
              <a:rPr lang="fr-FR" sz="1800" dirty="0" smtClean="0"/>
              <a:t>Pas de réunion avec Client</a:t>
            </a:r>
          </a:p>
        </p:txBody>
      </p:sp>
    </p:spTree>
    <p:extLst>
      <p:ext uri="{BB962C8B-B14F-4D97-AF65-F5344CB8AC3E}">
        <p14:creationId xmlns:p14="http://schemas.microsoft.com/office/powerpoint/2010/main" val="2323926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17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78" y="2603004"/>
            <a:ext cx="3047619" cy="2647619"/>
          </a:xfrm>
          <a:prstGeom prst="rect">
            <a:avLst/>
          </a:prstGeom>
        </p:spPr>
      </p:pic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5220072" y="2615881"/>
            <a:ext cx="3322712" cy="2625155"/>
          </a:xfrm>
        </p:spPr>
        <p:txBody>
          <a:bodyPr>
            <a:normAutofit/>
          </a:bodyPr>
          <a:lstStyle/>
          <a:p>
            <a:r>
              <a:rPr lang="fr-FR" sz="1800" dirty="0" smtClean="0"/>
              <a:t>En retard</a:t>
            </a:r>
          </a:p>
          <a:p>
            <a:r>
              <a:rPr lang="fr-FR" sz="1800" dirty="0" err="1" smtClean="0"/>
              <a:t>Obj</a:t>
            </a:r>
            <a:r>
              <a:rPr lang="fr-FR" sz="1800" dirty="0" smtClean="0"/>
              <a:t> : rattraper retard</a:t>
            </a:r>
          </a:p>
          <a:p>
            <a:r>
              <a:rPr lang="fr-FR" sz="1800" dirty="0" smtClean="0"/>
              <a:t>Début appli</a:t>
            </a:r>
          </a:p>
        </p:txBody>
      </p:sp>
    </p:spTree>
    <p:extLst>
      <p:ext uri="{BB962C8B-B14F-4D97-AF65-F5344CB8AC3E}">
        <p14:creationId xmlns:p14="http://schemas.microsoft.com/office/powerpoint/2010/main" val="474058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18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76" y="2742828"/>
            <a:ext cx="3047619" cy="3047619"/>
          </a:xfrm>
          <a:prstGeom prst="rect">
            <a:avLst/>
          </a:prstGeom>
        </p:spPr>
      </p:pic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5220072" y="2615881"/>
            <a:ext cx="3322712" cy="2625155"/>
          </a:xfrm>
        </p:spPr>
        <p:txBody>
          <a:bodyPr>
            <a:normAutofit/>
          </a:bodyPr>
          <a:lstStyle/>
          <a:p>
            <a:r>
              <a:rPr lang="fr-FR" sz="1800" dirty="0" smtClean="0"/>
              <a:t>V0</a:t>
            </a:r>
          </a:p>
          <a:p>
            <a:r>
              <a:rPr lang="fr-FR" sz="1800" dirty="0" err="1" smtClean="0"/>
              <a:t>Restit</a:t>
            </a:r>
            <a:r>
              <a:rPr lang="fr-FR" sz="1800" dirty="0" smtClean="0"/>
              <a:t> : Profil </a:t>
            </a:r>
            <a:r>
              <a:rPr lang="fr-FR" sz="1800" dirty="0" err="1" smtClean="0"/>
              <a:t>resp</a:t>
            </a:r>
            <a:r>
              <a:rPr lang="fr-FR" sz="1800" dirty="0" smtClean="0"/>
              <a:t> </a:t>
            </a:r>
            <a:r>
              <a:rPr lang="fr-FR" sz="1800" dirty="0" err="1" smtClean="0"/>
              <a:t>Mag</a:t>
            </a:r>
            <a:endParaRPr lang="fr-FR" sz="1800" dirty="0" smtClean="0"/>
          </a:p>
          <a:p>
            <a:r>
              <a:rPr lang="fr-FR" sz="1800" dirty="0" smtClean="0"/>
              <a:t>Alim : cas erreur fichier, job complet, organise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3612023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19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76" y="2780928"/>
            <a:ext cx="3047619" cy="2628572"/>
          </a:xfrm>
          <a:prstGeom prst="rect">
            <a:avLst/>
          </a:prstGeom>
        </p:spPr>
      </p:pic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5220072" y="2615881"/>
            <a:ext cx="3322712" cy="2625155"/>
          </a:xfrm>
        </p:spPr>
        <p:txBody>
          <a:bodyPr>
            <a:normAutofit/>
          </a:bodyPr>
          <a:lstStyle/>
          <a:p>
            <a:r>
              <a:rPr lang="fr-FR" sz="1800" dirty="0" smtClean="0"/>
              <a:t>Recette</a:t>
            </a:r>
          </a:p>
          <a:p>
            <a:r>
              <a:rPr lang="fr-FR" sz="1800" dirty="0" smtClean="0"/>
              <a:t>Présentation finale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3860777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Réponse à un appel d’offre de </a:t>
            </a:r>
            <a:r>
              <a:rPr lang="fr-FR" dirty="0" err="1" smtClean="0"/>
              <a:t>Darties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Fournir une application de tableaux de bord</a:t>
            </a:r>
          </a:p>
          <a:p>
            <a:endParaRPr lang="fr-FR" dirty="0" smtClean="0"/>
          </a:p>
          <a:p>
            <a:r>
              <a:rPr lang="fr-FR" dirty="0" smtClean="0"/>
              <a:t>Compétences de l’ISTIL-EPU dans les projets BI</a:t>
            </a:r>
          </a:p>
          <a:p>
            <a:pPr lvl="1"/>
            <a:r>
              <a:rPr lang="fr-FR" dirty="0" smtClean="0"/>
              <a:t>Alimentation</a:t>
            </a:r>
          </a:p>
          <a:p>
            <a:pPr lvl="1"/>
            <a:r>
              <a:rPr lang="fr-FR" dirty="0" smtClean="0"/>
              <a:t>Restitution</a:t>
            </a:r>
          </a:p>
          <a:p>
            <a:pPr lvl="1"/>
            <a:r>
              <a:rPr lang="fr-FR" dirty="0" smtClean="0"/>
              <a:t>Gestion de projets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</a:t>
            </a:fld>
            <a:r>
              <a:rPr lang="fr-FR" smtClean="0"/>
              <a:t> / X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20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 étapes majeures </a:t>
            </a:r>
            <a:r>
              <a:rPr lang="fr-FR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Définir la structure d’un </a:t>
            </a:r>
            <a:r>
              <a:rPr lang="fr-FR" dirty="0" smtClean="0"/>
              <a:t>scénario</a:t>
            </a: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Lister les </a:t>
            </a:r>
            <a:r>
              <a:rPr lang="fr-FR" dirty="0" smtClean="0"/>
              <a:t>scénarios</a:t>
            </a: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Décrire les </a:t>
            </a:r>
            <a:r>
              <a:rPr lang="fr-FR" dirty="0" smtClean="0"/>
              <a:t>scénarios</a:t>
            </a: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Tester </a:t>
            </a:r>
            <a:r>
              <a:rPr lang="fr-FR" dirty="0" smtClean="0"/>
              <a:t>l’application</a:t>
            </a:r>
            <a:endParaRPr lang="fr-FR" dirty="0"/>
          </a:p>
          <a:p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b="6875"/>
          <a:stretch>
            <a:fillRect/>
          </a:stretch>
        </p:blipFill>
        <p:spPr bwMode="auto">
          <a:xfrm>
            <a:off x="6300192" y="3356992"/>
            <a:ext cx="2428892" cy="260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91302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21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Structure d’un scénario</a:t>
            </a:r>
            <a:endParaRPr lang="fr-F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l="28587" t="30469" r="29685" b="33398"/>
          <a:stretch>
            <a:fillRect/>
          </a:stretch>
        </p:blipFill>
        <p:spPr bwMode="auto">
          <a:xfrm>
            <a:off x="2158380" y="2675384"/>
            <a:ext cx="660318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01265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22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Liste des </a:t>
            </a:r>
            <a:r>
              <a:rPr lang="fr-FR" dirty="0" smtClean="0"/>
              <a:t>scénarios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Selon 3 familles :</a:t>
            </a:r>
          </a:p>
          <a:p>
            <a:pPr marL="457200" lvl="1" indent="0">
              <a:buNone/>
            </a:pPr>
            <a:r>
              <a:rPr lang="fr-FR" sz="2400" b="1" dirty="0"/>
              <a:t>Ergonomie</a:t>
            </a:r>
            <a:r>
              <a:rPr lang="fr-FR" sz="2400" dirty="0"/>
              <a:t> : la forme de l’application doit respecter la charte graphique du SFD;</a:t>
            </a:r>
          </a:p>
          <a:p>
            <a:pPr marL="457200" lvl="1" indent="0">
              <a:buNone/>
            </a:pPr>
            <a:r>
              <a:rPr lang="fr-FR" sz="2400" b="1" dirty="0"/>
              <a:t>Navigation</a:t>
            </a:r>
            <a:r>
              <a:rPr lang="fr-FR" sz="2400" dirty="0"/>
              <a:t> : les données affichées doivent correspondre aux données souhaitées;</a:t>
            </a:r>
          </a:p>
          <a:p>
            <a:pPr marL="457200" lvl="1" indent="0">
              <a:buNone/>
            </a:pPr>
            <a:r>
              <a:rPr lang="fr-FR" sz="2400" b="1" dirty="0"/>
              <a:t>Alimentation</a:t>
            </a:r>
            <a:r>
              <a:rPr lang="fr-FR" sz="2400" dirty="0"/>
              <a:t> : les données doivent être mises à jour correctement;</a:t>
            </a:r>
            <a:endParaRPr lang="fr-FR" sz="24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265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23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Description des </a:t>
            </a:r>
            <a:r>
              <a:rPr lang="fr-FR" dirty="0" smtClean="0"/>
              <a:t>scénarios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Ergonomie et Navigation : à partir du SFD</a:t>
            </a:r>
          </a:p>
          <a:p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l="25805" t="25390" r="26427" b="6250"/>
          <a:stretch>
            <a:fillRect/>
          </a:stretch>
        </p:blipFill>
        <p:spPr bwMode="auto">
          <a:xfrm>
            <a:off x="3995936" y="3068960"/>
            <a:ext cx="4155988" cy="334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01265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24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Description des </a:t>
            </a:r>
            <a:r>
              <a:rPr lang="fr-FR" dirty="0" smtClean="0"/>
              <a:t>scénarios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Alimentation : </a:t>
            </a:r>
          </a:p>
          <a:p>
            <a:pPr lvl="2"/>
            <a:r>
              <a:rPr lang="fr-FR" dirty="0"/>
              <a:t>à partir des cas d’utilisation.</a:t>
            </a:r>
          </a:p>
          <a:p>
            <a:pPr lvl="2"/>
            <a:r>
              <a:rPr lang="fr-FR" dirty="0"/>
              <a:t>création de fichiers valides et non valides.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265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25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Recettage</a:t>
            </a:r>
            <a:endParaRPr lang="fr-FR" dirty="0" smtClean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Tester l’ensemble de l’application à l’aide des scénarios (cahier de recettes).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Valider les scénarios ou noter les différences rencontrées.</a:t>
            </a:r>
          </a:p>
          <a:p>
            <a:endParaRPr lang="fr-F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7092280" y="3861048"/>
            <a:ext cx="1428020" cy="239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01265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26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Bilan des </a:t>
            </a:r>
            <a:r>
              <a:rPr lang="fr-FR" dirty="0" smtClean="0"/>
              <a:t>recettes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Les recettes impliquent :</a:t>
            </a:r>
          </a:p>
          <a:p>
            <a:pPr lvl="2"/>
            <a:r>
              <a:rPr lang="fr-FR" dirty="0"/>
              <a:t>Une lecture attentive et une bonne compréhension du SFD;</a:t>
            </a:r>
          </a:p>
          <a:p>
            <a:pPr lvl="2"/>
            <a:r>
              <a:rPr lang="fr-FR" dirty="0"/>
              <a:t>Un travail rigoureux lors du </a:t>
            </a:r>
            <a:r>
              <a:rPr lang="fr-FR" dirty="0" err="1"/>
              <a:t>recettage</a:t>
            </a:r>
            <a:r>
              <a:rPr lang="fr-FR" dirty="0"/>
              <a:t>;</a:t>
            </a:r>
          </a:p>
          <a:p>
            <a:pPr lvl="2"/>
            <a:r>
              <a:rPr lang="fr-FR" dirty="0"/>
              <a:t>Du temps;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recettage</a:t>
            </a:r>
            <a:r>
              <a:rPr lang="fr-FR" dirty="0"/>
              <a:t> doit se faire le plus tard possible;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Une partie des remarques a permis de corriger certains points de l’application.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1284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27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28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Vérifications de </a:t>
            </a:r>
            <a:r>
              <a:rPr lang="fr-FR" dirty="0" smtClean="0"/>
              <a:t>structure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But:</a:t>
            </a:r>
          </a:p>
          <a:p>
            <a:pPr lvl="2"/>
            <a:r>
              <a:rPr lang="fr-FR" dirty="0"/>
              <a:t>Analyser la structure avant la vérification de données « pures ».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Complexité d’une mise en œuvre sous </a:t>
            </a:r>
            <a:r>
              <a:rPr lang="fr-FR" dirty="0" err="1"/>
              <a:t>Talend</a:t>
            </a:r>
            <a:r>
              <a:rPr lang="fr-FR" dirty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Réalisation JAVA: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29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Vérifications de </a:t>
            </a:r>
            <a:r>
              <a:rPr lang="fr-FR" dirty="0" smtClean="0"/>
              <a:t>structure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Analyse de trois types de fichiers:</a:t>
            </a:r>
          </a:p>
          <a:p>
            <a:pPr lvl="2"/>
            <a:r>
              <a:rPr lang="fr-FR" dirty="0"/>
              <a:t>Initialisation</a:t>
            </a:r>
          </a:p>
          <a:p>
            <a:pPr lvl="2"/>
            <a:r>
              <a:rPr lang="fr-FR" dirty="0"/>
              <a:t>Annuelle</a:t>
            </a:r>
          </a:p>
          <a:p>
            <a:pPr lvl="2"/>
            <a:r>
              <a:rPr lang="fr-FR" dirty="0"/>
              <a:t>Mensuelle</a:t>
            </a:r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Traitement des erreurs:</a:t>
            </a:r>
          </a:p>
          <a:p>
            <a:pPr lvl="2"/>
            <a:r>
              <a:rPr lang="fr-FR" dirty="0"/>
              <a:t>Retour du type d’erreur à </a:t>
            </a:r>
            <a:r>
              <a:rPr lang="fr-FR" dirty="0" err="1"/>
              <a:t>Talend</a:t>
            </a:r>
            <a:endParaRPr lang="fr-FR" dirty="0"/>
          </a:p>
          <a:p>
            <a:pPr lvl="2"/>
            <a:r>
              <a:rPr lang="fr-FR" dirty="0"/>
              <a:t>Inscription de l’erreur dans un fichier </a:t>
            </a:r>
            <a:r>
              <a:rPr lang="fr-FR" dirty="0" err="1"/>
              <a:t>excel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6517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MOA :</a:t>
            </a:r>
          </a:p>
          <a:p>
            <a:pPr lvl="1"/>
            <a:r>
              <a:rPr lang="fr-FR" dirty="0" err="1" smtClean="0"/>
              <a:t>Darties</a:t>
            </a:r>
            <a:r>
              <a:rPr lang="fr-FR" dirty="0" smtClean="0"/>
              <a:t> représenté par </a:t>
            </a:r>
            <a:r>
              <a:rPr lang="fr-FR" dirty="0" err="1" smtClean="0"/>
              <a:t>M.Babé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MOE : </a:t>
            </a:r>
          </a:p>
          <a:p>
            <a:pPr lvl="1"/>
            <a:r>
              <a:rPr lang="fr-FR" dirty="0"/>
              <a:t>Direction : 2 </a:t>
            </a:r>
            <a:r>
              <a:rPr lang="fr-FR" dirty="0" smtClean="0"/>
              <a:t>personnes </a:t>
            </a:r>
          </a:p>
          <a:p>
            <a:pPr lvl="1"/>
            <a:r>
              <a:rPr lang="fr-FR" dirty="0" smtClean="0"/>
              <a:t>Equipe technique : 13 personnes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Dossier SFD concernant les besoins de </a:t>
            </a:r>
            <a:r>
              <a:rPr lang="fr-FR" dirty="0" err="1" smtClean="0"/>
              <a:t>Darties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286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30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979712" y="1916832"/>
            <a:ext cx="6912768" cy="420933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Vérifications de </a:t>
            </a:r>
            <a:r>
              <a:rPr lang="fr-FR" dirty="0" smtClean="0"/>
              <a:t>structure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Erreur sur une colonne du </a:t>
            </a:r>
            <a:r>
              <a:rPr lang="fr-FR" dirty="0" smtClean="0"/>
              <a:t>fichier</a:t>
            </a:r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On a « Enseignes » au lieu de« Enseigne »</a:t>
            </a:r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24944"/>
            <a:ext cx="55626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279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31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Vérifications de </a:t>
            </a:r>
            <a:r>
              <a:rPr lang="fr-FR" dirty="0" smtClean="0"/>
              <a:t>structure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Traitement JAVA:</a:t>
            </a:r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Le fichier erreur: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98"/>
          <a:stretch/>
        </p:blipFill>
        <p:spPr bwMode="auto">
          <a:xfrm>
            <a:off x="3203848" y="2996952"/>
            <a:ext cx="4946252" cy="163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11560" y="5085184"/>
            <a:ext cx="8116887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279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32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Vérifications de </a:t>
            </a:r>
            <a:r>
              <a:rPr lang="fr-FR" dirty="0" smtClean="0"/>
              <a:t>structure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Vérification sur annuelle:</a:t>
            </a:r>
          </a:p>
          <a:p>
            <a:pPr lvl="2"/>
            <a:r>
              <a:rPr lang="fr-FR" dirty="0"/>
              <a:t>Test Darties_xxxx.xls</a:t>
            </a:r>
          </a:p>
          <a:p>
            <a:pPr lvl="2"/>
            <a:r>
              <a:rPr lang="fr-FR" dirty="0"/>
              <a:t>Les onglets</a:t>
            </a:r>
          </a:p>
          <a:p>
            <a:pPr lvl="3">
              <a:buFont typeface="Arial" pitchFamily="34" charset="0"/>
              <a:buChar char="•"/>
            </a:pPr>
            <a:r>
              <a:rPr lang="fr-FR" dirty="0"/>
              <a:t>Nom</a:t>
            </a:r>
          </a:p>
          <a:p>
            <a:pPr lvl="3">
              <a:buFont typeface="Arial" pitchFamily="34" charset="0"/>
              <a:buChar char="•"/>
            </a:pPr>
            <a:r>
              <a:rPr lang="fr-FR" dirty="0"/>
              <a:t>Nombre</a:t>
            </a:r>
          </a:p>
          <a:p>
            <a:pPr lvl="2"/>
            <a:r>
              <a:rPr lang="fr-FR" dirty="0"/>
              <a:t>Onglet Référentiel</a:t>
            </a:r>
          </a:p>
          <a:p>
            <a:pPr lvl="3">
              <a:buFont typeface="Arial" pitchFamily="34" charset="0"/>
              <a:buChar char="•"/>
            </a:pPr>
            <a:r>
              <a:rPr lang="fr-FR" dirty="0"/>
              <a:t>Nom colonne</a:t>
            </a:r>
          </a:p>
          <a:p>
            <a:pPr lvl="3">
              <a:buFont typeface="Arial" pitchFamily="34" charset="0"/>
              <a:buChar char="•"/>
            </a:pPr>
            <a:r>
              <a:rPr lang="fr-FR" dirty="0"/>
              <a:t>Type d’action A/M/S</a:t>
            </a:r>
          </a:p>
          <a:p>
            <a:pPr lvl="2"/>
            <a:r>
              <a:rPr lang="fr-FR" dirty="0"/>
              <a:t>Les objectifs</a:t>
            </a:r>
          </a:p>
          <a:p>
            <a:pPr lvl="3">
              <a:buFont typeface="Arial" pitchFamily="34" charset="0"/>
              <a:buChar char="•"/>
            </a:pPr>
            <a:r>
              <a:rPr lang="fr-FR" dirty="0"/>
              <a:t>12 mois pour chaque ville</a:t>
            </a:r>
          </a:p>
          <a:p>
            <a:pPr lvl="3">
              <a:buFont typeface="Arial" pitchFamily="34" charset="0"/>
              <a:buChar char="•"/>
            </a:pPr>
            <a:r>
              <a:rPr lang="fr-FR" dirty="0"/>
              <a:t>Nom ville</a:t>
            </a:r>
          </a:p>
          <a:p>
            <a:pPr lvl="3">
              <a:buFont typeface="Arial" pitchFamily="34" charset="0"/>
              <a:buChar char="•"/>
            </a:pPr>
            <a:r>
              <a:rPr lang="fr-FR" dirty="0"/>
              <a:t>Nom colonne</a:t>
            </a:r>
          </a:p>
          <a:p>
            <a:pPr lvl="3">
              <a:buFont typeface="Arial" pitchFamily="34" charset="0"/>
              <a:buChar char="•"/>
            </a:pPr>
            <a:r>
              <a:rPr lang="fr-FR" dirty="0"/>
              <a:t>Année correcte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185539"/>
            <a:ext cx="3866114" cy="24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247" y="4601157"/>
            <a:ext cx="2856601" cy="30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279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33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Vérifications de </a:t>
            </a:r>
            <a:r>
              <a:rPr lang="fr-FR" dirty="0" smtClean="0"/>
              <a:t>structure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Vérification sur Mensuelle:</a:t>
            </a:r>
          </a:p>
          <a:p>
            <a:pPr lvl="2"/>
            <a:r>
              <a:rPr lang="fr-FR" dirty="0"/>
              <a:t>Test Darties_yyyy_mm.xls</a:t>
            </a:r>
          </a:p>
          <a:p>
            <a:pPr lvl="2"/>
            <a:r>
              <a:rPr lang="fr-FR" dirty="0"/>
              <a:t>Les onglets</a:t>
            </a:r>
          </a:p>
          <a:p>
            <a:pPr lvl="3">
              <a:buFont typeface="Arial" pitchFamily="34" charset="0"/>
              <a:buChar char="•"/>
            </a:pPr>
            <a:r>
              <a:rPr lang="fr-FR" dirty="0"/>
              <a:t>Nom</a:t>
            </a:r>
          </a:p>
          <a:p>
            <a:pPr lvl="3">
              <a:buFont typeface="Arial" pitchFamily="34" charset="0"/>
              <a:buChar char="•"/>
            </a:pPr>
            <a:r>
              <a:rPr lang="fr-FR" dirty="0"/>
              <a:t>Nombre</a:t>
            </a:r>
          </a:p>
          <a:p>
            <a:pPr lvl="2"/>
            <a:r>
              <a:rPr lang="fr-FR" dirty="0"/>
              <a:t>Onglet Référentiel</a:t>
            </a:r>
          </a:p>
          <a:p>
            <a:pPr lvl="3">
              <a:buFont typeface="Arial" pitchFamily="34" charset="0"/>
              <a:buChar char="•"/>
            </a:pPr>
            <a:r>
              <a:rPr lang="fr-FR" dirty="0"/>
              <a:t>Nom colonne</a:t>
            </a:r>
          </a:p>
          <a:p>
            <a:pPr lvl="3">
              <a:buFont typeface="Arial" pitchFamily="34" charset="0"/>
              <a:buChar char="•"/>
            </a:pPr>
            <a:r>
              <a:rPr lang="fr-FR" dirty="0"/>
              <a:t>Type d’action A/M/S</a:t>
            </a:r>
          </a:p>
          <a:p>
            <a:pPr lvl="2"/>
            <a:r>
              <a:rPr lang="fr-FR" dirty="0"/>
              <a:t>Les objectifs</a:t>
            </a:r>
          </a:p>
          <a:p>
            <a:pPr lvl="3">
              <a:buFont typeface="Arial" pitchFamily="34" charset="0"/>
              <a:buChar char="•"/>
            </a:pPr>
            <a:r>
              <a:rPr lang="fr-FR" dirty="0"/>
              <a:t>Le mois</a:t>
            </a:r>
          </a:p>
          <a:p>
            <a:pPr lvl="3">
              <a:buFont typeface="Arial" pitchFamily="34" charset="0"/>
              <a:buChar char="•"/>
            </a:pPr>
            <a:r>
              <a:rPr lang="fr-FR" dirty="0"/>
              <a:t>Nom ville</a:t>
            </a:r>
          </a:p>
          <a:p>
            <a:pPr lvl="3">
              <a:buFont typeface="Arial" pitchFamily="34" charset="0"/>
              <a:buChar char="•"/>
            </a:pPr>
            <a:r>
              <a:rPr lang="fr-FR" dirty="0"/>
              <a:t>Nom colonne</a:t>
            </a:r>
          </a:p>
          <a:p>
            <a:pPr lvl="3">
              <a:buFont typeface="Arial" pitchFamily="34" charset="0"/>
              <a:buChar char="•"/>
            </a:pPr>
            <a:r>
              <a:rPr lang="fr-FR" dirty="0"/>
              <a:t>Année correcte</a:t>
            </a:r>
          </a:p>
          <a:p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99" y="3068960"/>
            <a:ext cx="3321446" cy="126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875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34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Vérifications de </a:t>
            </a:r>
            <a:r>
              <a:rPr lang="fr-FR" dirty="0" smtClean="0"/>
              <a:t>structure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Vérification sur Initialisation:</a:t>
            </a:r>
          </a:p>
          <a:p>
            <a:pPr lvl="2"/>
            <a:r>
              <a:rPr lang="fr-FR" dirty="0"/>
              <a:t>Test Darties_initialisation.xls</a:t>
            </a:r>
          </a:p>
          <a:p>
            <a:pPr lvl="2"/>
            <a:endParaRPr lang="fr-FR" dirty="0"/>
          </a:p>
          <a:p>
            <a:pPr lvl="2"/>
            <a:r>
              <a:rPr lang="fr-FR" dirty="0"/>
              <a:t>Onglet Référentiel</a:t>
            </a:r>
          </a:p>
          <a:p>
            <a:pPr lvl="3">
              <a:buFont typeface="Arial" pitchFamily="34" charset="0"/>
              <a:buChar char="•"/>
            </a:pPr>
            <a:r>
              <a:rPr lang="fr-FR" dirty="0"/>
              <a:t>Nom colonne</a:t>
            </a:r>
          </a:p>
          <a:p>
            <a:pPr lvl="3">
              <a:buFont typeface="Arial" pitchFamily="34" charset="0"/>
              <a:buChar char="•"/>
            </a:pPr>
            <a:r>
              <a:rPr lang="fr-FR" dirty="0"/>
              <a:t>Type d’action A/M/S</a:t>
            </a:r>
          </a:p>
          <a:p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645024"/>
            <a:ext cx="2682070" cy="192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875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35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22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36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37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découverte </a:t>
            </a:r>
            <a:r>
              <a:rPr lang="fr-FR" dirty="0"/>
              <a:t>des projets</a:t>
            </a:r>
            <a:endParaRPr lang="fr-FR" dirty="0" smtClean="0"/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Découverte du fonctionnement d’une équipe projet :</a:t>
            </a:r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Organisation d’une équipe projet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Le découpage en </a:t>
            </a:r>
            <a:r>
              <a:rPr lang="fr-FR" dirty="0" err="1"/>
              <a:t>sous-équipes</a:t>
            </a:r>
            <a:r>
              <a:rPr lang="fr-FR" dirty="0"/>
              <a:t> et la distribution des tâches</a:t>
            </a:r>
          </a:p>
          <a:p>
            <a:endParaRPr lang="fr-FR" dirty="0"/>
          </a:p>
        </p:txBody>
      </p:sp>
      <p:pic>
        <p:nvPicPr>
          <p:cNvPr id="5" name="Picture 1" descr="logodarti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1442368"/>
            <a:ext cx="1317625" cy="13287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38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</a:t>
            </a:r>
            <a:r>
              <a:rPr lang="fr-FR" dirty="0" smtClean="0"/>
              <a:t>communication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Organisation du partage des informations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Les règles à mettre en place ou non pour favoriser et faciliter l’échange au sein du groupe</a:t>
            </a:r>
            <a:br>
              <a:rPr lang="fr-FR" dirty="0"/>
            </a:b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Attention à la verticalité des échanges</a:t>
            </a:r>
          </a:p>
          <a:p>
            <a:endParaRPr lang="fr-FR" dirty="0"/>
          </a:p>
        </p:txBody>
      </p:sp>
      <p:pic>
        <p:nvPicPr>
          <p:cNvPr id="6" name="Image 5" descr="com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4328" y="1628800"/>
            <a:ext cx="129614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39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6" name="Image 5" descr="travail-equip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149080"/>
            <a:ext cx="3168352" cy="2304729"/>
          </a:xfrm>
          <a:prstGeom prst="rect">
            <a:avLst/>
          </a:prstGeom>
        </p:spPr>
      </p:pic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gestion des relations </a:t>
            </a:r>
            <a:r>
              <a:rPr lang="fr-FR" dirty="0" smtClean="0"/>
              <a:t>humaines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Travailler en équipe signifie travailler avec des gens</a:t>
            </a:r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Apprendre à écouter, comprendre ses collaborateurs, et négocier avec eux afin de trouver des compromis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41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Identité </a:t>
            </a:r>
            <a:r>
              <a:rPr lang="fr-FR" sz="2400" dirty="0" err="1"/>
              <a:t>Darties</a:t>
            </a:r>
            <a:endParaRPr lang="fr-FR" sz="2400" dirty="0"/>
          </a:p>
          <a:p>
            <a:pPr>
              <a:buFont typeface="Arial"/>
              <a:buChar char="•"/>
            </a:pPr>
            <a:r>
              <a:rPr lang="fr-FR" sz="2400" dirty="0" smtClean="0"/>
              <a:t>Groupe </a:t>
            </a:r>
            <a:r>
              <a:rPr lang="fr-FR" sz="2400" dirty="0"/>
              <a:t>Français ayant la volonté de s’étendre à l’étranger</a:t>
            </a:r>
          </a:p>
          <a:p>
            <a:pPr>
              <a:buFont typeface="Arial"/>
              <a:buChar char="•"/>
            </a:pPr>
            <a:r>
              <a:rPr lang="fr-FR" sz="2400" dirty="0"/>
              <a:t> Activité : Vente et distribution de produits : Fours, Hifi, Magnétoscopes</a:t>
            </a:r>
          </a:p>
          <a:p>
            <a:pPr>
              <a:buFont typeface="Arial"/>
              <a:buChar char="•"/>
            </a:pPr>
            <a:r>
              <a:rPr lang="fr-FR" sz="2400" dirty="0"/>
              <a:t> 48 magasins implantés sur toute la France à travers 3 enseignes.</a:t>
            </a:r>
          </a:p>
          <a:p>
            <a:pPr>
              <a:buFont typeface="Arial"/>
              <a:buChar char="•"/>
            </a:pPr>
            <a:r>
              <a:rPr lang="fr-FR" sz="2400" dirty="0"/>
              <a:t> Quelques chiffres</a:t>
            </a:r>
          </a:p>
          <a:p>
            <a:pPr lvl="1">
              <a:buFont typeface="Arial"/>
              <a:buChar char="•"/>
            </a:pPr>
            <a:r>
              <a:rPr lang="fr-FR" sz="2000" dirty="0"/>
              <a:t>CA en 2010 :</a:t>
            </a:r>
          </a:p>
          <a:p>
            <a:pPr lvl="1">
              <a:buFont typeface="Arial"/>
              <a:buChar char="•"/>
            </a:pPr>
            <a:r>
              <a:rPr lang="fr-FR" sz="2000" dirty="0"/>
              <a:t>Marge en 2010 :</a:t>
            </a:r>
          </a:p>
          <a:p>
            <a:endParaRPr lang="fr-FR" sz="2400" dirty="0"/>
          </a:p>
          <a:p>
            <a:pPr>
              <a:buFont typeface="Arial"/>
              <a:buChar char="•"/>
            </a:pPr>
            <a:endParaRPr lang="fr-FR" sz="2400" dirty="0"/>
          </a:p>
          <a:p>
            <a:pPr>
              <a:buFont typeface="Arial"/>
              <a:buChar char="•"/>
            </a:pPr>
            <a:endParaRPr lang="fr-FR" sz="2400" dirty="0"/>
          </a:p>
          <a:p>
            <a:endParaRPr lang="fr-FR" sz="2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4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7273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40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Quelques points à </a:t>
            </a:r>
            <a:r>
              <a:rPr lang="fr-FR" dirty="0" smtClean="0"/>
              <a:t>améliorer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Dans le groupe :</a:t>
            </a:r>
          </a:p>
          <a:p>
            <a:pPr lvl="2"/>
            <a:r>
              <a:rPr lang="fr-FR" dirty="0"/>
              <a:t>Une meilleure communication</a:t>
            </a:r>
          </a:p>
          <a:p>
            <a:pPr lvl="2"/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Dans le module :</a:t>
            </a:r>
          </a:p>
          <a:p>
            <a:pPr lvl="2"/>
            <a:r>
              <a:rPr lang="fr-FR" dirty="0"/>
              <a:t>Avoir un créneau réservé (un après-midi par semaine)</a:t>
            </a:r>
          </a:p>
          <a:p>
            <a:pPr lvl="2"/>
            <a:r>
              <a:rPr lang="fr-FR" dirty="0"/>
              <a:t>Un accès multiple aux ressources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9459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dirty="0" smtClean="0"/>
              <a:t>Les enseignes du groupe</a:t>
            </a:r>
            <a:endParaRPr lang="fr-FR" dirty="0"/>
          </a:p>
        </p:txBody>
      </p:sp>
      <p:pic>
        <p:nvPicPr>
          <p:cNvPr id="3" name="Image 2" descr="Capture d’écran 2011-02-13 à 19.35.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492896"/>
            <a:ext cx="6717432" cy="1494717"/>
          </a:xfrm>
          <a:prstGeom prst="rect">
            <a:avLst/>
          </a:prstGeom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62451"/>
              </p:ext>
            </p:extLst>
          </p:nvPr>
        </p:nvGraphicFramePr>
        <p:xfrm>
          <a:off x="1979712" y="4273945"/>
          <a:ext cx="671743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144"/>
                <a:gridCol w="2239144"/>
                <a:gridCol w="2239144"/>
              </a:tblGrid>
              <a:tr h="1570716">
                <a:tc>
                  <a:txBody>
                    <a:bodyPr/>
                    <a:lstStyle/>
                    <a:p>
                      <a:r>
                        <a:rPr lang="fr-FR" dirty="0" smtClean="0"/>
                        <a:t>Créé en 1954</a:t>
                      </a:r>
                    </a:p>
                    <a:p>
                      <a:r>
                        <a:rPr lang="fr-FR" dirty="0" smtClean="0"/>
                        <a:t>Loisir, Multimédia, Electroménager</a:t>
                      </a:r>
                    </a:p>
                    <a:p>
                      <a:r>
                        <a:rPr lang="fr-FR" dirty="0" smtClean="0"/>
                        <a:t>13 magasins </a:t>
                      </a:r>
                    </a:p>
                    <a:p>
                      <a:r>
                        <a:rPr lang="fr-FR" dirty="0" smtClean="0"/>
                        <a:t>Ca</a:t>
                      </a:r>
                      <a:r>
                        <a:rPr lang="fr-FR" baseline="0" dirty="0" smtClean="0"/>
                        <a:t> en 2010 :</a:t>
                      </a:r>
                    </a:p>
                    <a:p>
                      <a:r>
                        <a:rPr lang="fr-FR" dirty="0" smtClean="0"/>
                        <a:t>Marge en 2010 :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Créé en 1927</a:t>
                      </a:r>
                    </a:p>
                    <a:p>
                      <a:r>
                        <a:rPr lang="fr-FR" dirty="0" smtClean="0"/>
                        <a:t>Electroménager,</a:t>
                      </a:r>
                      <a:r>
                        <a:rPr lang="fr-FR" baseline="0" dirty="0" smtClean="0"/>
                        <a:t> électronique</a:t>
                      </a:r>
                    </a:p>
                    <a:p>
                      <a:r>
                        <a:rPr lang="fr-FR" baseline="0" dirty="0" smtClean="0"/>
                        <a:t>21 magasins</a:t>
                      </a:r>
                    </a:p>
                    <a:p>
                      <a:r>
                        <a:rPr lang="fr-FR" baseline="0" dirty="0" smtClean="0"/>
                        <a:t>CA en 2010 :</a:t>
                      </a:r>
                    </a:p>
                    <a:p>
                      <a:r>
                        <a:rPr lang="fr-FR" baseline="0" dirty="0" smtClean="0"/>
                        <a:t>Marge en 2010 :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Créé en 1923</a:t>
                      </a:r>
                    </a:p>
                    <a:p>
                      <a:r>
                        <a:rPr lang="fr-FR" dirty="0" smtClean="0"/>
                        <a:t>Construction, Bricolage,  Jardinage</a:t>
                      </a:r>
                    </a:p>
                    <a:p>
                      <a:r>
                        <a:rPr lang="fr-FR" dirty="0" smtClean="0"/>
                        <a:t>14 magasins</a:t>
                      </a:r>
                    </a:p>
                    <a:p>
                      <a:r>
                        <a:rPr lang="fr-FR" dirty="0" smtClean="0"/>
                        <a:t>CA en 2010 :</a:t>
                      </a:r>
                    </a:p>
                    <a:p>
                      <a:r>
                        <a:rPr lang="fr-FR" dirty="0" smtClean="0"/>
                        <a:t>Marge en 2010 :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5</a:t>
            </a:fld>
            <a:r>
              <a:rPr lang="fr-FR" dirty="0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630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dirty="0" smtClean="0"/>
              <a:t>Implantations des enseignes</a:t>
            </a:r>
          </a:p>
          <a:p>
            <a:pPr marL="0" indent="0" algn="ctr">
              <a:buNone/>
            </a:pPr>
            <a:endParaRPr lang="fr-FR" sz="2400" dirty="0" smtClean="0"/>
          </a:p>
          <a:p>
            <a:r>
              <a:rPr lang="fr-FR" sz="2400" dirty="0" smtClean="0"/>
              <a:t>Carte </a:t>
            </a:r>
            <a:r>
              <a:rPr lang="fr-FR" sz="2400" dirty="0"/>
              <a:t>géographique selon les régions commerciales</a:t>
            </a:r>
          </a:p>
          <a:p>
            <a:r>
              <a:rPr lang="fr-FR" sz="2400" dirty="0"/>
              <a:t>CA en 2010 par rapport aux régions</a:t>
            </a:r>
          </a:p>
          <a:p>
            <a:r>
              <a:rPr lang="fr-FR" sz="2400" dirty="0"/>
              <a:t>CA en 2010 par rapport aux régions pour chaque enseigne</a:t>
            </a:r>
          </a:p>
          <a:p>
            <a:endParaRPr lang="fr-FR" sz="2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6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57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dirty="0"/>
              <a:t>Constat de l’informatique actuelle du </a:t>
            </a:r>
            <a:r>
              <a:rPr lang="fr-FR" sz="2400" dirty="0" smtClean="0"/>
              <a:t>groupe</a:t>
            </a:r>
          </a:p>
          <a:p>
            <a:pPr marL="0" indent="0" algn="ctr">
              <a:buNone/>
            </a:pPr>
            <a:endParaRPr lang="fr-FR" sz="2000" dirty="0"/>
          </a:p>
          <a:p>
            <a:r>
              <a:rPr lang="fr-FR" sz="2000" dirty="0" smtClean="0"/>
              <a:t>Outil </a:t>
            </a:r>
            <a:r>
              <a:rPr lang="fr-FR" sz="2000" dirty="0"/>
              <a:t>Microsoft Excel aidant à établir la budgétisation des différentes enseignes. </a:t>
            </a:r>
          </a:p>
          <a:p>
            <a:pPr>
              <a:buNone/>
            </a:pPr>
            <a:endParaRPr lang="fr-FR" sz="2000" dirty="0"/>
          </a:p>
          <a:p>
            <a:pPr lvl="1">
              <a:buFont typeface="Wingdings" charset="2"/>
              <a:buChar char="à"/>
            </a:pPr>
            <a:r>
              <a:rPr lang="fr-FR" sz="1800" dirty="0">
                <a:sym typeface="Wingdings"/>
              </a:rPr>
              <a:t>Les chiffres : les ventes, le chiffre  d’affaires et la marge</a:t>
            </a:r>
          </a:p>
          <a:p>
            <a:pPr lvl="1">
              <a:buFont typeface="Wingdings" charset="2"/>
              <a:buChar char="à"/>
            </a:pPr>
            <a:r>
              <a:rPr lang="fr-FR" sz="1800" dirty="0">
                <a:sym typeface="Wingdings"/>
              </a:rPr>
              <a:t>Analyse du réel par magasin, région commerciale, enseigne, le groupe</a:t>
            </a:r>
          </a:p>
          <a:p>
            <a:pPr lvl="1">
              <a:buFont typeface="Wingdings" charset="2"/>
              <a:buChar char="à"/>
            </a:pPr>
            <a:r>
              <a:rPr lang="fr-FR" sz="1800" dirty="0">
                <a:sym typeface="Wingdings"/>
              </a:rPr>
              <a:t>Etablissement d’objectifs en fonction</a:t>
            </a:r>
          </a:p>
          <a:p>
            <a:pPr lvl="1">
              <a:buFont typeface="Wingdings" charset="2"/>
              <a:buChar char="à"/>
            </a:pPr>
            <a:r>
              <a:rPr lang="fr-FR" sz="1800" dirty="0">
                <a:sym typeface="Wingdings"/>
              </a:rPr>
              <a:t>Etude de la performance</a:t>
            </a:r>
            <a:endParaRPr lang="fr-FR" sz="1800" dirty="0"/>
          </a:p>
          <a:p>
            <a:endParaRPr lang="fr-FR" sz="2000" dirty="0"/>
          </a:p>
          <a:p>
            <a:endParaRPr lang="fr-FR" sz="1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7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57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dirty="0"/>
              <a:t>Disfonctionnements occasionnés</a:t>
            </a:r>
            <a:endParaRPr lang="fr-FR" sz="2400" dirty="0" smtClean="0"/>
          </a:p>
          <a:p>
            <a:r>
              <a:rPr lang="fr-FR" sz="2000" dirty="0" smtClean="0"/>
              <a:t>Stratégie </a:t>
            </a:r>
            <a:r>
              <a:rPr lang="fr-FR" sz="2000" dirty="0"/>
              <a:t>du groupe en péril</a:t>
            </a:r>
          </a:p>
          <a:p>
            <a:pPr lvl="1"/>
            <a:r>
              <a:rPr lang="fr-FR" sz="1800" dirty="0"/>
              <a:t>Difficultés de cerner les dysfonctionnements du groupe en temps réel et de prendre des décisions</a:t>
            </a:r>
          </a:p>
          <a:p>
            <a:r>
              <a:rPr lang="fr-FR" sz="2000" dirty="0"/>
              <a:t>Application</a:t>
            </a:r>
          </a:p>
          <a:p>
            <a:pPr lvl="1"/>
            <a:r>
              <a:rPr lang="fr-FR" sz="1800" dirty="0"/>
              <a:t>Ne répond plus aux exigences des dirigeants</a:t>
            </a:r>
          </a:p>
          <a:p>
            <a:pPr lvl="1"/>
            <a:r>
              <a:rPr lang="fr-FR" sz="1800" dirty="0"/>
              <a:t>Perte de temps dans la saisie des données et l’établissement des calculs</a:t>
            </a:r>
          </a:p>
          <a:p>
            <a:r>
              <a:rPr lang="fr-FR" sz="2000" dirty="0"/>
              <a:t>Données </a:t>
            </a:r>
          </a:p>
          <a:p>
            <a:pPr lvl="1"/>
            <a:r>
              <a:rPr lang="fr-FR" sz="1800" dirty="0"/>
              <a:t>Complexes parfois inexploitables</a:t>
            </a:r>
          </a:p>
          <a:p>
            <a:pPr lvl="1"/>
            <a:r>
              <a:rPr lang="fr-FR" sz="1800" dirty="0"/>
              <a:t>Redondantes </a:t>
            </a:r>
          </a:p>
          <a:p>
            <a:pPr lvl="1"/>
            <a:r>
              <a:rPr lang="fr-FR" sz="1800" dirty="0"/>
              <a:t>Unicité et cohérence non garanties</a:t>
            </a:r>
          </a:p>
          <a:p>
            <a:endParaRPr lang="fr-FR" sz="2000" dirty="0"/>
          </a:p>
          <a:p>
            <a:endParaRPr lang="fr-FR"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8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57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9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03345" tIns="51673" rIns="103345" bIns="51673" rtlCol="0">
            <a:normAutofit/>
          </a:bodyPr>
          <a:lstStyle>
            <a:lvl1pPr marL="387546" indent="-387546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9682" indent="-322955" algn="l" defTabSz="10334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1819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8546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25273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2001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58728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75456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92183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ETL : </a:t>
            </a:r>
            <a:r>
              <a:rPr lang="fr-FR" sz="2000" dirty="0" err="1" smtClean="0"/>
              <a:t>Extract</a:t>
            </a:r>
            <a:r>
              <a:rPr lang="fr-FR" sz="2000" dirty="0" smtClean="0"/>
              <a:t>, </a:t>
            </a:r>
            <a:r>
              <a:rPr lang="fr-FR" sz="2000" dirty="0" err="1" smtClean="0"/>
              <a:t>Tranform</a:t>
            </a:r>
            <a:r>
              <a:rPr lang="fr-FR" sz="2000" dirty="0" smtClean="0"/>
              <a:t> and </a:t>
            </a:r>
            <a:r>
              <a:rPr lang="fr-FR" sz="2000" dirty="0" err="1" smtClean="0"/>
              <a:t>Load</a:t>
            </a:r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Outil </a:t>
            </a:r>
            <a:r>
              <a:rPr lang="fr-FR" sz="2000" dirty="0" smtClean="0"/>
              <a:t>de restitution : mise en forme des </a:t>
            </a:r>
            <a:r>
              <a:rPr lang="fr-FR" sz="2000" dirty="0" smtClean="0"/>
              <a:t>données</a:t>
            </a:r>
          </a:p>
          <a:p>
            <a:endParaRPr lang="fr-FR" sz="2000" dirty="0" smtClean="0"/>
          </a:p>
        </p:txBody>
      </p:sp>
      <p:sp>
        <p:nvSpPr>
          <p:cNvPr id="6" name="Ellipse 5"/>
          <p:cNvSpPr/>
          <p:nvPr/>
        </p:nvSpPr>
        <p:spPr>
          <a:xfrm>
            <a:off x="4333255" y="2802412"/>
            <a:ext cx="792088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ETL</a:t>
            </a:r>
            <a:endParaRPr lang="fr-FR" dirty="0"/>
          </a:p>
        </p:txBody>
      </p:sp>
      <p:sp>
        <p:nvSpPr>
          <p:cNvPr id="7" name="Cylindre 6"/>
          <p:cNvSpPr/>
          <p:nvPr/>
        </p:nvSpPr>
        <p:spPr>
          <a:xfrm>
            <a:off x="3037111" y="3162452"/>
            <a:ext cx="576064" cy="648072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BDD2</a:t>
            </a:r>
            <a:endParaRPr lang="fr-FR" sz="1200" dirty="0"/>
          </a:p>
        </p:txBody>
      </p:sp>
      <p:sp>
        <p:nvSpPr>
          <p:cNvPr id="8" name="Flèche droite 7"/>
          <p:cNvSpPr/>
          <p:nvPr/>
        </p:nvSpPr>
        <p:spPr>
          <a:xfrm rot="1261768">
            <a:off x="3735217" y="279117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20774759">
            <a:off x="3738737" y="324964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/>
          <p:cNvSpPr/>
          <p:nvPr/>
        </p:nvSpPr>
        <p:spPr>
          <a:xfrm>
            <a:off x="5853807" y="2658396"/>
            <a:ext cx="1215752" cy="78370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Entrepôt</a:t>
            </a:r>
            <a:endParaRPr lang="fr-FR" dirty="0"/>
          </a:p>
        </p:txBody>
      </p:sp>
      <p:sp>
        <p:nvSpPr>
          <p:cNvPr id="11" name="Flèche droite 10"/>
          <p:cNvSpPr/>
          <p:nvPr/>
        </p:nvSpPr>
        <p:spPr>
          <a:xfrm>
            <a:off x="5197351" y="294642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ylindre 11"/>
          <p:cNvSpPr/>
          <p:nvPr/>
        </p:nvSpPr>
        <p:spPr>
          <a:xfrm>
            <a:off x="3037111" y="2442372"/>
            <a:ext cx="576064" cy="648072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BDD1</a:t>
            </a:r>
            <a:endParaRPr lang="fr-FR" sz="1200" dirty="0"/>
          </a:p>
        </p:txBody>
      </p:sp>
      <p:sp>
        <p:nvSpPr>
          <p:cNvPr id="27" name="Ellipse 26"/>
          <p:cNvSpPr/>
          <p:nvPr/>
        </p:nvSpPr>
        <p:spPr>
          <a:xfrm>
            <a:off x="4873942" y="4691307"/>
            <a:ext cx="1800200" cy="8640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Outil de restitution</a:t>
            </a:r>
            <a:endParaRPr lang="fr-FR" dirty="0"/>
          </a:p>
        </p:txBody>
      </p:sp>
      <p:sp>
        <p:nvSpPr>
          <p:cNvPr id="28" name="Flèche gauche 27"/>
          <p:cNvSpPr/>
          <p:nvPr/>
        </p:nvSpPr>
        <p:spPr>
          <a:xfrm>
            <a:off x="4225870" y="4979339"/>
            <a:ext cx="50405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9" name="Tableau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21672"/>
              </p:ext>
            </p:extLst>
          </p:nvPr>
        </p:nvGraphicFramePr>
        <p:xfrm>
          <a:off x="7538238" y="4137719"/>
          <a:ext cx="720080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0040"/>
                <a:gridCol w="360040"/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Graphique 29"/>
          <p:cNvGraphicFramePr/>
          <p:nvPr>
            <p:extLst>
              <p:ext uri="{D42A27DB-BD31-4B8C-83A1-F6EECF244321}">
                <p14:modId xmlns:p14="http://schemas.microsoft.com/office/powerpoint/2010/main" val="2207000607"/>
              </p:ext>
            </p:extLst>
          </p:nvPr>
        </p:nvGraphicFramePr>
        <p:xfrm>
          <a:off x="7178198" y="5145831"/>
          <a:ext cx="1383704" cy="1152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Flèche droite 30"/>
          <p:cNvSpPr/>
          <p:nvPr/>
        </p:nvSpPr>
        <p:spPr>
          <a:xfrm rot="20326257">
            <a:off x="6768159" y="477387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droite 31"/>
          <p:cNvSpPr/>
          <p:nvPr/>
        </p:nvSpPr>
        <p:spPr>
          <a:xfrm rot="1261768">
            <a:off x="6724176" y="5373093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Cylindre 32"/>
          <p:cNvSpPr/>
          <p:nvPr/>
        </p:nvSpPr>
        <p:spPr>
          <a:xfrm>
            <a:off x="2857718" y="4713783"/>
            <a:ext cx="1215752" cy="78370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Entrepôt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1172</Words>
  <Application>Microsoft Office PowerPoint</Application>
  <PresentationFormat>Affichage à l'écran (4:3)</PresentationFormat>
  <Paragraphs>324</Paragraphs>
  <Slides>40</Slides>
  <Notes>40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Borower</dc:creator>
  <cp:lastModifiedBy>EMRIC</cp:lastModifiedBy>
  <cp:revision>63</cp:revision>
  <dcterms:created xsi:type="dcterms:W3CDTF">2011-02-13T17:41:45Z</dcterms:created>
  <dcterms:modified xsi:type="dcterms:W3CDTF">2011-02-15T21:04:15Z</dcterms:modified>
</cp:coreProperties>
</file>