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3189" autoAdjust="0"/>
  </p:normalViewPr>
  <p:slideViewPr>
    <p:cSldViewPr>
      <p:cViewPr>
        <p:scale>
          <a:sx n="100" d="100"/>
          <a:sy n="100" d="100"/>
        </p:scale>
        <p:origin x="-294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39:20.959" idx="36">
    <p:pos x="4341" y="2571"/>
    <p:text>attentes bdd
titre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18/02/2011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18/02/2011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18/02/2011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7744" y="2708920"/>
            <a:ext cx="6419056" cy="3600400"/>
          </a:xfrm>
        </p:spPr>
        <p:txBody>
          <a:bodyPr>
            <a:normAutofit/>
          </a:bodyPr>
          <a:lstStyle/>
          <a:p>
            <a:pPr lvl="0"/>
            <a:r>
              <a:rPr lang="fr-FR" sz="2200" dirty="0" smtClean="0"/>
              <a:t>Outils </a:t>
            </a:r>
            <a:r>
              <a:rPr lang="fr-FR" sz="2200" dirty="0"/>
              <a:t>d’aide à la </a:t>
            </a:r>
            <a:r>
              <a:rPr lang="fr-FR" sz="2200" dirty="0" smtClean="0"/>
              <a:t>décision</a:t>
            </a:r>
            <a:endParaRPr lang="fr-FR" sz="2200" dirty="0"/>
          </a:p>
          <a:p>
            <a:r>
              <a:rPr lang="fr-FR" sz="2200" dirty="0"/>
              <a:t>Générateur de tableaux, </a:t>
            </a:r>
            <a:r>
              <a:rPr lang="fr-FR" sz="2200" dirty="0" smtClean="0"/>
              <a:t>graphiques </a:t>
            </a:r>
            <a:r>
              <a:rPr lang="fr-FR" sz="2200" dirty="0"/>
              <a:t>(tous genres</a:t>
            </a:r>
            <a:r>
              <a:rPr lang="fr-FR" sz="2200" dirty="0" smtClean="0"/>
              <a:t>)</a:t>
            </a:r>
          </a:p>
          <a:p>
            <a:r>
              <a:rPr lang="fr-FR" sz="2200" dirty="0" smtClean="0"/>
              <a:t>Modifications en temps réel</a:t>
            </a:r>
            <a:endParaRPr lang="fr-FR" sz="2200" dirty="0"/>
          </a:p>
          <a:p>
            <a:r>
              <a:rPr lang="fr-FR" sz="2200" dirty="0" smtClean="0"/>
              <a:t>Liaison </a:t>
            </a:r>
            <a:r>
              <a:rPr lang="fr-FR" sz="2200" dirty="0"/>
              <a:t>base données (</a:t>
            </a:r>
            <a:r>
              <a:rPr lang="fr-FR" sz="2200" dirty="0" smtClean="0"/>
              <a:t>Oracle)</a:t>
            </a:r>
            <a:endParaRPr lang="fr-FR" sz="2200" dirty="0"/>
          </a:p>
          <a:p>
            <a:r>
              <a:rPr lang="fr-FR" sz="2200" dirty="0"/>
              <a:t>Génération </a:t>
            </a:r>
            <a:r>
              <a:rPr lang="fr-FR" sz="2200" dirty="0" smtClean="0"/>
              <a:t>en PDF et  HTML des </a:t>
            </a:r>
            <a:r>
              <a:rPr lang="fr-FR" sz="2200" dirty="0"/>
              <a:t>rapports </a:t>
            </a:r>
            <a:r>
              <a:rPr lang="fr-FR" sz="2200" dirty="0" smtClean="0"/>
              <a:t>générés</a:t>
            </a:r>
          </a:p>
          <a:p>
            <a:pPr lvl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Attentes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4857760"/>
            <a:ext cx="6707088" cy="17859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des procédures stockées appelables à distance.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-SAS</a:t>
            </a:r>
            <a:endParaRPr lang="fr-FR" dirty="0"/>
          </a:p>
        </p:txBody>
      </p:sp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715008" y="3384922"/>
            <a:ext cx="3286148" cy="350046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Adaptation au code SAS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Interface de SAS avec les bases de données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fr-FR" sz="2200" dirty="0" smtClean="0"/>
              <a:t>Logiciel payant dans d’autres circonstances</a:t>
            </a:r>
            <a:endParaRPr lang="fr-FR" sz="2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1720" y="3313484"/>
            <a:ext cx="3734726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Outils de </a:t>
            </a:r>
            <a:r>
              <a:rPr lang="fr-FR" sz="2200" dirty="0" err="1" smtClean="0"/>
              <a:t>reporting</a:t>
            </a:r>
            <a:r>
              <a:rPr lang="fr-FR" sz="2200" dirty="0" smtClean="0"/>
              <a:t> puissant 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Procédures stockées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 smtClean="0"/>
              <a:t>Personnalisation des </a:t>
            </a:r>
            <a:r>
              <a:rPr lang="fr-FR" sz="2200" dirty="0"/>
              <a:t>tableaux (CSS</a:t>
            </a:r>
            <a:r>
              <a:rPr lang="fr-FR" sz="2200" dirty="0" smtClean="0"/>
              <a:t>) et graphiques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200" dirty="0"/>
              <a:t>Export </a:t>
            </a:r>
            <a:r>
              <a:rPr lang="fr-FR" sz="2200" dirty="0" smtClean="0"/>
              <a:t>texte et PDF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Large support Web</a:t>
            </a:r>
          </a:p>
          <a:p>
            <a:pPr marL="342900" marR="0" lvl="1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200" dirty="0" smtClean="0"/>
              <a:t>Disponible à l’ISTIL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19318785"/>
              </p:ext>
            </p:extLst>
          </p:nvPr>
        </p:nvGraphicFramePr>
        <p:xfrm>
          <a:off x="2143108" y="1928802"/>
          <a:ext cx="6786612" cy="46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53"/>
                <a:gridCol w="1696653"/>
                <a:gridCol w="1696653"/>
                <a:gridCol w="1696653"/>
              </a:tblGrid>
              <a:tr h="748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90055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4858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952615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86446" y="2112636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7620" y="2000240"/>
            <a:ext cx="1670055" cy="695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668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43109" y="1916113"/>
          <a:ext cx="6715171" cy="47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122"/>
                <a:gridCol w="1672122"/>
                <a:gridCol w="1672122"/>
                <a:gridCol w="1698805"/>
              </a:tblGrid>
              <a:tr h="767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89216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708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952615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5786446" y="2112636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3857620" y="2000240"/>
            <a:ext cx="1670055" cy="695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95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9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564904"/>
            <a:ext cx="6707088" cy="356125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fr-FR" dirty="0" smtClean="0"/>
              <a:t>C</a:t>
            </a:r>
            <a:r>
              <a:rPr lang="fr-FR" dirty="0" smtClean="0"/>
              <a:t>réé en 2001</a:t>
            </a:r>
          </a:p>
          <a:p>
            <a:pPr lvl="1"/>
            <a:r>
              <a:rPr lang="fr-FR" dirty="0" smtClean="0"/>
              <a:t>Suite </a:t>
            </a:r>
            <a:r>
              <a:rPr lang="fr-FR" dirty="0" smtClean="0"/>
              <a:t>décisionnelle open </a:t>
            </a:r>
            <a:r>
              <a:rPr lang="fr-FR" dirty="0" smtClean="0"/>
              <a:t>source la plus utilisée au monde</a:t>
            </a:r>
            <a:endParaRPr lang="fr-FR" dirty="0" smtClean="0"/>
          </a:p>
          <a:p>
            <a:pPr lvl="1"/>
            <a:r>
              <a:rPr lang="fr-FR" dirty="0" smtClean="0"/>
              <a:t>Propose </a:t>
            </a:r>
            <a:r>
              <a:rPr lang="fr-FR" dirty="0" smtClean="0"/>
              <a:t>suite complète de BI</a:t>
            </a:r>
          </a:p>
          <a:p>
            <a:pPr lvl="2"/>
            <a:r>
              <a:rPr lang="fr-FR" dirty="0" smtClean="0"/>
              <a:t>Jasper ETL (récupération, transformation et chargement de données)</a:t>
            </a:r>
          </a:p>
          <a:p>
            <a:pPr lvl="2"/>
            <a:r>
              <a:rPr lang="fr-FR" dirty="0" smtClean="0"/>
              <a:t>iReport (conception modèle de rapport)</a:t>
            </a:r>
          </a:p>
          <a:p>
            <a:pPr lvl="2"/>
            <a:r>
              <a:rPr lang="fr-FR" dirty="0" smtClean="0"/>
              <a:t>Jasper Report (exécution et lecture de données)</a:t>
            </a:r>
          </a:p>
          <a:p>
            <a:pPr lvl="2"/>
            <a:r>
              <a:rPr lang="fr-FR" dirty="0" smtClean="0"/>
              <a:t>Jasper Server (distribution des rapports)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/>
              <a:t>d’analyse et de </a:t>
            </a:r>
            <a:r>
              <a:rPr lang="fr-FR" dirty="0" err="1" smtClean="0"/>
              <a:t>reporting</a:t>
            </a:r>
            <a:r>
              <a:rPr lang="fr-FR" dirty="0" smtClean="0"/>
              <a:t> performante</a:t>
            </a:r>
          </a:p>
          <a:p>
            <a:pPr lvl="3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JasperSoft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2" cstate="print"/>
          <a:srcRect t="30770" b="26923"/>
          <a:stretch>
            <a:fillRect/>
          </a:stretch>
        </p:blipFill>
        <p:spPr bwMode="auto">
          <a:xfrm>
            <a:off x="6228183" y="1700808"/>
            <a:ext cx="2399543" cy="998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94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636912"/>
            <a:ext cx="6707088" cy="348925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C</a:t>
            </a:r>
            <a:r>
              <a:rPr lang="fr-FR" dirty="0" smtClean="0"/>
              <a:t>réer </a:t>
            </a:r>
            <a:r>
              <a:rPr lang="fr-FR" dirty="0" smtClean="0"/>
              <a:t>un modèle de rapport</a:t>
            </a:r>
          </a:p>
          <a:p>
            <a:pPr lvl="1"/>
            <a:r>
              <a:rPr lang="fr-FR" dirty="0" smtClean="0"/>
              <a:t>O</a:t>
            </a:r>
            <a:r>
              <a:rPr lang="fr-FR" dirty="0" smtClean="0"/>
              <a:t>btenir </a:t>
            </a:r>
            <a:r>
              <a:rPr lang="fr-FR" dirty="0" smtClean="0"/>
              <a:t>un fichier XML</a:t>
            </a:r>
          </a:p>
          <a:p>
            <a:pPr lvl="1"/>
            <a:r>
              <a:rPr lang="fr-FR" dirty="0" smtClean="0"/>
              <a:t>Construire  des rapports à partir d’un modèle</a:t>
            </a:r>
          </a:p>
          <a:p>
            <a:pPr lvl="1"/>
            <a:r>
              <a:rPr lang="fr-FR" dirty="0" smtClean="0"/>
              <a:t>Remplir le rapport avec des données en provenance de diverses sources</a:t>
            </a:r>
          </a:p>
          <a:p>
            <a:pPr lvl="1"/>
            <a:r>
              <a:rPr lang="fr-FR" dirty="0" smtClean="0"/>
              <a:t>Exporter sous divers formats (PDF, HTML, EXCEL…)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2780928"/>
            <a:ext cx="3456384" cy="3729355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Reporting complet</a:t>
            </a:r>
          </a:p>
          <a:p>
            <a:pPr lvl="1"/>
            <a:r>
              <a:rPr lang="fr-FR" sz="2400" dirty="0" smtClean="0"/>
              <a:t>Rapports dynamiques</a:t>
            </a:r>
          </a:p>
          <a:p>
            <a:pPr lvl="1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 </a:t>
            </a:r>
            <a:r>
              <a:rPr lang="fr-FR" sz="2400" dirty="0" smtClean="0"/>
              <a:t>Système de script</a:t>
            </a:r>
            <a:endParaRPr lang="fr-FR" sz="2400" dirty="0" smtClean="0">
              <a:sym typeface="Wingdings" pitchFamily="2" charset="2"/>
            </a:endParaRPr>
          </a:p>
          <a:p>
            <a:pPr lvl="1"/>
            <a:r>
              <a:rPr lang="fr-FR" sz="2400" dirty="0" smtClean="0">
                <a:sym typeface="Wingdings" pitchFamily="2" charset="2"/>
              </a:rPr>
              <a:t>Sorti des documents sous différents formats</a:t>
            </a:r>
          </a:p>
          <a:p>
            <a:pPr lvl="1"/>
            <a:r>
              <a:rPr lang="fr-FR" sz="2400" dirty="0" smtClean="0"/>
              <a:t>Open source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-Jasper</a:t>
            </a:r>
            <a:endParaRPr lang="fr-FR" dirty="0"/>
          </a:p>
        </p:txBody>
      </p:sp>
      <p:pic>
        <p:nvPicPr>
          <p:cNvPr id="5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327576" y="3140968"/>
            <a:ext cx="381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 de connaissance SQL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Maitrise système de script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tableau/graphique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iReport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348880"/>
            <a:ext cx="6707088" cy="37772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			</a:t>
            </a:r>
            <a:endParaRPr lang="fr-FR" u="sng" dirty="0" smtClean="0"/>
          </a:p>
          <a:p>
            <a:pPr lvl="1"/>
            <a:r>
              <a:rPr lang="fr-FR" dirty="0" smtClean="0"/>
              <a:t>Créé </a:t>
            </a:r>
            <a:r>
              <a:rPr lang="fr-FR" dirty="0" smtClean="0"/>
              <a:t>en 1993 en </a:t>
            </a:r>
            <a:r>
              <a:rPr lang="fr-FR" dirty="0" smtClean="0"/>
              <a:t>Suède</a:t>
            </a:r>
          </a:p>
          <a:p>
            <a:pPr lvl="1"/>
            <a:r>
              <a:rPr lang="fr-FR" dirty="0" smtClean="0"/>
              <a:t>Plus de 500 partenaires au monde</a:t>
            </a:r>
            <a:endParaRPr lang="fr-FR" dirty="0" smtClean="0"/>
          </a:p>
          <a:p>
            <a:pPr lvl="1"/>
            <a:r>
              <a:rPr lang="fr-FR" dirty="0" smtClean="0"/>
              <a:t>Propose de simplifier la prise de décisions des utilisateurs métier dans les entreprises</a:t>
            </a:r>
          </a:p>
          <a:p>
            <a:pPr lvl="1"/>
            <a:r>
              <a:rPr lang="fr-FR" dirty="0" smtClean="0"/>
              <a:t>A développé des approches innovantes en matière d'accès, de gestion et d'interaction avec les </a:t>
            </a:r>
            <a:r>
              <a:rPr lang="fr-FR" dirty="0" smtClean="0"/>
              <a:t>données</a:t>
            </a:r>
          </a:p>
          <a:p>
            <a:pPr lvl="2"/>
            <a:r>
              <a:rPr lang="fr-FR" dirty="0" err="1" smtClean="0"/>
              <a:t>Qlikview</a:t>
            </a:r>
            <a:endParaRPr lang="fr-FR" dirty="0" smtClean="0"/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QlikTech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97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2708920"/>
            <a:ext cx="6707088" cy="341724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Un outil capable de traiter et de représenter n’importe quel type de données</a:t>
            </a:r>
          </a:p>
          <a:p>
            <a:pPr lvl="1"/>
            <a:r>
              <a:rPr lang="fr-FR" dirty="0" smtClean="0"/>
              <a:t>Rendu </a:t>
            </a:r>
            <a:r>
              <a:rPr lang="fr-FR" dirty="0" smtClean="0"/>
              <a:t>de l’analyse facile, utile et passionnante</a:t>
            </a:r>
          </a:p>
          <a:p>
            <a:pPr lvl="1"/>
            <a:r>
              <a:rPr lang="fr-FR" dirty="0" smtClean="0"/>
              <a:t>Données pouvant provenir de diverses sources de données (BD relationnelle, fichiers textes délimités, </a:t>
            </a:r>
            <a:r>
              <a:rPr lang="fr-FR" dirty="0" err="1" smtClean="0"/>
              <a:t>excel</a:t>
            </a:r>
            <a:r>
              <a:rPr lang="fr-FR" dirty="0" smtClean="0"/>
              <a:t>, table </a:t>
            </a:r>
            <a:r>
              <a:rPr lang="fr-FR" dirty="0" err="1" smtClean="0"/>
              <a:t>HTML,table</a:t>
            </a:r>
            <a:r>
              <a:rPr lang="fr-FR" dirty="0" smtClean="0"/>
              <a:t> XML…)</a:t>
            </a:r>
          </a:p>
          <a:p>
            <a:pPr lvl="1"/>
            <a:endParaRPr lang="fr-FR" u="sng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r>
              <a:rPr lang="fr-FR" sz="3200" dirty="0" smtClean="0"/>
              <a:t> (1996)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2" cstate="print"/>
          <a:srcRect t="30665" b="23338"/>
          <a:stretch>
            <a:fillRect/>
          </a:stretch>
        </p:blipFill>
        <p:spPr bwMode="auto">
          <a:xfrm>
            <a:off x="6228184" y="1772816"/>
            <a:ext cx="2313946" cy="79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4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63688" y="3212976"/>
            <a:ext cx="4464496" cy="3456384"/>
          </a:xfrm>
        </p:spPr>
        <p:txBody>
          <a:bodyPr>
            <a:normAutofit fontScale="62500" lnSpcReduction="20000"/>
          </a:bodyPr>
          <a:lstStyle/>
          <a:p>
            <a:pPr lvl="1"/>
            <a:endParaRPr lang="fr-FR" dirty="0" smtClean="0"/>
          </a:p>
          <a:p>
            <a:pPr lvl="1"/>
            <a:r>
              <a:rPr lang="fr-FR" dirty="0" smtClean="0"/>
              <a:t>Utilise technologie « in </a:t>
            </a:r>
            <a:r>
              <a:rPr lang="fr-FR" dirty="0" err="1" smtClean="0"/>
              <a:t>memory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Reporting très complet : offre beaucoup de possibilités</a:t>
            </a:r>
          </a:p>
          <a:p>
            <a:pPr lvl="1"/>
            <a:r>
              <a:rPr lang="fr-FR" dirty="0" smtClean="0"/>
              <a:t>Sécurité complète intégrée (contrôler l’accès aux analyses de données et de déterminer qui peut consulter) </a:t>
            </a:r>
          </a:p>
          <a:p>
            <a:pPr lvl="1"/>
            <a:r>
              <a:rPr lang="fr-FR" dirty="0" smtClean="0"/>
              <a:t>Données prises en temps réel à la source</a:t>
            </a:r>
          </a:p>
          <a:p>
            <a:pPr lvl="1"/>
            <a:r>
              <a:rPr lang="fr-FR" dirty="0" smtClean="0"/>
              <a:t>Pas de connaissances techniques requises</a:t>
            </a:r>
          </a:p>
          <a:p>
            <a:pPr lvl="1"/>
            <a:r>
              <a:rPr lang="fr-FR" dirty="0" smtClean="0"/>
              <a:t>Pas de cout de formation (démo)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logiciels -</a:t>
            </a:r>
            <a:r>
              <a:rPr lang="fr-FR" dirty="0" err="1" smtClean="0"/>
              <a:t>Qlikview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32648" y="3140968"/>
            <a:ext cx="31318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Licence onéreuse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err="1" smtClean="0"/>
              <a:t>Qlikview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912" y="3571876"/>
            <a:ext cx="6278492" cy="30003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Entreprise </a:t>
            </a:r>
            <a:r>
              <a:rPr lang="fr-FR" sz="2200" dirty="0" smtClean="0"/>
              <a:t>française créée en 1983</a:t>
            </a:r>
            <a:endParaRPr lang="fr-FR" sz="2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Implantation à </a:t>
            </a:r>
            <a:r>
              <a:rPr lang="fr-FR" sz="2200" dirty="0" smtClean="0"/>
              <a:t>Lyon, Nantes, Aix, Toulouse,…</a:t>
            </a:r>
            <a:endParaRPr lang="fr-FR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Position </a:t>
            </a:r>
            <a:r>
              <a:rPr lang="fr-FR" sz="2200" dirty="0"/>
              <a:t>de leader sur le marché français </a:t>
            </a:r>
            <a:r>
              <a:rPr lang="fr-FR" sz="2200" dirty="0" smtClean="0"/>
              <a:t>de l’informatique décisionnelle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SAS Version 9 (SAS </a:t>
            </a:r>
            <a:r>
              <a:rPr lang="fr-FR" sz="2200" dirty="0" err="1" smtClean="0"/>
              <a:t>Foundation</a:t>
            </a:r>
            <a:r>
              <a:rPr lang="fr-FR" sz="2200" dirty="0" smtClean="0"/>
              <a:t>) depuis 2004:</a:t>
            </a:r>
          </a:p>
          <a:p>
            <a:pPr lvl="2"/>
            <a:r>
              <a:rPr lang="fr-FR" sz="1800" dirty="0" smtClean="0"/>
              <a:t>Base SAS, SAS Entreprise Guide</a:t>
            </a:r>
          </a:p>
          <a:p>
            <a:pPr lvl="2"/>
            <a:r>
              <a:rPr lang="fr-FR" sz="1800" dirty="0" smtClean="0"/>
              <a:t>SAS/ACCESS, OLAP </a:t>
            </a:r>
          </a:p>
          <a:p>
            <a:pPr lvl="2"/>
            <a:r>
              <a:rPr lang="fr-FR" sz="1800" dirty="0" smtClean="0"/>
              <a:t>SAS/GRAPH, SAS/STAT</a:t>
            </a:r>
            <a:endParaRPr lang="fr-FR" sz="2200" dirty="0" smtClean="0"/>
          </a:p>
        </p:txBody>
      </p:sp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857364"/>
            <a:ext cx="2571768" cy="1714513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4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286124"/>
            <a:ext cx="6572264" cy="305435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Extension de SAS Base avec une interface </a:t>
            </a:r>
            <a:r>
              <a:rPr lang="fr-FR" sz="2200" dirty="0"/>
              <a:t>graphique </a:t>
            </a:r>
            <a:r>
              <a:rPr lang="fr-FR" sz="22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200" dirty="0"/>
              <a:t>D</a:t>
            </a:r>
            <a:r>
              <a:rPr lang="fr-FR" sz="22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406</Words>
  <Application>Microsoft Office PowerPoint</Application>
  <PresentationFormat>Affichage à l'écran 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Présentation logiciels -Jasper</vt:lpstr>
      <vt:lpstr>Présentation logiciels -Jasper</vt:lpstr>
      <vt:lpstr>Présentation logiciels -Jasper</vt:lpstr>
      <vt:lpstr>Présentation logiciels -Qlikview</vt:lpstr>
      <vt:lpstr>Présentation logiciels -Qlikview</vt:lpstr>
      <vt:lpstr>Présentation logiciels -Qlikview</vt:lpstr>
      <vt:lpstr>Diapositive 8</vt:lpstr>
      <vt:lpstr>Diapositive 9</vt:lpstr>
      <vt:lpstr>Présentation logiciels -SAS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chloe</cp:lastModifiedBy>
  <cp:revision>109</cp:revision>
  <dcterms:created xsi:type="dcterms:W3CDTF">2011-02-13T17:41:45Z</dcterms:created>
  <dcterms:modified xsi:type="dcterms:W3CDTF">2011-02-18T19:18:52Z</dcterms:modified>
</cp:coreProperties>
</file>