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78" r:id="rId6"/>
    <p:sldId id="259" r:id="rId7"/>
    <p:sldId id="279" r:id="rId8"/>
    <p:sldId id="261" r:id="rId9"/>
    <p:sldId id="262" r:id="rId10"/>
    <p:sldId id="280" r:id="rId11"/>
    <p:sldId id="263" r:id="rId12"/>
    <p:sldId id="264" r:id="rId13"/>
    <p:sldId id="281" r:id="rId14"/>
    <p:sldId id="265" r:id="rId15"/>
    <p:sldId id="266" r:id="rId16"/>
    <p:sldId id="282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83" r:id="rId26"/>
    <p:sldId id="275" r:id="rId27"/>
    <p:sldId id="276" r:id="rId28"/>
    <p:sldId id="277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9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D4B9E-2501-4B44-96B1-66EBB17B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CE1405-B148-4006-A3F3-30F555907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10F876-4097-4CCD-AF57-A53EECE1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B250-96F9-4A56-96F2-81ECCFEBD26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93E5B-59D2-4709-8F8C-CACD68B7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2630CB-66A9-4993-AA4B-219F491A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ECBB-9A17-4272-887A-8BF10B8F54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4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0451E-D5F2-4B65-B9C0-2EF74CE6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57EC4C-C2AD-407C-98AE-DCB52FFBE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F9D2FD-4981-49FE-A7D3-A953D4BD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B250-96F9-4A56-96F2-81ECCFEBD26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B4E949-5A00-4EEB-A920-B2171B84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CA269B-40DD-48D0-95D4-E36D778D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ECBB-9A17-4272-887A-8BF10B8F54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5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2DBE04-6D54-4D38-A5B1-0BFED1FA2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54C531-6EE5-4F74-84AC-A89C6E390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94871B-38C5-4B6C-894D-41EDC5E4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B250-96F9-4A56-96F2-81ECCFEBD26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AE05F3-26CC-43B7-AE7B-7695B949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38DF6E-4622-483A-8DF0-C52F32B2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ECBB-9A17-4272-887A-8BF10B8F54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9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FB613-3E11-4B42-8EA7-18B6D376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1BDF76-5728-475F-9A11-8A0AE0FB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BFAB88-2AB6-42DC-9042-2DD7BDEC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B250-96F9-4A56-96F2-81ECCFEBD26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4DFF9B-3C12-4B63-9FA8-A8166C93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F2C5A1-3C39-499F-95F0-CBF9F544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ECBB-9A17-4272-887A-8BF10B8F54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5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15700-5CC8-4438-9880-37D0F80F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A448F7-89A2-4334-B137-BD3C38693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B3291A-DFB4-4A10-95FE-95E96E711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B250-96F9-4A56-96F2-81ECCFEBD26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F05BF6-910A-4152-B5E9-05CCAF45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388D38-DD27-41C3-827B-967A4439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ECBB-9A17-4272-887A-8BF10B8F54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B27317-A59B-43FB-8FA0-117CDEC0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016AE5-BEB4-465B-BBD9-1FE9F6F8B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B90F8D-3FB9-4A63-B588-E9F910446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3029A5-1B2A-498A-B338-E8D35D51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B250-96F9-4A56-96F2-81ECCFEBD26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6A9D24-B5D0-4056-B4C5-A300C761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075B4B-5C26-4597-89C3-827DDC4D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ECBB-9A17-4272-887A-8BF10B8F54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0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314A1-C3A1-4066-83BE-0B11C114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D47245-6081-4858-B8E9-62CAE6FE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38F70B-D6D1-4CDC-B9E3-9FB46DE37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B5D2F1-0C8B-4B95-A782-D287C9FBD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32EBCD3-249E-488A-9533-5C77A4759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6256D53-4F11-4AB7-906E-DAA67977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B250-96F9-4A56-96F2-81ECCFEBD26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12E7F07-3A7D-45CC-94E2-3181476A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9FD364-D903-40A5-962B-4EE16A72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ECBB-9A17-4272-887A-8BF10B8F54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9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4CB94-DBAE-49A6-AA48-7A2A3817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2A1BF9-53DD-4D66-A7A0-43FDF7F4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B250-96F9-4A56-96F2-81ECCFEBD26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2BBB03-4B81-4476-83F0-4BB0C95E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7DBAED-B1C9-47E9-B694-FF5325F7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ECBB-9A17-4272-887A-8BF10B8F54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2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A9CA455-3E63-485D-9038-905C5F66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B250-96F9-4A56-96F2-81ECCFEBD26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03FD63-7B7F-4CB2-BDDD-DE3320F7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C46BDE-656D-43C4-B71C-0BE5A4CF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ECBB-9A17-4272-887A-8BF10B8F54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9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70241-8E4C-4800-8BCE-5001EC91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441B8E-038F-4E52-A7D8-F3D48E322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24164E-DF0D-4E12-A7FC-76A7E0975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E1369D-A42D-4D49-A4A4-98F9B04C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B250-96F9-4A56-96F2-81ECCFEBD26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F100DA-32E9-4FF2-8F8A-FA4458A0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93878F-1FD0-4043-B60D-198E53F6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ECBB-9A17-4272-887A-8BF10B8F54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5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036C9-78BC-490E-AEB6-5C7D9A34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3239EBB-B3DA-4430-8FF5-3C5433BF8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4F644D-6B78-482C-9165-C456F5881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8361AE-AE38-4148-88B5-E9A0395C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B250-96F9-4A56-96F2-81ECCFEBD26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DEF30D-762E-4D31-81B9-BA54EAE1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1CCB12-2B63-4215-90CE-F97BA183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ECBB-9A17-4272-887A-8BF10B8F54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8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EDF4C2-497A-411C-AB5E-9E74A6A3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7DC4F3-2019-4591-8910-A18077208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255BC8-5E1C-4D4E-BE33-44E4C1362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BB250-96F9-4A56-96F2-81ECCFEBD26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BA348D-3879-401E-BAEE-7BA3B2437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8A184B-2568-455A-9F44-3AEF878CF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1ECBB-9A17-4272-887A-8BF10B8F54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8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2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81F46-BF2E-4430-8654-912FAD6A1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Numerical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90B531-E995-4EA6-9FCD-CD71AC5337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  <a:p>
            <a:r>
              <a:rPr lang="en-US" dirty="0"/>
              <a:t>Jan Kretschmann</a:t>
            </a:r>
          </a:p>
        </p:txBody>
      </p:sp>
    </p:spTree>
    <p:extLst>
      <p:ext uri="{BB962C8B-B14F-4D97-AF65-F5344CB8AC3E}">
        <p14:creationId xmlns:p14="http://schemas.microsoft.com/office/powerpoint/2010/main" val="365651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0AC34-909C-46A9-8DD6-93BC9092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Divided Differences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4B58CE-178D-4932-8638-10D6CC983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2167283"/>
            <a:ext cx="11406414" cy="34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31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D97B4-2F1F-415A-A5BC-F88EB9DA1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Divided Differences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E3A3AA-E561-42E2-A605-95C58BD1B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872" y="2748815"/>
            <a:ext cx="5015362" cy="3307427"/>
          </a:xfrm>
          <a:prstGeom prst="rect">
            <a:avLst/>
          </a:prstGeom>
        </p:spPr>
      </p:pic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99F9307B-7178-421C-9D7D-ED6FF748F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8816"/>
            <a:ext cx="4789717" cy="321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4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CF922-BB37-40DF-A586-657A1C62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Neville’s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574C9D2-CCC9-4D70-9D18-8BA2C96FFC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Iterative Generation of Interpolation Polynomial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0,1,…,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+1,…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0. 1. …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+1, …,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Easiest to implement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574C9D2-CCC9-4D70-9D18-8BA2C96FF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784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48D35-66FB-447A-9E73-901B4E0B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Neville</a:t>
            </a:r>
            <a:r>
              <a:rPr lang="de-DE" dirty="0"/>
              <a:t>‘s Method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B1409E-E592-43DB-A133-700612547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17" y="1690688"/>
            <a:ext cx="11459483" cy="167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08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EE283-AC95-418A-85F9-540D95B8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Neville’s Method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E9114D0A-FD1A-482E-83B8-8063C02E2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48816"/>
            <a:ext cx="4789717" cy="3214662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A0F9E34-C35D-4AA9-88A5-D5118B42B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872" y="2748815"/>
            <a:ext cx="5015362" cy="330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19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6D996-018F-4078-BA42-6841ABE7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Cubic Splines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CF9FB7E-212F-4DE7-91A3-D3CC319B94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Piecewise defined =&gt; non </a:t>
                </a:r>
                <a:r>
                  <a:rPr lang="en-US" dirty="0" err="1"/>
                  <a:t>algbebraic</a:t>
                </a:r>
                <a:endParaRPr lang="en-US" dirty="0"/>
              </a:p>
              <a:p>
                <a:r>
                  <a:rPr lang="en-US" dirty="0"/>
                  <a:t>Cubic Function for each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de-DE" b="0" dirty="0"/>
              </a:p>
              <a:p>
                <a:r>
                  <a:rPr lang="en-US" dirty="0"/>
                  <a:t>Numerically Stable</a:t>
                </a:r>
              </a:p>
              <a:p>
                <a:r>
                  <a:rPr lang="en-US" dirty="0"/>
                  <a:t>Most complex implementation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CF9FB7E-212F-4DE7-91A3-D3CC319B9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580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B0A12D17-D3AD-4B82-99C9-F448CDEA3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00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72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D98EC5-BFD0-4DF0-A1BB-AC7AA2A0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Cubic Splines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E576F257-A7CB-4FDC-A77C-E9F36DE5C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8816"/>
            <a:ext cx="4789717" cy="32146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D5FF07B-EFD1-4C09-8FAB-87E1B71BF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48816"/>
            <a:ext cx="4789716" cy="318437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01AB057-680E-4496-9666-13D5B265F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48816"/>
            <a:ext cx="4789716" cy="3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6ACE3-AE3F-4F32-87AA-BC179DF0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Interpolating Known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558B66A-D703-4694-A3E6-B3F7A5FE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Examining Interpolation Methods 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de-DE" b="0" dirty="0"/>
              </a:p>
              <a:p>
                <a:pPr lvl="1"/>
                <a:endParaRPr lang="de-DE" b="0" dirty="0"/>
              </a:p>
              <a:p>
                <a:pPr lvl="1"/>
                <a:endParaRPr lang="de-DE" b="0" dirty="0"/>
              </a:p>
              <a:p>
                <a:pPr lvl="1"/>
                <a:endParaRPr lang="de-DE" b="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558B66A-D703-4694-A3E6-B3F7A5FE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486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E3F9B-3D01-41D8-8C84-3CBA56C2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Interpolating Known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4F589A0-C47A-4F8A-83D5-F153DF4E2C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4F589A0-C47A-4F8A-83D5-F153DF4E2C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AA3BC912-B708-45B9-86FE-80B3C3D08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203" y="2491413"/>
            <a:ext cx="3791198" cy="256823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1552F8F-7E59-42E7-99A9-8A1E8A201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327" y="2490619"/>
            <a:ext cx="3667473" cy="256823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06E1835-E21D-4CC9-9DCD-5D1DE8CCF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829" y="2555364"/>
            <a:ext cx="3572374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3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0E568-C08B-4A98-A10B-0D1CF15A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Interpolation Methods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EE9E4F-8178-4C15-96E1-DAF5465C2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and Example Data Set</a:t>
            </a:r>
          </a:p>
          <a:p>
            <a:r>
              <a:rPr lang="en-US" dirty="0"/>
              <a:t>Interpolating Known Functions</a:t>
            </a:r>
          </a:p>
          <a:p>
            <a:r>
              <a:rPr lang="en-US" dirty="0"/>
              <a:t>Comparing Errors</a:t>
            </a:r>
          </a:p>
          <a:p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38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5753C-B7A4-412B-9E6B-2E927763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Interpolating Known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AA05AEF-8CF3-4888-A220-60E4AC15F7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AA05AEF-8CF3-4888-A220-60E4AC15F7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5F2CFB08-E041-40F4-9924-61F3A92FB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600" y="2378692"/>
            <a:ext cx="3772426" cy="253400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1A047F3-F95C-4213-A441-E53A054CC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787" y="2416798"/>
            <a:ext cx="3724795" cy="249589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F1393A7-7AB6-4814-8E3E-1138BDED6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974" y="2321534"/>
            <a:ext cx="3724795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80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3CB46-9BD8-4D2E-9C76-8BDB3D11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Interpolating Known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E0C4124-AF05-4D74-ACA9-60E836020B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E0C4124-AF05-4D74-ACA9-60E836020B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4B894E36-C707-4D14-9258-2909FE0DF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917" y="1379985"/>
            <a:ext cx="3591426" cy="24863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2DBE6F4-4907-4B69-9A71-DA0D02473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649" y="1379985"/>
            <a:ext cx="3667637" cy="247684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3A70C1B-F823-4740-AE84-21C571F81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7286" y="4001294"/>
            <a:ext cx="3686689" cy="255305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72A3B12-31A0-46C5-803C-3D18AA654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9648" y="4067978"/>
            <a:ext cx="3667637" cy="248637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E29298A-66CA-4BA7-B7E2-060D16626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950" y="4044608"/>
            <a:ext cx="3581900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BF5CA-292C-475A-A8C6-9B6F4F7B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Interpolating Known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B730DEA-D3E0-456A-87D9-E8C4A38351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B730DEA-D3E0-456A-87D9-E8C4A38351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A43840D0-ABD0-4609-BEF3-ECAEC6537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57" y="3728696"/>
            <a:ext cx="3705742" cy="24482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FB3CFF-2201-4384-BFAA-F15A78DCB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197" y="1405720"/>
            <a:ext cx="3801005" cy="261021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DAD67BB-B7EC-4016-B2B3-C16C3B908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502" y="176039"/>
            <a:ext cx="3705742" cy="24673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33958A3-8FF5-4A22-B3E6-87AC8D416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6502" y="2643358"/>
            <a:ext cx="3801004" cy="245721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C952135-3323-45F9-BB9B-6E54BDE4E0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5821" y="4140905"/>
            <a:ext cx="3820058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4F2C0-61A5-4364-9DEC-F6571D2C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6D175B2-4549-4CCF-8F14-6D1C07B7B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51500" cy="4351338"/>
              </a:xfrm>
            </p:spPr>
            <p:txBody>
              <a:bodyPr/>
              <a:lstStyle/>
              <a:p>
                <a:r>
                  <a:rPr lang="en-US" dirty="0"/>
                  <a:t>Large roundoff error =&gt; Instability</a:t>
                </a:r>
              </a:p>
              <a:p>
                <a:r>
                  <a:rPr lang="en-US" dirty="0"/>
                  <a:t>For unknown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: Cross Validation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6D175B2-4549-4CCF-8F14-6D1C07B7B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51500" cy="4351338"/>
              </a:xfrm>
              <a:blipFill>
                <a:blip r:embed="rId2"/>
                <a:stretch>
                  <a:fillRect l="-194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C1164D3C-9AC4-4427-A291-1910EE15B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13" y="2829555"/>
            <a:ext cx="5021113" cy="33474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097CC3E-69CC-4B17-9049-A7D98A372335}"/>
                  </a:ext>
                </a:extLst>
              </p:cNvPr>
              <p:cNvSpPr txBox="1"/>
              <p:nvPr/>
            </p:nvSpPr>
            <p:spPr>
              <a:xfrm>
                <a:off x="835126" y="6176963"/>
                <a:ext cx="4546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Lagrange Interpolation without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(8, 74)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097CC3E-69CC-4B17-9049-A7D98A372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26" y="6176963"/>
                <a:ext cx="4546600" cy="369332"/>
              </a:xfrm>
              <a:prstGeom prst="rect">
                <a:avLst/>
              </a:prstGeom>
              <a:blipFill>
                <a:blip r:embed="rId4"/>
                <a:stretch>
                  <a:fillRect l="-120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EDA77A4-2345-4D86-93C4-65AABE42C778}"/>
                  </a:ext>
                </a:extLst>
              </p:cNvPr>
              <p:cNvSpPr txBox="1"/>
              <p:nvPr/>
            </p:nvSpPr>
            <p:spPr>
              <a:xfrm>
                <a:off x="6489700" y="6176963"/>
                <a:ext cx="4546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Cubic Spline Interpolation without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(8, 74)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EDA77A4-2345-4D86-93C4-65AABE42C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00" y="6176963"/>
                <a:ext cx="4546600" cy="369332"/>
              </a:xfrm>
              <a:prstGeom prst="rect">
                <a:avLst/>
              </a:prstGeom>
              <a:blipFill>
                <a:blip r:embed="rId5"/>
                <a:stretch>
                  <a:fillRect l="-12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fik 9">
            <a:extLst>
              <a:ext uri="{FF2B5EF4-FFF2-40B4-BE49-F238E27FC236}">
                <a16:creationId xmlns:a16="http://schemas.microsoft.com/office/drawing/2014/main" id="{D6D0F4A4-C702-49F3-A126-BAD0A736FB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155" y="2855749"/>
            <a:ext cx="4928252" cy="332121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BCC929F-9008-4FF6-A37B-5C3B65D243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3749" y="452265"/>
            <a:ext cx="3667637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3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255B6-43FA-4EAE-A457-A0F7E755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Errors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9CB34F-2467-49A1-B973-1D0BC28C2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Validation Results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Piecewise Linear Interpolation works best in this example</a:t>
            </a:r>
          </a:p>
          <a:p>
            <a:endParaRPr lang="en-US" dirty="0"/>
          </a:p>
          <a:p>
            <a:r>
              <a:rPr lang="en-US" dirty="0"/>
              <a:t>But: not always!</a:t>
            </a:r>
          </a:p>
          <a:p>
            <a:endParaRPr lang="en-US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A37B616-A0E2-44FB-A105-A3B19BF87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95573"/>
              </p:ext>
            </p:extLst>
          </p:nvPr>
        </p:nvGraphicFramePr>
        <p:xfrm>
          <a:off x="5626100" y="681037"/>
          <a:ext cx="2959100" cy="2489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26825734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253015185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228359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en-US" dirty="0"/>
                        <a:t>Linear (PW)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39814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en-US" dirty="0"/>
                        <a:t>Lagrange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010674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en-US" dirty="0"/>
                        <a:t>Newton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329174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en-US" dirty="0"/>
                        <a:t>Neville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868706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en-US" dirty="0"/>
                        <a:t>Spline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98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10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42D2204-3CF9-44FC-8B85-0B9A14FC9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02487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49DE63A-7103-4C46-91E6-5C9319E83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010" y="0"/>
            <a:ext cx="3277982" cy="6858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22F1712-C8ED-4B2C-B04F-08A0481A5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9515" y="0"/>
            <a:ext cx="33444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09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83392-B4A2-4097-AC9F-0B5F51C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for Known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8B01333-26B4-4976-B9B6-6DCBBF40A0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11900" cy="4351338"/>
              </a:xfrm>
            </p:spPr>
            <p:txBody>
              <a:bodyPr/>
              <a:lstStyle/>
              <a:p>
                <a:r>
                  <a:rPr lang="en-US" dirty="0"/>
                  <a:t>Comparing interpolated value to actual value</a:t>
                </a:r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de-DE" b="0" dirty="0"/>
              </a:p>
              <a:p>
                <a:pPr lvl="1"/>
                <a:r>
                  <a:rPr lang="en-US" dirty="0"/>
                  <a:t>Lagrange/Newton/Neville has lowest error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8B01333-26B4-4976-B9B6-6DCBBF40A0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11900" cy="4351338"/>
              </a:xfrm>
              <a:blipFill>
                <a:blip r:embed="rId2"/>
                <a:stretch>
                  <a:fillRect l="-173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D83B5041-8168-47B2-A0AF-93FA63517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88927"/>
              </p:ext>
            </p:extLst>
          </p:nvPr>
        </p:nvGraphicFramePr>
        <p:xfrm>
          <a:off x="8382000" y="1820862"/>
          <a:ext cx="2971800" cy="3216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178180066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659582836"/>
                    </a:ext>
                  </a:extLst>
                </a:gridCol>
              </a:tblGrid>
              <a:tr h="503124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20708"/>
                  </a:ext>
                </a:extLst>
              </a:tr>
              <a:tr h="700656">
                <a:tc>
                  <a:txBody>
                    <a:bodyPr/>
                    <a:lstStyle/>
                    <a:p>
                      <a:r>
                        <a:rPr lang="en-US" dirty="0"/>
                        <a:t>Linear (PW)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1.5349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016019"/>
                  </a:ext>
                </a:extLst>
              </a:tr>
              <a:tr h="503124">
                <a:tc>
                  <a:txBody>
                    <a:bodyPr/>
                    <a:lstStyle/>
                    <a:p>
                      <a:r>
                        <a:rPr lang="en-US" dirty="0"/>
                        <a:t>Lagrange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476493"/>
                  </a:ext>
                </a:extLst>
              </a:tr>
              <a:tr h="503124">
                <a:tc>
                  <a:txBody>
                    <a:bodyPr/>
                    <a:lstStyle/>
                    <a:p>
                      <a:r>
                        <a:rPr lang="en-US" dirty="0"/>
                        <a:t>Newton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531661"/>
                  </a:ext>
                </a:extLst>
              </a:tr>
              <a:tr h="503124">
                <a:tc>
                  <a:txBody>
                    <a:bodyPr/>
                    <a:lstStyle/>
                    <a:p>
                      <a:r>
                        <a:rPr lang="en-US" dirty="0"/>
                        <a:t>Neville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470366"/>
                  </a:ext>
                </a:extLst>
              </a:tr>
              <a:tr h="503124">
                <a:tc>
                  <a:txBody>
                    <a:bodyPr/>
                    <a:lstStyle/>
                    <a:p>
                      <a:r>
                        <a:rPr lang="en-US" dirty="0"/>
                        <a:t>Spline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029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545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C992E-4F82-434F-84C7-C059F0C2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B917C-DFF0-492C-976C-3A7E550A7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Lagrange instable → so what? Increase number of nodes to see!</a:t>
            </a:r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9D12275-AE46-4415-8FD3-B42395E9C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28" y="2463624"/>
            <a:ext cx="5802800" cy="414037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4D1B700-C6AE-43F4-87D6-7B8624E4C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274" y="2504375"/>
            <a:ext cx="5802800" cy="405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60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1F1D1-B5AE-450B-BDF1-6EA963A6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98DAB1C-ADBC-4F7B-9ED8-FF50A90096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 Method is always the best</a:t>
                </a:r>
              </a:p>
              <a:p>
                <a:r>
                  <a:rPr lang="en-US" dirty="0"/>
                  <a:t>Lagrange unstable for large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DE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98DAB1C-ADBC-4F7B-9ED8-FF50A9009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31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650E9-298C-44FD-B4FB-3B05772C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Interpolation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FA41A0-9750-4160-8C85-5E3AE56D8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Interpolation</a:t>
            </a:r>
          </a:p>
          <a:p>
            <a:r>
              <a:rPr lang="en-US" dirty="0"/>
              <a:t>Lagrange Interpolation</a:t>
            </a:r>
          </a:p>
          <a:p>
            <a:r>
              <a:rPr lang="en-US" dirty="0"/>
              <a:t>Neville’s Method</a:t>
            </a:r>
          </a:p>
          <a:p>
            <a:r>
              <a:rPr lang="en-US" dirty="0"/>
              <a:t>Divided Differences</a:t>
            </a:r>
          </a:p>
          <a:p>
            <a:r>
              <a:rPr lang="en-US" dirty="0"/>
              <a:t>Cubic Splines</a:t>
            </a:r>
          </a:p>
          <a:p>
            <a:endParaRPr lang="en-US" dirty="0"/>
          </a:p>
          <a:p>
            <a:r>
              <a:rPr lang="en-US" dirty="0"/>
              <a:t>Example Data Set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84FED1C-4D3B-4A2A-B4D5-B681ECE8B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676978"/>
              </p:ext>
            </p:extLst>
          </p:nvPr>
        </p:nvGraphicFramePr>
        <p:xfrm>
          <a:off x="838200" y="5435283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559196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086075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745736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44466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82609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59213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9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28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65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684C7-6CE3-41AF-9C99-0007AC5E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Interpolation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1358A83A-DCF5-4400-B7A6-AF14C9EBE2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Straight Line </a:t>
                </a:r>
                <a:r>
                  <a:rPr lang="en-US" dirty="0"/>
                  <a:t>through</a:t>
                </a:r>
                <a:r>
                  <a:rPr lang="de-DE" dirty="0"/>
                  <a:t> 2 </a:t>
                </a:r>
                <a:r>
                  <a:rPr lang="en-US" dirty="0"/>
                  <a:t>points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dirty="0"/>
              </a:p>
              <a:p>
                <a:r>
                  <a:rPr lang="de-DE" dirty="0"/>
                  <a:t>Piecewise vs Non-Piecewise</a:t>
                </a:r>
                <a:endParaRPr lang="de-DE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1358A83A-DCF5-4400-B7A6-AF14C9EBE2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271DD84B-B17E-4D61-B463-FFD1292B3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39" y="3429000"/>
            <a:ext cx="5019261" cy="324543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E90CF9B-0DDC-4560-A40A-74948C48A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429000"/>
            <a:ext cx="4740965" cy="32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6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FC8A9-A5CF-49FB-A5FF-57ECE119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Interpolation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B52230C-FDA3-4F8D-A868-AF98C996B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55" y="1425419"/>
            <a:ext cx="10928208" cy="441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1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06AF4-DE7E-4151-8A4D-27410DD0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Lagrange Interpolation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E2052DA-FC23-4500-8B6B-B9BA03345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9499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Algebraic Polynomial fitting every Point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…(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…(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Problem: numerically instable! 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E2052DA-FC23-4500-8B6B-B9BA03345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9499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30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D8316-0419-4F05-B9A1-70962D96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Lagrange Interpolation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6B6B20-2EBB-46F8-A014-338B6FB9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22" y="2209800"/>
            <a:ext cx="11339155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35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EEFEF6-5809-485B-B05E-7B77E27A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Lagrange Interpolation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36B2AC5-041C-4A20-A830-B83E5B77E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48816"/>
            <a:ext cx="4789717" cy="3214662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9E4506C-8D26-4B5C-9CAF-A03A76B74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872" y="2748815"/>
            <a:ext cx="5015362" cy="330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8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0863EE-11CC-4504-8934-676E7210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Divided Differences (Newton)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5B7F7AA-E13F-4564-88DD-F30898678D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Successively generated Polynomial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…(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“Divided Differences“ as coefficients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5B7F7AA-E13F-4564-88DD-F30898678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41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Breitbild</PresentationFormat>
  <Paragraphs>121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</vt:lpstr>
      <vt:lpstr>Numerical Analysis</vt:lpstr>
      <vt:lpstr>Comparing Interpolation Methods</vt:lpstr>
      <vt:lpstr>Methods of Interpolation</vt:lpstr>
      <vt:lpstr>Linear Interpolation</vt:lpstr>
      <vt:lpstr>Linear Interpolation</vt:lpstr>
      <vt:lpstr>Lagrange Interpolation</vt:lpstr>
      <vt:lpstr>Lagrange Interpolation</vt:lpstr>
      <vt:lpstr>Lagrange Interpolation</vt:lpstr>
      <vt:lpstr>Divided Differences (Newton)</vt:lpstr>
      <vt:lpstr>Divided Differences</vt:lpstr>
      <vt:lpstr>Divided Differences</vt:lpstr>
      <vt:lpstr>Neville’s Method</vt:lpstr>
      <vt:lpstr>Neville‘s Method</vt:lpstr>
      <vt:lpstr>Neville’s Method</vt:lpstr>
      <vt:lpstr>Cubic Splines</vt:lpstr>
      <vt:lpstr>PowerPoint-Präsentation</vt:lpstr>
      <vt:lpstr>Cubic Splines</vt:lpstr>
      <vt:lpstr>Interpolating Known Functions</vt:lpstr>
      <vt:lpstr>Interpolating Known Functions</vt:lpstr>
      <vt:lpstr>Interpolating Known Functions</vt:lpstr>
      <vt:lpstr>Interpolating Known Functions</vt:lpstr>
      <vt:lpstr>Interpolating Known Functions</vt:lpstr>
      <vt:lpstr>Comparing Errors</vt:lpstr>
      <vt:lpstr>Comparing Errors</vt:lpstr>
      <vt:lpstr>PowerPoint-Präsentation</vt:lpstr>
      <vt:lpstr>Errors for Known Functions</vt:lpstr>
      <vt:lpstr>Stability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Analysis</dc:title>
  <dc:creator>Jan Kretschmann</dc:creator>
  <cp:lastModifiedBy>Jan Kretschmann</cp:lastModifiedBy>
  <cp:revision>100</cp:revision>
  <dcterms:created xsi:type="dcterms:W3CDTF">2020-12-16T13:15:46Z</dcterms:created>
  <dcterms:modified xsi:type="dcterms:W3CDTF">2020-12-16T20:32:49Z</dcterms:modified>
</cp:coreProperties>
</file>