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82" r:id="rId3"/>
    <p:sldId id="288" r:id="rId4"/>
    <p:sldId id="258" r:id="rId5"/>
    <p:sldId id="28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3" r:id="rId24"/>
    <p:sldId id="284" r:id="rId25"/>
  </p:sldIdLst>
  <p:sldSz cx="9144000" cy="5143500" type="screen16x9"/>
  <p:notesSz cx="6858000" cy="9144000"/>
  <p:embeddedFontLst>
    <p:embeddedFont>
      <p:font typeface="Arvo" panose="02000000000000000000" pitchFamily="2" charset="77"/>
      <p:regular r:id="rId27"/>
      <p:bold r:id="rId28"/>
      <p:italic r:id="rId29"/>
      <p:boldItalic r:id="rId30"/>
    </p:embeddedFont>
    <p:embeddedFont>
      <p:font typeface="Lato" panose="020F0502020204030203" pitchFamily="34" charset="77"/>
      <p:regular r:id="rId31"/>
      <p:bold r:id="rId32"/>
      <p:italic r:id="rId33"/>
      <p:boldItalic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C00"/>
    <a:srgbClr val="3F5378"/>
    <a:srgbClr val="E48800"/>
    <a:srgbClr val="BF6400"/>
    <a:srgbClr val="D88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6"/>
    <p:restoredTop sz="80337"/>
  </p:normalViewPr>
  <p:slideViewPr>
    <p:cSldViewPr snapToGrid="0" snapToObjects="1">
      <p:cViewPr varScale="1">
        <p:scale>
          <a:sx n="131" d="100"/>
          <a:sy n="131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+News+Popularit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1280d9079_7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1280d9079_7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280d9079_7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1280d9079_7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69b721aa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69b721aa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1280d9079_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1280d9079_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PCAs: We decided to choose three principal components to represent six similar variables.</a:t>
            </a:r>
            <a:endParaRPr sz="1200">
              <a:solidFill>
                <a:srgbClr val="263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rgbClr val="263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selection: </a:t>
            </a:r>
            <a:r>
              <a:rPr lang="en" sz="1200">
                <a:solidFill>
                  <a:srgbClr val="263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contain a large portions of NLP. The results of NLP depend on researchers interpretation &amp; programming methods. Based on results in data exploration &amp; common sense, we selected universal variables</a:t>
            </a:r>
            <a:endParaRPr sz="1200">
              <a:solidFill>
                <a:srgbClr val="263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280d9079_7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1280d9079_7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263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selection: </a:t>
            </a:r>
            <a:r>
              <a:rPr lang="en" sz="1200">
                <a:solidFill>
                  <a:srgbClr val="263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contain a large portions of NLP. The results of NLP depend on researchers interpretation &amp; programming methods. Based on results in data exploration &amp; common sense, we selected universal variables</a:t>
            </a:r>
            <a:endParaRPr sz="1200">
              <a:solidFill>
                <a:srgbClr val="263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80f0a54a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80f0a54a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1280d9079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1280d9079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1280d90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1280d90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Aside KNN which has very limited interpretability, our two best models in terms of accuracy were logistic regression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45720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100" dirty="0"/>
              <a:t>Forward, backward, mixed selection all yield same 17 of the 22 variables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00" dirty="0"/>
              <a:t>Unstratified data set: Although accuracy was 75.63%, # of true positives was 159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100" dirty="0"/>
              <a:t>Same stepwise selection process, better performance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dirty="0"/>
              <a:t>    A. The number of true positives increased ( from </a:t>
            </a:r>
            <a:r>
              <a:rPr lang="en-US" sz="1100" b="1" dirty="0">
                <a:latin typeface="Roboto Condensed"/>
                <a:ea typeface="Roboto Condensed"/>
                <a:cs typeface="Roboto Condensed"/>
                <a:sym typeface="Roboto Condensed"/>
              </a:rPr>
              <a:t>159 to 1048</a:t>
            </a:r>
            <a:r>
              <a:rPr lang="en-US" sz="1100" dirty="0"/>
              <a:t>)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dirty="0"/>
              <a:t>    B. Higher AUC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100" dirty="0"/>
              <a:t>The accuracy of our best model is </a:t>
            </a:r>
            <a:r>
              <a:rPr lang="en-US" sz="1100" b="1" dirty="0">
                <a:latin typeface="Roboto Condensed"/>
                <a:ea typeface="Roboto Condensed"/>
                <a:cs typeface="Roboto Condensed"/>
                <a:sym typeface="Roboto Condensed"/>
              </a:rPr>
              <a:t>67.67%</a:t>
            </a:r>
            <a:endParaRPr lang="en-US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80f0a54a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80f0a54a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69b721aa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69b721aa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84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80f0a54a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80f0a54a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Font typeface="Lato"/>
              <a:buChar char="●"/>
            </a:pPr>
            <a:r>
              <a:rPr lang="en-US" dirty="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sample dataset can be accessed from: </a:t>
            </a:r>
            <a:r>
              <a:rPr lang="en-US" u="sng" dirty="0">
                <a:solidFill>
                  <a:srgbClr val="AF434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https://archive.ics.uci.edu/ml/datasets/Online+News+Popularity</a:t>
            </a:r>
            <a:endParaRPr lang="en-US" dirty="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Font typeface="Lato"/>
              <a:buChar char="●"/>
            </a:pPr>
            <a:r>
              <a:rPr lang="en-US" dirty="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61 attributes describing 39,797 Mashable articles</a:t>
            </a: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Font typeface="Lato"/>
              <a:buChar char="○"/>
            </a:pPr>
            <a:r>
              <a:rPr lang="en-US" dirty="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Each article is one row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Font typeface="Lato"/>
              <a:buChar char="●"/>
            </a:pPr>
            <a:r>
              <a:rPr lang="en-US" dirty="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Continuous and categorical variables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Font typeface="Lato"/>
              <a:buChar char="●"/>
            </a:pPr>
            <a:r>
              <a:rPr lang="en-US" dirty="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Includes information about article titles, keywords, images, weekday of posting.</a:t>
            </a: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Font typeface="Lato"/>
              <a:buChar char="○"/>
            </a:pPr>
            <a:r>
              <a:rPr lang="en-US" dirty="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Sentiment analysis including classifying words as positive or negative and measures of polarity (extremity)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0f0a54a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0f0a54a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9b721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9b721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280d90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280d90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280d9079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280d9079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build model by lowering the occurrence of non-target event (i.e.#  of 0s) in training &amp; validation 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9b721aa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69b721aa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30" name="Google Shape;30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2" name="Google Shape;32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48" name="Google Shape;48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49" name="Google Shape;49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50" name="Google Shape;50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59" name="Google Shape;59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3" name="Google Shape;63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4" name="Google Shape;64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5" name="Google Shape;85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6" name="Google Shape;86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9" name="Google Shape;89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16" name="Google Shape;116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8" name="Google Shape;118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21" name="Google Shape;121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>
            <a:spLocks noGrp="1"/>
          </p:cNvSpPr>
          <p:nvPr>
            <p:ph type="ctrTitle"/>
          </p:nvPr>
        </p:nvSpPr>
        <p:spPr>
          <a:xfrm>
            <a:off x="381000" y="1090750"/>
            <a:ext cx="69216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Popularity of Mashable.com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Articles</a:t>
            </a:r>
            <a:endParaRPr/>
          </a:p>
        </p:txBody>
      </p:sp>
      <p:sp>
        <p:nvSpPr>
          <p:cNvPr id="128" name="Google Shape;128;p11"/>
          <p:cNvSpPr txBox="1"/>
          <p:nvPr/>
        </p:nvSpPr>
        <p:spPr>
          <a:xfrm>
            <a:off x="381000" y="4128850"/>
            <a:ext cx="3151200" cy="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Team 2</a:t>
            </a:r>
            <a:b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Anant Khandelwal, Akshay Pokharkar Chi-Hua Wu, Josh Wilder, Vicky Pang</a:t>
            </a:r>
            <a:b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Results of </a:t>
            </a:r>
            <a:r>
              <a:rPr lang="en" dirty="0" err="1"/>
              <a:t>Undersampling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18" name="Google Shape;218;p21"/>
          <p:cNvGrpSpPr/>
          <p:nvPr/>
        </p:nvGrpSpPr>
        <p:grpSpPr>
          <a:xfrm>
            <a:off x="229027" y="610550"/>
            <a:ext cx="330270" cy="330251"/>
            <a:chOff x="1923675" y="1633650"/>
            <a:chExt cx="436000" cy="435975"/>
          </a:xfrm>
        </p:grpSpPr>
        <p:sp>
          <p:nvSpPr>
            <p:cNvPr id="219" name="Google Shape;219;p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l="2997"/>
          <a:stretch/>
        </p:blipFill>
        <p:spPr>
          <a:xfrm>
            <a:off x="814275" y="1471925"/>
            <a:ext cx="3534749" cy="35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175" y="2251100"/>
            <a:ext cx="4304625" cy="198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 Matrix</a:t>
            </a:r>
            <a:endParaRPr/>
          </a:p>
        </p:txBody>
      </p:sp>
      <p:grpSp>
        <p:nvGrpSpPr>
          <p:cNvPr id="233" name="Google Shape;233;p22"/>
          <p:cNvGrpSpPr/>
          <p:nvPr/>
        </p:nvGrpSpPr>
        <p:grpSpPr>
          <a:xfrm>
            <a:off x="275953" y="608243"/>
            <a:ext cx="334872" cy="334853"/>
            <a:chOff x="576250" y="4319400"/>
            <a:chExt cx="442075" cy="442050"/>
          </a:xfrm>
        </p:grpSpPr>
        <p:sp>
          <p:nvSpPr>
            <p:cNvPr id="234" name="Google Shape;234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B4C63-33A2-6B4F-BAED-2074AE499FB7}"/>
              </a:ext>
            </a:extLst>
          </p:cNvPr>
          <p:cNvGrpSpPr/>
          <p:nvPr/>
        </p:nvGrpSpPr>
        <p:grpSpPr>
          <a:xfrm>
            <a:off x="95857" y="1386346"/>
            <a:ext cx="4386830" cy="3699164"/>
            <a:chOff x="182435" y="1350818"/>
            <a:chExt cx="4431129" cy="373651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BFC8C2-07F7-B34C-B8BF-18421FB41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435" y="1350818"/>
              <a:ext cx="4431129" cy="3736519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54F0CA-1D10-9049-8AF9-81B7B1892876}"/>
                </a:ext>
              </a:extLst>
            </p:cNvPr>
            <p:cNvSpPr/>
            <p:nvPr/>
          </p:nvSpPr>
          <p:spPr>
            <a:xfrm>
              <a:off x="3466117" y="2030637"/>
              <a:ext cx="187036" cy="187036"/>
            </a:xfrm>
            <a:prstGeom prst="ellipse">
              <a:avLst/>
            </a:prstGeom>
            <a:solidFill>
              <a:srgbClr val="FFFC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BE2F38-A03D-DE43-95C4-866BF43CA67C}"/>
                </a:ext>
              </a:extLst>
            </p:cNvPr>
            <p:cNvSpPr/>
            <p:nvPr/>
          </p:nvSpPr>
          <p:spPr>
            <a:xfrm>
              <a:off x="3445125" y="4014663"/>
              <a:ext cx="187036" cy="187036"/>
            </a:xfrm>
            <a:prstGeom prst="ellipse">
              <a:avLst/>
            </a:prstGeom>
            <a:solidFill>
              <a:srgbClr val="FFFC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0EBD68-A677-B943-8B3B-AC4BA6275F63}"/>
                </a:ext>
              </a:extLst>
            </p:cNvPr>
            <p:cNvSpPr/>
            <p:nvPr/>
          </p:nvSpPr>
          <p:spPr>
            <a:xfrm>
              <a:off x="3466117" y="2959908"/>
              <a:ext cx="187036" cy="187036"/>
            </a:xfrm>
            <a:prstGeom prst="ellipse">
              <a:avLst/>
            </a:prstGeom>
            <a:solidFill>
              <a:srgbClr val="FFFC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66DE6-E2F8-4343-91FD-8B0B961A6FCF}"/>
              </a:ext>
            </a:extLst>
          </p:cNvPr>
          <p:cNvGrpSpPr/>
          <p:nvPr/>
        </p:nvGrpSpPr>
        <p:grpSpPr>
          <a:xfrm>
            <a:off x="4661315" y="1383010"/>
            <a:ext cx="4341815" cy="3699164"/>
            <a:chOff x="4661315" y="1361238"/>
            <a:chExt cx="4341815" cy="36991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7BDA47-AF5D-4D40-AE6C-25E2D597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1315" y="1361238"/>
              <a:ext cx="4341815" cy="3699164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E7650B-A322-B44F-8994-42CB0310CDBF}"/>
                </a:ext>
              </a:extLst>
            </p:cNvPr>
            <p:cNvSpPr/>
            <p:nvPr/>
          </p:nvSpPr>
          <p:spPr>
            <a:xfrm>
              <a:off x="6972454" y="3108729"/>
              <a:ext cx="187036" cy="187036"/>
            </a:xfrm>
            <a:prstGeom prst="ellipse">
              <a:avLst/>
            </a:prstGeom>
            <a:solidFill>
              <a:srgbClr val="FFFC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8E4E49-8DCA-AD46-B311-4CAA16ACD2E3}"/>
                </a:ext>
              </a:extLst>
            </p:cNvPr>
            <p:cNvSpPr/>
            <p:nvPr/>
          </p:nvSpPr>
          <p:spPr>
            <a:xfrm>
              <a:off x="6972454" y="4719815"/>
              <a:ext cx="187036" cy="187036"/>
            </a:xfrm>
            <a:prstGeom prst="ellipse">
              <a:avLst/>
            </a:prstGeom>
            <a:solidFill>
              <a:srgbClr val="FFFC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A26D2CA-A5C1-FE47-A138-FC517757F9F0}"/>
                </a:ext>
              </a:extLst>
            </p:cNvPr>
            <p:cNvSpPr/>
            <p:nvPr/>
          </p:nvSpPr>
          <p:spPr>
            <a:xfrm>
              <a:off x="6961568" y="1779813"/>
              <a:ext cx="187036" cy="560615"/>
            </a:xfrm>
            <a:prstGeom prst="ellipse">
              <a:avLst/>
            </a:prstGeom>
            <a:solidFill>
              <a:srgbClr val="FFFC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Values</a:t>
            </a:r>
            <a:endParaRPr dirty="0"/>
          </a:p>
        </p:txBody>
      </p:sp>
      <p:grpSp>
        <p:nvGrpSpPr>
          <p:cNvPr id="244" name="Google Shape;244;p23"/>
          <p:cNvGrpSpPr/>
          <p:nvPr/>
        </p:nvGrpSpPr>
        <p:grpSpPr>
          <a:xfrm>
            <a:off x="229027" y="610550"/>
            <a:ext cx="330270" cy="330251"/>
            <a:chOff x="1923675" y="1633650"/>
            <a:chExt cx="436000" cy="435975"/>
          </a:xfrm>
        </p:grpSpPr>
        <p:sp>
          <p:nvSpPr>
            <p:cNvPr id="245" name="Google Shape;245;p2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88" y="1477500"/>
            <a:ext cx="8881025" cy="31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/>
          <p:nvPr/>
        </p:nvSpPr>
        <p:spPr>
          <a:xfrm>
            <a:off x="2643950" y="1433075"/>
            <a:ext cx="5710200" cy="32439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Quantile Range Outliers </a:t>
            </a:r>
            <a:endParaRPr dirty="0"/>
          </a:p>
        </p:txBody>
      </p:sp>
      <p:grpSp>
        <p:nvGrpSpPr>
          <p:cNvPr id="258" name="Google Shape;258;p24"/>
          <p:cNvGrpSpPr/>
          <p:nvPr/>
        </p:nvGrpSpPr>
        <p:grpSpPr>
          <a:xfrm>
            <a:off x="229027" y="610550"/>
            <a:ext cx="330270" cy="330251"/>
            <a:chOff x="1923675" y="1633650"/>
            <a:chExt cx="436000" cy="435975"/>
          </a:xfrm>
        </p:grpSpPr>
        <p:sp>
          <p:nvSpPr>
            <p:cNvPr id="259" name="Google Shape;259;p2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 r="46813"/>
          <a:stretch/>
        </p:blipFill>
        <p:spPr>
          <a:xfrm>
            <a:off x="1096618" y="1318472"/>
            <a:ext cx="5744257" cy="3825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498D0B-F4F0-CC4B-9EDA-8796D47A2757}"/>
              </a:ext>
            </a:extLst>
          </p:cNvPr>
          <p:cNvSpPr/>
          <p:nvPr/>
        </p:nvSpPr>
        <p:spPr>
          <a:xfrm>
            <a:off x="5052113" y="3050985"/>
            <a:ext cx="1788762" cy="2092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Map on Correlations</a:t>
            </a: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275953" y="608243"/>
            <a:ext cx="334872" cy="334853"/>
            <a:chOff x="576250" y="4319400"/>
            <a:chExt cx="442075" cy="442050"/>
          </a:xfrm>
        </p:grpSpPr>
        <p:sp>
          <p:nvSpPr>
            <p:cNvPr id="273" name="Google Shape;273;p2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9" name="Google Shape;2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254700" y="1285438"/>
            <a:ext cx="2666850" cy="364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04317BF-2504-8E40-AC84-0951ABA4DCB1}"/>
              </a:ext>
            </a:extLst>
          </p:cNvPr>
          <p:cNvGrpSpPr/>
          <p:nvPr/>
        </p:nvGrpSpPr>
        <p:grpSpPr>
          <a:xfrm>
            <a:off x="935569" y="1632157"/>
            <a:ext cx="2095934" cy="259613"/>
            <a:chOff x="1005019" y="1632157"/>
            <a:chExt cx="2095934" cy="2596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EDC40E-4AA4-1244-AB6D-BF4895F53239}"/>
                </a:ext>
              </a:extLst>
            </p:cNvPr>
            <p:cNvSpPr txBox="1"/>
            <p:nvPr/>
          </p:nvSpPr>
          <p:spPr>
            <a:xfrm rot="20122981">
              <a:off x="2255850" y="1645549"/>
              <a:ext cx="8451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min_shares</a:t>
              </a:r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758F70-AFB6-7F4E-96CD-5CC427BAF7E8}"/>
                </a:ext>
              </a:extLst>
            </p:cNvPr>
            <p:cNvSpPr txBox="1"/>
            <p:nvPr/>
          </p:nvSpPr>
          <p:spPr>
            <a:xfrm rot="20122981">
              <a:off x="1665776" y="1637870"/>
              <a:ext cx="8803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max_shares</a:t>
              </a:r>
              <a:endParaRPr 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0110DA-9C8D-004B-8AA6-448CA99B9AA9}"/>
                </a:ext>
              </a:extLst>
            </p:cNvPr>
            <p:cNvSpPr txBox="1"/>
            <p:nvPr/>
          </p:nvSpPr>
          <p:spPr>
            <a:xfrm rot="20122981">
              <a:off x="1005019" y="1632157"/>
              <a:ext cx="8435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avg_shares</a:t>
              </a:r>
              <a:endParaRPr lang="en-US" sz="1000" dirty="0"/>
            </a:p>
          </p:txBody>
        </p:sp>
      </p:grpSp>
      <p:pic>
        <p:nvPicPr>
          <p:cNvPr id="277" name="Google Shape;2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20712" y="1521016"/>
            <a:ext cx="2747025" cy="31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9A2122-B271-FF4E-B29E-A706E0DBF9A4}"/>
              </a:ext>
            </a:extLst>
          </p:cNvPr>
          <p:cNvSpPr/>
          <p:nvPr/>
        </p:nvSpPr>
        <p:spPr>
          <a:xfrm>
            <a:off x="5280713" y="2534150"/>
            <a:ext cx="1378504" cy="1361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CE8A7-E6FE-144E-ABAC-DEDB2F80172E}"/>
              </a:ext>
            </a:extLst>
          </p:cNvPr>
          <p:cNvSpPr/>
          <p:nvPr/>
        </p:nvSpPr>
        <p:spPr>
          <a:xfrm>
            <a:off x="7321548" y="2524211"/>
            <a:ext cx="749026" cy="1361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PCAs and Variable Selection</a:t>
            </a:r>
            <a:endParaRPr/>
          </a:p>
        </p:txBody>
      </p:sp>
      <p:grpSp>
        <p:nvGrpSpPr>
          <p:cNvPr id="285" name="Google Shape;285;p26"/>
          <p:cNvGrpSpPr/>
          <p:nvPr/>
        </p:nvGrpSpPr>
        <p:grpSpPr>
          <a:xfrm>
            <a:off x="229027" y="610550"/>
            <a:ext cx="330270" cy="330251"/>
            <a:chOff x="1923675" y="1633650"/>
            <a:chExt cx="436000" cy="435975"/>
          </a:xfrm>
        </p:grpSpPr>
        <p:sp>
          <p:nvSpPr>
            <p:cNvPr id="286" name="Google Shape;286;p2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2" name="Google Shape;292;p26"/>
          <p:cNvPicPr preferRelativeResize="0"/>
          <p:nvPr/>
        </p:nvPicPr>
        <p:blipFill rotWithShape="1">
          <a:blip r:embed="rId3">
            <a:alphaModFix/>
          </a:blip>
          <a:srcRect t="67700" r="45187"/>
          <a:stretch/>
        </p:blipFill>
        <p:spPr>
          <a:xfrm>
            <a:off x="1880900" y="1619750"/>
            <a:ext cx="5382200" cy="31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1EE076-4751-8A4A-A04C-FC115E59786F}"/>
              </a:ext>
            </a:extLst>
          </p:cNvPr>
          <p:cNvSpPr/>
          <p:nvPr/>
        </p:nvSpPr>
        <p:spPr>
          <a:xfrm>
            <a:off x="1880900" y="1619750"/>
            <a:ext cx="4444949" cy="1063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B4929-442D-AC45-98D1-860B5335124C}"/>
              </a:ext>
            </a:extLst>
          </p:cNvPr>
          <p:cNvSpPr/>
          <p:nvPr/>
        </p:nvSpPr>
        <p:spPr>
          <a:xfrm>
            <a:off x="1980291" y="3478367"/>
            <a:ext cx="3048909" cy="1257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PCAs and Variable Selection</a:t>
            </a:r>
            <a:endParaRPr/>
          </a:p>
        </p:txBody>
      </p:sp>
      <p:grpSp>
        <p:nvGrpSpPr>
          <p:cNvPr id="298" name="Google Shape;298;p27"/>
          <p:cNvGrpSpPr/>
          <p:nvPr/>
        </p:nvGrpSpPr>
        <p:grpSpPr>
          <a:xfrm>
            <a:off x="229027" y="610550"/>
            <a:ext cx="330270" cy="330251"/>
            <a:chOff x="1923675" y="1633650"/>
            <a:chExt cx="436000" cy="435975"/>
          </a:xfrm>
        </p:grpSpPr>
        <p:sp>
          <p:nvSpPr>
            <p:cNvPr id="299" name="Google Shape;299;p2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5" name="Google Shape;3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22" y="1818861"/>
            <a:ext cx="5054078" cy="28788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6C4898-6B0D-A345-BF78-60A3783C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2800" y="1818861"/>
            <a:ext cx="3786808" cy="2284055"/>
          </a:xfrm>
        </p:spPr>
        <p:txBody>
          <a:bodyPr/>
          <a:lstStyle/>
          <a:p>
            <a:pPr marL="114300" indent="0">
              <a:buSzPct val="100000"/>
              <a:buNone/>
            </a:pPr>
            <a:r>
              <a:rPr lang="en-US" sz="1800" dirty="0"/>
              <a:t>Variable Selection Standards:</a:t>
            </a:r>
            <a:br>
              <a:rPr lang="en-US" sz="1800" dirty="0"/>
            </a:br>
            <a:endParaRPr lang="en-US" sz="1800" dirty="0"/>
          </a:p>
          <a:p>
            <a:pPr>
              <a:buSzPct val="100000"/>
            </a:pPr>
            <a:r>
              <a:rPr lang="en-US" sz="1800" dirty="0"/>
              <a:t>Correlations</a:t>
            </a:r>
          </a:p>
          <a:p>
            <a:pPr>
              <a:buSzPct val="100000"/>
            </a:pPr>
            <a:r>
              <a:rPr lang="en-US" sz="1800" dirty="0"/>
              <a:t>Interpretations</a:t>
            </a:r>
          </a:p>
          <a:p>
            <a:pPr lvl="1">
              <a:buSzPct val="100000"/>
            </a:pPr>
            <a:r>
              <a:rPr lang="en-US" dirty="0"/>
              <a:t>NLP</a:t>
            </a:r>
          </a:p>
          <a:p>
            <a:pPr lvl="1">
              <a:buSzPct val="100000"/>
            </a:pPr>
            <a:r>
              <a:rPr lang="en-US" dirty="0"/>
              <a:t>Poor Variable Documentation</a:t>
            </a:r>
          </a:p>
          <a:p>
            <a:pPr>
              <a:buSzPct val="100000"/>
            </a:pPr>
            <a:r>
              <a:rPr lang="en-US" dirty="0"/>
              <a:t>Common Sense</a:t>
            </a:r>
            <a:endParaRPr lang="en-US" sz="1800" dirty="0"/>
          </a:p>
          <a:p>
            <a:pPr>
              <a:buSzPct val="100000"/>
            </a:pP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>
            <a:spLocks noGrp="1"/>
          </p:cNvSpPr>
          <p:nvPr>
            <p:ph type="ctrTitle"/>
          </p:nvPr>
        </p:nvSpPr>
        <p:spPr>
          <a:xfrm>
            <a:off x="463525" y="2871150"/>
            <a:ext cx="4647600" cy="20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Models &amp; Comparison</a:t>
            </a:r>
            <a:endParaRPr sz="3600"/>
          </a:p>
        </p:txBody>
      </p:sp>
      <p:sp>
        <p:nvSpPr>
          <p:cNvPr id="311" name="Google Shape;311;p28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We Built</a:t>
            </a:r>
            <a:endParaRPr dirty="0"/>
          </a:p>
        </p:txBody>
      </p:sp>
      <p:grpSp>
        <p:nvGrpSpPr>
          <p:cNvPr id="4" name="Google Shape;871;p41">
            <a:extLst>
              <a:ext uri="{FF2B5EF4-FFF2-40B4-BE49-F238E27FC236}">
                <a16:creationId xmlns:a16="http://schemas.microsoft.com/office/drawing/2014/main" id="{73A4618D-4531-FE4B-B586-BD385D38D940}"/>
              </a:ext>
            </a:extLst>
          </p:cNvPr>
          <p:cNvGrpSpPr/>
          <p:nvPr/>
        </p:nvGrpSpPr>
        <p:grpSpPr>
          <a:xfrm>
            <a:off x="234693" y="580107"/>
            <a:ext cx="407743" cy="391135"/>
            <a:chOff x="5233525" y="4954450"/>
            <a:chExt cx="538275" cy="516350"/>
          </a:xfrm>
        </p:grpSpPr>
        <p:sp>
          <p:nvSpPr>
            <p:cNvPr id="5" name="Google Shape;872;p41">
              <a:extLst>
                <a:ext uri="{FF2B5EF4-FFF2-40B4-BE49-F238E27FC236}">
                  <a16:creationId xmlns:a16="http://schemas.microsoft.com/office/drawing/2014/main" id="{CBC0EC36-1172-FB4F-B04E-794037F8F588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3;p41">
              <a:extLst>
                <a:ext uri="{FF2B5EF4-FFF2-40B4-BE49-F238E27FC236}">
                  <a16:creationId xmlns:a16="http://schemas.microsoft.com/office/drawing/2014/main" id="{5FA0D4DA-9504-BE44-8D8A-BFFECC9A9E61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4;p41">
              <a:extLst>
                <a:ext uri="{FF2B5EF4-FFF2-40B4-BE49-F238E27FC236}">
                  <a16:creationId xmlns:a16="http://schemas.microsoft.com/office/drawing/2014/main" id="{6B60094B-AA34-CB47-9FDC-1FECA5554650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5;p41">
              <a:extLst>
                <a:ext uri="{FF2B5EF4-FFF2-40B4-BE49-F238E27FC236}">
                  <a16:creationId xmlns:a16="http://schemas.microsoft.com/office/drawing/2014/main" id="{785D02CA-FDFC-8945-BA59-4D8E2DCA4891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6;p41">
              <a:extLst>
                <a:ext uri="{FF2B5EF4-FFF2-40B4-BE49-F238E27FC236}">
                  <a16:creationId xmlns:a16="http://schemas.microsoft.com/office/drawing/2014/main" id="{72B36DAB-6737-5B4A-95E7-EE63E8062F5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7;p41">
              <a:extLst>
                <a:ext uri="{FF2B5EF4-FFF2-40B4-BE49-F238E27FC236}">
                  <a16:creationId xmlns:a16="http://schemas.microsoft.com/office/drawing/2014/main" id="{1C2EF4D1-B122-CA4A-9C7F-8A54D2B5C59B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8;p41">
              <a:extLst>
                <a:ext uri="{FF2B5EF4-FFF2-40B4-BE49-F238E27FC236}">
                  <a16:creationId xmlns:a16="http://schemas.microsoft.com/office/drawing/2014/main" id="{F360DB8A-C058-1746-8B76-EE13F0C6AD65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9;p41">
              <a:extLst>
                <a:ext uri="{FF2B5EF4-FFF2-40B4-BE49-F238E27FC236}">
                  <a16:creationId xmlns:a16="http://schemas.microsoft.com/office/drawing/2014/main" id="{4E9EB33B-3353-3B41-AA13-B2521F5C466B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0;p41">
              <a:extLst>
                <a:ext uri="{FF2B5EF4-FFF2-40B4-BE49-F238E27FC236}">
                  <a16:creationId xmlns:a16="http://schemas.microsoft.com/office/drawing/2014/main" id="{82B5F752-FCA9-0B42-9231-0770C74B1851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1;p41">
              <a:extLst>
                <a:ext uri="{FF2B5EF4-FFF2-40B4-BE49-F238E27FC236}">
                  <a16:creationId xmlns:a16="http://schemas.microsoft.com/office/drawing/2014/main" id="{28385096-7B96-1E45-9D6F-514D101F7E19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2;p41">
              <a:extLst>
                <a:ext uri="{FF2B5EF4-FFF2-40B4-BE49-F238E27FC236}">
                  <a16:creationId xmlns:a16="http://schemas.microsoft.com/office/drawing/2014/main" id="{7E8C1E49-8CF9-FC4C-9B3F-811BCE9AEDBD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13;p37">
            <a:extLst>
              <a:ext uri="{FF2B5EF4-FFF2-40B4-BE49-F238E27FC236}">
                <a16:creationId xmlns:a16="http://schemas.microsoft.com/office/drawing/2014/main" id="{9B0ECBD8-5649-1745-BF7D-D2E1BD8ECD9B}"/>
              </a:ext>
            </a:extLst>
          </p:cNvPr>
          <p:cNvGrpSpPr/>
          <p:nvPr/>
        </p:nvGrpSpPr>
        <p:grpSpPr>
          <a:xfrm rot="10800000">
            <a:off x="719533" y="1415153"/>
            <a:ext cx="3453256" cy="766199"/>
            <a:chOff x="185742" y="1697030"/>
            <a:chExt cx="5165698" cy="1658130"/>
          </a:xfrm>
        </p:grpSpPr>
        <p:sp>
          <p:nvSpPr>
            <p:cNvPr id="22" name="Google Shape;414;p37">
              <a:extLst>
                <a:ext uri="{FF2B5EF4-FFF2-40B4-BE49-F238E27FC236}">
                  <a16:creationId xmlns:a16="http://schemas.microsoft.com/office/drawing/2014/main" id="{1579B96F-9B2F-4543-9EFE-067AF7A1D68E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Logistic Regression</a:t>
              </a:r>
            </a:p>
          </p:txBody>
        </p:sp>
        <p:sp>
          <p:nvSpPr>
            <p:cNvPr id="23" name="Google Shape;415;p37">
              <a:extLst>
                <a:ext uri="{FF2B5EF4-FFF2-40B4-BE49-F238E27FC236}">
                  <a16:creationId xmlns:a16="http://schemas.microsoft.com/office/drawing/2014/main" id="{2637AED2-AFDC-8847-B47D-C4B45A846972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416;p37">
              <a:extLst>
                <a:ext uri="{FF2B5EF4-FFF2-40B4-BE49-F238E27FC236}">
                  <a16:creationId xmlns:a16="http://schemas.microsoft.com/office/drawing/2014/main" id="{848D25DA-CB47-594B-8105-132F05661566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417;p37">
              <a:extLst>
                <a:ext uri="{FF2B5EF4-FFF2-40B4-BE49-F238E27FC236}">
                  <a16:creationId xmlns:a16="http://schemas.microsoft.com/office/drawing/2014/main" id="{AE6F9AD3-7F63-264D-A16D-BF0CA867D269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6" name="Google Shape;408;p37">
            <a:extLst>
              <a:ext uri="{FF2B5EF4-FFF2-40B4-BE49-F238E27FC236}">
                <a16:creationId xmlns:a16="http://schemas.microsoft.com/office/drawing/2014/main" id="{26F34F11-BA64-AD45-9D1C-01DBE243F214}"/>
              </a:ext>
            </a:extLst>
          </p:cNvPr>
          <p:cNvGrpSpPr/>
          <p:nvPr/>
        </p:nvGrpSpPr>
        <p:grpSpPr>
          <a:xfrm rot="10800000">
            <a:off x="719533" y="2733004"/>
            <a:ext cx="3453223" cy="760683"/>
            <a:chOff x="185742" y="1697030"/>
            <a:chExt cx="5165698" cy="1658130"/>
          </a:xfrm>
        </p:grpSpPr>
        <p:sp>
          <p:nvSpPr>
            <p:cNvPr id="27" name="Google Shape;409;p37">
              <a:extLst>
                <a:ext uri="{FF2B5EF4-FFF2-40B4-BE49-F238E27FC236}">
                  <a16:creationId xmlns:a16="http://schemas.microsoft.com/office/drawing/2014/main" id="{59E086F7-330C-7047-8832-448D0D470D27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Decision Tree</a:t>
              </a:r>
            </a:p>
          </p:txBody>
        </p:sp>
        <p:sp>
          <p:nvSpPr>
            <p:cNvPr id="28" name="Google Shape;410;p37">
              <a:extLst>
                <a:ext uri="{FF2B5EF4-FFF2-40B4-BE49-F238E27FC236}">
                  <a16:creationId xmlns:a16="http://schemas.microsoft.com/office/drawing/2014/main" id="{B4090298-6039-0949-A558-BC0B5EF66E0C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411;p37">
              <a:extLst>
                <a:ext uri="{FF2B5EF4-FFF2-40B4-BE49-F238E27FC236}">
                  <a16:creationId xmlns:a16="http://schemas.microsoft.com/office/drawing/2014/main" id="{2D138F1A-037A-9C45-AC0C-3B4F8F450FC8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412;p37">
              <a:extLst>
                <a:ext uri="{FF2B5EF4-FFF2-40B4-BE49-F238E27FC236}">
                  <a16:creationId xmlns:a16="http://schemas.microsoft.com/office/drawing/2014/main" id="{F7B9F4E3-8982-424E-9E19-B098D662050F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1" name="Google Shape;408;p37">
            <a:extLst>
              <a:ext uri="{FF2B5EF4-FFF2-40B4-BE49-F238E27FC236}">
                <a16:creationId xmlns:a16="http://schemas.microsoft.com/office/drawing/2014/main" id="{B33EADB8-71FB-4644-BB53-868D952B58B2}"/>
              </a:ext>
            </a:extLst>
          </p:cNvPr>
          <p:cNvGrpSpPr/>
          <p:nvPr/>
        </p:nvGrpSpPr>
        <p:grpSpPr>
          <a:xfrm rot="10800000">
            <a:off x="719533" y="3419181"/>
            <a:ext cx="3453223" cy="747821"/>
            <a:chOff x="185742" y="1697030"/>
            <a:chExt cx="5165698" cy="1658130"/>
          </a:xfrm>
        </p:grpSpPr>
        <p:sp>
          <p:nvSpPr>
            <p:cNvPr id="32" name="Google Shape;409;p37">
              <a:extLst>
                <a:ext uri="{FF2B5EF4-FFF2-40B4-BE49-F238E27FC236}">
                  <a16:creationId xmlns:a16="http://schemas.microsoft.com/office/drawing/2014/main" id="{B079366C-B0B2-194F-BFDA-58EB4CB586FE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Bootstrap Forest</a:t>
              </a:r>
            </a:p>
          </p:txBody>
        </p:sp>
        <p:sp>
          <p:nvSpPr>
            <p:cNvPr id="33" name="Google Shape;410;p37">
              <a:extLst>
                <a:ext uri="{FF2B5EF4-FFF2-40B4-BE49-F238E27FC236}">
                  <a16:creationId xmlns:a16="http://schemas.microsoft.com/office/drawing/2014/main" id="{9BF116DD-BB39-2645-8537-F9756FA6A61A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" name="Google Shape;411;p37">
              <a:extLst>
                <a:ext uri="{FF2B5EF4-FFF2-40B4-BE49-F238E27FC236}">
                  <a16:creationId xmlns:a16="http://schemas.microsoft.com/office/drawing/2014/main" id="{6C202C7A-C13D-1B44-894B-CFBF200634C3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5" name="Google Shape;412;p37">
              <a:extLst>
                <a:ext uri="{FF2B5EF4-FFF2-40B4-BE49-F238E27FC236}">
                  <a16:creationId xmlns:a16="http://schemas.microsoft.com/office/drawing/2014/main" id="{474B04EF-F076-EE4A-90FE-1410FD546042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6" name="Google Shape;408;p37">
            <a:extLst>
              <a:ext uri="{FF2B5EF4-FFF2-40B4-BE49-F238E27FC236}">
                <a16:creationId xmlns:a16="http://schemas.microsoft.com/office/drawing/2014/main" id="{9D0B8998-06EB-AE42-BCFA-33245052CA69}"/>
              </a:ext>
            </a:extLst>
          </p:cNvPr>
          <p:cNvGrpSpPr/>
          <p:nvPr/>
        </p:nvGrpSpPr>
        <p:grpSpPr>
          <a:xfrm rot="10800000">
            <a:off x="719533" y="4078380"/>
            <a:ext cx="3453223" cy="746874"/>
            <a:chOff x="185742" y="1697030"/>
            <a:chExt cx="5165698" cy="1658130"/>
          </a:xfrm>
        </p:grpSpPr>
        <p:sp>
          <p:nvSpPr>
            <p:cNvPr id="37" name="Google Shape;409;p37">
              <a:extLst>
                <a:ext uri="{FF2B5EF4-FFF2-40B4-BE49-F238E27FC236}">
                  <a16:creationId xmlns:a16="http://schemas.microsoft.com/office/drawing/2014/main" id="{0E50DF34-2335-EA4A-98BB-2E302345E63D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Boosted Tree</a:t>
              </a:r>
            </a:p>
          </p:txBody>
        </p:sp>
        <p:sp>
          <p:nvSpPr>
            <p:cNvPr id="38" name="Google Shape;410;p37">
              <a:extLst>
                <a:ext uri="{FF2B5EF4-FFF2-40B4-BE49-F238E27FC236}">
                  <a16:creationId xmlns:a16="http://schemas.microsoft.com/office/drawing/2014/main" id="{2781CF7A-B611-3E41-96EF-7CDC12F18A4A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" name="Google Shape;411;p37">
              <a:extLst>
                <a:ext uri="{FF2B5EF4-FFF2-40B4-BE49-F238E27FC236}">
                  <a16:creationId xmlns:a16="http://schemas.microsoft.com/office/drawing/2014/main" id="{4B525CAB-845A-7049-A37B-91F05A0EB9EB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" name="Google Shape;412;p37">
              <a:extLst>
                <a:ext uri="{FF2B5EF4-FFF2-40B4-BE49-F238E27FC236}">
                  <a16:creationId xmlns:a16="http://schemas.microsoft.com/office/drawing/2014/main" id="{6FE60AFF-9864-8D47-9BD9-63E3D7D3EB90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" name="Google Shape;403;p37">
            <a:extLst>
              <a:ext uri="{FF2B5EF4-FFF2-40B4-BE49-F238E27FC236}">
                <a16:creationId xmlns:a16="http://schemas.microsoft.com/office/drawing/2014/main" id="{03DB1601-D3B0-214B-BAA1-97247D73620D}"/>
              </a:ext>
            </a:extLst>
          </p:cNvPr>
          <p:cNvGrpSpPr/>
          <p:nvPr/>
        </p:nvGrpSpPr>
        <p:grpSpPr>
          <a:xfrm rot="10800000">
            <a:off x="5038322" y="2727747"/>
            <a:ext cx="3386145" cy="754806"/>
            <a:chOff x="185742" y="1697030"/>
            <a:chExt cx="5165698" cy="1658130"/>
          </a:xfrm>
        </p:grpSpPr>
        <p:sp>
          <p:nvSpPr>
            <p:cNvPr id="42" name="Google Shape;404;p37">
              <a:extLst>
                <a:ext uri="{FF2B5EF4-FFF2-40B4-BE49-F238E27FC236}">
                  <a16:creationId xmlns:a16="http://schemas.microsoft.com/office/drawing/2014/main" id="{A20B6CE0-B0CD-E84A-939E-C3C72F520D47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Neural Network</a:t>
              </a:r>
            </a:p>
          </p:txBody>
        </p:sp>
        <p:sp>
          <p:nvSpPr>
            <p:cNvPr id="43" name="Google Shape;405;p37">
              <a:extLst>
                <a:ext uri="{FF2B5EF4-FFF2-40B4-BE49-F238E27FC236}">
                  <a16:creationId xmlns:a16="http://schemas.microsoft.com/office/drawing/2014/main" id="{3F5C3AEB-099A-8243-A854-BDB57484027D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4" name="Google Shape;406;p37">
              <a:extLst>
                <a:ext uri="{FF2B5EF4-FFF2-40B4-BE49-F238E27FC236}">
                  <a16:creationId xmlns:a16="http://schemas.microsoft.com/office/drawing/2014/main" id="{5B989ED8-D5F3-254D-9932-AF311F9706DC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" name="Google Shape;407;p37">
              <a:extLst>
                <a:ext uri="{FF2B5EF4-FFF2-40B4-BE49-F238E27FC236}">
                  <a16:creationId xmlns:a16="http://schemas.microsoft.com/office/drawing/2014/main" id="{D7F28BA1-37FE-D34B-89D8-C2A70DEA37C5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6" name="Google Shape;403;p37">
            <a:extLst>
              <a:ext uri="{FF2B5EF4-FFF2-40B4-BE49-F238E27FC236}">
                <a16:creationId xmlns:a16="http://schemas.microsoft.com/office/drawing/2014/main" id="{1BE57294-23A8-824E-A3CC-2C7A900E4896}"/>
              </a:ext>
            </a:extLst>
          </p:cNvPr>
          <p:cNvGrpSpPr/>
          <p:nvPr/>
        </p:nvGrpSpPr>
        <p:grpSpPr>
          <a:xfrm rot="10800000">
            <a:off x="5038322" y="3921938"/>
            <a:ext cx="3386145" cy="735353"/>
            <a:chOff x="185742" y="1697030"/>
            <a:chExt cx="5165698" cy="1658130"/>
          </a:xfrm>
        </p:grpSpPr>
        <p:sp>
          <p:nvSpPr>
            <p:cNvPr id="47" name="Google Shape;404;p37">
              <a:extLst>
                <a:ext uri="{FF2B5EF4-FFF2-40B4-BE49-F238E27FC236}">
                  <a16:creationId xmlns:a16="http://schemas.microsoft.com/office/drawing/2014/main" id="{96F02996-2CFC-E44B-B8B7-B8955C390443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Discriminant Analysis</a:t>
              </a:r>
            </a:p>
          </p:txBody>
        </p:sp>
        <p:sp>
          <p:nvSpPr>
            <p:cNvPr id="48" name="Google Shape;405;p37">
              <a:extLst>
                <a:ext uri="{FF2B5EF4-FFF2-40B4-BE49-F238E27FC236}">
                  <a16:creationId xmlns:a16="http://schemas.microsoft.com/office/drawing/2014/main" id="{E5851E15-DCDF-D74E-B844-CBF65D2AC761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9" name="Google Shape;406;p37">
              <a:extLst>
                <a:ext uri="{FF2B5EF4-FFF2-40B4-BE49-F238E27FC236}">
                  <a16:creationId xmlns:a16="http://schemas.microsoft.com/office/drawing/2014/main" id="{D8B60742-42E0-A944-9150-308CE4BAC69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" name="Google Shape;407;p37">
              <a:extLst>
                <a:ext uri="{FF2B5EF4-FFF2-40B4-BE49-F238E27FC236}">
                  <a16:creationId xmlns:a16="http://schemas.microsoft.com/office/drawing/2014/main" id="{F4F0101C-65CE-8A48-8E66-E47C3DBEA731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3" name="Google Shape;403;p37">
            <a:extLst>
              <a:ext uri="{FF2B5EF4-FFF2-40B4-BE49-F238E27FC236}">
                <a16:creationId xmlns:a16="http://schemas.microsoft.com/office/drawing/2014/main" id="{44476948-3A42-804F-B8E8-64BE58907A1F}"/>
              </a:ext>
            </a:extLst>
          </p:cNvPr>
          <p:cNvGrpSpPr/>
          <p:nvPr/>
        </p:nvGrpSpPr>
        <p:grpSpPr>
          <a:xfrm rot="10800000">
            <a:off x="5035423" y="1533550"/>
            <a:ext cx="3386145" cy="754806"/>
            <a:chOff x="185742" y="1697030"/>
            <a:chExt cx="5165698" cy="1658130"/>
          </a:xfrm>
        </p:grpSpPr>
        <p:sp>
          <p:nvSpPr>
            <p:cNvPr id="54" name="Google Shape;404;p37">
              <a:extLst>
                <a:ext uri="{FF2B5EF4-FFF2-40B4-BE49-F238E27FC236}">
                  <a16:creationId xmlns:a16="http://schemas.microsoft.com/office/drawing/2014/main" id="{53C3063A-E6ED-9D44-976C-ADBF91DD58E0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KNN</a:t>
              </a:r>
            </a:p>
          </p:txBody>
        </p:sp>
        <p:sp>
          <p:nvSpPr>
            <p:cNvPr id="55" name="Google Shape;405;p37">
              <a:extLst>
                <a:ext uri="{FF2B5EF4-FFF2-40B4-BE49-F238E27FC236}">
                  <a16:creationId xmlns:a16="http://schemas.microsoft.com/office/drawing/2014/main" id="{1C06D968-1CCB-194B-B338-0635ACEABE66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" name="Google Shape;406;p37">
              <a:extLst>
                <a:ext uri="{FF2B5EF4-FFF2-40B4-BE49-F238E27FC236}">
                  <a16:creationId xmlns:a16="http://schemas.microsoft.com/office/drawing/2014/main" id="{566CD34F-1697-A847-B8B0-A5D6D9E625FB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7" name="Google Shape;407;p37">
              <a:extLst>
                <a:ext uri="{FF2B5EF4-FFF2-40B4-BE49-F238E27FC236}">
                  <a16:creationId xmlns:a16="http://schemas.microsoft.com/office/drawing/2014/main" id="{712AAD6C-5F4B-3541-8E71-D2ECA8241120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Comparison</a:t>
            </a:r>
            <a:endParaRPr dirty="0"/>
          </a:p>
        </p:txBody>
      </p:sp>
      <p:grpSp>
        <p:nvGrpSpPr>
          <p:cNvPr id="4" name="Google Shape;871;p41">
            <a:extLst>
              <a:ext uri="{FF2B5EF4-FFF2-40B4-BE49-F238E27FC236}">
                <a16:creationId xmlns:a16="http://schemas.microsoft.com/office/drawing/2014/main" id="{2505FB68-4D2D-024E-8AEF-39640CBF37E0}"/>
              </a:ext>
            </a:extLst>
          </p:cNvPr>
          <p:cNvGrpSpPr/>
          <p:nvPr/>
        </p:nvGrpSpPr>
        <p:grpSpPr>
          <a:xfrm>
            <a:off x="234693" y="580107"/>
            <a:ext cx="407743" cy="391135"/>
            <a:chOff x="5233525" y="4954450"/>
            <a:chExt cx="538275" cy="516350"/>
          </a:xfrm>
        </p:grpSpPr>
        <p:sp>
          <p:nvSpPr>
            <p:cNvPr id="5" name="Google Shape;872;p41">
              <a:extLst>
                <a:ext uri="{FF2B5EF4-FFF2-40B4-BE49-F238E27FC236}">
                  <a16:creationId xmlns:a16="http://schemas.microsoft.com/office/drawing/2014/main" id="{7203BC98-F942-F84F-901D-F9377D6435AA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3;p41">
              <a:extLst>
                <a:ext uri="{FF2B5EF4-FFF2-40B4-BE49-F238E27FC236}">
                  <a16:creationId xmlns:a16="http://schemas.microsoft.com/office/drawing/2014/main" id="{32586663-1766-364F-8905-8BE0B0DF1EBE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4;p41">
              <a:extLst>
                <a:ext uri="{FF2B5EF4-FFF2-40B4-BE49-F238E27FC236}">
                  <a16:creationId xmlns:a16="http://schemas.microsoft.com/office/drawing/2014/main" id="{F82C8C1E-3831-0B44-B2AA-1CDD9EF7DAFC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5;p41">
              <a:extLst>
                <a:ext uri="{FF2B5EF4-FFF2-40B4-BE49-F238E27FC236}">
                  <a16:creationId xmlns:a16="http://schemas.microsoft.com/office/drawing/2014/main" id="{44426DF9-FAA7-7046-AAC0-1E5040528F1A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6;p41">
              <a:extLst>
                <a:ext uri="{FF2B5EF4-FFF2-40B4-BE49-F238E27FC236}">
                  <a16:creationId xmlns:a16="http://schemas.microsoft.com/office/drawing/2014/main" id="{243DFFD5-8A83-3840-B4AC-8A1C3FC2F1C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7;p41">
              <a:extLst>
                <a:ext uri="{FF2B5EF4-FFF2-40B4-BE49-F238E27FC236}">
                  <a16:creationId xmlns:a16="http://schemas.microsoft.com/office/drawing/2014/main" id="{B8C92BAE-D9B6-7C43-ADF3-28F7019D0547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8;p41">
              <a:extLst>
                <a:ext uri="{FF2B5EF4-FFF2-40B4-BE49-F238E27FC236}">
                  <a16:creationId xmlns:a16="http://schemas.microsoft.com/office/drawing/2014/main" id="{4FE97CA9-FB07-BB4F-9D2E-E80CAB0CBF94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9;p41">
              <a:extLst>
                <a:ext uri="{FF2B5EF4-FFF2-40B4-BE49-F238E27FC236}">
                  <a16:creationId xmlns:a16="http://schemas.microsoft.com/office/drawing/2014/main" id="{4B6FFC65-8DC3-FE45-8266-B7DAFAFBBD53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0;p41">
              <a:extLst>
                <a:ext uri="{FF2B5EF4-FFF2-40B4-BE49-F238E27FC236}">
                  <a16:creationId xmlns:a16="http://schemas.microsoft.com/office/drawing/2014/main" id="{BA262D3F-AA07-AB42-8E96-94EFDC2EE1CA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1;p41">
              <a:extLst>
                <a:ext uri="{FF2B5EF4-FFF2-40B4-BE49-F238E27FC236}">
                  <a16:creationId xmlns:a16="http://schemas.microsoft.com/office/drawing/2014/main" id="{C5BDF4C2-55D7-7044-9DB0-EF691DB78A92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2;p41">
              <a:extLst>
                <a:ext uri="{FF2B5EF4-FFF2-40B4-BE49-F238E27FC236}">
                  <a16:creationId xmlns:a16="http://schemas.microsoft.com/office/drawing/2014/main" id="{3AFE1109-0A4F-5A46-BDC5-63CE4FD033D2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17A727-3352-9242-9458-3F5C2C61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454928"/>
              </p:ext>
            </p:extLst>
          </p:nvPr>
        </p:nvGraphicFramePr>
        <p:xfrm>
          <a:off x="234693" y="1457875"/>
          <a:ext cx="5684531" cy="3525991"/>
        </p:xfrm>
        <a:graphic>
          <a:graphicData uri="http://schemas.openxmlformats.org/drawingml/2006/table">
            <a:tbl>
              <a:tblPr/>
              <a:tblGrid>
                <a:gridCol w="2939970">
                  <a:extLst>
                    <a:ext uri="{9D8B030D-6E8A-4147-A177-3AD203B41FA5}">
                      <a16:colId xmlns:a16="http://schemas.microsoft.com/office/drawing/2014/main" val="3036437100"/>
                    </a:ext>
                  </a:extLst>
                </a:gridCol>
                <a:gridCol w="1237671">
                  <a:extLst>
                    <a:ext uri="{9D8B030D-6E8A-4147-A177-3AD203B41FA5}">
                      <a16:colId xmlns:a16="http://schemas.microsoft.com/office/drawing/2014/main" val="611472577"/>
                    </a:ext>
                  </a:extLst>
                </a:gridCol>
                <a:gridCol w="1506890">
                  <a:extLst>
                    <a:ext uri="{9D8B030D-6E8A-4147-A177-3AD203B41FA5}">
                      <a16:colId xmlns:a16="http://schemas.microsoft.com/office/drawing/2014/main" val="3504353583"/>
                    </a:ext>
                  </a:extLst>
                </a:gridCol>
              </a:tblGrid>
              <a:tr h="250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Models</a:t>
                      </a:r>
                    </a:p>
                  </a:txBody>
                  <a:tcPr marL="19537" marR="19537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Parameters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Values (Test data)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21995"/>
                  </a:ext>
                </a:extLst>
              </a:tr>
              <a:tr h="205187"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Forward/Mixed/Backward (Max validation R-Square) on Stratified dataset</a:t>
                      </a:r>
                    </a:p>
                  </a:txBody>
                  <a:tcPr marL="99056" marR="99056" marT="49528" marB="49528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i="0" u="none" strike="noStrike" cap="none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Accuracy (in %)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67.67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324383"/>
                  </a:ext>
                </a:extLst>
              </a:tr>
              <a:tr h="205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True positives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1048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350732"/>
                  </a:ext>
                </a:extLst>
              </a:tr>
              <a:tr h="143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AUC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69.21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03357"/>
                  </a:ext>
                </a:extLst>
              </a:tr>
              <a:tr h="205187">
                <a:tc rowSpan="4">
                  <a:txBody>
                    <a:bodyPr/>
                    <a:lstStyle/>
                    <a:p>
                      <a:pPr rtl="0" fontAlgn="ctr"/>
                      <a:r>
                        <a:rPr lang="en-US" sz="1300" b="0" i="0" u="none" strike="noStrike" cap="none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On unstratified dataset</a:t>
                      </a:r>
                    </a:p>
                  </a:txBody>
                  <a:tcPr marL="99056" marR="99056" marT="49528" marB="49528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i="0" u="none" strike="noStrike" cap="none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Accuracy (in %)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75.63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92198"/>
                  </a:ext>
                </a:extLst>
              </a:tr>
              <a:tr h="205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RMSE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0.4151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63819"/>
                  </a:ext>
                </a:extLst>
              </a:tr>
              <a:tr h="205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True positives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159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32268"/>
                  </a:ext>
                </a:extLst>
              </a:tr>
              <a:tr h="205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i="0" u="none" strike="noStrike" cap="none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AUC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67.59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30216"/>
                  </a:ext>
                </a:extLst>
              </a:tr>
              <a:tr h="205187">
                <a:tc rowSpan="2">
                  <a:txBody>
                    <a:bodyPr/>
                    <a:lstStyle/>
                    <a:p>
                      <a:pPr rtl="0" fontAlgn="ctr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Decision tree with 12 splits</a:t>
                      </a:r>
                    </a:p>
                  </a:txBody>
                  <a:tcPr marL="99056" marR="99056" marT="49528" marB="49528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Accuracy (in %)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60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62823"/>
                  </a:ext>
                </a:extLst>
              </a:tr>
              <a:tr h="205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RMSE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0.4745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477636"/>
                  </a:ext>
                </a:extLst>
              </a:tr>
              <a:tr h="205187">
                <a:tc rowSpan="2">
                  <a:txBody>
                    <a:bodyPr/>
                    <a:lstStyle/>
                    <a:p>
                      <a:pPr rtl="0" fontAlgn="ctr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Boot strap (with 100 no. of trees)</a:t>
                      </a:r>
                    </a:p>
                  </a:txBody>
                  <a:tcPr marL="99056" marR="99056" marT="49528" marB="49528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Accuracy (in %)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65.47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649136"/>
                  </a:ext>
                </a:extLst>
              </a:tr>
              <a:tr h="205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RMSE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0.4612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110223"/>
                  </a:ext>
                </a:extLst>
              </a:tr>
              <a:tr h="205187">
                <a:tc rowSpan="2">
                  <a:txBody>
                    <a:bodyPr/>
                    <a:lstStyle/>
                    <a:p>
                      <a:pPr rtl="0" fontAlgn="ctr"/>
                      <a:r>
                        <a:rPr lang="en-US" sz="1300" b="0" i="0" u="none" strike="noStrike" cap="none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Boosted (with 100 no. of trees)</a:t>
                      </a:r>
                    </a:p>
                  </a:txBody>
                  <a:tcPr marL="99056" marR="99056" marT="49528" marB="49528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Accuracy (in %)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66.46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567397"/>
                  </a:ext>
                </a:extLst>
              </a:tr>
              <a:tr h="205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RMSE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0.4694</a:t>
                      </a:r>
                    </a:p>
                  </a:txBody>
                  <a:tcPr marL="19537" marR="1953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60772"/>
                  </a:ext>
                </a:extLst>
              </a:tr>
              <a:tr h="205187">
                <a:tc>
                  <a:txBody>
                    <a:bodyPr/>
                    <a:lstStyle/>
                    <a:p>
                      <a:pPr rtl="0" fontAlgn="ctr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KNN (K=81)</a:t>
                      </a:r>
                    </a:p>
                  </a:txBody>
                  <a:tcPr marL="19537" marR="19537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Accuracy (in %)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69.307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9523"/>
                  </a:ext>
                </a:extLst>
              </a:tr>
              <a:tr h="205187">
                <a:tc rowSpan="2">
                  <a:txBody>
                    <a:bodyPr/>
                    <a:lstStyle/>
                    <a:p>
                      <a:pPr rtl="0" fontAlgn="ctr"/>
                      <a:r>
                        <a:rPr lang="en-US" sz="1300" b="0" i="0" u="none" strike="noStrike" cap="none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Neural network</a:t>
                      </a:r>
                    </a:p>
                  </a:txBody>
                  <a:tcPr marL="99056" marR="99056" marT="49528" marB="49528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i="0" u="none" strike="noStrike" cap="none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Accuracy (in %)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66.1226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89883"/>
                  </a:ext>
                </a:extLst>
              </a:tr>
              <a:tr h="205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i="0" u="none" strike="noStrike" cap="none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RMSE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cap="none" dirty="0">
                          <a:solidFill>
                            <a:srgbClr val="263248"/>
                          </a:solidFill>
                          <a:latin typeface="Roboto Condensed Light"/>
                          <a:ea typeface="Roboto Condensed Light"/>
                          <a:sym typeface="Roboto Condensed Light"/>
                        </a:rPr>
                        <a:t>0.46038</a:t>
                      </a:r>
                    </a:p>
                  </a:txBody>
                  <a:tcPr marL="19537" marR="1953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016808"/>
                  </a:ext>
                </a:extLst>
              </a:tr>
            </a:tbl>
          </a:graphicData>
        </a:graphic>
      </p:graphicFrame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1855483-4E83-2C4B-BF5E-377876077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4742" y="1672724"/>
            <a:ext cx="2994078" cy="1548147"/>
          </a:xfrm>
        </p:spPr>
        <p:txBody>
          <a:bodyPr/>
          <a:lstStyle/>
          <a:p>
            <a:pPr marL="76200" indent="0">
              <a:buSzPct val="100000"/>
              <a:buNone/>
            </a:pPr>
            <a:r>
              <a:rPr lang="en-US" sz="1600" dirty="0"/>
              <a:t>Same stepwise selection process, better performance</a:t>
            </a:r>
          </a:p>
          <a:p>
            <a:pPr>
              <a:buSzPct val="100000"/>
            </a:pPr>
            <a:r>
              <a:rPr lang="en-US" sz="1600" dirty="0"/>
              <a:t>The number of true positives increased</a:t>
            </a:r>
          </a:p>
          <a:p>
            <a:pPr>
              <a:buSzPct val="100000"/>
            </a:pPr>
            <a:r>
              <a:rPr lang="en-US" sz="1600" dirty="0"/>
              <a:t>Higher AUC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403" name="Google Shape;403;p37"/>
          <p:cNvGrpSpPr/>
          <p:nvPr/>
        </p:nvGrpSpPr>
        <p:grpSpPr>
          <a:xfrm rot="10800000">
            <a:off x="34004" y="1825342"/>
            <a:ext cx="3386145" cy="1086913"/>
            <a:chOff x="185742" y="1697030"/>
            <a:chExt cx="5165698" cy="1658130"/>
          </a:xfrm>
        </p:grpSpPr>
        <p:sp>
          <p:nvSpPr>
            <p:cNvPr id="404" name="Google Shape;404;p37"/>
            <p:cNvSpPr/>
            <p:nvPr/>
          </p:nvSpPr>
          <p:spPr>
            <a:xfrm rot="10800000" flipH="1">
              <a:off x="1426312" y="1697030"/>
              <a:ext cx="2693400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5" name="Google Shape;405;p3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6" name="Google Shape;406;p3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3" name="Google Shape;413;p37"/>
          <p:cNvGrpSpPr/>
          <p:nvPr/>
        </p:nvGrpSpPr>
        <p:grpSpPr>
          <a:xfrm rot="10800000">
            <a:off x="5659624" y="1764659"/>
            <a:ext cx="3453256" cy="1108455"/>
            <a:chOff x="185742" y="1697030"/>
            <a:chExt cx="5165698" cy="1658130"/>
          </a:xfrm>
        </p:grpSpPr>
        <p:sp>
          <p:nvSpPr>
            <p:cNvPr id="414" name="Google Shape;414;p3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Models &amp; Comparison</a:t>
              </a:r>
            </a:p>
          </p:txBody>
        </p:sp>
        <p:sp>
          <p:nvSpPr>
            <p:cNvPr id="415" name="Google Shape;415;p3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7" name="Google Shape;417;p3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08" name="Google Shape;408;p37"/>
          <p:cNvGrpSpPr/>
          <p:nvPr/>
        </p:nvGrpSpPr>
        <p:grpSpPr>
          <a:xfrm rot="10800000">
            <a:off x="2812732" y="1803259"/>
            <a:ext cx="3453223" cy="1108444"/>
            <a:chOff x="185742" y="1697030"/>
            <a:chExt cx="5165698" cy="1658130"/>
          </a:xfrm>
        </p:grpSpPr>
        <p:sp>
          <p:nvSpPr>
            <p:cNvPr id="409" name="Google Shape;409;p3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Exploration &amp; Pre-processing</a:t>
              </a:r>
            </a:p>
          </p:txBody>
        </p:sp>
        <p:sp>
          <p:nvSpPr>
            <p:cNvPr id="410" name="Google Shape;410;p3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8" name="Google Shape;418;p3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19" name="Google Shape;419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66;p35">
            <a:extLst>
              <a:ext uri="{FF2B5EF4-FFF2-40B4-BE49-F238E27FC236}">
                <a16:creationId xmlns:a16="http://schemas.microsoft.com/office/drawing/2014/main" id="{CA12B92A-6767-0746-B878-7924E67C79AF}"/>
              </a:ext>
            </a:extLst>
          </p:cNvPr>
          <p:cNvGrpSpPr/>
          <p:nvPr/>
        </p:nvGrpSpPr>
        <p:grpSpPr>
          <a:xfrm>
            <a:off x="3644201" y="3333128"/>
            <a:ext cx="3409693" cy="1086929"/>
            <a:chOff x="-1535286" y="1287960"/>
            <a:chExt cx="11486586" cy="1652885"/>
          </a:xfrm>
        </p:grpSpPr>
        <p:sp>
          <p:nvSpPr>
            <p:cNvPr id="22" name="Google Shape;367;p35">
              <a:extLst>
                <a:ext uri="{FF2B5EF4-FFF2-40B4-BE49-F238E27FC236}">
                  <a16:creationId xmlns:a16="http://schemas.microsoft.com/office/drawing/2014/main" id="{3D157471-C1F6-A44D-8D99-8140CFE97B01}"/>
                </a:ext>
              </a:extLst>
            </p:cNvPr>
            <p:cNvSpPr/>
            <p:nvPr/>
          </p:nvSpPr>
          <p:spPr>
            <a:xfrm>
              <a:off x="7219817" y="1287960"/>
              <a:ext cx="2723459" cy="414301"/>
            </a:xfrm>
            <a:prstGeom prst="triangle">
              <a:avLst>
                <a:gd name="adj" fmla="val 0"/>
              </a:avLst>
            </a:prstGeom>
            <a:solidFill>
              <a:srgbClr val="BF6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" name="Google Shape;368;p35">
              <a:extLst>
                <a:ext uri="{FF2B5EF4-FFF2-40B4-BE49-F238E27FC236}">
                  <a16:creationId xmlns:a16="http://schemas.microsoft.com/office/drawing/2014/main" id="{9A0CC581-31BC-7941-8C3D-F6EE6474260C}"/>
                </a:ext>
              </a:extLst>
            </p:cNvPr>
            <p:cNvSpPr/>
            <p:nvPr/>
          </p:nvSpPr>
          <p:spPr>
            <a:xfrm flipH="1">
              <a:off x="1256024" y="1697034"/>
              <a:ext cx="5963793" cy="1243800"/>
            </a:xfrm>
            <a:prstGeom prst="rect">
              <a:avLst/>
            </a:prstGeom>
            <a:solidFill>
              <a:srgbClr val="E4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FFFFF"/>
                  </a:solidFill>
                  <a:latin typeface="Roboto Condensed"/>
                  <a:ea typeface="Roboto Condensed"/>
                  <a:sym typeface="Arvo"/>
                </a:rPr>
                <a:t>Q &amp; A</a:t>
              </a:r>
              <a:endParaRPr sz="2000" dirty="0">
                <a:solidFill>
                  <a:srgbClr val="FFFFFF"/>
                </a:solidFill>
                <a:latin typeface="Roboto Condensed"/>
                <a:ea typeface="Roboto Condensed"/>
                <a:sym typeface="Arvo"/>
              </a:endParaRPr>
            </a:p>
          </p:txBody>
        </p:sp>
        <p:sp>
          <p:nvSpPr>
            <p:cNvPr id="24" name="Google Shape;369;p35">
              <a:extLst>
                <a:ext uri="{FF2B5EF4-FFF2-40B4-BE49-F238E27FC236}">
                  <a16:creationId xmlns:a16="http://schemas.microsoft.com/office/drawing/2014/main" id="{9EF172F6-A10C-9243-A335-87EFBD1DFCEF}"/>
                </a:ext>
              </a:extLst>
            </p:cNvPr>
            <p:cNvSpPr/>
            <p:nvPr/>
          </p:nvSpPr>
          <p:spPr>
            <a:xfrm rot="10800000" flipH="1">
              <a:off x="7204640" y="1697032"/>
              <a:ext cx="2746660" cy="1243810"/>
            </a:xfrm>
            <a:prstGeom prst="rtTriangle">
              <a:avLst/>
            </a:prstGeom>
            <a:solidFill>
              <a:srgbClr val="E4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" name="Google Shape;370;p35">
              <a:extLst>
                <a:ext uri="{FF2B5EF4-FFF2-40B4-BE49-F238E27FC236}">
                  <a16:creationId xmlns:a16="http://schemas.microsoft.com/office/drawing/2014/main" id="{44D8A0B0-CAB4-AD4D-B790-3CC476C670B2}"/>
                </a:ext>
              </a:extLst>
            </p:cNvPr>
            <p:cNvSpPr/>
            <p:nvPr/>
          </p:nvSpPr>
          <p:spPr>
            <a:xfrm flipH="1">
              <a:off x="-1535286" y="1697037"/>
              <a:ext cx="2825981" cy="1243808"/>
            </a:xfrm>
            <a:prstGeom prst="rtTriangle">
              <a:avLst/>
            </a:prstGeom>
            <a:solidFill>
              <a:srgbClr val="E4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7" name="Google Shape;366;p35">
            <a:extLst>
              <a:ext uri="{FF2B5EF4-FFF2-40B4-BE49-F238E27FC236}">
                <a16:creationId xmlns:a16="http://schemas.microsoft.com/office/drawing/2014/main" id="{C778FEC2-95FD-6F44-BDA1-AA78C97AB876}"/>
              </a:ext>
            </a:extLst>
          </p:cNvPr>
          <p:cNvGrpSpPr/>
          <p:nvPr/>
        </p:nvGrpSpPr>
        <p:grpSpPr>
          <a:xfrm>
            <a:off x="814275" y="3333135"/>
            <a:ext cx="3409693" cy="1086929"/>
            <a:chOff x="-1535286" y="1287960"/>
            <a:chExt cx="11486586" cy="1652885"/>
          </a:xfrm>
        </p:grpSpPr>
        <p:sp>
          <p:nvSpPr>
            <p:cNvPr id="28" name="Google Shape;367;p35">
              <a:extLst>
                <a:ext uri="{FF2B5EF4-FFF2-40B4-BE49-F238E27FC236}">
                  <a16:creationId xmlns:a16="http://schemas.microsoft.com/office/drawing/2014/main" id="{89FE35F6-53FD-4141-BCC0-F8C84648FCDB}"/>
                </a:ext>
              </a:extLst>
            </p:cNvPr>
            <p:cNvSpPr/>
            <p:nvPr/>
          </p:nvSpPr>
          <p:spPr>
            <a:xfrm>
              <a:off x="7219817" y="1287960"/>
              <a:ext cx="2723459" cy="414301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" name="Google Shape;368;p35">
              <a:extLst>
                <a:ext uri="{FF2B5EF4-FFF2-40B4-BE49-F238E27FC236}">
                  <a16:creationId xmlns:a16="http://schemas.microsoft.com/office/drawing/2014/main" id="{4D54D46D-3B31-4343-A125-696E8BE79DB4}"/>
                </a:ext>
              </a:extLst>
            </p:cNvPr>
            <p:cNvSpPr/>
            <p:nvPr/>
          </p:nvSpPr>
          <p:spPr>
            <a:xfrm flipH="1">
              <a:off x="1256024" y="1697034"/>
              <a:ext cx="5963793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FFFFF"/>
                  </a:solidFill>
                  <a:latin typeface="Roboto Condensed"/>
                  <a:ea typeface="Roboto Condensed"/>
                  <a:sym typeface="Arvo"/>
                </a:rPr>
                <a:t>Results &amp; Conclusions</a:t>
              </a:r>
              <a:endParaRPr sz="2000" dirty="0">
                <a:solidFill>
                  <a:srgbClr val="FFFFFF"/>
                </a:solidFill>
                <a:latin typeface="Roboto Condensed"/>
                <a:ea typeface="Roboto Condensed"/>
                <a:sym typeface="Arvo"/>
              </a:endParaRPr>
            </a:p>
          </p:txBody>
        </p:sp>
        <p:sp>
          <p:nvSpPr>
            <p:cNvPr id="30" name="Google Shape;369;p35">
              <a:extLst>
                <a:ext uri="{FF2B5EF4-FFF2-40B4-BE49-F238E27FC236}">
                  <a16:creationId xmlns:a16="http://schemas.microsoft.com/office/drawing/2014/main" id="{AE6FED3C-274A-C242-8757-0D9B3A0270C1}"/>
                </a:ext>
              </a:extLst>
            </p:cNvPr>
            <p:cNvSpPr/>
            <p:nvPr/>
          </p:nvSpPr>
          <p:spPr>
            <a:xfrm rot="10800000" flipH="1">
              <a:off x="7204640" y="1697032"/>
              <a:ext cx="2746660" cy="124381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Google Shape;370;p35">
              <a:extLst>
                <a:ext uri="{FF2B5EF4-FFF2-40B4-BE49-F238E27FC236}">
                  <a16:creationId xmlns:a16="http://schemas.microsoft.com/office/drawing/2014/main" id="{D6B2BAFD-2D03-0944-A3FE-4219B9050F32}"/>
                </a:ext>
              </a:extLst>
            </p:cNvPr>
            <p:cNvSpPr/>
            <p:nvPr/>
          </p:nvSpPr>
          <p:spPr>
            <a:xfrm flipH="1">
              <a:off x="-1535286" y="1697037"/>
              <a:ext cx="2825981" cy="1243808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68A8F55-90F7-4B4D-A9F8-A177CA61D9E3}"/>
              </a:ext>
            </a:extLst>
          </p:cNvPr>
          <p:cNvSpPr/>
          <p:nvPr/>
        </p:nvSpPr>
        <p:spPr>
          <a:xfrm>
            <a:off x="603401" y="2142016"/>
            <a:ext cx="2316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Problems &amp; </a:t>
            </a:r>
          </a:p>
          <a:p>
            <a:pPr algn="ctr"/>
            <a:r>
              <a:rPr lang="en-US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Dataset Introduction </a:t>
            </a:r>
          </a:p>
        </p:txBody>
      </p:sp>
    </p:spTree>
    <p:extLst>
      <p:ext uri="{BB962C8B-B14F-4D97-AF65-F5344CB8AC3E}">
        <p14:creationId xmlns:p14="http://schemas.microsoft.com/office/powerpoint/2010/main" val="414551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>
            <a:spLocks noGrp="1"/>
          </p:cNvSpPr>
          <p:nvPr>
            <p:ph type="ctrTitle"/>
          </p:nvPr>
        </p:nvSpPr>
        <p:spPr>
          <a:xfrm>
            <a:off x="463525" y="2871150"/>
            <a:ext cx="4528500" cy="20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Results &amp; Conclusions</a:t>
            </a:r>
            <a:endParaRPr sz="3600"/>
          </a:p>
        </p:txBody>
      </p:sp>
      <p:sp>
        <p:nvSpPr>
          <p:cNvPr id="341" name="Google Shape;341;p3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Interpretation</a:t>
            </a:r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body" idx="1"/>
          </p:nvPr>
        </p:nvSpPr>
        <p:spPr>
          <a:xfrm>
            <a:off x="727625" y="13598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The following can be used as elements.</a:t>
            </a:r>
            <a:endParaRPr/>
          </a:p>
        </p:txBody>
      </p:sp>
      <p:pic>
        <p:nvPicPr>
          <p:cNvPr id="349" name="Google Shape;3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2" y="1428111"/>
            <a:ext cx="6652613" cy="353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225" y="0"/>
            <a:ext cx="4487775" cy="2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9;p41">
            <a:extLst>
              <a:ext uri="{FF2B5EF4-FFF2-40B4-BE49-F238E27FC236}">
                <a16:creationId xmlns:a16="http://schemas.microsoft.com/office/drawing/2014/main" id="{B76F493D-2A47-2F4D-8C11-ADCA4ADB54E9}"/>
              </a:ext>
            </a:extLst>
          </p:cNvPr>
          <p:cNvSpPr/>
          <p:nvPr/>
        </p:nvSpPr>
        <p:spPr>
          <a:xfrm>
            <a:off x="272810" y="624383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5"/>
          <p:cNvGrpSpPr/>
          <p:nvPr/>
        </p:nvGrpSpPr>
        <p:grpSpPr>
          <a:xfrm>
            <a:off x="1369789" y="2059352"/>
            <a:ext cx="6594445" cy="907708"/>
            <a:chOff x="-1535283" y="1287960"/>
            <a:chExt cx="11486579" cy="2067200"/>
          </a:xfrm>
        </p:grpSpPr>
        <p:sp>
          <p:nvSpPr>
            <p:cNvPr id="355" name="Google Shape;355;p35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60" name="Google Shape;360;p35"/>
          <p:cNvGrpSpPr/>
          <p:nvPr/>
        </p:nvGrpSpPr>
        <p:grpSpPr>
          <a:xfrm>
            <a:off x="1449047" y="3507161"/>
            <a:ext cx="6435930" cy="907708"/>
            <a:chOff x="-1535283" y="1287960"/>
            <a:chExt cx="11486579" cy="2067200"/>
          </a:xfrm>
        </p:grpSpPr>
        <p:sp>
          <p:nvSpPr>
            <p:cNvPr id="361" name="Google Shape;361;p35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BE7289-E8E0-4C45-B7A3-5154D8165039}"/>
              </a:ext>
            </a:extLst>
          </p:cNvPr>
          <p:cNvGrpSpPr/>
          <p:nvPr/>
        </p:nvGrpSpPr>
        <p:grpSpPr>
          <a:xfrm>
            <a:off x="2145133" y="611571"/>
            <a:ext cx="5043757" cy="907708"/>
            <a:chOff x="2145133" y="611571"/>
            <a:chExt cx="5043757" cy="907708"/>
          </a:xfrm>
        </p:grpSpPr>
        <p:sp>
          <p:nvSpPr>
            <p:cNvPr id="367" name="Google Shape;367;p35"/>
            <p:cNvSpPr/>
            <p:nvPr/>
          </p:nvSpPr>
          <p:spPr>
            <a:xfrm>
              <a:off x="6639216" y="611571"/>
              <a:ext cx="546153" cy="18191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 rot="10800000" flipH="1">
              <a:off x="2683634" y="791198"/>
              <a:ext cx="3965337" cy="546153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 rot="10800000" flipH="1">
              <a:off x="6642737" y="791199"/>
              <a:ext cx="546153" cy="546153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2145133" y="791199"/>
              <a:ext cx="546153" cy="546153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 rot="10800000">
              <a:off x="2145135" y="1337360"/>
              <a:ext cx="546153" cy="18191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72" name="Google Shape;372;p35"/>
          <p:cNvSpPr txBox="1">
            <a:spLocks noGrp="1"/>
          </p:cNvSpPr>
          <p:nvPr>
            <p:ph type="ctrTitle" idx="4294967295"/>
          </p:nvPr>
        </p:nvSpPr>
        <p:spPr>
          <a:xfrm>
            <a:off x="2708462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Post on the Weekends</a:t>
            </a:r>
            <a:endParaRPr sz="3000" dirty="0"/>
          </a:p>
        </p:txBody>
      </p:sp>
      <p:sp>
        <p:nvSpPr>
          <p:cNvPr id="373" name="Google Shape;373;p35"/>
          <p:cNvSpPr txBox="1">
            <a:spLocks noGrp="1"/>
          </p:cNvSpPr>
          <p:nvPr>
            <p:ph type="subTitle" idx="4294967295"/>
          </p:nvPr>
        </p:nvSpPr>
        <p:spPr>
          <a:xfrm>
            <a:off x="2708462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3F5378"/>
                </a:solidFill>
              </a:rPr>
              <a:t>Easiest way to improve popularity</a:t>
            </a:r>
            <a:endParaRPr sz="1800" dirty="0">
              <a:solidFill>
                <a:srgbClr val="3F5378"/>
              </a:solidFill>
            </a:endParaRPr>
          </a:p>
        </p:txBody>
      </p:sp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2205512" y="3693600"/>
            <a:ext cx="49230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Focus on Popular Genres</a:t>
            </a:r>
            <a:endParaRPr sz="3000" dirty="0"/>
          </a:p>
        </p:txBody>
      </p:sp>
      <p:sp>
        <p:nvSpPr>
          <p:cNvPr id="375" name="Google Shape;375;p35"/>
          <p:cNvSpPr txBox="1">
            <a:spLocks noGrp="1"/>
          </p:cNvSpPr>
          <p:nvPr>
            <p:ph type="ctrTitle" idx="4294967295"/>
          </p:nvPr>
        </p:nvSpPr>
        <p:spPr>
          <a:xfrm>
            <a:off x="2354612" y="2242050"/>
            <a:ext cx="46248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Improve Keyword Strength</a:t>
            </a:r>
            <a:endParaRPr sz="3000" dirty="0"/>
          </a:p>
        </p:txBody>
      </p:sp>
      <p:sp>
        <p:nvSpPr>
          <p:cNvPr id="376" name="Google Shape;376;p35"/>
          <p:cNvSpPr txBox="1">
            <a:spLocks noGrp="1"/>
          </p:cNvSpPr>
          <p:nvPr>
            <p:ph type="subTitle" idx="4294967295"/>
          </p:nvPr>
        </p:nvSpPr>
        <p:spPr>
          <a:xfrm>
            <a:off x="2708462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3F5378"/>
                </a:solidFill>
              </a:rPr>
              <a:t>To help articles to reach more users</a:t>
            </a:r>
            <a:endParaRPr sz="1800" dirty="0">
              <a:solidFill>
                <a:srgbClr val="3F5378"/>
              </a:solidFill>
            </a:endParaRPr>
          </a:p>
        </p:txBody>
      </p:sp>
      <p:sp>
        <p:nvSpPr>
          <p:cNvPr id="377" name="Google Shape;377;p35"/>
          <p:cNvSpPr txBox="1">
            <a:spLocks noGrp="1"/>
          </p:cNvSpPr>
          <p:nvPr>
            <p:ph type="subTitle" idx="4294967295"/>
          </p:nvPr>
        </p:nvSpPr>
        <p:spPr>
          <a:xfrm>
            <a:off x="2708462" y="422820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Use popular references! </a:t>
            </a:r>
            <a:endParaRPr sz="1800"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/>
        </p:nvSpPr>
        <p:spPr>
          <a:xfrm>
            <a:off x="2496000" y="2375425"/>
            <a:ext cx="4152000" cy="1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Questions?</a:t>
            </a:r>
            <a:endParaRPr sz="6000"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26" name="Google Shape;426;p38"/>
          <p:cNvGrpSpPr/>
          <p:nvPr/>
        </p:nvGrpSpPr>
        <p:grpSpPr>
          <a:xfrm>
            <a:off x="3954035" y="1071014"/>
            <a:ext cx="1235920" cy="1195189"/>
            <a:chOff x="1247825" y="5001950"/>
            <a:chExt cx="443300" cy="428675"/>
          </a:xfrm>
        </p:grpSpPr>
        <p:sp>
          <p:nvSpPr>
            <p:cNvPr id="427" name="Google Shape;42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grpSp>
        <p:nvGrpSpPr>
          <p:cNvPr id="438" name="Google Shape;438;p39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439" name="Google Shape;43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W696bt12ThRKJDacz4gvuORGMMyASmIXZvh7R-w5WbTknsKTVaWTv7qFtcFdjm1i_F-LAOo4fEC1VXf-bmUGbs1yUjxDRI6JcST3PiVuIkMfLQeAFpC7RRy7AtKjrk5-XJxzl19O_X0">
            <a:extLst>
              <a:ext uri="{FF2B5EF4-FFF2-40B4-BE49-F238E27FC236}">
                <a16:creationId xmlns:a16="http://schemas.microsoft.com/office/drawing/2014/main" id="{C1DCB6DE-F3C2-DD4D-B490-13A49862C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281" y="284874"/>
            <a:ext cx="6653719" cy="479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3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ctrTitle"/>
          </p:nvPr>
        </p:nvSpPr>
        <p:spPr>
          <a:xfrm>
            <a:off x="463525" y="2924175"/>
            <a:ext cx="4094400" cy="2018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Business Problems &amp; </a:t>
            </a:r>
            <a:r>
              <a:rPr lang="en" dirty="0">
                <a:solidFill>
                  <a:schemeClr val="lt1"/>
                </a:solidFill>
              </a:rPr>
              <a:t>Dataset Introduction</a:t>
            </a:r>
            <a:endParaRPr dirty="0"/>
          </a:p>
        </p:txBody>
      </p:sp>
      <p:sp>
        <p:nvSpPr>
          <p:cNvPr id="145" name="Google Shape;145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60A1-D137-9741-AE7D-08F3C400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BFDE5-B7E4-9246-95DF-826D9751E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News articles are shared on social media, but how can we determine which news or topics are most popular? </a:t>
            </a:r>
          </a:p>
          <a:p>
            <a:endParaRPr lang="en-US" sz="2000" dirty="0"/>
          </a:p>
          <a:p>
            <a:r>
              <a:rPr lang="en-US" sz="2000" dirty="0"/>
              <a:t>The goal is to create and develop a predictive model to show the numbers of shares in social networks based on several features of online news. </a:t>
            </a:r>
          </a:p>
        </p:txBody>
      </p:sp>
      <p:grpSp>
        <p:nvGrpSpPr>
          <p:cNvPr id="4" name="Google Shape;171;p16">
            <a:extLst>
              <a:ext uri="{FF2B5EF4-FFF2-40B4-BE49-F238E27FC236}">
                <a16:creationId xmlns:a16="http://schemas.microsoft.com/office/drawing/2014/main" id="{5900B85D-9F74-5348-B929-4F09186E04CE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5" name="Google Shape;172;p16">
              <a:extLst>
                <a:ext uri="{FF2B5EF4-FFF2-40B4-BE49-F238E27FC236}">
                  <a16:creationId xmlns:a16="http://schemas.microsoft.com/office/drawing/2014/main" id="{601FFCB0-1AAD-7647-923E-60EFBC462706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3;p16">
              <a:extLst>
                <a:ext uri="{FF2B5EF4-FFF2-40B4-BE49-F238E27FC236}">
                  <a16:creationId xmlns:a16="http://schemas.microsoft.com/office/drawing/2014/main" id="{41B8B55A-79D4-C24E-B78E-4D4A05CBCE47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4;p16">
              <a:extLst>
                <a:ext uri="{FF2B5EF4-FFF2-40B4-BE49-F238E27FC236}">
                  <a16:creationId xmlns:a16="http://schemas.microsoft.com/office/drawing/2014/main" id="{C7ADC33C-2897-5A49-85AC-500643126BE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;p16">
              <a:extLst>
                <a:ext uri="{FF2B5EF4-FFF2-40B4-BE49-F238E27FC236}">
                  <a16:creationId xmlns:a16="http://schemas.microsoft.com/office/drawing/2014/main" id="{44E1EF3D-D5F8-A84E-900E-43C6C99459C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;p16">
              <a:extLst>
                <a:ext uri="{FF2B5EF4-FFF2-40B4-BE49-F238E27FC236}">
                  <a16:creationId xmlns:a16="http://schemas.microsoft.com/office/drawing/2014/main" id="{A8E4FAC0-8992-EB48-B1DF-CED0FF46A7A7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;p16">
              <a:extLst>
                <a:ext uri="{FF2B5EF4-FFF2-40B4-BE49-F238E27FC236}">
                  <a16:creationId xmlns:a16="http://schemas.microsoft.com/office/drawing/2014/main" id="{3A8FB4EF-22F8-CD41-82CC-718460C3822C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;p16">
              <a:extLst>
                <a:ext uri="{FF2B5EF4-FFF2-40B4-BE49-F238E27FC236}">
                  <a16:creationId xmlns:a16="http://schemas.microsoft.com/office/drawing/2014/main" id="{58A732BF-35BF-9645-B4DF-C1CE5820776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486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Introduction</a:t>
            </a:r>
            <a:endParaRPr dirty="0"/>
          </a:p>
        </p:txBody>
      </p:sp>
      <p:grpSp>
        <p:nvGrpSpPr>
          <p:cNvPr id="171" name="Google Shape;171;p1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72" name="Google Shape;172;p1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03987C-BCF0-D445-94BF-C28A4841D854}"/>
              </a:ext>
            </a:extLst>
          </p:cNvPr>
          <p:cNvGrpSpPr/>
          <p:nvPr/>
        </p:nvGrpSpPr>
        <p:grpSpPr>
          <a:xfrm>
            <a:off x="407859" y="1784072"/>
            <a:ext cx="2372748" cy="2945375"/>
            <a:chOff x="407859" y="1784072"/>
            <a:chExt cx="2372748" cy="29453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45427E1-8385-0B40-BDB5-835A9B57E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59" y="1784072"/>
              <a:ext cx="2372748" cy="7662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2DF33DA-FED1-1B4F-A4B7-E1221DBF41DF}"/>
                </a:ext>
              </a:extLst>
            </p:cNvPr>
            <p:cNvGrpSpPr/>
            <p:nvPr/>
          </p:nvGrpSpPr>
          <p:grpSpPr>
            <a:xfrm>
              <a:off x="465806" y="2972461"/>
              <a:ext cx="2256854" cy="1756986"/>
              <a:chOff x="3860350" y="860949"/>
              <a:chExt cx="4269672" cy="3323988"/>
            </a:xfrm>
          </p:grpSpPr>
          <p:sp>
            <p:nvSpPr>
              <p:cNvPr id="18" name="Google Shape;494;p33">
                <a:extLst>
                  <a:ext uri="{FF2B5EF4-FFF2-40B4-BE49-F238E27FC236}">
                    <a16:creationId xmlns:a16="http://schemas.microsoft.com/office/drawing/2014/main" id="{FB0B1991-2BA0-5147-ADDC-A90F6CA1AE3F}"/>
                  </a:ext>
                </a:extLst>
              </p:cNvPr>
              <p:cNvSpPr/>
              <p:nvPr/>
            </p:nvSpPr>
            <p:spPr>
              <a:xfrm>
                <a:off x="3860350" y="860949"/>
                <a:ext cx="4269672" cy="3323988"/>
              </a:xfrm>
              <a:custGeom>
                <a:avLst/>
                <a:gdLst/>
                <a:ahLst/>
                <a:cxnLst/>
                <a:rect l="l" t="t" r="r" b="b"/>
                <a:pathLst>
                  <a:path w="143434" h="111665" extrusionOk="0">
                    <a:moveTo>
                      <a:pt x="71751" y="2308"/>
                    </a:moveTo>
                    <a:lnTo>
                      <a:pt x="71887" y="2376"/>
                    </a:lnTo>
                    <a:lnTo>
                      <a:pt x="72091" y="2444"/>
                    </a:lnTo>
                    <a:lnTo>
                      <a:pt x="72159" y="2647"/>
                    </a:lnTo>
                    <a:lnTo>
                      <a:pt x="72226" y="2783"/>
                    </a:lnTo>
                    <a:lnTo>
                      <a:pt x="72159" y="2987"/>
                    </a:lnTo>
                    <a:lnTo>
                      <a:pt x="72091" y="3190"/>
                    </a:lnTo>
                    <a:lnTo>
                      <a:pt x="71887" y="3258"/>
                    </a:lnTo>
                    <a:lnTo>
                      <a:pt x="71751" y="3326"/>
                    </a:lnTo>
                    <a:lnTo>
                      <a:pt x="71548" y="3258"/>
                    </a:lnTo>
                    <a:lnTo>
                      <a:pt x="71344" y="3190"/>
                    </a:lnTo>
                    <a:lnTo>
                      <a:pt x="71276" y="2987"/>
                    </a:lnTo>
                    <a:lnTo>
                      <a:pt x="71208" y="2783"/>
                    </a:lnTo>
                    <a:lnTo>
                      <a:pt x="71276" y="2647"/>
                    </a:lnTo>
                    <a:lnTo>
                      <a:pt x="71344" y="2444"/>
                    </a:lnTo>
                    <a:lnTo>
                      <a:pt x="71548" y="2376"/>
                    </a:lnTo>
                    <a:lnTo>
                      <a:pt x="71751" y="2308"/>
                    </a:lnTo>
                    <a:close/>
                    <a:moveTo>
                      <a:pt x="137528" y="5906"/>
                    </a:moveTo>
                    <a:lnTo>
                      <a:pt x="137596" y="5974"/>
                    </a:lnTo>
                    <a:lnTo>
                      <a:pt x="137596" y="89604"/>
                    </a:lnTo>
                    <a:lnTo>
                      <a:pt x="5906" y="89604"/>
                    </a:lnTo>
                    <a:lnTo>
                      <a:pt x="5906" y="5974"/>
                    </a:lnTo>
                    <a:lnTo>
                      <a:pt x="5906" y="5906"/>
                    </a:lnTo>
                    <a:close/>
                    <a:moveTo>
                      <a:pt x="3530" y="0"/>
                    </a:moveTo>
                    <a:lnTo>
                      <a:pt x="3191" y="68"/>
                    </a:lnTo>
                    <a:lnTo>
                      <a:pt x="2444" y="339"/>
                    </a:lnTo>
                    <a:lnTo>
                      <a:pt x="1766" y="679"/>
                    </a:lnTo>
                    <a:lnTo>
                      <a:pt x="1155" y="1154"/>
                    </a:lnTo>
                    <a:lnTo>
                      <a:pt x="679" y="1765"/>
                    </a:lnTo>
                    <a:lnTo>
                      <a:pt x="272" y="2444"/>
                    </a:lnTo>
                    <a:lnTo>
                      <a:pt x="69" y="3190"/>
                    </a:lnTo>
                    <a:lnTo>
                      <a:pt x="1" y="3598"/>
                    </a:lnTo>
                    <a:lnTo>
                      <a:pt x="1" y="4005"/>
                    </a:lnTo>
                    <a:lnTo>
                      <a:pt x="1" y="91572"/>
                    </a:lnTo>
                    <a:lnTo>
                      <a:pt x="1" y="91979"/>
                    </a:lnTo>
                    <a:lnTo>
                      <a:pt x="69" y="92319"/>
                    </a:lnTo>
                    <a:lnTo>
                      <a:pt x="272" y="93065"/>
                    </a:lnTo>
                    <a:lnTo>
                      <a:pt x="679" y="93744"/>
                    </a:lnTo>
                    <a:lnTo>
                      <a:pt x="1155" y="94355"/>
                    </a:lnTo>
                    <a:lnTo>
                      <a:pt x="1766" y="94830"/>
                    </a:lnTo>
                    <a:lnTo>
                      <a:pt x="2444" y="95238"/>
                    </a:lnTo>
                    <a:lnTo>
                      <a:pt x="3191" y="95441"/>
                    </a:lnTo>
                    <a:lnTo>
                      <a:pt x="3530" y="95509"/>
                    </a:lnTo>
                    <a:lnTo>
                      <a:pt x="139904" y="95509"/>
                    </a:lnTo>
                    <a:lnTo>
                      <a:pt x="140311" y="95441"/>
                    </a:lnTo>
                    <a:lnTo>
                      <a:pt x="141058" y="95238"/>
                    </a:lnTo>
                    <a:lnTo>
                      <a:pt x="141737" y="94830"/>
                    </a:lnTo>
                    <a:lnTo>
                      <a:pt x="142280" y="94355"/>
                    </a:lnTo>
                    <a:lnTo>
                      <a:pt x="142755" y="93744"/>
                    </a:lnTo>
                    <a:lnTo>
                      <a:pt x="143162" y="93065"/>
                    </a:lnTo>
                    <a:lnTo>
                      <a:pt x="143366" y="92319"/>
                    </a:lnTo>
                    <a:lnTo>
                      <a:pt x="143434" y="91979"/>
                    </a:lnTo>
                    <a:lnTo>
                      <a:pt x="143434" y="91572"/>
                    </a:lnTo>
                    <a:lnTo>
                      <a:pt x="143434" y="4005"/>
                    </a:lnTo>
                    <a:lnTo>
                      <a:pt x="143434" y="3598"/>
                    </a:lnTo>
                    <a:lnTo>
                      <a:pt x="143366" y="3190"/>
                    </a:lnTo>
                    <a:lnTo>
                      <a:pt x="143162" y="2444"/>
                    </a:lnTo>
                    <a:lnTo>
                      <a:pt x="142755" y="1765"/>
                    </a:lnTo>
                    <a:lnTo>
                      <a:pt x="142280" y="1154"/>
                    </a:lnTo>
                    <a:lnTo>
                      <a:pt x="141737" y="679"/>
                    </a:lnTo>
                    <a:lnTo>
                      <a:pt x="141058" y="339"/>
                    </a:lnTo>
                    <a:lnTo>
                      <a:pt x="140311" y="68"/>
                    </a:lnTo>
                    <a:lnTo>
                      <a:pt x="139904" y="0"/>
                    </a:lnTo>
                    <a:close/>
                    <a:moveTo>
                      <a:pt x="55324" y="95713"/>
                    </a:moveTo>
                    <a:lnTo>
                      <a:pt x="55052" y="98971"/>
                    </a:lnTo>
                    <a:lnTo>
                      <a:pt x="54713" y="102297"/>
                    </a:lnTo>
                    <a:lnTo>
                      <a:pt x="54374" y="105284"/>
                    </a:lnTo>
                    <a:lnTo>
                      <a:pt x="53966" y="107388"/>
                    </a:lnTo>
                    <a:lnTo>
                      <a:pt x="53763" y="108203"/>
                    </a:lnTo>
                    <a:lnTo>
                      <a:pt x="53627" y="108746"/>
                    </a:lnTo>
                    <a:lnTo>
                      <a:pt x="53423" y="109153"/>
                    </a:lnTo>
                    <a:lnTo>
                      <a:pt x="53220" y="109357"/>
                    </a:lnTo>
                    <a:lnTo>
                      <a:pt x="52677" y="109493"/>
                    </a:lnTo>
                    <a:lnTo>
                      <a:pt x="51794" y="109696"/>
                    </a:lnTo>
                    <a:lnTo>
                      <a:pt x="49690" y="110036"/>
                    </a:lnTo>
                    <a:lnTo>
                      <a:pt x="48061" y="110307"/>
                    </a:lnTo>
                    <a:lnTo>
                      <a:pt x="47450" y="110443"/>
                    </a:lnTo>
                    <a:lnTo>
                      <a:pt x="47110" y="110511"/>
                    </a:lnTo>
                    <a:lnTo>
                      <a:pt x="47042" y="110579"/>
                    </a:lnTo>
                    <a:lnTo>
                      <a:pt x="47042" y="110783"/>
                    </a:lnTo>
                    <a:lnTo>
                      <a:pt x="47110" y="110850"/>
                    </a:lnTo>
                    <a:lnTo>
                      <a:pt x="47585" y="110918"/>
                    </a:lnTo>
                    <a:lnTo>
                      <a:pt x="48400" y="110986"/>
                    </a:lnTo>
                    <a:lnTo>
                      <a:pt x="51387" y="111054"/>
                    </a:lnTo>
                    <a:lnTo>
                      <a:pt x="56071" y="111122"/>
                    </a:lnTo>
                    <a:lnTo>
                      <a:pt x="87092" y="111122"/>
                    </a:lnTo>
                    <a:lnTo>
                      <a:pt x="91708" y="111054"/>
                    </a:lnTo>
                    <a:lnTo>
                      <a:pt x="94695" y="110986"/>
                    </a:lnTo>
                    <a:lnTo>
                      <a:pt x="95578" y="110918"/>
                    </a:lnTo>
                    <a:lnTo>
                      <a:pt x="96053" y="110850"/>
                    </a:lnTo>
                    <a:lnTo>
                      <a:pt x="96121" y="110783"/>
                    </a:lnTo>
                    <a:lnTo>
                      <a:pt x="96121" y="110579"/>
                    </a:lnTo>
                    <a:lnTo>
                      <a:pt x="96053" y="110511"/>
                    </a:lnTo>
                    <a:lnTo>
                      <a:pt x="95713" y="110443"/>
                    </a:lnTo>
                    <a:lnTo>
                      <a:pt x="95102" y="110307"/>
                    </a:lnTo>
                    <a:lnTo>
                      <a:pt x="93473" y="110036"/>
                    </a:lnTo>
                    <a:lnTo>
                      <a:pt x="91369" y="109696"/>
                    </a:lnTo>
                    <a:lnTo>
                      <a:pt x="90487" y="109493"/>
                    </a:lnTo>
                    <a:lnTo>
                      <a:pt x="89943" y="109357"/>
                    </a:lnTo>
                    <a:lnTo>
                      <a:pt x="89740" y="109153"/>
                    </a:lnTo>
                    <a:lnTo>
                      <a:pt x="89536" y="108746"/>
                    </a:lnTo>
                    <a:lnTo>
                      <a:pt x="89333" y="108203"/>
                    </a:lnTo>
                    <a:lnTo>
                      <a:pt x="89197" y="107388"/>
                    </a:lnTo>
                    <a:lnTo>
                      <a:pt x="88789" y="105284"/>
                    </a:lnTo>
                    <a:lnTo>
                      <a:pt x="88382" y="102297"/>
                    </a:lnTo>
                    <a:lnTo>
                      <a:pt x="88043" y="98971"/>
                    </a:lnTo>
                    <a:lnTo>
                      <a:pt x="87839" y="95713"/>
                    </a:lnTo>
                    <a:close/>
                    <a:moveTo>
                      <a:pt x="47450" y="111054"/>
                    </a:moveTo>
                    <a:lnTo>
                      <a:pt x="47450" y="111122"/>
                    </a:lnTo>
                    <a:lnTo>
                      <a:pt x="47450" y="111393"/>
                    </a:lnTo>
                    <a:lnTo>
                      <a:pt x="47518" y="111461"/>
                    </a:lnTo>
                    <a:lnTo>
                      <a:pt x="48807" y="111529"/>
                    </a:lnTo>
                    <a:lnTo>
                      <a:pt x="52473" y="111597"/>
                    </a:lnTo>
                    <a:lnTo>
                      <a:pt x="62384" y="111665"/>
                    </a:lnTo>
                    <a:lnTo>
                      <a:pt x="80779" y="111665"/>
                    </a:lnTo>
                    <a:lnTo>
                      <a:pt x="90622" y="111597"/>
                    </a:lnTo>
                    <a:lnTo>
                      <a:pt x="94356" y="111529"/>
                    </a:lnTo>
                    <a:lnTo>
                      <a:pt x="95646" y="111461"/>
                    </a:lnTo>
                    <a:lnTo>
                      <a:pt x="95713" y="111393"/>
                    </a:lnTo>
                    <a:lnTo>
                      <a:pt x="95713" y="111122"/>
                    </a:lnTo>
                    <a:lnTo>
                      <a:pt x="95646" y="111054"/>
                    </a:lnTo>
                    <a:lnTo>
                      <a:pt x="94084" y="111122"/>
                    </a:lnTo>
                    <a:lnTo>
                      <a:pt x="91233" y="111190"/>
                    </a:lnTo>
                    <a:lnTo>
                      <a:pt x="80847" y="111258"/>
                    </a:lnTo>
                    <a:lnTo>
                      <a:pt x="62316" y="111258"/>
                    </a:lnTo>
                    <a:lnTo>
                      <a:pt x="51930" y="111190"/>
                    </a:lnTo>
                    <a:lnTo>
                      <a:pt x="49079" y="111122"/>
                    </a:lnTo>
                    <a:lnTo>
                      <a:pt x="47518" y="111054"/>
                    </a:lnTo>
                    <a:close/>
                  </a:path>
                </a:pathLst>
              </a:custGeom>
              <a:solidFill>
                <a:srgbClr val="C7D3E6"/>
              </a:solidFill>
              <a:ln w="9525" cap="flat" cmpd="sng">
                <a:solidFill>
                  <a:srgbClr val="92A8C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F5378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0A47CA9-7B66-BA4C-B4E2-B824F1D2A3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446"/>
              <a:stretch/>
            </p:blipFill>
            <p:spPr>
              <a:xfrm>
                <a:off x="4039024" y="1044423"/>
                <a:ext cx="3922059" cy="2498400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643ED5-33E7-FE4F-9602-A1EF75F3B4D9}"/>
              </a:ext>
            </a:extLst>
          </p:cNvPr>
          <p:cNvGrpSpPr/>
          <p:nvPr/>
        </p:nvGrpSpPr>
        <p:grpSpPr>
          <a:xfrm>
            <a:off x="6072675" y="1417561"/>
            <a:ext cx="2901756" cy="3272791"/>
            <a:chOff x="6072675" y="1417561"/>
            <a:chExt cx="2901756" cy="327279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AD2FCF7-55EE-CE4C-BAD3-7990FC2C0536}"/>
                </a:ext>
              </a:extLst>
            </p:cNvPr>
            <p:cNvGrpSpPr/>
            <p:nvPr/>
          </p:nvGrpSpPr>
          <p:grpSpPr>
            <a:xfrm>
              <a:off x="6072675" y="1417561"/>
              <a:ext cx="2901756" cy="1410018"/>
              <a:chOff x="6072675" y="1417561"/>
              <a:chExt cx="2901756" cy="141001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4F8CA6-A9E6-FF4F-AE3D-61EA6B59F9CE}"/>
                  </a:ext>
                </a:extLst>
              </p:cNvPr>
              <p:cNvSpPr/>
              <p:nvPr/>
            </p:nvSpPr>
            <p:spPr>
              <a:xfrm>
                <a:off x="6764371" y="1417561"/>
                <a:ext cx="15183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rgbClr val="E48800"/>
                    </a:solidFill>
                    <a:latin typeface="Roboto Condensed"/>
                    <a:ea typeface="Roboto Condensed"/>
                    <a:sym typeface="Lato"/>
                  </a:rPr>
                  <a:t>Article Titles</a:t>
                </a:r>
                <a:endParaRPr lang="en-US" sz="2000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7E5F270-D828-4147-8E0E-4D144D163B94}"/>
                  </a:ext>
                </a:extLst>
              </p:cNvPr>
              <p:cNvGrpSpPr/>
              <p:nvPr/>
            </p:nvGrpSpPr>
            <p:grpSpPr>
              <a:xfrm>
                <a:off x="6162355" y="1693846"/>
                <a:ext cx="2722397" cy="531874"/>
                <a:chOff x="6112124" y="1693846"/>
                <a:chExt cx="2722397" cy="531874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2928ECC-61CF-9449-8263-E4A94ED13072}"/>
                    </a:ext>
                  </a:extLst>
                </p:cNvPr>
                <p:cNvSpPr/>
                <p:nvPr/>
              </p:nvSpPr>
              <p:spPr>
                <a:xfrm>
                  <a:off x="6112124" y="1702500"/>
                  <a:ext cx="158088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FF0000"/>
                      </a:solidFill>
                      <a:latin typeface="Roboto Condensed"/>
                      <a:ea typeface="Roboto Condensed"/>
                      <a:sym typeface="Lato"/>
                    </a:rPr>
                    <a:t>Keywords</a:t>
                  </a:r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C4CD18E-163D-E44D-8805-A585CBAC0317}"/>
                    </a:ext>
                  </a:extLst>
                </p:cNvPr>
                <p:cNvSpPr/>
                <p:nvPr/>
              </p:nvSpPr>
              <p:spPr>
                <a:xfrm>
                  <a:off x="7609506" y="1693846"/>
                  <a:ext cx="122501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E48800"/>
                      </a:solidFill>
                      <a:latin typeface="Roboto Condensed"/>
                      <a:ea typeface="Roboto Condensed"/>
                      <a:sym typeface="Lato"/>
                    </a:rPr>
                    <a:t>images</a:t>
                  </a:r>
                  <a:endParaRPr lang="en-US" sz="2800" dirty="0"/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85E019-BBA6-7141-BFBE-5C586FA2D145}"/>
                  </a:ext>
                </a:extLst>
              </p:cNvPr>
              <p:cNvSpPr/>
              <p:nvPr/>
            </p:nvSpPr>
            <p:spPr>
              <a:xfrm>
                <a:off x="6434954" y="2138002"/>
                <a:ext cx="21771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rgbClr val="E48800"/>
                    </a:solidFill>
                    <a:latin typeface="Roboto Condensed"/>
                    <a:ea typeface="Roboto Condensed"/>
                    <a:sym typeface="Lato"/>
                  </a:rPr>
                  <a:t>weekday of posting</a:t>
                </a:r>
                <a:endParaRPr lang="en-US" sz="20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422491C-3DCC-D649-BC06-559ED700E96E}"/>
                  </a:ext>
                </a:extLst>
              </p:cNvPr>
              <p:cNvSpPr/>
              <p:nvPr/>
            </p:nvSpPr>
            <p:spPr>
              <a:xfrm>
                <a:off x="6072675" y="2458247"/>
                <a:ext cx="2901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E48800"/>
                    </a:solidFill>
                    <a:latin typeface="Roboto Condensed"/>
                    <a:ea typeface="Roboto Condensed"/>
                    <a:sym typeface="Lato"/>
                  </a:rPr>
                  <a:t>Natural Language Processing</a:t>
                </a:r>
                <a:endParaRPr lang="en-US" sz="1800" dirty="0"/>
              </a:p>
            </p:txBody>
          </p:sp>
        </p:grp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32979EC8-AC10-6045-AC1B-99F4E3EECE1F}"/>
                </a:ext>
              </a:extLst>
            </p:cNvPr>
            <p:cNvSpPr/>
            <p:nvPr/>
          </p:nvSpPr>
          <p:spPr>
            <a:xfrm>
              <a:off x="7057980" y="2972461"/>
              <a:ext cx="1103051" cy="865123"/>
            </a:xfrm>
            <a:prstGeom prst="downArrow">
              <a:avLst/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DD18DD-453C-7C4D-B3B9-5A3452285C97}"/>
                </a:ext>
              </a:extLst>
            </p:cNvPr>
            <p:cNvSpPr/>
            <p:nvPr/>
          </p:nvSpPr>
          <p:spPr>
            <a:xfrm>
              <a:off x="6383047" y="3982466"/>
              <a:ext cx="245291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Roboto Condensed"/>
                  <a:ea typeface="Roboto Condensed"/>
                  <a:sym typeface="Lato"/>
                </a:rPr>
                <a:t>The number of Shares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Roboto Condensed"/>
                  <a:ea typeface="Roboto Condensed"/>
                  <a:sym typeface="Lato"/>
                </a:rPr>
                <a:t>(&gt; 2,900)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CFD8E-3724-9E41-AFF8-6D52791FB77B}"/>
              </a:ext>
            </a:extLst>
          </p:cNvPr>
          <p:cNvGrpSpPr/>
          <p:nvPr/>
        </p:nvGrpSpPr>
        <p:grpSpPr>
          <a:xfrm>
            <a:off x="2893303" y="2119693"/>
            <a:ext cx="2837460" cy="1568066"/>
            <a:chOff x="2893303" y="2119693"/>
            <a:chExt cx="2837460" cy="15680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130FB9-F4C2-3D4C-AE79-E94DD1DEBB6F}"/>
                </a:ext>
              </a:extLst>
            </p:cNvPr>
            <p:cNvSpPr txBox="1"/>
            <p:nvPr/>
          </p:nvSpPr>
          <p:spPr>
            <a:xfrm>
              <a:off x="4451699" y="2119693"/>
              <a:ext cx="5469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E48800"/>
                  </a:solidFill>
                  <a:latin typeface="Roboto Condensed"/>
                  <a:ea typeface="Roboto Condensed"/>
                  <a:sym typeface="Roboto Condensed"/>
                </a:rPr>
                <a:t>61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D6E427-9BB0-4046-9429-E668ED573BB7}"/>
                </a:ext>
              </a:extLst>
            </p:cNvPr>
            <p:cNvSpPr txBox="1"/>
            <p:nvPr/>
          </p:nvSpPr>
          <p:spPr>
            <a:xfrm>
              <a:off x="2893303" y="2889135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E48800"/>
                  </a:solidFill>
                  <a:latin typeface="Roboto Condensed"/>
                  <a:ea typeface="Roboto Condensed"/>
                  <a:sym typeface="Roboto Condensed"/>
                </a:rPr>
                <a:t>39K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742CE1-CD5A-CC42-A51A-E6206AEE7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7514" y="2571750"/>
              <a:ext cx="2103249" cy="11160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38BE6B-1BCC-5F4C-BC3B-33ABDE339D9C}"/>
              </a:ext>
            </a:extLst>
          </p:cNvPr>
          <p:cNvSpPr txBox="1"/>
          <p:nvPr/>
        </p:nvSpPr>
        <p:spPr>
          <a:xfrm>
            <a:off x="4522304" y="406510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ctrTitle"/>
          </p:nvPr>
        </p:nvSpPr>
        <p:spPr>
          <a:xfrm>
            <a:off x="463525" y="2924174"/>
            <a:ext cx="4094400" cy="2018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 dirty="0"/>
              <a:t>Exploration &amp; </a:t>
            </a:r>
            <a:br>
              <a:rPr lang="en" sz="3600" dirty="0"/>
            </a:br>
            <a:r>
              <a:rPr lang="en" sz="3600" dirty="0"/>
              <a:t>Pre-processing</a:t>
            </a:r>
            <a:endParaRPr sz="3600" dirty="0"/>
          </a:p>
        </p:txBody>
      </p:sp>
      <p:sp>
        <p:nvSpPr>
          <p:cNvPr id="188" name="Google Shape;188;p18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distribution for the numbers of shares</a:t>
            </a:r>
            <a:endParaRPr/>
          </a:p>
        </p:txBody>
      </p:sp>
      <p:grpSp>
        <p:nvGrpSpPr>
          <p:cNvPr id="194" name="Google Shape;194;p19"/>
          <p:cNvGrpSpPr/>
          <p:nvPr/>
        </p:nvGrpSpPr>
        <p:grpSpPr>
          <a:xfrm>
            <a:off x="275953" y="608243"/>
            <a:ext cx="334872" cy="334853"/>
            <a:chOff x="576250" y="4319400"/>
            <a:chExt cx="442075" cy="442050"/>
          </a:xfrm>
        </p:grpSpPr>
        <p:sp>
          <p:nvSpPr>
            <p:cNvPr id="195" name="Google Shape;195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725" y="1365157"/>
            <a:ext cx="6167400" cy="3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CE724-270F-3F4A-8CEF-113B21D7E83D}"/>
              </a:ext>
            </a:extLst>
          </p:cNvPr>
          <p:cNvSpPr txBox="1"/>
          <p:nvPr/>
        </p:nvSpPr>
        <p:spPr>
          <a:xfrm rot="16200000">
            <a:off x="510075" y="3117189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The number of articles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target variables into 2 classes</a:t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450" y="1381475"/>
            <a:ext cx="5689100" cy="376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20"/>
          <p:cNvGrpSpPr/>
          <p:nvPr/>
        </p:nvGrpSpPr>
        <p:grpSpPr>
          <a:xfrm>
            <a:off x="229027" y="610550"/>
            <a:ext cx="330270" cy="330251"/>
            <a:chOff x="1923675" y="1633650"/>
            <a:chExt cx="436000" cy="435975"/>
          </a:xfrm>
        </p:grpSpPr>
        <p:sp>
          <p:nvSpPr>
            <p:cNvPr id="207" name="Google Shape;207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D9642F-35CB-914F-96AE-A78600FB00DA}"/>
              </a:ext>
            </a:extLst>
          </p:cNvPr>
          <p:cNvSpPr/>
          <p:nvPr/>
        </p:nvSpPr>
        <p:spPr>
          <a:xfrm>
            <a:off x="2269093" y="1837862"/>
            <a:ext cx="1763485" cy="301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234E1-FC57-5442-B49E-1E69BB508415}"/>
              </a:ext>
            </a:extLst>
          </p:cNvPr>
          <p:cNvSpPr/>
          <p:nvPr/>
        </p:nvSpPr>
        <p:spPr>
          <a:xfrm>
            <a:off x="4276330" y="2139172"/>
            <a:ext cx="12622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</a:rPr>
              <a:t>71 % </a:t>
            </a:r>
            <a:endParaRPr lang="en-US" dirty="0"/>
          </a:p>
          <a:p>
            <a:pPr algn="ctr"/>
            <a:r>
              <a:rPr lang="en-US" dirty="0">
                <a:latin typeface="Roboto Condensed" panose="02000000000000000000" pitchFamily="2" charset="0"/>
              </a:rPr>
              <a:t>of Total Shares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13B7C-7D9A-064D-89E2-880767D5E3C0}"/>
              </a:ext>
            </a:extLst>
          </p:cNvPr>
          <p:cNvSpPr/>
          <p:nvPr/>
        </p:nvSpPr>
        <p:spPr>
          <a:xfrm>
            <a:off x="5041851" y="3635533"/>
            <a:ext cx="993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</a:rPr>
              <a:t>24 % </a:t>
            </a:r>
            <a:endParaRPr lang="en-US" dirty="0"/>
          </a:p>
          <a:p>
            <a:pPr algn="ctr"/>
            <a:r>
              <a:rPr lang="en-US" dirty="0">
                <a:latin typeface="Roboto Condensed" panose="02000000000000000000" pitchFamily="2" charset="0"/>
              </a:rPr>
              <a:t>of Articles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32B4A-C874-9F48-B4C4-D2AAF9B21DA2}"/>
              </a:ext>
            </a:extLst>
          </p:cNvPr>
          <p:cNvSpPr/>
          <p:nvPr/>
        </p:nvSpPr>
        <p:spPr>
          <a:xfrm>
            <a:off x="5041851" y="1936349"/>
            <a:ext cx="1130349" cy="29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633</Words>
  <Application>Microsoft Macintosh PowerPoint</Application>
  <PresentationFormat>On-screen Show (16:9)</PresentationFormat>
  <Paragraphs>138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Arvo</vt:lpstr>
      <vt:lpstr>Times New Roman</vt:lpstr>
      <vt:lpstr>Roboto Condensed</vt:lpstr>
      <vt:lpstr>Arial</vt:lpstr>
      <vt:lpstr>Lato</vt:lpstr>
      <vt:lpstr>Roboto Condensed Light</vt:lpstr>
      <vt:lpstr>Salerio template</vt:lpstr>
      <vt:lpstr>Predicting the Popularity of Mashable.com  News Articles</vt:lpstr>
      <vt:lpstr>Agenda</vt:lpstr>
      <vt:lpstr>PowerPoint Presentation</vt:lpstr>
      <vt:lpstr>Business Problems &amp; Dataset Introduction</vt:lpstr>
      <vt:lpstr>Business Problem</vt:lpstr>
      <vt:lpstr>Dataset Introduction</vt:lpstr>
      <vt:lpstr>Exploration &amp;  Pre-processing</vt:lpstr>
      <vt:lpstr>The distribution for the numbers of shares</vt:lpstr>
      <vt:lpstr>Classify target variables into 2 classes</vt:lpstr>
      <vt:lpstr>The Results of Undersampling </vt:lpstr>
      <vt:lpstr>Scatterplot Matrix</vt:lpstr>
      <vt:lpstr>Missing Values</vt:lpstr>
      <vt:lpstr>Quantile Range Outliers </vt:lpstr>
      <vt:lpstr>Color Map on Correlations</vt:lpstr>
      <vt:lpstr>PCAs and Variable Selection</vt:lpstr>
      <vt:lpstr>PCAs and Variable Selection</vt:lpstr>
      <vt:lpstr>Models &amp; Comparison</vt:lpstr>
      <vt:lpstr>Models We Built</vt:lpstr>
      <vt:lpstr>Model Comparison</vt:lpstr>
      <vt:lpstr>Results &amp; Conclusions</vt:lpstr>
      <vt:lpstr>Best Model Interpretation</vt:lpstr>
      <vt:lpstr>Post on the Weekends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Popularity of Mashable.com  News Articles</dc:title>
  <cp:lastModifiedBy>Microsoft Office User</cp:lastModifiedBy>
  <cp:revision>21</cp:revision>
  <dcterms:modified xsi:type="dcterms:W3CDTF">2019-04-24T20:49:37Z</dcterms:modified>
</cp:coreProperties>
</file>