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github.com/dilshadmustafa/RoyAI" TargetMode="External"/><Relationship Id="rId3" Type="http://schemas.openxmlformats.org/officeDocument/2006/relationships/hyperlink" Target="https://github.com/dilshadmustafa/RoyAI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7640" y="3350520"/>
            <a:ext cx="70556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8064a2"/>
                </a:solidFill>
                <a:latin typeface="Arial"/>
                <a:ea typeface="DejaVu Sans"/>
              </a:rPr>
              <a:t>Introduction To Caretaker Theory By Dilshad Mustafa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9" name="Picture 5" descr=""/>
          <p:cNvPicPr/>
          <p:nvPr/>
        </p:nvPicPr>
        <p:blipFill>
          <a:blip r:embed="rId1"/>
          <a:stretch/>
        </p:blipFill>
        <p:spPr>
          <a:xfrm>
            <a:off x="503640" y="5065560"/>
            <a:ext cx="1141920" cy="85608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709200" y="6851520"/>
            <a:ext cx="583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26680" y="6280200"/>
            <a:ext cx="4266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://github.com/dilshadmustafa/RoyAI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96000" y="395640"/>
            <a:ext cx="81813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Intelligence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And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8064a2"/>
                </a:solidFill>
                <a:latin typeface="Arial"/>
                <a:ea typeface="DejaVu Sans"/>
              </a:rPr>
              <a:t>Artificial Consciousness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3080" y="971640"/>
            <a:ext cx="96015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Create and develop Caretaker Theory to provide a theory and model for implementing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Artificial Intelligence and Artificial Consciousness.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To research and identify principles of Brain function.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Develop a Computational Intelligence and Thinking system with Artificial Consciousness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Human thinking.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Create and invent Caretaker Semantic Language (CSL) to express Human Memorizing,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and Thinking system giving rise to Artificial Consciousness.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Develop Caretaker Software Architecture (CSA), a Software Approach with highly scalable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 Computing system that can be applied at very large scale and uses existing BigData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systems like HDFS, Scality, Akka, Alluxio, HBase, Java, Clojure,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09200" y="6851520"/>
            <a:ext cx="583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09200" y="6851520"/>
            <a:ext cx="583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97600" y="755640"/>
            <a:ext cx="9677880" cy="65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Caretaker: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set of Caretakers.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Caretaker takes care of one specific area of concern.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might be a few hundred Caretakers. Lets assume 100 Caretakers.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Specific Algorithms: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There is no “Master Algorithm”. The issue with “one Master Algorithm to handle all” is its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difficult to formulate such algorithm.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Instead of one Master Algorithm there are millions of Specific Algorithms.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Each Specific Algorithm does only one specific set of steps.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There are Hierarchical Layers of Specific Algorithms.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Specific Algorithms in each layer handle algorithm steps for granularity associated with that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Each Specific Algorithm Agent implements one Specific Algorithm at one layer.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38200" y="899640"/>
            <a:ext cx="5756760" cy="85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 of Specific Algorithms: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Try-Record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What-To-Try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Peek-Classify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Ask-WhatWhyWhereWhenHow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Answer-Search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Do-Action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Plan-Ahead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Plan-Now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React-Hunger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React-Pain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React-Joy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Survive-Danger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Address-Failure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Address-Success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Memory-Store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Memory-Recall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Memory-Predict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Specific Algorithms will be added on a need basis.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709200" y="6851520"/>
            <a:ext cx="583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088000" y="971640"/>
            <a:ext cx="1366920" cy="6191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421440" y="971640"/>
            <a:ext cx="1222920" cy="6191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4650480" y="971640"/>
            <a:ext cx="1222920" cy="6191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5861160" y="971640"/>
            <a:ext cx="1222920" cy="6191640"/>
          </a:xfrm>
          <a:prstGeom prst="rect">
            <a:avLst/>
          </a:prstGeom>
          <a:solidFill>
            <a:srgbClr val="a4f2c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7107120" y="971640"/>
            <a:ext cx="1222920" cy="6191640"/>
          </a:xfrm>
          <a:prstGeom prst="rect">
            <a:avLst/>
          </a:prstGeom>
          <a:solidFill>
            <a:srgbClr val="c0f2a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6"/>
          <p:cNvSpPr/>
          <p:nvPr/>
        </p:nvSpPr>
        <p:spPr>
          <a:xfrm>
            <a:off x="8353080" y="971640"/>
            <a:ext cx="1222920" cy="6191640"/>
          </a:xfrm>
          <a:prstGeom prst="rect">
            <a:avLst/>
          </a:prstGeom>
          <a:solidFill>
            <a:srgbClr val="eaf0a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7"/>
          <p:cNvSpPr/>
          <p:nvPr/>
        </p:nvSpPr>
        <p:spPr>
          <a:xfrm>
            <a:off x="3796200" y="1115640"/>
            <a:ext cx="433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2486160" y="1115640"/>
            <a:ext cx="433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5045400" y="1115640"/>
            <a:ext cx="433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5905080" y="1115640"/>
            <a:ext cx="119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Semantic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CustomShape 11"/>
          <p:cNvSpPr/>
          <p:nvPr/>
        </p:nvSpPr>
        <p:spPr>
          <a:xfrm>
            <a:off x="7151040" y="1161720"/>
            <a:ext cx="119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" name="CustomShape 12"/>
          <p:cNvSpPr/>
          <p:nvPr/>
        </p:nvSpPr>
        <p:spPr>
          <a:xfrm>
            <a:off x="8397360" y="1197000"/>
            <a:ext cx="1192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CustomShape 13"/>
          <p:cNvSpPr/>
          <p:nvPr/>
        </p:nvSpPr>
        <p:spPr>
          <a:xfrm>
            <a:off x="3402720" y="3530160"/>
            <a:ext cx="1217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Outline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14"/>
          <p:cNvSpPr/>
          <p:nvPr/>
        </p:nvSpPr>
        <p:spPr>
          <a:xfrm>
            <a:off x="2072520" y="2606760"/>
            <a:ext cx="1337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Edge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CustomShape 15"/>
          <p:cNvSpPr/>
          <p:nvPr/>
        </p:nvSpPr>
        <p:spPr>
          <a:xfrm>
            <a:off x="4628160" y="4453560"/>
            <a:ext cx="1243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Detection,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" name="CustomShape 16"/>
          <p:cNvSpPr/>
          <p:nvPr/>
        </p:nvSpPr>
        <p:spPr>
          <a:xfrm>
            <a:off x="5798160" y="5376960"/>
            <a:ext cx="1597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Semantic Association, etc.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5" name="CustomShape 17"/>
          <p:cNvSpPr/>
          <p:nvPr/>
        </p:nvSpPr>
        <p:spPr>
          <a:xfrm>
            <a:off x="7056360" y="3101040"/>
            <a:ext cx="17762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 Language Communication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18"/>
          <p:cNvSpPr/>
          <p:nvPr/>
        </p:nvSpPr>
        <p:spPr>
          <a:xfrm>
            <a:off x="8312760" y="4036680"/>
            <a:ext cx="1784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Language-based Communication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7" name="Picture 5" descr=""/>
          <p:cNvPicPr/>
          <p:nvPr/>
        </p:nvPicPr>
        <p:blipFill>
          <a:blip r:embed="rId1"/>
          <a:stretch/>
        </p:blipFill>
        <p:spPr>
          <a:xfrm>
            <a:off x="289080" y="3641040"/>
            <a:ext cx="1141920" cy="856080"/>
          </a:xfrm>
          <a:prstGeom prst="rect">
            <a:avLst/>
          </a:prstGeom>
          <a:ln>
            <a:noFill/>
          </a:ln>
        </p:spPr>
      </p:pic>
      <p:sp>
        <p:nvSpPr>
          <p:cNvPr id="68" name="CustomShape 19"/>
          <p:cNvSpPr/>
          <p:nvPr/>
        </p:nvSpPr>
        <p:spPr>
          <a:xfrm>
            <a:off x="2088000" y="1878120"/>
            <a:ext cx="3702600" cy="454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Memory Storage, Recall &amp; Pattern Recognition using Neural Network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9" name="CustomShape 20"/>
          <p:cNvSpPr/>
          <p:nvPr/>
        </p:nvSpPr>
        <p:spPr>
          <a:xfrm>
            <a:off x="5959440" y="1979640"/>
            <a:ext cx="3472200" cy="272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Specific Algorithms using Neural Network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0" name="CustomShape 21"/>
          <p:cNvSpPr/>
          <p:nvPr/>
        </p:nvSpPr>
        <p:spPr>
          <a:xfrm>
            <a:off x="1653840" y="3883320"/>
            <a:ext cx="68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Eyes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414720" y="3101040"/>
            <a:ext cx="814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CustomShape 23"/>
          <p:cNvSpPr/>
          <p:nvPr/>
        </p:nvSpPr>
        <p:spPr>
          <a:xfrm>
            <a:off x="709200" y="6851520"/>
            <a:ext cx="583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320000" y="1008000"/>
            <a:ext cx="2832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Caretaker </a:t>
            </a:r>
            <a:r>
              <a:rPr b="0" lang="en-IN" sz="1800" spc="-1" strike="noStrike">
                <a:latin typeface="Arial"/>
              </a:rPr>
              <a:t>Data </a:t>
            </a:r>
            <a:r>
              <a:rPr b="0" lang="en-IN" sz="1800" spc="-1" strike="noStrike">
                <a:latin typeface="Arial"/>
              </a:rPr>
              <a:t>Structures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080000" y="1800000"/>
            <a:ext cx="8745480" cy="62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Data Structures: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1) Column Structures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2) Row Structures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3) Semantic Pointer e.g. (image thumbnail, SHA2 256-bit address, timestamp)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Noto Sans CJK SC"/>
              </a:rPr>
              <a:t>4) Associative Memory Recall, Content Addressable e.g. </a:t>
            </a:r>
            <a:r>
              <a:rPr b="0" lang="en-IN" sz="1800" spc="-1" strike="noStrike">
                <a:latin typeface="Arial"/>
              </a:rPr>
              <a:t>(image thumbnail, SHA2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256-bit Address)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5) Similarity Grade Measure e.g. how close a pattern is matching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Column Structure: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1) Column Structure of one or more Trees of Column Structures and Row Structures.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2) Nodes in Trees can be a Column Structure or Row Structure or Neural Network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Unit.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3) A Tree can have one or more Nodes.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709200" y="6851520"/>
            <a:ext cx="583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320000" y="1008000"/>
            <a:ext cx="3720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Caretaker Data Structures  (cont’d)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080000" y="1800000"/>
            <a:ext cx="84164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Row Structure: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1) Row Structure of one or more Trees of Column Structures and Row Structures.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2) Row Structure can connect across Column Structures.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09200" y="6851520"/>
            <a:ext cx="583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Copyright © Dilshad Mustafa 2018. All Rights Reserved.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Application>LibreOffice/6.0.7.3$Linux_X86_64 LibreOffice_project/00m0$Build-3</Application>
  <Words>376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2016-02-23T07:59:53Z</dcterms:created>
  <dc:creator>Admin</dc:creator>
  <dc:description/>
  <dc:language>en-IN</dc:language>
  <cp:lastModifiedBy/>
  <dcterms:modified xsi:type="dcterms:W3CDTF">2020-01-20T10:54:37Z</dcterms:modified>
  <cp:revision>1147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