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9"/>
  </p:notesMasterIdLst>
  <p:handoutMasterIdLst>
    <p:handoutMasterId r:id="rId30"/>
  </p:handoutMasterIdLst>
  <p:sldIdLst>
    <p:sldId id="694" r:id="rId3"/>
    <p:sldId id="759" r:id="rId4"/>
    <p:sldId id="760" r:id="rId5"/>
    <p:sldId id="749" r:id="rId6"/>
    <p:sldId id="536" r:id="rId7"/>
    <p:sldId id="734" r:id="rId8"/>
    <p:sldId id="758" r:id="rId9"/>
    <p:sldId id="730" r:id="rId10"/>
    <p:sldId id="731" r:id="rId11"/>
    <p:sldId id="732" r:id="rId12"/>
    <p:sldId id="733" r:id="rId13"/>
    <p:sldId id="539" r:id="rId14"/>
    <p:sldId id="544" r:id="rId15"/>
    <p:sldId id="736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737" r:id="rId24"/>
    <p:sldId id="745" r:id="rId25"/>
    <p:sldId id="746" r:id="rId26"/>
    <p:sldId id="747" r:id="rId27"/>
    <p:sldId id="720" r:id="rId28"/>
  </p:sldIdLst>
  <p:sldSz cx="9906000" cy="6858000" type="A4"/>
  <p:notesSz cx="9750425" cy="6854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547"/>
    <a:srgbClr val="4A206A"/>
    <a:srgbClr val="000000"/>
    <a:srgbClr val="A46D36"/>
    <a:srgbClr val="BC5E00"/>
    <a:srgbClr val="8E4700"/>
    <a:srgbClr val="996600"/>
    <a:srgbClr val="00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0" autoAdjust="0"/>
    <p:restoredTop sz="90909" autoAdjust="0"/>
  </p:normalViewPr>
  <p:slideViewPr>
    <p:cSldViewPr>
      <p:cViewPr>
        <p:scale>
          <a:sx n="50" d="100"/>
          <a:sy n="50" d="100"/>
        </p:scale>
        <p:origin x="-780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43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43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1925"/>
            <a:ext cx="42243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1925"/>
            <a:ext cx="42243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F4D2A7B-CD96-43A5-8ABC-92E30CB0EE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89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43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43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9425" y="514350"/>
            <a:ext cx="3713163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163" y="3255963"/>
            <a:ext cx="715010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1925"/>
            <a:ext cx="42243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1925"/>
            <a:ext cx="42243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3DBF7CD-88D3-41B9-A1F1-784149AB1A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96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0F1-7954-4A7F-922A-741A042E063A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i="1" dirty="0" err="1" smtClean="0">
                <a:solidFill>
                  <a:srgbClr val="FFFF66"/>
                </a:solidFill>
              </a:rPr>
              <a:t>Masukan</a:t>
            </a:r>
            <a:r>
              <a:rPr lang="en-GB" dirty="0" smtClean="0">
                <a:solidFill>
                  <a:srgbClr val="FF9933"/>
                </a:solidFill>
              </a:rPr>
              <a:t> </a:t>
            </a:r>
            <a:r>
              <a:rPr lang="en-GB" dirty="0" err="1" smtClean="0"/>
              <a:t>termasuk</a:t>
            </a:r>
            <a:r>
              <a:rPr lang="en-GB" dirty="0" smtClean="0"/>
              <a:t> </a:t>
            </a:r>
            <a:r>
              <a:rPr lang="en-GB" dirty="0" err="1" smtClean="0"/>
              <a:t>mahasiswa</a:t>
            </a:r>
            <a:r>
              <a:rPr lang="en-GB" dirty="0" smtClean="0"/>
              <a:t>, </a:t>
            </a:r>
            <a:r>
              <a:rPr lang="en-GB" dirty="0" err="1" smtClean="0"/>
              <a:t>dosen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tenaga</a:t>
            </a:r>
            <a:r>
              <a:rPr lang="en-GB" dirty="0" smtClean="0"/>
              <a:t> </a:t>
            </a:r>
            <a:r>
              <a:rPr lang="en-GB" dirty="0" err="1" smtClean="0"/>
              <a:t>pendukung</a:t>
            </a:r>
            <a:r>
              <a:rPr lang="en-GB" dirty="0" smtClean="0"/>
              <a:t>, </a:t>
            </a:r>
            <a:r>
              <a:rPr lang="en-GB" dirty="0" err="1" smtClean="0"/>
              <a:t>kurikulum</a:t>
            </a:r>
            <a:r>
              <a:rPr lang="en-GB" dirty="0" smtClean="0"/>
              <a:t>, </a:t>
            </a:r>
            <a:r>
              <a:rPr lang="en-GB" dirty="0" err="1" smtClean="0"/>
              <a:t>sarana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prasarana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pendanaan</a:t>
            </a:r>
            <a:r>
              <a:rPr lang="en-GB" dirty="0" smtClean="0"/>
              <a:t>. </a:t>
            </a:r>
            <a:r>
              <a:rPr lang="nb-NO" dirty="0" smtClean="0"/>
              <a:t>(Kalau perlu visi, misi, sasaran, dan tujuan dijadikan masukan lingkungan).</a:t>
            </a:r>
          </a:p>
          <a:p>
            <a:pPr eaLnBrk="1" hangingPunct="1"/>
            <a:r>
              <a:rPr lang="nb-NO" dirty="0" smtClean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nb-NO" i="1" dirty="0" smtClean="0">
                <a:solidFill>
                  <a:srgbClr val="FFFF66"/>
                </a:solidFill>
              </a:rPr>
              <a:t>Proses</a:t>
            </a:r>
            <a:r>
              <a:rPr lang="nb-NO" dirty="0" smtClean="0">
                <a:solidFill>
                  <a:schemeClr val="bg1"/>
                </a:solidFill>
              </a:rPr>
              <a:t> </a:t>
            </a:r>
            <a:r>
              <a:rPr lang="nb-NO" dirty="0" smtClean="0"/>
              <a:t>termasuk tata pamong, pengelolaan program, proses pembelajaran, suasana akademik, sistem informasi, sistem jaminan mutu, penelitian dan pengabdian kepada masyarakat. </a:t>
            </a:r>
          </a:p>
          <a:p>
            <a:pPr eaLnBrk="1" hangingPunct="1"/>
            <a:endParaRPr lang="nb-NO" dirty="0" smtClean="0"/>
          </a:p>
          <a:p>
            <a:pPr eaLnBrk="1" hangingPunct="1"/>
            <a:r>
              <a:rPr lang="nb-NO" i="1" dirty="0" smtClean="0">
                <a:solidFill>
                  <a:srgbClr val="FFFF66"/>
                </a:solidFill>
              </a:rPr>
              <a:t>Keluaran</a:t>
            </a:r>
            <a:r>
              <a:rPr lang="nb-NO" dirty="0" smtClean="0">
                <a:solidFill>
                  <a:schemeClr val="bg1"/>
                </a:solidFill>
              </a:rPr>
              <a:t> </a:t>
            </a:r>
            <a:r>
              <a:rPr lang="nb-NO" dirty="0" smtClean="0"/>
              <a:t>termasuk lulusan dan keluaran lainnya yang mencakup tugas akhir mahasiswa, srii/ tesis/disertasi, model-model, publikasi, hasil pengabdian kepada masyarakat. </a:t>
            </a:r>
            <a:r>
              <a:rPr lang="en-GB" dirty="0" err="1" smtClean="0"/>
              <a:t>Bagan</a:t>
            </a:r>
            <a:r>
              <a:rPr lang="en-GB" dirty="0" smtClean="0"/>
              <a:t> </a:t>
            </a:r>
            <a:r>
              <a:rPr lang="en-GB" dirty="0" err="1" smtClean="0"/>
              <a:t>deskrii</a:t>
            </a:r>
            <a:r>
              <a:rPr lang="en-GB" dirty="0" smtClean="0"/>
              <a:t> </a:t>
            </a:r>
            <a:r>
              <a:rPr lang="en-GB" i="1" dirty="0" smtClean="0"/>
              <a:t>SWOT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berikut</a:t>
            </a:r>
            <a:r>
              <a:rPr lang="en-GB" dirty="0" smtClean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24FB-783B-4150-8040-B99B69C518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533E-BB4C-4045-9282-054881996B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AC1E5-F3CB-4AC3-8574-63A387110D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1D9218-DAD2-4FDE-8133-91E3AB163D8A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9624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35355" y="680477"/>
            <a:ext cx="4953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91496" y="680477"/>
            <a:ext cx="2971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0855" y="680477"/>
            <a:ext cx="990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40249" y="680477"/>
            <a:ext cx="990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90600" y="4343400"/>
            <a:ext cx="84201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90600" y="2834640"/>
            <a:ext cx="84201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76565" y="5047394"/>
            <a:ext cx="79248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76565" y="4796819"/>
            <a:ext cx="79248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76565" y="4637685"/>
            <a:ext cx="79248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76565" y="4542559"/>
            <a:ext cx="79248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306882-6955-41DD-A5CF-663174C55AF7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5231365" y="1073888"/>
            <a:ext cx="4682314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05130" y="0"/>
            <a:ext cx="5974081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5005422" y="1434070"/>
            <a:ext cx="4114800" cy="12877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438900" y="0"/>
            <a:ext cx="2971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438900" y="4267200"/>
            <a:ext cx="34671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438900" y="0"/>
            <a:ext cx="14859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444061" y="4246564"/>
            <a:ext cx="2264965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438900" y="4267200"/>
            <a:ext cx="173355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438900" y="1371600"/>
            <a:ext cx="34671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438900" y="1752600"/>
            <a:ext cx="34671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073150" y="4267200"/>
            <a:ext cx="536575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77850" y="4267200"/>
            <a:ext cx="57785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97393" y="2438400"/>
            <a:ext cx="61087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97393" y="2133600"/>
            <a:ext cx="61087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953000" y="4267200"/>
            <a:ext cx="14859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811" y="1351672"/>
            <a:ext cx="6194552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2E0D6C-B619-43A3-A74D-0C5874AAC35A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93423" y="402265"/>
            <a:ext cx="92125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1" y="512064"/>
            <a:ext cx="8836152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02499" y="680477"/>
            <a:ext cx="2971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45368" y="680477"/>
            <a:ext cx="2971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85821" y="680477"/>
            <a:ext cx="990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516427" y="680477"/>
            <a:ext cx="990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185" y="680477"/>
            <a:ext cx="3962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2064"/>
            <a:ext cx="8915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39" y="17705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289" y="17705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B08BDC-4B98-4375-8B7C-6B4C6F7D573E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960600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93" y="512064"/>
            <a:ext cx="84201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09750"/>
            <a:ext cx="4376870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09750"/>
            <a:ext cx="4378590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459037"/>
            <a:ext cx="4376870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459037"/>
            <a:ext cx="4378590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0E0E94-AD9E-45EC-A841-E469BEDA299F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95106" y="680477"/>
            <a:ext cx="4953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247" y="680477"/>
            <a:ext cx="2971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606" y="680477"/>
            <a:ext cx="990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90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62251" y="680477"/>
            <a:ext cx="2971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05119" y="680477"/>
            <a:ext cx="2971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45572" y="680477"/>
            <a:ext cx="990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76179" y="680477"/>
            <a:ext cx="990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1936" y="680477"/>
            <a:ext cx="3962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84201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8685195-83B7-4929-B2F5-FD1CF0F34A79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02CCB1-32EB-48C5-9ED4-9B18250162E4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73050"/>
            <a:ext cx="89154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435100"/>
            <a:ext cx="272415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14750" y="1435100"/>
            <a:ext cx="59436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E284D4-6E67-4FBC-86A4-0AD707CE8443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A8ED1-A881-440B-B520-C140302237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8701" y="0"/>
            <a:ext cx="950976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3461" y="1885028"/>
            <a:ext cx="9514507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9229662" y="1213847"/>
            <a:ext cx="132763" cy="139172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90600" y="441252"/>
            <a:ext cx="74295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8701" y="1893781"/>
            <a:ext cx="950976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90600" y="1150144"/>
            <a:ext cx="74295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9394762" y="1366247"/>
            <a:ext cx="132763" cy="139172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9018961" y="1469410"/>
            <a:ext cx="132763" cy="139172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6750" y="55499"/>
            <a:ext cx="23114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55499"/>
            <a:ext cx="602615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8150" y="55499"/>
            <a:ext cx="495300" cy="365125"/>
          </a:xfrm>
        </p:spPr>
        <p:txBody>
          <a:bodyPr/>
          <a:lstStyle>
            <a:extLst/>
          </a:lstStyle>
          <a:p>
            <a:pPr>
              <a:defRPr/>
            </a:pPr>
            <a:fld id="{6BEBD2CF-C89B-48FA-8FCD-705E45B41F5C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C3875FC-F260-4A18-9E63-FC65365313F5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1463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274640"/>
            <a:ext cx="63563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76A47A-516E-444C-A74A-6B0D356279AA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27025" y="228600"/>
            <a:ext cx="9220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7025" y="1676400"/>
            <a:ext cx="4549775" cy="213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76400"/>
            <a:ext cx="4549775" cy="213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7025" y="3963988"/>
            <a:ext cx="4549775" cy="2135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3963988"/>
            <a:ext cx="4549775" cy="2135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D231-49F8-4E63-87A1-AA0C14027E4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228600"/>
            <a:ext cx="9220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7025" y="1676400"/>
            <a:ext cx="4549775" cy="442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4549775" cy="442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8A67B-6780-4A16-B677-00D3F9ACD65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5E82D-A524-4E74-92C0-0B86C8C1B2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D0794-CD33-48DA-817F-A259567286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4FAB-1A95-40BB-9797-5EF912B3C8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1F9FE-F093-432D-8A87-164418DE1D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B413B-9E13-4332-A7EA-CCB779B7E7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DEC56-DAC2-47CC-8E0B-93D95C4B96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3B49-FE32-4646-BF1C-9BFEE18CE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6A0000"/>
            </a:gs>
            <a:gs pos="100000">
              <a:srgbClr val="00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A83CC5C-DD91-43C6-B97C-E20532AA2F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9624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76565" y="5047394"/>
            <a:ext cx="79248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76565" y="4796819"/>
            <a:ext cx="79248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76565" y="4637685"/>
            <a:ext cx="79248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76565" y="4542559"/>
            <a:ext cx="79248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355" y="680477"/>
            <a:ext cx="4953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496" y="680477"/>
            <a:ext cx="29718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0855" y="680477"/>
            <a:ext cx="990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40249" y="680477"/>
            <a:ext cx="990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512064"/>
            <a:ext cx="84201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783560"/>
            <a:ext cx="84201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16750" y="6416676"/>
            <a:ext cx="23114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416676"/>
            <a:ext cx="602615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328150" y="6416676"/>
            <a:ext cx="4953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A83CC5C-DD91-43C6-B97C-E20532AA2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WordArt 2"/>
          <p:cNvSpPr>
            <a:spLocks noChangeArrowheads="1" noChangeShapeType="1" noTextEdit="1"/>
          </p:cNvSpPr>
          <p:nvPr/>
        </p:nvSpPr>
        <p:spPr bwMode="auto">
          <a:xfrm>
            <a:off x="1371600" y="3001963"/>
            <a:ext cx="7162800" cy="854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Impact"/>
              </a:rPr>
              <a:t>Analisis SWOT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CC189-ACB8-4545-8F9A-257D33381BC3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71488" y="1214438"/>
            <a:ext cx="896143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6875" indent="-396875">
              <a:buFontTx/>
              <a:buChar char="•"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hambatan</a:t>
            </a:r>
            <a:r>
              <a:rPr lang="en-US" sz="2800" dirty="0"/>
              <a:t>,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lakukan</a:t>
            </a:r>
            <a:r>
              <a:rPr lang="en-US" sz="2800" dirty="0"/>
              <a:t>?</a:t>
            </a:r>
          </a:p>
          <a:p>
            <a:pPr marL="396875" indent="-396875">
              <a:buFontTx/>
              <a:buChar char="•"/>
            </a:pP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?</a:t>
            </a:r>
          </a:p>
          <a:p>
            <a:pPr marL="396875" indent="-396875">
              <a:buFontTx/>
              <a:buChar char="•"/>
            </a:pPr>
            <a:r>
              <a:rPr lang="en-US" sz="2800" dirty="0"/>
              <a:t>Di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inginkan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lima 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depan</a:t>
            </a:r>
            <a:r>
              <a:rPr lang="en-US" sz="2800" dirty="0"/>
              <a:t>?</a:t>
            </a:r>
          </a:p>
          <a:p>
            <a:pPr marL="396875" indent="-396875">
              <a:buFontTx/>
              <a:buChar char="•"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siapa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?</a:t>
            </a:r>
          </a:p>
          <a:p>
            <a:pPr marL="396875" indent="-396875">
              <a:buFontTx/>
              <a:buChar char="•"/>
            </a:pP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praktek</a:t>
            </a:r>
            <a:r>
              <a:rPr lang="en-US" sz="2800" dirty="0"/>
              <a:t> </a:t>
            </a:r>
            <a:r>
              <a:rPr lang="en-US" sz="2800" dirty="0" smtClean="0"/>
              <a:t>?</a:t>
            </a:r>
            <a:endParaRPr lang="en-US" sz="2800" dirty="0"/>
          </a:p>
          <a:p>
            <a:pPr marL="396875" indent="-396875">
              <a:buFontTx/>
              <a:buChar char="•"/>
            </a:pP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finansial</a:t>
            </a:r>
            <a:r>
              <a:rPr lang="en-US" sz="2800" dirty="0"/>
              <a:t>/</a:t>
            </a:r>
            <a:r>
              <a:rPr lang="en-US" sz="2800" dirty="0" err="1"/>
              <a:t>pemerintahan</a:t>
            </a:r>
            <a:r>
              <a:rPr lang="en-US" sz="2800" dirty="0"/>
              <a:t>/</a:t>
            </a:r>
            <a:r>
              <a:rPr lang="en-US" sz="2800" dirty="0" err="1"/>
              <a:t>legislaytif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menguntungkan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depan</a:t>
            </a:r>
            <a:r>
              <a:rPr lang="en-US" sz="2800" dirty="0"/>
              <a:t>?</a:t>
            </a:r>
          </a:p>
          <a:p>
            <a:pPr marL="396875" indent="-396875">
              <a:buFontTx/>
              <a:buChar char="•"/>
            </a:pP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datang</a:t>
            </a:r>
            <a:r>
              <a:rPr lang="en-US" sz="2800" dirty="0"/>
              <a:t>?</a:t>
            </a:r>
          </a:p>
          <a:p>
            <a:pPr marL="396875" indent="-396875">
              <a:buFontTx/>
              <a:buChar char="•"/>
            </a:pP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i="1" dirty="0"/>
              <a:t>“win-win”</a:t>
            </a:r>
            <a:r>
              <a:rPr lang="en-US" sz="2800" dirty="0"/>
              <a:t>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97250" y="288925"/>
            <a:ext cx="3079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400"/>
              <a:t>Peluang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/>
      <p:bldP spid="215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1320800"/>
            <a:ext cx="867251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menghambat</a:t>
            </a:r>
            <a:r>
              <a:rPr lang="en-US" sz="2800" dirty="0"/>
              <a:t> </a:t>
            </a:r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smtClean="0"/>
              <a:t>? </a:t>
            </a:r>
            <a:endParaRPr lang="en-US" sz="2800" dirty="0"/>
          </a:p>
          <a:p>
            <a:pPr marL="457200" indent="-457200">
              <a:buFontTx/>
              <a:buChar char="•"/>
            </a:pPr>
            <a:r>
              <a:rPr lang="en-US" sz="2800" dirty="0" err="1"/>
              <a:t>Siapa</a:t>
            </a:r>
            <a:r>
              <a:rPr lang="en-US" sz="2800" dirty="0"/>
              <a:t> </a:t>
            </a:r>
            <a:r>
              <a:rPr lang="en-US" sz="2800" dirty="0" err="1"/>
              <a:t>lagi</a:t>
            </a:r>
            <a:r>
              <a:rPr lang="en-US" sz="2800" dirty="0"/>
              <a:t> yang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alih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/</a:t>
            </a:r>
            <a:r>
              <a:rPr lang="en-US" sz="2800" dirty="0" err="1"/>
              <a:t>pekerjaan</a:t>
            </a:r>
            <a:r>
              <a:rPr lang="en-US" sz="2800" dirty="0"/>
              <a:t>/ </a:t>
            </a:r>
            <a:r>
              <a:rPr lang="en-US" sz="2800" dirty="0" err="1"/>
              <a:t>peranan</a:t>
            </a:r>
            <a:r>
              <a:rPr lang="en-US" sz="2800" dirty="0"/>
              <a:t> </a:t>
            </a:r>
            <a:r>
              <a:rPr lang="en-US" sz="2800" dirty="0" smtClean="0"/>
              <a:t>? </a:t>
            </a:r>
            <a:endParaRPr lang="en-US" sz="2800" dirty="0"/>
          </a:p>
          <a:p>
            <a:pPr marL="457200" indent="-457200">
              <a:buFontTx/>
              <a:buChar char="•"/>
            </a:pP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pesaing</a:t>
            </a:r>
            <a:r>
              <a:rPr lang="en-US" sz="2800" dirty="0"/>
              <a:t> </a:t>
            </a:r>
            <a:r>
              <a:rPr lang="en-US" sz="2800" dirty="0" smtClean="0"/>
              <a:t>?</a:t>
            </a:r>
            <a:endParaRPr lang="en-US" sz="2800" dirty="0"/>
          </a:p>
          <a:p>
            <a:pPr marL="457200" indent="-457200">
              <a:buFontTx/>
              <a:buChar char="•"/>
            </a:pP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/</a:t>
            </a:r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peran</a:t>
            </a:r>
            <a:r>
              <a:rPr lang="en-US" sz="2800" dirty="0"/>
              <a:t> </a:t>
            </a:r>
            <a:r>
              <a:rPr lang="en-US" sz="2800" dirty="0" smtClean="0"/>
              <a:t>? </a:t>
            </a:r>
            <a:endParaRPr lang="en-US" sz="2800" dirty="0"/>
          </a:p>
          <a:p>
            <a:pPr marL="457200" indent="-457200">
              <a:buFontTx/>
              <a:buChar char="•"/>
            </a:pP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? </a:t>
            </a:r>
          </a:p>
          <a:p>
            <a:pPr marL="457200" indent="-457200">
              <a:buFontTx/>
              <a:buChar char="•"/>
            </a:pPr>
            <a:r>
              <a:rPr lang="en-US" sz="2800" dirty="0" err="1"/>
              <a:t>Hambatan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smtClean="0"/>
              <a:t> </a:t>
            </a:r>
            <a:r>
              <a:rPr lang="en-US" sz="2800" dirty="0" err="1"/>
              <a:t>hadapi</a:t>
            </a:r>
            <a:r>
              <a:rPr lang="en-US" sz="2800" dirty="0"/>
              <a:t>?</a:t>
            </a:r>
          </a:p>
          <a:p>
            <a:pPr marL="457200" indent="-457200">
              <a:buFontTx/>
              <a:buChar char="•"/>
            </a:pPr>
            <a:r>
              <a:rPr lang="en-US" sz="2800" dirty="0" err="1"/>
              <a:t>Dapatkah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pembiayaan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pendek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?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06750" y="304800"/>
            <a:ext cx="34734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Ancaman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/>
      <p:bldP spid="225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33400" y="1069975"/>
            <a:ext cx="90678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8800" indent="-1828800"/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Langkah 4: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GB" sz="2800">
                <a:latin typeface="Arial" pitchFamily="34" charset="0"/>
              </a:rPr>
              <a:t>Rumuskan strategi yang direkomendasikan untuk menangani kelemahan dan ancaman, termasuk pemecahan </a:t>
            </a: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masalah, perbaikan, dan pengembangan lebih lanjut</a:t>
            </a:r>
            <a:r>
              <a:rPr lang="en-GB" sz="2800">
                <a:latin typeface="Arial" pitchFamily="34" charset="0"/>
              </a:rPr>
              <a:t>.</a:t>
            </a:r>
          </a:p>
          <a:p>
            <a:pPr marL="1828800" indent="-1828800"/>
            <a:endParaRPr lang="en-GB" sz="1400">
              <a:latin typeface="Arial" pitchFamily="34" charset="0"/>
            </a:endParaRPr>
          </a:p>
          <a:p>
            <a:pPr marL="1828800" indent="-1828800"/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Langkah 5: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GB" sz="2800">
                <a:latin typeface="Arial" pitchFamily="34" charset="0"/>
              </a:rPr>
              <a:t>Tentukan prioritas penanganan kelemahan dan ancaman, dan susunlah suatu rencana tindakan untuk melaksanakan program penanganan. </a:t>
            </a:r>
            <a:r>
              <a:rPr lang="en-US" sz="2800">
                <a:latin typeface="Arial" pitchFamily="34" charset="0"/>
              </a:rPr>
              <a:t> </a:t>
            </a:r>
          </a:p>
          <a:p>
            <a:pPr marL="1828800" indent="-1828800">
              <a:lnSpc>
                <a:spcPct val="90000"/>
              </a:lnSpc>
            </a:pPr>
            <a:r>
              <a:rPr lang="en-US" sz="2800">
                <a:latin typeface="Arial" pitchFamily="34" charset="0"/>
              </a:rPr>
              <a:t>                   </a:t>
            </a:r>
            <a:r>
              <a:rPr lang="en-US" sz="2800">
                <a:solidFill>
                  <a:schemeClr val="hlink"/>
                </a:solidFill>
                <a:latin typeface="Arial" pitchFamily="34" charset="0"/>
              </a:rPr>
              <a:t>Ada beberapa hal yang penting untuk diperhatikan dalam analisis </a:t>
            </a:r>
            <a:r>
              <a:rPr lang="en-US" sz="2800" i="1">
                <a:solidFill>
                  <a:schemeClr val="hlink"/>
                </a:solidFill>
                <a:latin typeface="Arial" pitchFamily="34" charset="0"/>
              </a:rPr>
              <a:t>SWOT</a:t>
            </a:r>
            <a:r>
              <a:rPr lang="en-US" sz="2800">
                <a:solidFill>
                  <a:schemeClr val="hlink"/>
                </a:solidFill>
                <a:latin typeface="Arial" pitchFamily="34" charset="0"/>
              </a:rPr>
              <a:t>, yaitu sebagai berikut.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517525" y="239713"/>
            <a:ext cx="261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</a:rPr>
              <a:t>Langkah … (lanjutan)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build="p"/>
      <p:bldP spid="3665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1765300" y="2438400"/>
            <a:ext cx="1898650" cy="1222375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0"/>
                  <a:invGamma/>
                </a:srgbClr>
              </a:gs>
              <a:gs pos="50000">
                <a:srgbClr val="3366FF">
                  <a:alpha val="57001"/>
                </a:srgbClr>
              </a:gs>
              <a:gs pos="100000">
                <a:srgbClr val="3366FF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 &gt; W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 &gt; T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657600" y="2438400"/>
            <a:ext cx="4462463" cy="1227138"/>
          </a:xfrm>
          <a:prstGeom prst="rect">
            <a:avLst/>
          </a:prstGeom>
          <a:gradFill rotWithShape="1">
            <a:gsLst>
              <a:gs pos="0">
                <a:srgbClr val="00FF00">
                  <a:gamma/>
                  <a:shade val="0"/>
                  <a:invGamma/>
                </a:srgbClr>
              </a:gs>
              <a:gs pos="50000">
                <a:srgbClr val="00FF00">
                  <a:alpha val="53000"/>
                </a:srgbClr>
              </a:gs>
              <a:gs pos="100000">
                <a:srgbClr val="00FF00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endParaRPr lang="en-US" sz="1200" b="1" u="sng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Perluasan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endParaRPr lang="en-US" sz="1600" b="1">
              <a:latin typeface="Tahoma" pitchFamily="34" charset="0"/>
            </a:endParaRP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1765300" y="4343400"/>
            <a:ext cx="1898650" cy="128905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0"/>
                  <a:invGamma/>
                </a:srgbClr>
              </a:gs>
              <a:gs pos="50000">
                <a:srgbClr val="3366FF">
                  <a:alpha val="57001"/>
                </a:srgbClr>
              </a:gs>
              <a:gs pos="100000">
                <a:srgbClr val="3366FF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 &lt; W</a:t>
            </a:r>
          </a:p>
          <a:p>
            <a:pPr eaLnBrk="0" hangingPunct="0">
              <a:defRPr/>
            </a:pPr>
            <a:endParaRPr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0" hangingPunct="0">
              <a:defRPr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 &lt; T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657600" y="4343400"/>
            <a:ext cx="4462463" cy="1298575"/>
          </a:xfrm>
          <a:prstGeom prst="rect">
            <a:avLst/>
          </a:prstGeom>
          <a:gradFill rotWithShape="1">
            <a:gsLst>
              <a:gs pos="0">
                <a:srgbClr val="00FF00">
                  <a:gamma/>
                  <a:shade val="0"/>
                  <a:invGamma/>
                </a:srgbClr>
              </a:gs>
              <a:gs pos="50000">
                <a:srgbClr val="00FF00">
                  <a:alpha val="53000"/>
                </a:srgbClr>
              </a:gs>
              <a:gs pos="100000">
                <a:srgbClr val="00FF00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endParaRPr lang="en-US" sz="12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Konsolidasi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endParaRPr lang="en-US" sz="20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766763" y="862013"/>
            <a:ext cx="85852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Analisis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SWOT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5905500" y="2105025"/>
            <a:ext cx="3200400" cy="2209800"/>
          </a:xfrm>
          <a:prstGeom prst="rect">
            <a:avLst/>
          </a:prstGeom>
          <a:solidFill>
            <a:srgbClr val="9966FF"/>
          </a:solidFill>
          <a:ln w="9525">
            <a:solidFill>
              <a:srgbClr val="9966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/>
          <a:lstStyle/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Strategi WO</a:t>
            </a:r>
          </a:p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----------------------------</a:t>
            </a:r>
          </a:p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Menghilangkan “W”</a:t>
            </a:r>
          </a:p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dan memanfaatkan “O” 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705100" y="2105025"/>
            <a:ext cx="3200400" cy="2209800"/>
          </a:xfrm>
          <a:prstGeom prst="rect">
            <a:avLst/>
          </a:prstGeom>
          <a:solidFill>
            <a:srgbClr val="008080"/>
          </a:solidFill>
          <a:ln w="9525">
            <a:solidFill>
              <a:srgbClr val="00808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/>
          <a:lstStyle/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Strategi SO</a:t>
            </a:r>
          </a:p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--------------------------</a:t>
            </a:r>
          </a:p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Gunakan “S” untuk</a:t>
            </a:r>
          </a:p>
          <a:p>
            <a:pPr algn="ctr">
              <a:defRPr/>
            </a:pPr>
            <a:r>
              <a:rPr lang="en-GB" sz="2000" b="1">
                <a:solidFill>
                  <a:srgbClr val="5C0000"/>
                </a:solidFill>
                <a:latin typeface="Arial" charset="0"/>
              </a:rPr>
              <a:t>memanfaatkan “O”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2705100" y="4314825"/>
            <a:ext cx="3200400" cy="2209800"/>
          </a:xfrm>
          <a:prstGeom prst="rect">
            <a:avLst/>
          </a:prstGeom>
          <a:solidFill>
            <a:srgbClr val="FFCC66"/>
          </a:solidFill>
          <a:ln w="9525">
            <a:solidFill>
              <a:srgbClr val="FFCC66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b"/>
          <a:lstStyle/>
          <a:p>
            <a:pPr algn="ctr">
              <a:defRPr/>
            </a:pPr>
            <a:r>
              <a:rPr lang="en-GB" sz="2000" b="1">
                <a:solidFill>
                  <a:srgbClr val="003300"/>
                </a:solidFill>
                <a:latin typeface="Arial" charset="0"/>
              </a:rPr>
              <a:t>Strategi ST</a:t>
            </a:r>
          </a:p>
          <a:p>
            <a:pPr algn="ctr">
              <a:defRPr/>
            </a:pPr>
            <a:r>
              <a:rPr lang="en-GB" sz="2000" b="1">
                <a:solidFill>
                  <a:srgbClr val="003300"/>
                </a:solidFill>
                <a:latin typeface="Arial" charset="0"/>
              </a:rPr>
              <a:t>------------------------</a:t>
            </a:r>
          </a:p>
          <a:p>
            <a:pPr algn="ctr">
              <a:defRPr/>
            </a:pPr>
            <a:r>
              <a:rPr lang="en-GB" sz="2000" b="1">
                <a:solidFill>
                  <a:srgbClr val="003300"/>
                </a:solidFill>
                <a:latin typeface="Arial" charset="0"/>
              </a:rPr>
              <a:t>Gunakan “S” untuk</a:t>
            </a:r>
          </a:p>
          <a:p>
            <a:pPr algn="ctr">
              <a:defRPr/>
            </a:pPr>
            <a:r>
              <a:rPr lang="en-GB" sz="2000" b="1">
                <a:solidFill>
                  <a:srgbClr val="003300"/>
                </a:solidFill>
                <a:latin typeface="Arial" charset="0"/>
              </a:rPr>
              <a:t>Menghindarkan “T” 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5905500" y="4314825"/>
            <a:ext cx="3200400" cy="2209800"/>
          </a:xfrm>
          <a:prstGeom prst="rect">
            <a:avLst/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b"/>
          <a:lstStyle/>
          <a:p>
            <a:pPr algn="ctr">
              <a:defRPr/>
            </a:pPr>
            <a:endParaRPr lang="en-GB" sz="2000" b="1">
              <a:solidFill>
                <a:srgbClr val="3C003C"/>
              </a:solidFill>
              <a:latin typeface="Arial" charset="0"/>
            </a:endParaRPr>
          </a:p>
          <a:p>
            <a:pPr algn="ctr">
              <a:defRPr/>
            </a:pPr>
            <a:endParaRPr lang="en-GB" sz="2000" b="1">
              <a:solidFill>
                <a:srgbClr val="3C003C"/>
              </a:solidFill>
              <a:latin typeface="Arial" charset="0"/>
            </a:endParaRPr>
          </a:p>
          <a:p>
            <a:pPr algn="ctr">
              <a:defRPr/>
            </a:pPr>
            <a:r>
              <a:rPr lang="en-GB" sz="2000" b="1">
                <a:solidFill>
                  <a:srgbClr val="3C003C"/>
                </a:solidFill>
                <a:latin typeface="Arial" charset="0"/>
              </a:rPr>
              <a:t>Strategi WT</a:t>
            </a:r>
          </a:p>
          <a:p>
            <a:pPr algn="ctr">
              <a:defRPr/>
            </a:pPr>
            <a:r>
              <a:rPr lang="en-GB" sz="2000" b="1">
                <a:solidFill>
                  <a:srgbClr val="3C003C"/>
                </a:solidFill>
                <a:latin typeface="Arial" charset="0"/>
              </a:rPr>
              <a:t>--------------------------</a:t>
            </a:r>
          </a:p>
          <a:p>
            <a:pPr algn="ctr">
              <a:defRPr/>
            </a:pPr>
            <a:r>
              <a:rPr lang="en-GB" sz="2000" b="1">
                <a:solidFill>
                  <a:srgbClr val="3C003C"/>
                </a:solidFill>
                <a:latin typeface="Arial" charset="0"/>
              </a:rPr>
              <a:t>Minimalkan “W” untuk</a:t>
            </a:r>
          </a:p>
          <a:p>
            <a:pPr algn="ctr">
              <a:defRPr/>
            </a:pPr>
            <a:r>
              <a:rPr lang="en-GB" sz="2000" b="1">
                <a:solidFill>
                  <a:srgbClr val="3C003C"/>
                </a:solidFill>
                <a:latin typeface="Arial" charset="0"/>
              </a:rPr>
              <a:t>Menghindarkan “T”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5905500" y="885825"/>
            <a:ext cx="3200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Kelemahan </a:t>
            </a:r>
          </a:p>
          <a:p>
            <a:pPr algn="ctr">
              <a:defRPr/>
            </a:pPr>
            <a:r>
              <a:rPr lang="en-US" sz="2400" b="1" i="1">
                <a:latin typeface="Arial" charset="0"/>
              </a:rPr>
              <a:t>[W]</a:t>
            </a:r>
            <a:endParaRPr lang="en-GB" sz="2400" b="1" i="1">
              <a:latin typeface="Arial" charset="0"/>
            </a:endParaRP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705100" y="885825"/>
            <a:ext cx="3200400" cy="12192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Kekuatan </a:t>
            </a:r>
          </a:p>
          <a:p>
            <a:pPr algn="ctr">
              <a:defRPr/>
            </a:pPr>
            <a:r>
              <a:rPr lang="en-US" sz="2400" b="1" i="1">
                <a:latin typeface="Arial" charset="0"/>
              </a:rPr>
              <a:t>[S]</a:t>
            </a:r>
            <a:endParaRPr lang="en-GB" sz="2400" b="1" i="1">
              <a:latin typeface="Arial" charset="0"/>
            </a:endParaRP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723900" y="2105025"/>
            <a:ext cx="1981200" cy="2209800"/>
          </a:xfrm>
          <a:prstGeom prst="rect">
            <a:avLst/>
          </a:prstGeom>
          <a:solidFill>
            <a:srgbClr val="666633"/>
          </a:solidFill>
          <a:ln w="9525">
            <a:solidFill>
              <a:srgbClr val="6666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FF00"/>
                </a:solidFill>
                <a:latin typeface="Arial" charset="0"/>
              </a:rPr>
              <a:t>Peluang </a:t>
            </a:r>
          </a:p>
          <a:p>
            <a:pPr algn="ctr">
              <a:defRPr/>
            </a:pPr>
            <a:r>
              <a:rPr lang="en-US" sz="2400" b="1" i="1">
                <a:solidFill>
                  <a:srgbClr val="FFFF00"/>
                </a:solidFill>
                <a:latin typeface="Arial" charset="0"/>
              </a:rPr>
              <a:t>[O]</a:t>
            </a:r>
          </a:p>
        </p:txBody>
      </p:sp>
      <p:sp>
        <p:nvSpPr>
          <p:cNvPr id="372745" name="Rectangle 9"/>
          <p:cNvSpPr>
            <a:spLocks noChangeArrowheads="1"/>
          </p:cNvSpPr>
          <p:nvPr/>
        </p:nvSpPr>
        <p:spPr bwMode="auto">
          <a:xfrm>
            <a:off x="723900" y="4314825"/>
            <a:ext cx="1981200" cy="22098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FF00"/>
                </a:solidFill>
                <a:latin typeface="Arial" charset="0"/>
              </a:rPr>
              <a:t>Ancaman </a:t>
            </a:r>
          </a:p>
          <a:p>
            <a:pPr algn="ctr">
              <a:defRPr/>
            </a:pPr>
            <a:r>
              <a:rPr lang="en-US" sz="2400" b="1" i="1">
                <a:solidFill>
                  <a:srgbClr val="FFFF00"/>
                </a:solidFill>
                <a:latin typeface="Arial" charset="0"/>
              </a:rPr>
              <a:t>[T]</a:t>
            </a:r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723900" y="885825"/>
            <a:ext cx="1981200" cy="1219200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/>
          <a:lstStyle/>
          <a:p>
            <a:pPr>
              <a:defRPr/>
            </a:pPr>
            <a:r>
              <a:rPr lang="en-US" sz="1900" b="1">
                <a:latin typeface="Arial" charset="0"/>
              </a:rPr>
              <a:t>              Faktor</a:t>
            </a:r>
          </a:p>
          <a:p>
            <a:pPr>
              <a:defRPr/>
            </a:pPr>
            <a:r>
              <a:rPr lang="en-US" sz="1900" b="1">
                <a:latin typeface="Arial" charset="0"/>
              </a:rPr>
              <a:t>              Internal</a:t>
            </a:r>
          </a:p>
          <a:p>
            <a:pPr>
              <a:defRPr/>
            </a:pPr>
            <a:r>
              <a:rPr lang="en-US" sz="1900" b="1">
                <a:solidFill>
                  <a:srgbClr val="FFFF00"/>
                </a:solidFill>
                <a:latin typeface="Arial" charset="0"/>
              </a:rPr>
              <a:t>Faktor</a:t>
            </a:r>
          </a:p>
          <a:p>
            <a:pPr>
              <a:defRPr/>
            </a:pPr>
            <a:r>
              <a:rPr lang="en-US" sz="1900" b="1">
                <a:solidFill>
                  <a:srgbClr val="FFFF00"/>
                </a:solidFill>
                <a:latin typeface="Arial" charset="0"/>
              </a:rPr>
              <a:t>Eksternal</a:t>
            </a:r>
            <a:endParaRPr lang="en-GB" sz="1900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>
            <a:off x="723900" y="885825"/>
            <a:ext cx="1981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0" y="119063"/>
            <a:ext cx="990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FFFF00"/>
                </a:solidFill>
                <a:latin typeface="Arial" pitchFamily="34" charset="0"/>
              </a:rPr>
              <a:t>ANALISIS  </a:t>
            </a:r>
            <a:r>
              <a:rPr lang="en-US" sz="3200" b="1" i="1">
                <a:solidFill>
                  <a:srgbClr val="FFFF00"/>
                </a:solidFill>
                <a:latin typeface="Arial" pitchFamily="34" charset="0"/>
              </a:rPr>
              <a:t>[SWOT]</a:t>
            </a:r>
            <a:endParaRPr lang="en-GB" sz="3200" b="1" i="1">
              <a:solidFill>
                <a:srgbClr val="FFFF00"/>
              </a:solidFill>
              <a:latin typeface="Arial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36850" y="2116138"/>
            <a:ext cx="3173413" cy="2178050"/>
            <a:chOff x="1724" y="1333"/>
            <a:chExt cx="1999" cy="1372"/>
          </a:xfrm>
        </p:grpSpPr>
        <p:sp>
          <p:nvSpPr>
            <p:cNvPr id="55313" name="Rectangle 14"/>
            <p:cNvSpPr>
              <a:spLocks noChangeArrowheads="1"/>
            </p:cNvSpPr>
            <p:nvPr/>
          </p:nvSpPr>
          <p:spPr bwMode="auto">
            <a:xfrm>
              <a:off x="1724" y="1333"/>
              <a:ext cx="1999" cy="137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51" name="Text Box 15"/>
            <p:cNvSpPr txBox="1">
              <a:spLocks noChangeArrowheads="1"/>
            </p:cNvSpPr>
            <p:nvPr/>
          </p:nvSpPr>
          <p:spPr bwMode="auto">
            <a:xfrm>
              <a:off x="1728" y="2113"/>
              <a:ext cx="19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333300"/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latin typeface="Benguiat Bk BT" pitchFamily="18" charset="0"/>
                </a:rPr>
                <a:t>Perluasan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1613" y="2120900"/>
            <a:ext cx="6359525" cy="4386263"/>
            <a:chOff x="1727" y="1336"/>
            <a:chExt cx="4006" cy="2763"/>
          </a:xfrm>
        </p:grpSpPr>
        <p:sp>
          <p:nvSpPr>
            <p:cNvPr id="55311" name="Freeform 17">
              <a:hlinkClick r:id="rId2" action="ppaction://hlinksldjump"/>
            </p:cNvPr>
            <p:cNvSpPr>
              <a:spLocks/>
            </p:cNvSpPr>
            <p:nvPr/>
          </p:nvSpPr>
          <p:spPr bwMode="auto">
            <a:xfrm>
              <a:off x="1727" y="1336"/>
              <a:ext cx="4006" cy="2763"/>
            </a:xfrm>
            <a:custGeom>
              <a:avLst/>
              <a:gdLst>
                <a:gd name="T0" fmla="*/ 43961 w 3281"/>
                <a:gd name="T1" fmla="*/ 0 h 1854"/>
                <a:gd name="T2" fmla="*/ 43972 w 3281"/>
                <a:gd name="T3" fmla="*/ 331642 h 1854"/>
                <a:gd name="T4" fmla="*/ 0 w 3281"/>
                <a:gd name="T5" fmla="*/ 330767 h 1854"/>
                <a:gd name="T6" fmla="*/ 1 w 3281"/>
                <a:gd name="T7" fmla="*/ 162029 h 1854"/>
                <a:gd name="T8" fmla="*/ 21637 w 3281"/>
                <a:gd name="T9" fmla="*/ 160801 h 1854"/>
                <a:gd name="T10" fmla="*/ 21650 w 3281"/>
                <a:gd name="T11" fmla="*/ 0 h 1854"/>
                <a:gd name="T12" fmla="*/ 43961 w 3281"/>
                <a:gd name="T13" fmla="*/ 0 h 18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81"/>
                <a:gd name="T22" fmla="*/ 0 h 1854"/>
                <a:gd name="T23" fmla="*/ 3281 w 3281"/>
                <a:gd name="T24" fmla="*/ 1854 h 18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81" h="1854">
                  <a:moveTo>
                    <a:pt x="3280" y="0"/>
                  </a:moveTo>
                  <a:lnTo>
                    <a:pt x="3281" y="1854"/>
                  </a:lnTo>
                  <a:lnTo>
                    <a:pt x="0" y="1849"/>
                  </a:lnTo>
                  <a:lnTo>
                    <a:pt x="1" y="906"/>
                  </a:lnTo>
                  <a:lnTo>
                    <a:pt x="1614" y="899"/>
                  </a:lnTo>
                  <a:lnTo>
                    <a:pt x="1615" y="0"/>
                  </a:lnTo>
                  <a:lnTo>
                    <a:pt x="328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571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2592" y="2832"/>
              <a:ext cx="17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4400">
                  <a:solidFill>
                    <a:srgbClr val="000000"/>
                  </a:solidFill>
                  <a:latin typeface="Benguiat Bk BT" pitchFamily="18" charset="0"/>
                </a:rPr>
                <a:t>Konsolidasi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A136-F183-4C6F-9404-205972A0E6EC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1371600" y="3001963"/>
            <a:ext cx="7162800" cy="854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Impact"/>
              </a:rPr>
              <a:t>Analisis Lingkungan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838" y="1249363"/>
            <a:ext cx="8451850" cy="398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id-ID" sz="3600" b="1">
                <a:latin typeface="Calibri" pitchFamily="34" charset="0"/>
              </a:rPr>
              <a:t>Analis</a:t>
            </a:r>
            <a:r>
              <a:rPr lang="en-US" sz="3600" b="1">
                <a:latin typeface="Calibri" pitchFamily="34" charset="0"/>
              </a:rPr>
              <a:t>is</a:t>
            </a:r>
            <a:r>
              <a:rPr lang="id-ID" sz="3600" b="1">
                <a:latin typeface="Calibri" pitchFamily="34" charset="0"/>
              </a:rPr>
              <a:t> LINGKUNGAN  INTERNAL:</a:t>
            </a:r>
          </a:p>
          <a:p>
            <a:pPr>
              <a:lnSpc>
                <a:spcPct val="90000"/>
              </a:lnSpc>
              <a:defRPr/>
            </a:pPr>
            <a:endParaRPr lang="id-ID" sz="800" b="1">
              <a:effectLst>
                <a:outerShdw blurRad="38100" dist="38100" dir="2700000" algn="tl">
                  <a:srgbClr val="000000"/>
                </a:outerShdw>
              </a:effectLst>
              <a:latin typeface="Lucida Sans Unicode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4400" b="1">
                <a:latin typeface="Lucida Sans Unicode" pitchFamily="34" charset="0"/>
              </a:rPr>
              <a:t>1</a:t>
            </a:r>
            <a:r>
              <a:rPr lang="id-ID" sz="4400" b="1">
                <a:latin typeface="Lucida Sans Unicode" pitchFamily="34" charset="0"/>
              </a:rPr>
              <a:t>. S </a:t>
            </a:r>
            <a:r>
              <a:rPr lang="id-ID" sz="3600" b="1">
                <a:latin typeface="Lucida Sans Unicode" pitchFamily="34" charset="0"/>
              </a:rPr>
              <a:t>= Strengths</a:t>
            </a:r>
            <a:r>
              <a:rPr lang="en-US" sz="3600" b="1">
                <a:latin typeface="Lucida Sans Unicode" pitchFamily="34" charset="0"/>
              </a:rPr>
              <a:t> </a:t>
            </a:r>
            <a:r>
              <a:rPr lang="en-US" sz="3600">
                <a:latin typeface="Lucida Sans Unicode" pitchFamily="34" charset="0"/>
              </a:rPr>
              <a:t>(Kekuatan)</a:t>
            </a:r>
            <a:endParaRPr lang="id-ID" sz="3600">
              <a:latin typeface="Lucida Sans Unicode" pitchFamily="34" charset="0"/>
            </a:endParaRPr>
          </a:p>
          <a:p>
            <a:pPr marL="746125" lvl="1">
              <a:lnSpc>
                <a:spcPct val="90000"/>
              </a:lnSpc>
              <a:defRPr/>
            </a:pPr>
            <a:r>
              <a:rPr lang="en-US" sz="2800">
                <a:latin typeface="Arial" pitchFamily="34" charset="0"/>
              </a:rPr>
              <a:t>a</a:t>
            </a:r>
            <a:r>
              <a:rPr lang="id-ID" sz="2800">
                <a:latin typeface="Arial" pitchFamily="34" charset="0"/>
              </a:rPr>
              <a:t>dalah “</a:t>
            </a:r>
            <a:r>
              <a:rPr lang="id-ID" sz="2800" b="1">
                <a:latin typeface="Arial" pitchFamily="34" charset="0"/>
              </a:rPr>
              <a:t>kekuatan</a:t>
            </a:r>
            <a:r>
              <a:rPr lang="en-US" sz="2800" b="1">
                <a:latin typeface="Arial" pitchFamily="34" charset="0"/>
              </a:rPr>
              <a:t>-kekuatan</a:t>
            </a:r>
            <a:r>
              <a:rPr lang="id-ID" sz="2800">
                <a:latin typeface="Arial" pitchFamily="34" charset="0"/>
              </a:rPr>
              <a:t>” yg dimiliki</a:t>
            </a:r>
            <a:r>
              <a:rPr lang="en-US" sz="2800">
                <a:latin typeface="Arial" pitchFamily="34" charset="0"/>
              </a:rPr>
              <a:t> </a:t>
            </a:r>
            <a:r>
              <a:rPr lang="id-ID" sz="2800">
                <a:latin typeface="Arial" pitchFamily="34" charset="0"/>
              </a:rPr>
              <a:t>Program Studi</a:t>
            </a:r>
            <a:r>
              <a:rPr lang="en-US" sz="2800">
                <a:latin typeface="Arial" pitchFamily="34" charset="0"/>
              </a:rPr>
              <a:t>/</a:t>
            </a:r>
            <a:r>
              <a:rPr lang="id-ID" sz="2800">
                <a:latin typeface="Arial" pitchFamily="34" charset="0"/>
              </a:rPr>
              <a:t>Fakultas/Jurusan/</a:t>
            </a:r>
            <a:r>
              <a:rPr lang="en-US" sz="2800">
                <a:latin typeface="Arial" pitchFamily="34" charset="0"/>
              </a:rPr>
              <a:t> </a:t>
            </a:r>
            <a:r>
              <a:rPr lang="id-ID" sz="2800">
                <a:latin typeface="Arial" pitchFamily="34" charset="0"/>
              </a:rPr>
              <a:t>Sekolah Tinggi/Akademi </a:t>
            </a:r>
            <a:r>
              <a:rPr lang="en-US" sz="2800">
                <a:latin typeface="Arial" pitchFamily="34" charset="0"/>
              </a:rPr>
              <a:t>yang dapat</a:t>
            </a:r>
            <a:r>
              <a:rPr lang="id-ID" sz="2800">
                <a:latin typeface="Arial" pitchFamily="34" charset="0"/>
              </a:rPr>
              <a:t> didaya-gunakan agar Program Studi dapat tumbuh </a:t>
            </a:r>
            <a:r>
              <a:rPr lang="en-US" sz="2800">
                <a:latin typeface="Arial" pitchFamily="34" charset="0"/>
              </a:rPr>
              <a:t>dan</a:t>
            </a:r>
            <a:r>
              <a:rPr lang="id-ID" sz="2800">
                <a:latin typeface="Arial" pitchFamily="34" charset="0"/>
              </a:rPr>
              <a:t> berkembang serta </a:t>
            </a:r>
            <a:r>
              <a:rPr lang="en-US" sz="2800">
                <a:latin typeface="Arial" pitchFamily="34" charset="0"/>
              </a:rPr>
              <a:t>unggul</a:t>
            </a:r>
            <a:r>
              <a:rPr lang="id-ID" sz="2800">
                <a:latin typeface="Arial" pitchFamily="34" charset="0"/>
              </a:rPr>
              <a:t> bersaing. Semakin mampu mengkuantifikasi “kekuatan” yg ada = semakin hebat analis</a:t>
            </a:r>
            <a:r>
              <a:rPr lang="en-US" sz="2800">
                <a:latin typeface="Arial" pitchFamily="34" charset="0"/>
              </a:rPr>
              <a:t>is</a:t>
            </a:r>
            <a:r>
              <a:rPr lang="id-ID" sz="2800">
                <a:latin typeface="Arial" pitchFamily="34" charset="0"/>
              </a:rPr>
              <a:t> ED-nya.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4182B-EA57-40A2-AAFC-8C643CC57E5D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096963"/>
            <a:ext cx="8215313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3600" b="1" dirty="0">
                <a:latin typeface="Arial" pitchFamily="34" charset="0"/>
              </a:rPr>
              <a:t>Analis</a:t>
            </a:r>
            <a:r>
              <a:rPr lang="en-US" sz="3600" b="1" dirty="0">
                <a:latin typeface="Arial" pitchFamily="34" charset="0"/>
              </a:rPr>
              <a:t>is</a:t>
            </a:r>
            <a:r>
              <a:rPr lang="id-ID" sz="3600" b="1" dirty="0">
                <a:latin typeface="Arial" pitchFamily="34" charset="0"/>
              </a:rPr>
              <a:t> LINGKUNGAN  INTERNAL:</a:t>
            </a:r>
          </a:p>
          <a:p>
            <a:endParaRPr lang="id-ID" sz="1200" b="1" dirty="0">
              <a:latin typeface="Arial" pitchFamily="34" charset="0"/>
            </a:endParaRPr>
          </a:p>
          <a:p>
            <a:r>
              <a:rPr lang="en-US" sz="4400" b="1" dirty="0">
                <a:latin typeface="Arial" pitchFamily="34" charset="0"/>
              </a:rPr>
              <a:t>2</a:t>
            </a:r>
            <a:r>
              <a:rPr lang="id-ID" sz="4400" b="1" dirty="0">
                <a:latin typeface="Arial" pitchFamily="34" charset="0"/>
              </a:rPr>
              <a:t>. W </a:t>
            </a:r>
            <a:r>
              <a:rPr lang="id-ID" sz="3600" b="1" dirty="0">
                <a:latin typeface="Arial" pitchFamily="34" charset="0"/>
              </a:rPr>
              <a:t>= Weaknesses</a:t>
            </a:r>
            <a:r>
              <a:rPr lang="en-US" sz="3600" b="1" dirty="0">
                <a:latin typeface="Arial" pitchFamily="34" charset="0"/>
              </a:rPr>
              <a:t> </a:t>
            </a:r>
            <a:r>
              <a:rPr lang="en-US" sz="3600" dirty="0">
                <a:latin typeface="Arial" pitchFamily="34" charset="0"/>
              </a:rPr>
              <a:t>(</a:t>
            </a:r>
            <a:r>
              <a:rPr lang="en-US" sz="3600" dirty="0" err="1">
                <a:latin typeface="Arial" pitchFamily="34" charset="0"/>
              </a:rPr>
              <a:t>Kelemahan</a:t>
            </a:r>
            <a:r>
              <a:rPr lang="en-US" sz="3600" dirty="0">
                <a:latin typeface="Arial" pitchFamily="34" charset="0"/>
              </a:rPr>
              <a:t>)</a:t>
            </a:r>
            <a:endParaRPr lang="id-ID" sz="3600" dirty="0">
              <a:latin typeface="Arial" pitchFamily="34" charset="0"/>
            </a:endParaRPr>
          </a:p>
          <a:p>
            <a:pPr marL="579438" lvl="1"/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dalah “</a:t>
            </a:r>
            <a:r>
              <a:rPr lang="id-ID" sz="2800" b="1" dirty="0">
                <a:latin typeface="Arial" pitchFamily="34" charset="0"/>
              </a:rPr>
              <a:t>kelemahan</a:t>
            </a:r>
            <a:r>
              <a:rPr lang="en-US" sz="2800" b="1" dirty="0">
                <a:latin typeface="Arial" pitchFamily="34" charset="0"/>
              </a:rPr>
              <a:t>-</a:t>
            </a:r>
            <a:r>
              <a:rPr lang="en-US" sz="2800" b="1" dirty="0" err="1">
                <a:latin typeface="Arial" pitchFamily="34" charset="0"/>
              </a:rPr>
              <a:t>kelemahan</a:t>
            </a:r>
            <a:r>
              <a:rPr lang="id-ID" sz="2800" dirty="0">
                <a:latin typeface="Arial" pitchFamily="34" charset="0"/>
              </a:rPr>
              <a:t>” yg dimiliki Program Studi</a:t>
            </a:r>
            <a:r>
              <a:rPr lang="en-US" sz="2800" dirty="0">
                <a:latin typeface="Arial" pitchFamily="34" charset="0"/>
              </a:rPr>
              <a:t>/</a:t>
            </a:r>
            <a:r>
              <a:rPr lang="id-ID" sz="2800" dirty="0">
                <a:latin typeface="Arial" pitchFamily="34" charset="0"/>
              </a:rPr>
              <a:t>Fakultas/Jurusan /Sekolah tinggi/Akademi, y</a:t>
            </a:r>
            <a:r>
              <a:rPr lang="en-US" sz="2800" dirty="0">
                <a:latin typeface="Arial" pitchFamily="34" charset="0"/>
              </a:rPr>
              <a:t>an</a:t>
            </a:r>
            <a:r>
              <a:rPr lang="id-ID" sz="2800" dirty="0">
                <a:latin typeface="Arial" pitchFamily="34" charset="0"/>
              </a:rPr>
              <a:t>g menjadikan </a:t>
            </a:r>
            <a:r>
              <a:rPr lang="id-ID" sz="2800" dirty="0" smtClean="0">
                <a:latin typeface="Arial" pitchFamily="34" charset="0"/>
              </a:rPr>
              <a:t> </a:t>
            </a:r>
            <a:r>
              <a:rPr lang="id-ID" sz="2800" dirty="0">
                <a:latin typeface="Arial" pitchFamily="34" charset="0"/>
              </a:rPr>
              <a:t>sukar/tidak d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p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t tumbuh </a:t>
            </a:r>
            <a:r>
              <a:rPr lang="en-US" sz="2800" dirty="0" err="1">
                <a:latin typeface="Arial" pitchFamily="34" charset="0"/>
              </a:rPr>
              <a:t>atau</a:t>
            </a:r>
            <a:r>
              <a:rPr lang="id-ID" sz="2800" dirty="0">
                <a:latin typeface="Arial" pitchFamily="34" charset="0"/>
              </a:rPr>
              <a:t> berkembang </a:t>
            </a:r>
            <a:r>
              <a:rPr lang="en-US" sz="2800" dirty="0" err="1">
                <a:latin typeface="Arial" pitchFamily="34" charset="0"/>
              </a:rPr>
              <a:t>dan</a:t>
            </a:r>
            <a:r>
              <a:rPr lang="id-ID" sz="2800" dirty="0">
                <a:latin typeface="Arial" pitchFamily="34" charset="0"/>
              </a:rPr>
              <a:t> t</a:t>
            </a:r>
            <a:r>
              <a:rPr lang="en-US" sz="2800" dirty="0" err="1">
                <a:latin typeface="Arial" pitchFamily="34" charset="0"/>
              </a:rPr>
              <a:t>i</a:t>
            </a:r>
            <a:r>
              <a:rPr lang="id-ID" sz="2800" dirty="0">
                <a:latin typeface="Arial" pitchFamily="34" charset="0"/>
              </a:rPr>
              <a:t>d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k mampu bersaing. Semakin mampu mengkuantifikasi “kelemahan” yg ada = semakin hebat analisa ED-nya.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99300" y="6305550"/>
            <a:ext cx="2476500" cy="476250"/>
          </a:xfrm>
        </p:spPr>
        <p:txBody>
          <a:bodyPr/>
          <a:lstStyle/>
          <a:p>
            <a:pPr>
              <a:defRPr/>
            </a:pPr>
            <a:fld id="{C367F028-283F-4F20-9186-3ACBA1444C62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588" y="1341438"/>
            <a:ext cx="8380412" cy="3995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3600" b="1">
                <a:latin typeface="Arial" pitchFamily="34" charset="0"/>
              </a:rPr>
              <a:t>Analis</a:t>
            </a:r>
            <a:r>
              <a:rPr lang="en-US" sz="3600" b="1">
                <a:latin typeface="Arial" pitchFamily="34" charset="0"/>
              </a:rPr>
              <a:t>is </a:t>
            </a:r>
            <a:r>
              <a:rPr lang="id-ID" sz="3600" b="1">
                <a:latin typeface="Arial" pitchFamily="34" charset="0"/>
              </a:rPr>
              <a:t>LINGKUNGAN EKSTERNAL:</a:t>
            </a:r>
          </a:p>
          <a:p>
            <a:pPr>
              <a:defRPr/>
            </a:pPr>
            <a:endParaRPr lang="id-ID" sz="8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defRPr/>
            </a:pPr>
            <a:r>
              <a:rPr lang="en-US" sz="4400" b="1">
                <a:latin typeface="Arial" pitchFamily="34" charset="0"/>
              </a:rPr>
              <a:t>3</a:t>
            </a:r>
            <a:r>
              <a:rPr lang="id-ID" sz="4400" b="1">
                <a:latin typeface="Arial" pitchFamily="34" charset="0"/>
              </a:rPr>
              <a:t>. O </a:t>
            </a:r>
            <a:r>
              <a:rPr lang="id-ID" sz="3600" b="1">
                <a:latin typeface="Arial" pitchFamily="34" charset="0"/>
              </a:rPr>
              <a:t>= Opportunity</a:t>
            </a:r>
            <a:r>
              <a:rPr lang="en-US" sz="3600" b="1">
                <a:latin typeface="Arial" pitchFamily="34" charset="0"/>
              </a:rPr>
              <a:t> </a:t>
            </a:r>
            <a:r>
              <a:rPr lang="en-US" sz="3600">
                <a:latin typeface="Arial" pitchFamily="34" charset="0"/>
              </a:rPr>
              <a:t>(Peluang)</a:t>
            </a:r>
            <a:endParaRPr lang="id-ID" sz="3600">
              <a:latin typeface="Arial" pitchFamily="34" charset="0"/>
            </a:endParaRPr>
          </a:p>
          <a:p>
            <a:pPr marL="579438" lvl="1" indent="-15875">
              <a:defRPr/>
            </a:pPr>
            <a:r>
              <a:rPr lang="en-US" sz="2800">
                <a:latin typeface="Arial" pitchFamily="34" charset="0"/>
              </a:rPr>
              <a:t>a</a:t>
            </a:r>
            <a:r>
              <a:rPr lang="id-ID" sz="2800">
                <a:latin typeface="Arial" pitchFamily="34" charset="0"/>
              </a:rPr>
              <a:t>dalah sebanyak mungkin “peluang” yg dapat diraih </a:t>
            </a:r>
            <a:r>
              <a:rPr lang="en-US" sz="2800">
                <a:latin typeface="Arial" pitchFamily="34" charset="0"/>
              </a:rPr>
              <a:t>dan</a:t>
            </a:r>
            <a:r>
              <a:rPr lang="id-ID" sz="2800">
                <a:latin typeface="Arial" pitchFamily="34" charset="0"/>
              </a:rPr>
              <a:t> didayagunakan agar program studi dapat tumbuh </a:t>
            </a:r>
            <a:r>
              <a:rPr lang="en-US" sz="2800">
                <a:latin typeface="Arial" pitchFamily="34" charset="0"/>
              </a:rPr>
              <a:t>atau</a:t>
            </a:r>
            <a:r>
              <a:rPr lang="id-ID" sz="2800">
                <a:latin typeface="Arial" pitchFamily="34" charset="0"/>
              </a:rPr>
              <a:t> berkembang </a:t>
            </a:r>
            <a:r>
              <a:rPr lang="en-US" sz="2800">
                <a:latin typeface="Arial" pitchFamily="34" charset="0"/>
              </a:rPr>
              <a:t>dan</a:t>
            </a:r>
            <a:r>
              <a:rPr lang="id-ID" sz="2800">
                <a:latin typeface="Arial" pitchFamily="34" charset="0"/>
              </a:rPr>
              <a:t> mampu mengalahkan pesaing-pesaingnya. Semakin mampu mengkuantifikasi “</a:t>
            </a:r>
            <a:r>
              <a:rPr lang="id-ID" sz="2800" b="1">
                <a:latin typeface="Arial" pitchFamily="34" charset="0"/>
              </a:rPr>
              <a:t>peluang</a:t>
            </a:r>
            <a:r>
              <a:rPr lang="id-ID" sz="2800">
                <a:latin typeface="Arial" pitchFamily="34" charset="0"/>
              </a:rPr>
              <a:t>” yg ada akan semakin hebat analisa ED-nya.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045F1-3088-4214-B388-8917B388BD58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9788" y="1295400"/>
            <a:ext cx="8532812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3600" b="1" dirty="0">
                <a:latin typeface="Arial" pitchFamily="34" charset="0"/>
              </a:rPr>
              <a:t>Analis</a:t>
            </a:r>
            <a:r>
              <a:rPr lang="en-US" sz="3600" b="1" dirty="0">
                <a:latin typeface="Arial" pitchFamily="34" charset="0"/>
              </a:rPr>
              <a:t>is </a:t>
            </a:r>
            <a:r>
              <a:rPr lang="id-ID" sz="3600" b="1" dirty="0">
                <a:latin typeface="Arial" pitchFamily="34" charset="0"/>
              </a:rPr>
              <a:t>LINGKUNGAN EKSTERNAL:</a:t>
            </a:r>
          </a:p>
          <a:p>
            <a:endParaRPr lang="id-ID" sz="1200" b="1" dirty="0">
              <a:latin typeface="Arial" pitchFamily="34" charset="0"/>
            </a:endParaRPr>
          </a:p>
          <a:p>
            <a:r>
              <a:rPr lang="en-US" sz="4800" b="1" dirty="0">
                <a:latin typeface="Arial" pitchFamily="34" charset="0"/>
              </a:rPr>
              <a:t>4</a:t>
            </a:r>
            <a:r>
              <a:rPr lang="id-ID" sz="4800" b="1" dirty="0">
                <a:latin typeface="Arial" pitchFamily="34" charset="0"/>
              </a:rPr>
              <a:t>. T </a:t>
            </a:r>
            <a:r>
              <a:rPr lang="id-ID" sz="3600" b="1" dirty="0">
                <a:latin typeface="Arial" pitchFamily="34" charset="0"/>
              </a:rPr>
              <a:t>= Threats</a:t>
            </a:r>
            <a:r>
              <a:rPr lang="en-US" sz="3600" b="1" dirty="0">
                <a:latin typeface="Arial" pitchFamily="34" charset="0"/>
              </a:rPr>
              <a:t> </a:t>
            </a:r>
            <a:r>
              <a:rPr lang="en-US" sz="3600" dirty="0">
                <a:latin typeface="Arial" pitchFamily="34" charset="0"/>
              </a:rPr>
              <a:t>(</a:t>
            </a:r>
            <a:r>
              <a:rPr lang="en-US" sz="3600" dirty="0" err="1">
                <a:latin typeface="Arial" pitchFamily="34" charset="0"/>
              </a:rPr>
              <a:t>Ancaman</a:t>
            </a:r>
            <a:r>
              <a:rPr lang="en-US" sz="3600" dirty="0">
                <a:latin typeface="Arial" pitchFamily="34" charset="0"/>
              </a:rPr>
              <a:t>)</a:t>
            </a:r>
            <a:endParaRPr lang="id-ID" sz="3600" dirty="0">
              <a:latin typeface="Arial" pitchFamily="34" charset="0"/>
            </a:endParaRPr>
          </a:p>
          <a:p>
            <a:pPr marL="517525" lvl="1" indent="61913"/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dalah ancaman-ancaman t</a:t>
            </a:r>
            <a:r>
              <a:rPr lang="en-US" sz="2800" dirty="0" err="1">
                <a:latin typeface="Arial" pitchFamily="34" charset="0"/>
              </a:rPr>
              <a:t>er</a:t>
            </a:r>
            <a:r>
              <a:rPr lang="id-ID" sz="2800" dirty="0">
                <a:latin typeface="Arial" pitchFamily="34" charset="0"/>
              </a:rPr>
              <a:t>h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d</a:t>
            </a:r>
            <a:r>
              <a:rPr lang="en-US" sz="2800" dirty="0" err="1">
                <a:latin typeface="Arial" pitchFamily="34" charset="0"/>
              </a:rPr>
              <a:t>ap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id-ID" sz="2800" dirty="0">
                <a:latin typeface="Arial" pitchFamily="34" charset="0"/>
              </a:rPr>
              <a:t>keberlangsungan </a:t>
            </a:r>
            <a:r>
              <a:rPr lang="id-ID" sz="2800" dirty="0" smtClean="0">
                <a:latin typeface="Arial" pitchFamily="34" charset="0"/>
              </a:rPr>
              <a:t> </a:t>
            </a:r>
            <a:r>
              <a:rPr lang="id-ID" sz="2800" dirty="0">
                <a:latin typeface="Arial" pitchFamily="34" charset="0"/>
              </a:rPr>
              <a:t>d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l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m persaingan y</a:t>
            </a:r>
            <a:r>
              <a:rPr lang="en-US" sz="2800" dirty="0">
                <a:latin typeface="Arial" pitchFamily="34" charset="0"/>
              </a:rPr>
              <a:t>an</a:t>
            </a:r>
            <a:r>
              <a:rPr lang="id-ID" sz="2800" dirty="0">
                <a:latin typeface="Arial" pitchFamily="34" charset="0"/>
              </a:rPr>
              <a:t>g jika </a:t>
            </a:r>
            <a:r>
              <a:rPr lang="id-ID" sz="2800" dirty="0" smtClean="0">
                <a:latin typeface="Arial" pitchFamily="34" charset="0"/>
              </a:rPr>
              <a:t> </a:t>
            </a:r>
            <a:r>
              <a:rPr lang="id-ID" sz="2800" dirty="0">
                <a:latin typeface="Arial" pitchFamily="34" charset="0"/>
              </a:rPr>
              <a:t>tidak memahaminya </a:t>
            </a:r>
            <a:r>
              <a:rPr lang="en-US" sz="2800" dirty="0" err="1">
                <a:latin typeface="Arial" pitchFamily="34" charset="0"/>
              </a:rPr>
              <a:t>dan</a:t>
            </a:r>
            <a:r>
              <a:rPr lang="id-ID" sz="2800" dirty="0">
                <a:latin typeface="Arial" pitchFamily="34" charset="0"/>
              </a:rPr>
              <a:t> menyadari untuk segera diatasi, maka kehidupan, kemampu-tumbuhan, kemampu-bersaingan </a:t>
            </a:r>
            <a:r>
              <a:rPr lang="id-ID" sz="2800" dirty="0" smtClean="0">
                <a:latin typeface="Arial" pitchFamily="34" charset="0"/>
              </a:rPr>
              <a:t> </a:t>
            </a:r>
            <a:r>
              <a:rPr lang="id-ID" sz="2800" dirty="0">
                <a:latin typeface="Arial" pitchFamily="34" charset="0"/>
              </a:rPr>
              <a:t>s</a:t>
            </a:r>
            <a:r>
              <a:rPr lang="en-US" sz="2800" dirty="0">
                <a:latin typeface="Arial" pitchFamily="34" charset="0"/>
              </a:rPr>
              <a:t>e</a:t>
            </a:r>
            <a:r>
              <a:rPr lang="id-ID" sz="2800" dirty="0">
                <a:latin typeface="Arial" pitchFamily="34" charset="0"/>
              </a:rPr>
              <a:t>b</a:t>
            </a:r>
            <a:r>
              <a:rPr lang="en-US" sz="2800" dirty="0">
                <a:latin typeface="Arial" pitchFamily="34" charset="0"/>
              </a:rPr>
              <a:t>a</a:t>
            </a:r>
            <a:r>
              <a:rPr lang="id-ID" sz="2800" dirty="0">
                <a:latin typeface="Arial" pitchFamily="34" charset="0"/>
              </a:rPr>
              <a:t>g</a:t>
            </a:r>
            <a:r>
              <a:rPr lang="en-US" sz="2800" dirty="0" err="1">
                <a:latin typeface="Arial" pitchFamily="34" charset="0"/>
              </a:rPr>
              <a:t>ai</a:t>
            </a:r>
            <a:r>
              <a:rPr lang="id-ID" sz="2800" dirty="0">
                <a:latin typeface="Arial" pitchFamily="34" charset="0"/>
              </a:rPr>
              <a:t> organisasi bisa hancur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7954A-79A3-4E4F-B0FB-8E5D761541F2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B413B-9E13-4332-A7EA-CCB779B7E78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857250" y="609600"/>
            <a:ext cx="7924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SWOT </a:t>
            </a:r>
            <a:r>
              <a:rPr lang="en-US" sz="3200" dirty="0" err="1">
                <a:solidFill>
                  <a:schemeClr val="bg1"/>
                </a:solidFill>
              </a:rPr>
              <a:t>adalah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identifikasi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berbagai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faktor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secara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sistematis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untuk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merumuskan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strategi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berdasarkan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logika</a:t>
            </a:r>
            <a:r>
              <a:rPr lang="en-US" sz="3200" dirty="0">
                <a:solidFill>
                  <a:schemeClr val="bg1"/>
                </a:solidFill>
              </a:rPr>
              <a:t> yang </a:t>
            </a:r>
            <a:r>
              <a:rPr lang="en-US" sz="3200" dirty="0" err="1">
                <a:solidFill>
                  <a:schemeClr val="bg1"/>
                </a:solidFill>
              </a:rPr>
              <a:t>dapat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memaksimalkan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kekuatan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i="1" dirty="0">
                <a:solidFill>
                  <a:schemeClr val="bg1"/>
                </a:solidFill>
              </a:rPr>
              <a:t>Strengths</a:t>
            </a:r>
            <a:r>
              <a:rPr lang="en-US" sz="3200" dirty="0">
                <a:solidFill>
                  <a:schemeClr val="bg1"/>
                </a:solidFill>
              </a:rPr>
              <a:t>) </a:t>
            </a:r>
            <a:r>
              <a:rPr lang="en-US" sz="3200" dirty="0" err="1">
                <a:solidFill>
                  <a:schemeClr val="bg1"/>
                </a:solidFill>
              </a:rPr>
              <a:t>dan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peluang</a:t>
            </a:r>
            <a:r>
              <a:rPr lang="en-US" sz="3200" dirty="0">
                <a:solidFill>
                  <a:schemeClr val="bg1"/>
                </a:solidFill>
              </a:rPr>
              <a:t> (</a:t>
            </a:r>
            <a:r>
              <a:rPr lang="en-US" sz="3200" i="1" dirty="0">
                <a:solidFill>
                  <a:schemeClr val="bg1"/>
                </a:solidFill>
              </a:rPr>
              <a:t>Opportunities</a:t>
            </a:r>
            <a:r>
              <a:rPr lang="en-US" sz="3200" dirty="0">
                <a:solidFill>
                  <a:schemeClr val="bg1"/>
                </a:solidFill>
              </a:rPr>
              <a:t>), </a:t>
            </a:r>
            <a:r>
              <a:rPr lang="en-US" sz="3200" dirty="0" err="1">
                <a:solidFill>
                  <a:schemeClr val="bg1"/>
                </a:solidFill>
              </a:rPr>
              <a:t>dan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secara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bersamaan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dapatmeminimalkan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kelemahan</a:t>
            </a:r>
            <a:r>
              <a:rPr lang="en-US" sz="3200" dirty="0">
                <a:solidFill>
                  <a:schemeClr val="bg1"/>
                </a:solidFill>
              </a:rPr>
              <a:t> (</a:t>
            </a:r>
            <a:r>
              <a:rPr lang="en-US" sz="3200" i="1" dirty="0">
                <a:solidFill>
                  <a:schemeClr val="bg1"/>
                </a:solidFill>
              </a:rPr>
              <a:t>Weaknesses</a:t>
            </a:r>
            <a:r>
              <a:rPr lang="en-US" sz="3200" dirty="0">
                <a:solidFill>
                  <a:schemeClr val="bg1"/>
                </a:solidFill>
              </a:rPr>
              <a:t>) </a:t>
            </a:r>
            <a:r>
              <a:rPr lang="en-US" sz="3200" dirty="0" err="1">
                <a:solidFill>
                  <a:schemeClr val="bg1"/>
                </a:solidFill>
              </a:rPr>
              <a:t>dan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ancaman</a:t>
            </a:r>
            <a:r>
              <a:rPr lang="en-US" sz="3200" dirty="0">
                <a:solidFill>
                  <a:schemeClr val="bg1"/>
                </a:solidFill>
              </a:rPr>
              <a:t> (</a:t>
            </a:r>
            <a:r>
              <a:rPr lang="en-US" sz="3200" i="1" dirty="0">
                <a:solidFill>
                  <a:schemeClr val="bg1"/>
                </a:solidFill>
              </a:rPr>
              <a:t>Threats</a:t>
            </a:r>
            <a:r>
              <a:rPr lang="en-US" sz="3200" dirty="0">
                <a:solidFill>
                  <a:schemeClr val="bg1"/>
                </a:solidFill>
              </a:rPr>
              <a:t>). </a:t>
            </a:r>
            <a:r>
              <a:rPr lang="en-US" sz="3200" dirty="0" err="1">
                <a:solidFill>
                  <a:schemeClr val="bg1"/>
                </a:solidFill>
              </a:rPr>
              <a:t>Jadi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SWOT </a:t>
            </a:r>
            <a:r>
              <a:rPr lang="en-US" sz="3200" dirty="0" err="1">
                <a:solidFill>
                  <a:schemeClr val="bg1"/>
                </a:solidFill>
              </a:rPr>
              <a:t>membandingkan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antara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faktor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eksternal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Peluang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Ancaman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dengan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Kekuatan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kelemahan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Setiawan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Hari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Purnomo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Zulkieflimansyah</a:t>
            </a:r>
            <a:r>
              <a:rPr lang="en-US" sz="3200" dirty="0">
                <a:solidFill>
                  <a:schemeClr val="bg1"/>
                </a:solidFill>
              </a:rPr>
              <a:t> (1999),</a:t>
            </a:r>
          </a:p>
        </p:txBody>
      </p:sp>
    </p:spTree>
    <p:extLst>
      <p:ext uri="{BB962C8B-B14F-4D97-AF65-F5344CB8AC3E}">
        <p14:creationId xmlns:p14="http://schemas.microsoft.com/office/powerpoint/2010/main" val="10476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66800"/>
            <a:ext cx="8188325" cy="4714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id-ID" dirty="0" smtClean="0"/>
              <a:t>program harus mampu menganalis</a:t>
            </a:r>
            <a:r>
              <a:rPr lang="en-US" dirty="0" smtClean="0"/>
              <a:t>is</a:t>
            </a:r>
            <a:r>
              <a:rPr lang="id-ID" dirty="0" smtClean="0"/>
              <a:t> </a:t>
            </a:r>
            <a:r>
              <a:rPr lang="en-US" dirty="0" err="1" smtClean="0"/>
              <a:t>semua</a:t>
            </a:r>
            <a:r>
              <a:rPr lang="id-ID" dirty="0" smtClean="0"/>
              <a:t> bagian dari sistem manajemen secara komprehensif:</a:t>
            </a:r>
          </a:p>
          <a:p>
            <a:pPr eaLnBrk="1" hangingPunct="1">
              <a:buFont typeface="Wingdings 3" pitchFamily="18" charset="2"/>
              <a:buNone/>
              <a:defRPr/>
            </a:pPr>
            <a:endParaRPr lang="id-ID" sz="1200" dirty="0" smtClean="0"/>
          </a:p>
          <a:p>
            <a:pPr lvl="1" eaLnBrk="1" hangingPunct="1">
              <a:defRPr/>
            </a:pPr>
            <a:r>
              <a:rPr lang="id-ID" sz="3200" b="1" dirty="0" smtClean="0"/>
              <a:t>INPUTS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Masukan</a:t>
            </a:r>
            <a:r>
              <a:rPr lang="en-US" sz="3200" b="1" dirty="0" smtClean="0"/>
              <a:t>)</a:t>
            </a:r>
            <a:endParaRPr lang="id-ID" sz="3200" b="1" dirty="0" smtClean="0"/>
          </a:p>
          <a:p>
            <a:pPr lvl="1" eaLnBrk="1" hangingPunct="1">
              <a:defRPr/>
            </a:pPr>
            <a:r>
              <a:rPr lang="id-ID" sz="3200" b="1" dirty="0" smtClean="0"/>
              <a:t>PRO</a:t>
            </a:r>
            <a:r>
              <a:rPr lang="en-US" sz="3200" b="1" dirty="0" smtClean="0"/>
              <a:t>C</a:t>
            </a:r>
            <a:r>
              <a:rPr lang="id-ID" sz="3200" b="1" dirty="0" smtClean="0"/>
              <a:t>ES</a:t>
            </a:r>
            <a:r>
              <a:rPr lang="en-US" sz="3200" b="1" dirty="0" smtClean="0"/>
              <a:t>ES (</a:t>
            </a:r>
            <a:r>
              <a:rPr lang="en-US" sz="3200" b="1" dirty="0" err="1" smtClean="0"/>
              <a:t>Proses-proses</a:t>
            </a:r>
            <a:r>
              <a:rPr lang="en-US" sz="3200" b="1" dirty="0" smtClean="0"/>
              <a:t>)</a:t>
            </a:r>
            <a:endParaRPr lang="id-ID" sz="3200" b="1" dirty="0" smtClean="0"/>
          </a:p>
          <a:p>
            <a:pPr lvl="1" eaLnBrk="1" hangingPunct="1">
              <a:defRPr/>
            </a:pPr>
            <a:r>
              <a:rPr lang="id-ID" sz="3200" b="1" dirty="0" smtClean="0"/>
              <a:t>OUTPUTS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Keluaran</a:t>
            </a:r>
            <a:r>
              <a:rPr lang="en-US" sz="3200" b="1" dirty="0" smtClean="0"/>
              <a:t>)</a:t>
            </a:r>
            <a:endParaRPr lang="id-ID" sz="3200" b="1" dirty="0" smtClean="0"/>
          </a:p>
          <a:p>
            <a:pPr lvl="1" eaLnBrk="1" hangingPunct="1">
              <a:defRPr/>
            </a:pPr>
            <a:r>
              <a:rPr lang="id-ID" sz="3200" b="1" dirty="0" smtClean="0"/>
              <a:t>OUTCOMES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Hasil</a:t>
            </a:r>
            <a:r>
              <a:rPr lang="en-US" sz="3200" b="1" dirty="0" smtClean="0"/>
              <a:t>)</a:t>
            </a:r>
            <a:endParaRPr lang="id-ID" sz="3200" b="1" dirty="0" smtClean="0"/>
          </a:p>
          <a:p>
            <a:pPr lvl="1" eaLnBrk="1" hangingPunct="1">
              <a:defRPr/>
            </a:pPr>
            <a:r>
              <a:rPr lang="id-ID" sz="3200" b="1" dirty="0" smtClean="0"/>
              <a:t>IMPACTS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Dampak</a:t>
            </a:r>
            <a:r>
              <a:rPr lang="en-US" sz="3200" b="1" dirty="0" smtClean="0"/>
              <a:t>)</a:t>
            </a:r>
            <a:endParaRPr lang="id-ID" sz="3200" b="1" dirty="0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0801-5741-470D-8CC8-A166D9F0CCD5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677863"/>
            <a:ext cx="9004300" cy="55102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id-ID" sz="2200" dirty="0" smtClean="0"/>
              <a:t>1</a:t>
            </a:r>
            <a:r>
              <a:rPr lang="id-ID" sz="2400" dirty="0" smtClean="0"/>
              <a:t>. </a:t>
            </a:r>
            <a:r>
              <a:rPr lang="en-US" sz="2400" b="1" dirty="0" smtClean="0"/>
              <a:t>Input</a:t>
            </a:r>
            <a:endParaRPr lang="id-ID" sz="2400" b="1" dirty="0" smtClean="0"/>
          </a:p>
          <a:p>
            <a:pPr lvl="1" eaLnBrk="1" hangingPunct="1">
              <a:spcBef>
                <a:spcPct val="0"/>
              </a:spcBef>
              <a:defRPr/>
            </a:pPr>
            <a:r>
              <a:rPr lang="id-ID" sz="2200" b="1" dirty="0" smtClean="0"/>
              <a:t>SDM</a:t>
            </a:r>
            <a:r>
              <a:rPr lang="id-ID" sz="2200" dirty="0" smtClean="0"/>
              <a:t> (DOSEN, STAF PENDUKUNG (Teknisi/Laboran/ Adminstrasi, Kerumahtanggan)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id-ID" sz="2200" b="1" dirty="0" smtClean="0"/>
              <a:t>Mahasiswa</a:t>
            </a:r>
            <a:r>
              <a:rPr lang="id-ID" sz="2200" dirty="0" smtClean="0"/>
              <a:t> (calon mahasiswa &amp; </a:t>
            </a:r>
            <a:r>
              <a:rPr lang="en-US" sz="2200" dirty="0" smtClean="0"/>
              <a:t>M</a:t>
            </a:r>
            <a:r>
              <a:rPr lang="id-ID" sz="2200" dirty="0" smtClean="0"/>
              <a:t>hs)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id-ID" sz="2200" b="1" dirty="0" smtClean="0"/>
              <a:t>Suprastruktur</a:t>
            </a:r>
            <a:r>
              <a:rPr lang="id-ID" sz="2200" dirty="0" smtClean="0"/>
              <a:t> (kurikulum)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id-ID" sz="2200" b="1" dirty="0" smtClean="0"/>
              <a:t>Keuangan&amp;Dana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id-ID" sz="2200" b="1" dirty="0" smtClean="0"/>
              <a:t>MIS/ICT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id-ID" sz="2200" b="1" dirty="0" smtClean="0"/>
              <a:t>Fasilitas</a:t>
            </a:r>
            <a:r>
              <a:rPr lang="id-ID" sz="2200" dirty="0" smtClean="0"/>
              <a:t> (Gedung &amp; Peralatan) &amp; Infrastruktur (Sarana &amp; Prasarana)</a:t>
            </a:r>
          </a:p>
          <a:p>
            <a:pPr marL="396875" indent="-347663"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id-ID" sz="2400" b="1" dirty="0" smtClean="0"/>
              <a:t>2. Pro</a:t>
            </a:r>
            <a:r>
              <a:rPr lang="en-US" sz="2400" b="1" dirty="0" err="1" smtClean="0"/>
              <a:t>cess</a:t>
            </a:r>
            <a:r>
              <a:rPr lang="en-US" sz="2400" b="1" dirty="0" smtClean="0"/>
              <a:t> </a:t>
            </a:r>
            <a:r>
              <a:rPr lang="id-ID" sz="2200" b="1" dirty="0" smtClean="0"/>
              <a:t>(Pembelajaran, </a:t>
            </a:r>
            <a:r>
              <a:rPr lang="en-US" sz="2200" b="1" dirty="0" err="1" smtClean="0"/>
              <a:t>suasana</a:t>
            </a:r>
            <a:r>
              <a:rPr lang="id-ID" sz="2200" b="1" dirty="0" smtClean="0"/>
              <a:t> akademik, </a:t>
            </a:r>
            <a:r>
              <a:rPr lang="en-US" sz="2200" b="1" dirty="0" err="1" smtClean="0"/>
              <a:t>penelitian</a:t>
            </a:r>
            <a:r>
              <a:rPr lang="id-ID" sz="2200" b="1" dirty="0" smtClean="0"/>
              <a:t> dan </a:t>
            </a:r>
            <a:r>
              <a:rPr lang="en-US" sz="2200" b="1" dirty="0" err="1" smtClean="0"/>
              <a:t>pengabdian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kepada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masyarakat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PkM</a:t>
            </a:r>
            <a:r>
              <a:rPr lang="id-ID" sz="2200" b="1" dirty="0" smtClean="0"/>
              <a:t>)</a:t>
            </a:r>
            <a:r>
              <a:rPr lang="en-US" sz="2200" b="1" dirty="0" smtClean="0"/>
              <a:t>)</a:t>
            </a:r>
            <a:endParaRPr lang="id-ID" sz="2200" b="1" dirty="0" smtClean="0"/>
          </a:p>
          <a:p>
            <a:pPr marL="396875" indent="-347663"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id-ID" sz="2400" b="1" dirty="0" smtClean="0"/>
              <a:t>3. Output </a:t>
            </a:r>
            <a:r>
              <a:rPr lang="id-ID" sz="2200" b="1" dirty="0" smtClean="0"/>
              <a:t>(Sarjana,</a:t>
            </a:r>
            <a:r>
              <a:rPr lang="en-US" sz="2200" b="1" dirty="0" err="1" smtClean="0"/>
              <a:t>hasil</a:t>
            </a:r>
            <a:r>
              <a:rPr lang="en-US" sz="2200" b="1" dirty="0" smtClean="0"/>
              <a:t> p</a:t>
            </a:r>
            <a:r>
              <a:rPr lang="id-ID" sz="2200" b="1" dirty="0" smtClean="0"/>
              <a:t>enelitian, Hasil P</a:t>
            </a:r>
            <a:r>
              <a:rPr lang="en-US" sz="2200" b="1" dirty="0" smtClean="0"/>
              <a:t>k</a:t>
            </a:r>
            <a:r>
              <a:rPr lang="id-ID" sz="2200" b="1" dirty="0" smtClean="0"/>
              <a:t>M) </a:t>
            </a:r>
            <a:endParaRPr lang="en-US" sz="2200" b="1" dirty="0" smtClean="0"/>
          </a:p>
          <a:p>
            <a:pPr marL="396875" indent="-347663"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 b="1" dirty="0" smtClean="0"/>
              <a:t>4. </a:t>
            </a:r>
            <a:r>
              <a:rPr lang="en-US" sz="2400" b="1" dirty="0" smtClean="0"/>
              <a:t>Outcome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Persebaran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lulusan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penerbitan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buku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hasil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penelitian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hasil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PkM</a:t>
            </a:r>
            <a:r>
              <a:rPr lang="en-US" sz="2200" b="1" dirty="0" smtClean="0"/>
              <a:t>)  </a:t>
            </a:r>
          </a:p>
          <a:p>
            <a:pPr marL="396875" indent="-347663"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400" b="1" dirty="0" smtClean="0"/>
              <a:t>5. Imp</a:t>
            </a:r>
            <a:r>
              <a:rPr lang="en-US" sz="2200" b="1" dirty="0" smtClean="0"/>
              <a:t>act (</a:t>
            </a:r>
            <a:r>
              <a:rPr lang="en-US" sz="2200" b="1" dirty="0" err="1" smtClean="0"/>
              <a:t>Kinerja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lulusan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masyarakat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perujukan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hasil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penelitian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PkM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penerbitan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oleh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masyarakat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akademik</a:t>
            </a:r>
            <a:r>
              <a:rPr lang="en-US" sz="2200" b="1" dirty="0" smtClean="0"/>
              <a:t>)</a:t>
            </a:r>
            <a:endParaRPr lang="id-ID" sz="2200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4700" y="6172200"/>
            <a:ext cx="2476500" cy="476250"/>
          </a:xfrm>
        </p:spPr>
        <p:txBody>
          <a:bodyPr/>
          <a:lstStyle/>
          <a:p>
            <a:pPr>
              <a:defRPr/>
            </a:pPr>
            <a:fld id="{350F009A-D54E-401B-B174-249820CF5AB7}" type="slidenum">
              <a:rPr lang="en-US" smtClean="0"/>
              <a:pPr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F03A1-6DBC-4DDD-9755-9D8EC600E2B5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1463675" y="3001963"/>
            <a:ext cx="6978650" cy="854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Impact"/>
              </a:rPr>
              <a:t>Contoh S-W-O-T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9007475" cy="701675"/>
          </a:xfrm>
          <a:noFill/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  <a:effectLst/>
              </a:rPr>
              <a:t>Aturan Sederhana untuk Analisis SWOT</a:t>
            </a:r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41325" y="990600"/>
            <a:ext cx="9023350" cy="563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effectLst/>
              </a:rPr>
              <a:t>Bersikap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realistis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tentang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kekuatan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kelemahan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organisasi</a:t>
            </a:r>
            <a:endParaRPr lang="en-US" sz="2800" dirty="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>
                <a:effectLst/>
              </a:rPr>
              <a:t>Bedakan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keadaan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organisasi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sekarang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keadaan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organisasi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masa</a:t>
            </a:r>
            <a:r>
              <a:rPr lang="en-US" sz="2800" dirty="0" smtClean="0">
                <a:effectLst/>
              </a:rPr>
              <a:t> yang </a:t>
            </a:r>
            <a:r>
              <a:rPr lang="en-US" sz="2800" dirty="0" err="1" smtClean="0">
                <a:effectLst/>
              </a:rPr>
              <a:t>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datang</a:t>
            </a:r>
            <a:r>
              <a:rPr lang="en-US" sz="2800" dirty="0" smtClean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effectLst/>
              </a:rPr>
              <a:t>Bersikaplah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spesifik</a:t>
            </a:r>
            <a:r>
              <a:rPr lang="en-US" sz="2800" dirty="0" smtClean="0">
                <a:effectLst/>
              </a:rPr>
              <a:t>: </a:t>
            </a:r>
            <a:r>
              <a:rPr lang="en-US" sz="2800" dirty="0" err="1" smtClean="0">
                <a:effectLst/>
              </a:rPr>
              <a:t>hindarkan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wilayah</a:t>
            </a:r>
            <a:r>
              <a:rPr lang="en-US" sz="2800" dirty="0" smtClean="0">
                <a:effectLst/>
              </a:rPr>
              <a:t> yang </a:t>
            </a:r>
            <a:r>
              <a:rPr lang="en-US" sz="2800" dirty="0" err="1" smtClean="0">
                <a:effectLst/>
              </a:rPr>
              <a:t>bertumpang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tindih</a:t>
            </a:r>
            <a:r>
              <a:rPr lang="en-US" sz="2800" dirty="0" smtClean="0">
                <a:effectLst/>
              </a:rPr>
              <a:t> </a:t>
            </a:r>
            <a:r>
              <a:rPr lang="en-US" sz="2800" i="1" dirty="0" smtClean="0">
                <a:effectLst/>
              </a:rPr>
              <a:t>(gray areas)</a:t>
            </a:r>
            <a:r>
              <a:rPr lang="en-US" sz="2800" dirty="0" smtClean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effectLst/>
              </a:rPr>
              <a:t>Selalu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lakukan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analisis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dalam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kaitannya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misi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utama</a:t>
            </a:r>
            <a:r>
              <a:rPr lang="en-US" sz="2800" dirty="0" smtClean="0">
                <a:effectLst/>
              </a:rPr>
              <a:t> .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effectLst/>
              </a:rPr>
              <a:t>Buatlah</a:t>
            </a:r>
            <a:r>
              <a:rPr lang="en-US" sz="2800" dirty="0" smtClean="0">
                <a:effectLst/>
              </a:rPr>
              <a:t> SWOT  </a:t>
            </a:r>
            <a:r>
              <a:rPr lang="en-US" sz="2800" dirty="0" err="1" smtClean="0">
                <a:effectLst/>
              </a:rPr>
              <a:t>singkat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sederhana</a:t>
            </a:r>
            <a:r>
              <a:rPr lang="en-US" sz="2800" dirty="0" smtClean="0">
                <a:effectLst/>
              </a:rPr>
              <a:t>. </a:t>
            </a:r>
            <a:r>
              <a:rPr lang="en-US" sz="2800" dirty="0" err="1" smtClean="0">
                <a:effectLst/>
              </a:rPr>
              <a:t>Hindarkan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kompleksitas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penekanan</a:t>
            </a:r>
            <a:r>
              <a:rPr lang="en-US" sz="2800" dirty="0" smtClean="0">
                <a:effectLst/>
              </a:rPr>
              <a:t> yang </a:t>
            </a:r>
            <a:r>
              <a:rPr lang="en-US" sz="2800" dirty="0" err="1" smtClean="0">
                <a:effectLst/>
              </a:rPr>
              <a:t>berlebihan</a:t>
            </a:r>
            <a:r>
              <a:rPr lang="en-US" sz="2800" dirty="0" smtClean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effectLst/>
              </a:rPr>
              <a:t>Berdayakan</a:t>
            </a:r>
            <a:r>
              <a:rPr lang="en-US" sz="2800" dirty="0" smtClean="0">
                <a:effectLst/>
              </a:rPr>
              <a:t> SWOT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kerangka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konseptual</a:t>
            </a:r>
            <a:r>
              <a:rPr lang="en-US" sz="2800" dirty="0" smtClean="0">
                <a:effectLst/>
              </a:rPr>
              <a:t> yang </a:t>
            </a:r>
            <a:r>
              <a:rPr lang="en-US" sz="2800" dirty="0" err="1" smtClean="0">
                <a:effectLst/>
              </a:rPr>
              <a:t>logis</a:t>
            </a:r>
            <a:r>
              <a:rPr lang="en-US" sz="2800" dirty="0" smtClean="0">
                <a:effectLst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6350" y="304800"/>
            <a:ext cx="7334250" cy="914400"/>
          </a:xfrm>
          <a:noFill/>
        </p:spPr>
        <p:txBody>
          <a:bodyPr/>
          <a:lstStyle/>
          <a:p>
            <a:r>
              <a:rPr lang="en-US" sz="4000" smtClean="0">
                <a:solidFill>
                  <a:schemeClr val="tx1"/>
                </a:solidFill>
                <a:effectLst/>
              </a:rPr>
              <a:t>Keterbatasan Analisis SWOT</a:t>
            </a:r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746125" y="1295400"/>
            <a:ext cx="8382000" cy="4800600"/>
          </a:xfrm>
          <a:noFill/>
        </p:spPr>
        <p:txBody>
          <a:bodyPr/>
          <a:lstStyle/>
          <a:p>
            <a:pPr marL="350838" indent="-350838"/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analisis</a:t>
            </a:r>
            <a:r>
              <a:rPr lang="en-US" sz="2800" dirty="0" smtClean="0">
                <a:effectLst/>
              </a:rPr>
              <a:t> SWOT </a:t>
            </a:r>
            <a:r>
              <a:rPr lang="en-US" sz="2800" dirty="0" err="1" smtClean="0">
                <a:effectLst/>
              </a:rPr>
              <a:t>dapat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terlalu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menekankan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kekuatan</a:t>
            </a:r>
            <a:r>
              <a:rPr lang="en-US" sz="2800" dirty="0" smtClean="0">
                <a:effectLst/>
              </a:rPr>
              <a:t> internal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mengabaikan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ancaman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eksternal</a:t>
            </a:r>
            <a:r>
              <a:rPr lang="en-US" sz="2800" dirty="0" smtClean="0">
                <a:effectLst/>
              </a:rPr>
              <a:t>. </a:t>
            </a:r>
          </a:p>
          <a:p>
            <a:pPr marL="350838" indent="-350838"/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analisis</a:t>
            </a:r>
            <a:r>
              <a:rPr lang="en-US" sz="2800" dirty="0" smtClean="0">
                <a:effectLst/>
              </a:rPr>
              <a:t> SWOT </a:t>
            </a:r>
            <a:r>
              <a:rPr lang="en-US" sz="2800" dirty="0" err="1" smtClean="0">
                <a:effectLst/>
              </a:rPr>
              <a:t>dapat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bersifat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statis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dapat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beresiko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untuk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mengabaikan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perubahan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keadaan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sekitar</a:t>
            </a:r>
            <a:r>
              <a:rPr lang="en-US" sz="2800" dirty="0" smtClean="0">
                <a:effectLst/>
              </a:rPr>
              <a:t>. </a:t>
            </a:r>
          </a:p>
          <a:p>
            <a:pPr marL="350838" indent="-350838"/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analisis</a:t>
            </a:r>
            <a:r>
              <a:rPr lang="en-US" sz="2800" dirty="0" smtClean="0">
                <a:effectLst/>
              </a:rPr>
              <a:t> SWOT </a:t>
            </a:r>
            <a:r>
              <a:rPr lang="en-US" sz="2800" dirty="0" err="1" smtClean="0">
                <a:effectLst/>
              </a:rPr>
              <a:t>dapat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terlalu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menekankan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kekuatan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atau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aspek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strategi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tunggal</a:t>
            </a:r>
            <a:r>
              <a:rPr lang="en-US" sz="2800" dirty="0" smtClean="0">
                <a:effectLst/>
              </a:rPr>
              <a:t>. </a:t>
            </a:r>
          </a:p>
          <a:p>
            <a:pPr marL="350838" indent="-350838"/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kekuatan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tidak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selalu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merupakan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sumber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kompetitif</a:t>
            </a:r>
            <a:r>
              <a:rPr lang="en-US" sz="2800" dirty="0" smtClean="0">
                <a:effectLst/>
              </a:rPr>
              <a:t> yang </a:t>
            </a:r>
            <a:r>
              <a:rPr lang="en-US" sz="2800" dirty="0" err="1" smtClean="0">
                <a:effectLst/>
              </a:rPr>
              <a:t>menguntungkan</a:t>
            </a:r>
            <a:r>
              <a:rPr lang="en-US" sz="2800" dirty="0" smtClean="0">
                <a:effectLst/>
              </a:rPr>
              <a:t>.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8255000" y="6248400"/>
            <a:ext cx="1485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200">
                <a:latin typeface="Arial" pitchFamily="34" charset="0"/>
              </a:rPr>
              <a:t>6-</a:t>
            </a:r>
            <a:fld id="{C15EA95A-C554-4144-8286-221F6836B744}" type="slidenum">
              <a:rPr lang="en-US" sz="1200">
                <a:latin typeface="Arial" pitchFamily="34" charset="0"/>
              </a:rPr>
              <a:pPr algn="r"/>
              <a:t>24</a:t>
            </a:fld>
            <a:endParaRPr lang="en-US" sz="12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1720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7025" y="1295400"/>
            <a:ext cx="9220200" cy="960438"/>
          </a:xfrm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effectLst/>
              </a:rPr>
              <a:t>Peringatan!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7025" y="2255838"/>
            <a:ext cx="9251950" cy="3276600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Analisis SWOT dapat bersifat sangat subyektif. Jangan terlalu tergantung Analisis SWOT. Dua orang jarang menghasilkan kesimpulan akhir yang sama tentang SWOT. </a:t>
            </a:r>
          </a:p>
          <a:p>
            <a:r>
              <a:rPr lang="en-US" smtClean="0">
                <a:effectLst/>
              </a:rPr>
              <a:t>Gunakan hasil analisis SWOT sebagai peedoman bukan sebagai resep.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WordArt 2"/>
          <p:cNvSpPr>
            <a:spLocks noChangeArrowheads="1" noChangeShapeType="1" noTextEdit="1"/>
          </p:cNvSpPr>
          <p:nvPr/>
        </p:nvSpPr>
        <p:spPr bwMode="auto">
          <a:xfrm>
            <a:off x="3641725" y="5546725"/>
            <a:ext cx="2438400" cy="9144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9963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1"/>
                </a:gradFill>
                <a:latin typeface="Impact"/>
              </a:rPr>
              <a:t>Wassalam</a:t>
            </a:r>
          </a:p>
        </p:txBody>
      </p:sp>
      <p:sp>
        <p:nvSpPr>
          <p:cNvPr id="346115" name="AutoShape 3"/>
          <p:cNvSpPr>
            <a:spLocks noChangeArrowheads="1"/>
          </p:cNvSpPr>
          <p:nvPr/>
        </p:nvSpPr>
        <p:spPr bwMode="auto">
          <a:xfrm>
            <a:off x="2117725" y="1714500"/>
            <a:ext cx="5486400" cy="3429000"/>
          </a:xfrm>
          <a:prstGeom prst="can">
            <a:avLst>
              <a:gd name="adj" fmla="val 25000"/>
            </a:avLst>
          </a:prstGeom>
          <a:solidFill>
            <a:srgbClr val="800000"/>
          </a:solidFill>
          <a:ln w="6350">
            <a:solidFill>
              <a:srgbClr val="6A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16" name="WordArt 4"/>
          <p:cNvSpPr>
            <a:spLocks noChangeArrowheads="1" noChangeShapeType="1" noTextEdit="1"/>
          </p:cNvSpPr>
          <p:nvPr/>
        </p:nvSpPr>
        <p:spPr bwMode="auto">
          <a:xfrm>
            <a:off x="3189288" y="838200"/>
            <a:ext cx="3343275" cy="10604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528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1"/>
                </a:gradFill>
                <a:latin typeface="Impact"/>
              </a:rPr>
              <a:t>Terima kasih</a:t>
            </a:r>
          </a:p>
        </p:txBody>
      </p:sp>
      <p:sp>
        <p:nvSpPr>
          <p:cNvPr id="346117" name="WordArt 5"/>
          <p:cNvSpPr>
            <a:spLocks noChangeArrowheads="1" noChangeShapeType="1" noTextEdit="1"/>
          </p:cNvSpPr>
          <p:nvPr/>
        </p:nvSpPr>
        <p:spPr bwMode="auto">
          <a:xfrm>
            <a:off x="2514600" y="2914650"/>
            <a:ext cx="4876800" cy="16192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 fromWordArt="1">
            <a:prstTxWarp prst="textCanDown">
              <a:avLst>
                <a:gd name="adj" fmla="val 24509"/>
              </a:avLst>
            </a:prstTxWarp>
          </a:bodyPr>
          <a:lstStyle/>
          <a:p>
            <a:pPr algn="ctr">
              <a:defRPr/>
            </a:pPr>
            <a:r>
              <a:rPr lang="en-US" sz="3600" b="1" kern="10" spc="-18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EE7F2"/>
                    </a:gs>
                    <a:gs pos="9000">
                      <a:srgbClr val="FBD49C"/>
                    </a:gs>
                    <a:gs pos="19501">
                      <a:srgbClr val="FBA97D"/>
                    </a:gs>
                    <a:gs pos="32001">
                      <a:srgbClr val="FAC77D"/>
                    </a:gs>
                    <a:gs pos="41000">
                      <a:srgbClr val="FEE7F2"/>
                    </a:gs>
                    <a:gs pos="50000">
                      <a:srgbClr val="FBEAC7"/>
                    </a:gs>
                    <a:gs pos="59000">
                      <a:srgbClr val="FEE7F2"/>
                    </a:gs>
                    <a:gs pos="67999">
                      <a:srgbClr val="FAC77D"/>
                    </a:gs>
                    <a:gs pos="80499">
                      <a:srgbClr val="FBA97D"/>
                    </a:gs>
                    <a:gs pos="91000">
                      <a:srgbClr val="FBD49C"/>
                    </a:gs>
                    <a:gs pos="100000">
                      <a:srgbClr val="FEE7F2"/>
                    </a:gs>
                  </a:gsLst>
                  <a:lin ang="5400000" scaled="1"/>
                </a:gradFill>
                <a:latin typeface="Arial"/>
                <a:cs typeface="Arial"/>
              </a:rPr>
              <a:t>SELESAI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" dur="10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10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346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  <p:bldP spid="346114" grpId="1" animBg="1"/>
      <p:bldP spid="346115" grpId="0" animBg="1"/>
      <p:bldP spid="346115" grpId="1" animBg="1"/>
      <p:bldP spid="346116" grpId="0" animBg="1"/>
      <p:bldP spid="3461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B413B-9E13-4332-A7EA-CCB779B7E78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0668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EMPAT STRATEGI ANALISIS SWOT :</a:t>
            </a:r>
          </a:p>
          <a:p>
            <a:r>
              <a:rPr lang="en-US" sz="8000" dirty="0" smtClean="0">
                <a:solidFill>
                  <a:schemeClr val="bg1"/>
                </a:solidFill>
              </a:rPr>
              <a:t> SO</a:t>
            </a:r>
            <a:r>
              <a:rPr lang="en-US" sz="8000" dirty="0">
                <a:solidFill>
                  <a:schemeClr val="bg1"/>
                </a:solidFill>
              </a:rPr>
              <a:t>, WO, </a:t>
            </a:r>
            <a:r>
              <a:rPr lang="en-US" sz="8000" dirty="0" err="1">
                <a:solidFill>
                  <a:schemeClr val="bg1"/>
                </a:solidFill>
              </a:rPr>
              <a:t>ST,dan</a:t>
            </a:r>
            <a:r>
              <a:rPr lang="en-US" sz="8000" dirty="0">
                <a:solidFill>
                  <a:schemeClr val="bg1"/>
                </a:solidFill>
              </a:rPr>
              <a:t> WT. </a:t>
            </a:r>
          </a:p>
        </p:txBody>
      </p:sp>
    </p:spTree>
    <p:extLst>
      <p:ext uri="{BB962C8B-B14F-4D97-AF65-F5344CB8AC3E}">
        <p14:creationId xmlns:p14="http://schemas.microsoft.com/office/powerpoint/2010/main" val="34450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4176713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latin typeface="+mj-lt"/>
              </a:rPr>
              <a:t>Apakah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Analisis</a:t>
            </a:r>
            <a:r>
              <a:rPr lang="en-US" sz="2400" b="1" dirty="0">
                <a:latin typeface="+mj-lt"/>
              </a:rPr>
              <a:t> SWOT </a:t>
            </a:r>
            <a:r>
              <a:rPr lang="en-US" sz="2400" b="1" dirty="0" err="1">
                <a:latin typeface="+mj-lt"/>
              </a:rPr>
              <a:t>itu</a:t>
            </a:r>
            <a:r>
              <a:rPr lang="en-US" sz="2400" b="1" dirty="0">
                <a:latin typeface="+mj-lt"/>
              </a:rPr>
              <a:t>?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8839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 smtClean="0"/>
              <a:t>Analisis</a:t>
            </a:r>
            <a:r>
              <a:rPr lang="en-US" sz="2600" dirty="0" smtClean="0"/>
              <a:t> </a:t>
            </a:r>
            <a:r>
              <a:rPr lang="en-US" sz="2600" dirty="0"/>
              <a:t>SWOT </a:t>
            </a:r>
            <a:r>
              <a:rPr lang="en-US" sz="2600" dirty="0" err="1"/>
              <a:t>mencakup</a:t>
            </a:r>
            <a:r>
              <a:rPr lang="en-US" sz="2600" dirty="0"/>
              <a:t> </a:t>
            </a:r>
            <a:r>
              <a:rPr lang="en-US" sz="2600" dirty="0" err="1"/>
              <a:t>tiga</a:t>
            </a:r>
            <a:r>
              <a:rPr lang="en-US" sz="2600" dirty="0"/>
              <a:t> </a:t>
            </a:r>
            <a:r>
              <a:rPr lang="en-US" sz="2600" dirty="0" err="1"/>
              <a:t>langkah</a:t>
            </a:r>
            <a:r>
              <a:rPr lang="en-US" sz="2600" dirty="0"/>
              <a:t> </a:t>
            </a:r>
            <a:r>
              <a:rPr lang="en-US" sz="2600" dirty="0" err="1"/>
              <a:t>utama</a:t>
            </a:r>
            <a:r>
              <a:rPr lang="en-US" sz="2600" dirty="0"/>
              <a:t>:</a:t>
            </a: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381000" y="1981200"/>
            <a:ext cx="94488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buFontTx/>
              <a:buChar char="•"/>
            </a:pPr>
            <a:r>
              <a:rPr lang="en-US" sz="2600" b="1" i="1" dirty="0" err="1"/>
              <a:t>Pertama</a:t>
            </a:r>
            <a:r>
              <a:rPr lang="en-US" sz="2600" dirty="0"/>
              <a:t>,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memahami</a:t>
            </a:r>
            <a:r>
              <a:rPr lang="en-US" sz="2600" dirty="0"/>
              <a:t> </a:t>
            </a:r>
            <a:r>
              <a:rPr lang="en-US" sz="2600" dirty="0" err="1"/>
              <a:t>kekuatan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kelemahan</a:t>
            </a:r>
            <a:r>
              <a:rPr lang="en-US" sz="2600" dirty="0"/>
              <a:t> </a:t>
            </a:r>
            <a:r>
              <a:rPr lang="en-US" sz="2600" dirty="0" err="1"/>
              <a:t>organisasi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dirty="0" err="1"/>
              <a:t>lingkunagan</a:t>
            </a:r>
            <a:r>
              <a:rPr lang="en-US" sz="2600" dirty="0"/>
              <a:t> internal).</a:t>
            </a:r>
          </a:p>
          <a:p>
            <a:pPr marL="742950" lvl="1" indent="-285750">
              <a:buFontTx/>
              <a:buChar char="•"/>
            </a:pPr>
            <a:r>
              <a:rPr lang="en-US" sz="2600" b="1" i="1" dirty="0" err="1"/>
              <a:t>Kedua</a:t>
            </a:r>
            <a:r>
              <a:rPr lang="en-US" sz="2600" dirty="0"/>
              <a:t>,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mempelajari</a:t>
            </a:r>
            <a:r>
              <a:rPr lang="en-US" sz="2600" dirty="0"/>
              <a:t> </a:t>
            </a:r>
            <a:r>
              <a:rPr lang="en-US" sz="2600" dirty="0" err="1"/>
              <a:t>lingkungan</a:t>
            </a:r>
            <a:r>
              <a:rPr lang="en-US" sz="2600" dirty="0"/>
              <a:t> </a:t>
            </a:r>
            <a:r>
              <a:rPr lang="en-US" sz="2600" dirty="0" err="1" smtClean="0"/>
              <a:t>organisasi</a:t>
            </a:r>
            <a:r>
              <a:rPr lang="en-US" sz="2600" dirty="0" smtClean="0"/>
              <a:t> </a:t>
            </a:r>
            <a:r>
              <a:rPr lang="en-US" sz="2600" dirty="0" err="1" smtClean="0"/>
              <a:t>organisasi</a:t>
            </a:r>
            <a:r>
              <a:rPr lang="en-US" sz="2600" dirty="0" smtClean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memahami</a:t>
            </a:r>
            <a:r>
              <a:rPr lang="en-US" sz="2600" dirty="0"/>
              <a:t> </a:t>
            </a:r>
            <a:r>
              <a:rPr lang="en-US" sz="2600" dirty="0" err="1"/>
              <a:t>peluang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ancaman</a:t>
            </a:r>
            <a:r>
              <a:rPr lang="en-US" sz="2600" dirty="0"/>
              <a:t> yang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lingkungan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(</a:t>
            </a:r>
            <a:r>
              <a:rPr lang="en-US" sz="2600" dirty="0" err="1"/>
              <a:t>lingkungan</a:t>
            </a:r>
            <a:r>
              <a:rPr lang="en-US" sz="2600" dirty="0"/>
              <a:t> </a:t>
            </a:r>
            <a:r>
              <a:rPr lang="en-US" sz="2600" dirty="0" err="1"/>
              <a:t>eksternal</a:t>
            </a:r>
            <a:r>
              <a:rPr lang="en-US" sz="2600" dirty="0"/>
              <a:t>).</a:t>
            </a:r>
          </a:p>
          <a:p>
            <a:pPr marL="742950" lvl="1" indent="-285750">
              <a:buFontTx/>
              <a:buChar char="•"/>
            </a:pPr>
            <a:r>
              <a:rPr lang="en-US" sz="2600" b="1" i="1" dirty="0" err="1"/>
              <a:t>Akhirnya</a:t>
            </a:r>
            <a:r>
              <a:rPr lang="en-US" sz="2600" b="1" i="1" dirty="0"/>
              <a:t>,</a:t>
            </a:r>
            <a:r>
              <a:rPr lang="en-US" sz="2600" dirty="0"/>
              <a:t> </a:t>
            </a:r>
            <a:r>
              <a:rPr lang="en-US" sz="2600" dirty="0" err="1"/>
              <a:t>menganalisis</a:t>
            </a:r>
            <a:r>
              <a:rPr lang="en-US" sz="2600" dirty="0"/>
              <a:t> </a:t>
            </a:r>
            <a:r>
              <a:rPr lang="en-US" sz="2600" dirty="0" err="1"/>
              <a:t>kekuatan</a:t>
            </a:r>
            <a:r>
              <a:rPr lang="en-US" sz="2600" dirty="0"/>
              <a:t> </a:t>
            </a:r>
            <a:r>
              <a:rPr lang="en-US" sz="2600" dirty="0" err="1"/>
              <a:t>mana</a:t>
            </a:r>
            <a:r>
              <a:rPr lang="en-US" sz="2600" dirty="0"/>
              <a:t> yang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mengambil</a:t>
            </a:r>
            <a:r>
              <a:rPr lang="en-US" sz="2600" dirty="0"/>
              <a:t> </a:t>
            </a:r>
            <a:r>
              <a:rPr lang="en-US" sz="2600" dirty="0" err="1"/>
              <a:t>keuntungan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peluang</a:t>
            </a:r>
            <a:r>
              <a:rPr lang="en-US" sz="2600" dirty="0"/>
              <a:t> yang </a:t>
            </a:r>
            <a:r>
              <a:rPr lang="en-US" sz="2600" dirty="0" err="1"/>
              <a:t>khusus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kelemahan</a:t>
            </a:r>
            <a:r>
              <a:rPr lang="en-US" sz="2600" dirty="0"/>
              <a:t> </a:t>
            </a:r>
            <a:r>
              <a:rPr lang="en-US" sz="2600" dirty="0" err="1"/>
              <a:t>mana</a:t>
            </a:r>
            <a:r>
              <a:rPr lang="en-US" sz="2600" dirty="0"/>
              <a:t> yang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/>
              <a:t>rawan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menghadapi</a:t>
            </a:r>
            <a:r>
              <a:rPr lang="en-US" sz="2600" dirty="0"/>
              <a:t> </a:t>
            </a:r>
            <a:r>
              <a:rPr lang="en-US" sz="2600" dirty="0" err="1"/>
              <a:t>ancaman</a:t>
            </a:r>
            <a:r>
              <a:rPr lang="en-US" sz="2600" dirty="0"/>
              <a:t> </a:t>
            </a:r>
            <a:r>
              <a:rPr lang="en-US" sz="2600" dirty="0" err="1"/>
              <a:t>tertentu</a:t>
            </a:r>
            <a:r>
              <a:rPr lang="en-US" sz="2600" dirty="0"/>
              <a:t> 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merencanakan</a:t>
            </a:r>
            <a:r>
              <a:rPr lang="en-US" sz="2600" dirty="0"/>
              <a:t> </a:t>
            </a:r>
            <a:r>
              <a:rPr lang="en-US" sz="2600" dirty="0" err="1" smtClean="0"/>
              <a:t>oi</a:t>
            </a:r>
            <a:r>
              <a:rPr lang="en-US" sz="2600" dirty="0" smtClean="0"/>
              <a:t> </a:t>
            </a:r>
            <a:r>
              <a:rPr lang="en-US" sz="2600" dirty="0" err="1"/>
              <a:t>strategis</a:t>
            </a:r>
            <a:r>
              <a:rPr lang="en-US" sz="2600" dirty="0"/>
              <a:t> yang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363" grpId="0"/>
      <p:bldP spid="15365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0" y="457200"/>
            <a:ext cx="990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b="1">
                <a:solidFill>
                  <a:srgbClr val="FFFF00"/>
                </a:solidFill>
                <a:latin typeface="Arial" pitchFamily="34" charset="0"/>
              </a:rPr>
              <a:t>SARAN UNTUK MELAKUKAN ANALISIS </a:t>
            </a:r>
            <a:r>
              <a:rPr lang="en-GB" sz="2800" b="1" i="1">
                <a:solidFill>
                  <a:srgbClr val="FFFF00"/>
                </a:solidFill>
                <a:latin typeface="Arial" pitchFamily="34" charset="0"/>
              </a:rPr>
              <a:t>SWOT</a:t>
            </a:r>
            <a:r>
              <a:rPr lang="en-US" sz="2800" b="1">
                <a:solidFill>
                  <a:srgbClr val="FFFF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406400" y="1090613"/>
            <a:ext cx="9144000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8800" indent="-1828800">
              <a:lnSpc>
                <a:spcPct val="80000"/>
              </a:lnSpc>
            </a:pP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Langkah 1: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GB" sz="2800">
                <a:latin typeface="Arial" pitchFamily="34" charset="0"/>
              </a:rPr>
              <a:t>Identifikasi kelemahan dan ancaman yang paling urgen untuk diatasi secara umum pada semua komponen.</a:t>
            </a:r>
          </a:p>
          <a:p>
            <a:pPr marL="1828800" indent="-1828800">
              <a:lnSpc>
                <a:spcPct val="80000"/>
              </a:lnSpc>
            </a:pPr>
            <a:endParaRPr lang="en-GB" sz="1400">
              <a:solidFill>
                <a:schemeClr val="bg1"/>
              </a:solidFill>
              <a:latin typeface="Arial" pitchFamily="34" charset="0"/>
            </a:endParaRPr>
          </a:p>
          <a:p>
            <a:pPr marL="1828800" indent="-1828800">
              <a:lnSpc>
                <a:spcPct val="80000"/>
              </a:lnSpc>
            </a:pP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Langkah 2: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GB" sz="2800">
                <a:latin typeface="Arial" pitchFamily="34" charset="0"/>
              </a:rPr>
              <a:t>Identifikasi kekuatan dan peluang yang diperkirakan cocok untuk upaya mengatasi kelemahan dan ancaman yang telah diidentifikasi lebih dahulu pada Langkah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GB" sz="2800">
                <a:latin typeface="Arial" pitchFamily="34" charset="0"/>
              </a:rPr>
              <a:t>1.</a:t>
            </a:r>
          </a:p>
          <a:p>
            <a:pPr marL="1828800" indent="-1828800">
              <a:lnSpc>
                <a:spcPct val="80000"/>
              </a:lnSpc>
            </a:pPr>
            <a:endParaRPr lang="en-GB" sz="1400">
              <a:latin typeface="Arial" pitchFamily="34" charset="0"/>
            </a:endParaRPr>
          </a:p>
          <a:p>
            <a:pPr marL="1828800" indent="-1828800">
              <a:lnSpc>
                <a:spcPct val="80000"/>
              </a:lnSpc>
            </a:pP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Langkah 3: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GB" sz="2800">
                <a:latin typeface="Arial" pitchFamily="34" charset="0"/>
              </a:rPr>
              <a:t>Masukkan butir-butir hasil identifikasi (Langkah 1 dan Langkah 2) ke dalam Bagan Analisis </a:t>
            </a:r>
            <a:r>
              <a:rPr lang="en-GB" sz="2800" i="1">
                <a:latin typeface="Arial" pitchFamily="34" charset="0"/>
              </a:rPr>
              <a:t>SWO</a:t>
            </a:r>
            <a:r>
              <a:rPr lang="en-GB" sz="2800">
                <a:latin typeface="Arial" pitchFamily="34" charset="0"/>
              </a:rPr>
              <a:t>T. Langkah ini dapat dilakukan secara keseluruhan, atau jika terlalu banyak, dapat dipilah menjadi analisis </a:t>
            </a:r>
            <a:r>
              <a:rPr lang="en-GB" sz="2800" i="1">
                <a:latin typeface="Arial" pitchFamily="34" charset="0"/>
              </a:rPr>
              <a:t>SWOT</a:t>
            </a:r>
            <a:r>
              <a:rPr lang="en-GB" sz="2800">
                <a:latin typeface="Arial" pitchFamily="34" charset="0"/>
              </a:rPr>
              <a:t> untuk komponen </a:t>
            </a:r>
            <a:r>
              <a:rPr lang="en-GB" sz="2800" b="1">
                <a:solidFill>
                  <a:srgbClr val="FFFF00"/>
                </a:solidFill>
                <a:latin typeface="Arial" pitchFamily="34" charset="0"/>
              </a:rPr>
              <a:t>masukan</a:t>
            </a: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, </a:t>
            </a:r>
            <a:r>
              <a:rPr lang="en-GB" sz="2800" b="1">
                <a:solidFill>
                  <a:srgbClr val="FFFF00"/>
                </a:solidFill>
                <a:latin typeface="Arial" pitchFamily="34" charset="0"/>
              </a:rPr>
              <a:t>proses</a:t>
            </a: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, dan </a:t>
            </a:r>
            <a:r>
              <a:rPr lang="en-GB" sz="2800" b="1">
                <a:solidFill>
                  <a:srgbClr val="FFFF00"/>
                </a:solidFill>
                <a:latin typeface="Arial" pitchFamily="34" charset="0"/>
              </a:rPr>
              <a:t>keluaran</a:t>
            </a:r>
            <a:r>
              <a:rPr lang="en-GB" sz="2800">
                <a:solidFill>
                  <a:srgbClr val="FFFF00"/>
                </a:solidFill>
                <a:latin typeface="Arial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  <p:bldP spid="3635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4" name="AutoShape 8"/>
          <p:cNvSpPr>
            <a:spLocks noChangeArrowheads="1"/>
          </p:cNvSpPr>
          <p:nvPr/>
        </p:nvSpPr>
        <p:spPr bwMode="auto">
          <a:xfrm>
            <a:off x="3714750" y="1687513"/>
            <a:ext cx="2578100" cy="1809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FF00">
                  <a:gamma/>
                  <a:shade val="0"/>
                  <a:invGamma/>
                </a:srgbClr>
              </a:gs>
              <a:gs pos="50000">
                <a:srgbClr val="FFFF00">
                  <a:alpha val="74001"/>
                </a:srgbClr>
              </a:gs>
              <a:gs pos="100000">
                <a:srgbClr val="FFFF00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solidFill>
              <a:srgbClr val="333333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lnSpc>
                <a:spcPct val="70000"/>
              </a:lnSpc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Faktor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Internal</a:t>
            </a:r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496888" y="263525"/>
            <a:ext cx="8882062" cy="97155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>
                <a:solidFill>
                  <a:srgbClr val="FFFF00"/>
                </a:solidFill>
              </a:rPr>
              <a:t>Analisis </a:t>
            </a:r>
            <a:r>
              <a:rPr lang="en-US" sz="4800" i="1" smtClean="0">
                <a:solidFill>
                  <a:srgbClr val="FFFF00"/>
                </a:solidFill>
              </a:rPr>
              <a:t>SWOT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3956050" y="2438400"/>
            <a:ext cx="272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Arial" pitchFamily="34" charset="0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1255713" y="1906588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sz="3200" b="1">
                <a:solidFill>
                  <a:srgbClr val="FFFF00"/>
                </a:solidFill>
                <a:latin typeface="Arial" charset="0"/>
              </a:rPr>
              <a:t>ekuatan</a:t>
            </a:r>
            <a:endParaRPr lang="en-US" sz="3200" b="1" i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1255713" y="4129088"/>
            <a:ext cx="2922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0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  <a:r>
              <a:rPr lang="en-US" sz="3200" b="1">
                <a:latin typeface="Arial" charset="0"/>
              </a:rPr>
              <a:t>eluang</a:t>
            </a:r>
            <a:endParaRPr lang="en-US" sz="3200" b="1" i="1">
              <a:latin typeface="Arial" charset="0"/>
            </a:endParaRP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255713" y="2516188"/>
            <a:ext cx="2770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sz="3200" b="1">
                <a:solidFill>
                  <a:srgbClr val="FFFF00"/>
                </a:solidFill>
                <a:latin typeface="Arial" charset="0"/>
              </a:rPr>
              <a:t>elemahan</a:t>
            </a:r>
            <a:endParaRPr lang="en-US" sz="3200" b="1" i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1255713" y="4738688"/>
            <a:ext cx="2889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 u="sng">
                <a:latin typeface="Arial" pitchFamily="34" charset="0"/>
              </a:rPr>
              <a:t>A</a:t>
            </a:r>
            <a:r>
              <a:rPr lang="en-US" sz="3200" b="1">
                <a:latin typeface="Arial" pitchFamily="34" charset="0"/>
              </a:rPr>
              <a:t>ncaman</a:t>
            </a:r>
            <a:endParaRPr lang="en-US" sz="3200" b="1" i="1">
              <a:latin typeface="Arial" pitchFamily="34" charset="0"/>
            </a:endParaRPr>
          </a:p>
        </p:txBody>
      </p:sp>
      <p:sp>
        <p:nvSpPr>
          <p:cNvPr id="367625" name="AutoShape 9"/>
          <p:cNvSpPr>
            <a:spLocks noChangeArrowheads="1"/>
          </p:cNvSpPr>
          <p:nvPr/>
        </p:nvSpPr>
        <p:spPr bwMode="auto">
          <a:xfrm>
            <a:off x="3741738" y="3998913"/>
            <a:ext cx="2549525" cy="1809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shade val="0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solidFill>
              <a:srgbClr val="333333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Faktor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</a:rPr>
              <a:t>Eksternal</a:t>
            </a:r>
            <a:endParaRPr lang="en-US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854700" y="1995488"/>
            <a:ext cx="264160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nb-NO" sz="2800" b="1">
                <a:solidFill>
                  <a:srgbClr val="FFFF00"/>
                </a:solidFill>
                <a:latin typeface="Arial" pitchFamily="34" charset="0"/>
              </a:rPr>
              <a:t>lingkungan internal organisasi</a:t>
            </a:r>
            <a:r>
              <a:rPr lang="en-US" sz="3200" b="1">
                <a:solidFill>
                  <a:srgbClr val="FFFF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5937250" y="4205288"/>
            <a:ext cx="25781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nb-NO" sz="2800" b="1">
                <a:latin typeface="Arial" pitchFamily="34" charset="0"/>
              </a:rPr>
              <a:t>lingkungan eksternal organisasi</a:t>
            </a:r>
            <a:r>
              <a:rPr lang="en-US" sz="28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20" grpId="0"/>
      <p:bldP spid="367621" grpId="0"/>
      <p:bldP spid="367622" grpId="0"/>
      <p:bldP spid="367623" grpId="0"/>
      <p:bldP spid="367626" grpId="0"/>
      <p:bldP spid="367626" grpId="1"/>
      <p:bldP spid="3676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15875" y="3414713"/>
            <a:ext cx="9906000" cy="1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 txBox="1">
            <a:spLocks noRot="1" noChangeArrowheads="1"/>
          </p:cNvSpPr>
          <p:nvPr/>
        </p:nvSpPr>
        <p:spPr>
          <a:xfrm>
            <a:off x="822325" y="92075"/>
            <a:ext cx="8229600" cy="685800"/>
          </a:xfrm>
          <a:prstGeom prst="rect">
            <a:avLst/>
          </a:prstGeom>
          <a:noFill/>
        </p:spPr>
        <p:txBody>
          <a:bodyPr lIns="92075" tIns="46038" rIns="92075" bIns="46038"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ANALISIS SWOT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8275" y="2270125"/>
            <a:ext cx="1600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800" b="1">
                <a:solidFill>
                  <a:srgbClr val="FFC000"/>
                </a:solidFill>
                <a:latin typeface="Century Schoolbook" pitchFamily="18" charset="0"/>
              </a:rPr>
              <a:t>FOKUS INTERNAL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76200" y="4784725"/>
            <a:ext cx="1816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800" b="1">
                <a:solidFill>
                  <a:srgbClr val="FFC000"/>
                </a:solidFill>
                <a:latin typeface="Century Schoolbook" pitchFamily="18" charset="0"/>
              </a:rPr>
              <a:t>FOKUS EKSTERNAL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71650" y="777875"/>
            <a:ext cx="3800475" cy="2651125"/>
            <a:chOff x="1773238" y="685800"/>
            <a:chExt cx="3804602" cy="265176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773238" y="685800"/>
              <a:ext cx="3804602" cy="265176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93" name="Rectangle 8"/>
            <p:cNvSpPr>
              <a:spLocks noChangeArrowheads="1"/>
            </p:cNvSpPr>
            <p:nvPr/>
          </p:nvSpPr>
          <p:spPr bwMode="auto">
            <a:xfrm>
              <a:off x="1855457" y="1234572"/>
              <a:ext cx="3645562" cy="1570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 u="sng">
                  <a:latin typeface="Century Schoolbook" pitchFamily="18" charset="0"/>
                </a:rPr>
                <a:t>KEKUATAN</a:t>
              </a:r>
            </a:p>
            <a:p>
              <a:pPr algn="ctr" eaLnBrk="0" hangingPunct="0"/>
              <a:endParaRPr lang="en-US" sz="2400" b="1">
                <a:latin typeface="Century Schoolbook" pitchFamily="18" charset="0"/>
              </a:endParaRPr>
            </a:p>
            <a:p>
              <a:pPr algn="ctr" eaLnBrk="0" hangingPunct="0"/>
              <a:r>
                <a:rPr lang="en-US" sz="2400" b="1" i="1">
                  <a:latin typeface="Century Schoolbook" pitchFamily="18" charset="0"/>
                </a:rPr>
                <a:t>Apa yang dilakukan dengan baik?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578475" y="777875"/>
            <a:ext cx="3886200" cy="2651125"/>
            <a:chOff x="5577840" y="685800"/>
            <a:chExt cx="3886200" cy="265176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577840" y="685800"/>
              <a:ext cx="3886200" cy="2651760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7189" name="Rectangle 11"/>
            <p:cNvSpPr>
              <a:spLocks noChangeArrowheads="1"/>
            </p:cNvSpPr>
            <p:nvPr/>
          </p:nvSpPr>
          <p:spPr bwMode="auto">
            <a:xfrm>
              <a:off x="5791200" y="1219328"/>
              <a:ext cx="3504565" cy="1570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 u="sng">
                  <a:latin typeface="Century Schoolbook" pitchFamily="18" charset="0"/>
                </a:rPr>
                <a:t>KELEMAHAN</a:t>
              </a:r>
            </a:p>
            <a:p>
              <a:pPr algn="ctr" eaLnBrk="0" hangingPunct="0"/>
              <a:endParaRPr lang="en-US" sz="2400" b="1">
                <a:latin typeface="Century Schoolbook" pitchFamily="18" charset="0"/>
              </a:endParaRPr>
            </a:p>
            <a:p>
              <a:pPr algn="ctr" eaLnBrk="0" hangingPunct="0"/>
              <a:r>
                <a:rPr lang="en-US" sz="2400" b="1" i="1">
                  <a:latin typeface="Century Schoolbook" pitchFamily="18" charset="0"/>
                </a:rPr>
                <a:t>Apa yang salah sekarang?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1736725" y="3419475"/>
            <a:ext cx="3841750" cy="3170238"/>
            <a:chOff x="1736725" y="3327400"/>
            <a:chExt cx="3841115" cy="3169921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773252" y="3327400"/>
              <a:ext cx="3804588" cy="3169921"/>
            </a:xfrm>
            <a:prstGeom prst="rect">
              <a:avLst/>
            </a:prstGeom>
            <a:solidFill>
              <a:srgbClr val="C00000"/>
            </a:solidFill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7185" name="Rectangle 12"/>
            <p:cNvSpPr>
              <a:spLocks noChangeArrowheads="1"/>
            </p:cNvSpPr>
            <p:nvPr/>
          </p:nvSpPr>
          <p:spPr bwMode="auto">
            <a:xfrm>
              <a:off x="1736725" y="4282345"/>
              <a:ext cx="3816350" cy="12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400" b="1" u="sng">
                  <a:latin typeface="Century Schoolbook" pitchFamily="18" charset="0"/>
                </a:rPr>
                <a:t>PELUANG</a:t>
              </a:r>
            </a:p>
            <a:p>
              <a:pPr algn="ctr" eaLnBrk="0" hangingPunct="0">
                <a:lnSpc>
                  <a:spcPct val="80000"/>
                </a:lnSpc>
              </a:pPr>
              <a:endParaRPr lang="en-US" sz="2400" b="1">
                <a:latin typeface="Century Schoolbook" pitchFamily="18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400" b="1" i="1">
                  <a:latin typeface="Century Schoolbook" pitchFamily="18" charset="0"/>
                </a:rPr>
                <a:t>Kemungkinan apa yang ada?</a:t>
              </a: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5522913" y="3419475"/>
            <a:ext cx="3959225" cy="3170238"/>
            <a:chOff x="5522913" y="3327401"/>
            <a:chExt cx="3959225" cy="3169920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5577840" y="3327401"/>
              <a:ext cx="3879972" cy="3169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5522913" y="4206153"/>
              <a:ext cx="3959225" cy="142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400" b="1" u="sng">
                  <a:latin typeface="Century Schoolbook" pitchFamily="18" charset="0"/>
                </a:rPr>
                <a:t>ANCAMAN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400" b="1">
                <a:latin typeface="Century Schoolbook" pitchFamily="18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400" b="1" i="1">
                  <a:latin typeface="Century Schoolbook" pitchFamily="18" charset="0"/>
                </a:rPr>
                <a:t>Apa yang dapat menjadi salah?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65238" y="1295400"/>
            <a:ext cx="73755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buFontTx/>
              <a:buChar char="•"/>
            </a:pP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 smtClean="0"/>
              <a:t>kekuatan</a:t>
            </a:r>
            <a:r>
              <a:rPr lang="en-US" sz="3200" dirty="0" smtClean="0"/>
              <a:t>?</a:t>
            </a:r>
            <a:endParaRPr lang="en-US" sz="3200" dirty="0"/>
          </a:p>
          <a:p>
            <a:pPr marL="742950" lvl="1" indent="-285750">
              <a:buFontTx/>
              <a:buChar char="•"/>
            </a:pP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Kerjakan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?</a:t>
            </a:r>
          </a:p>
          <a:p>
            <a:pPr marL="742950" lvl="1" indent="-285750">
              <a:buFontTx/>
              <a:buChar char="•"/>
            </a:pP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dilihat</a:t>
            </a:r>
            <a:r>
              <a:rPr lang="en-US" sz="3200" dirty="0"/>
              <a:t> </a:t>
            </a:r>
            <a:r>
              <a:rPr lang="en-US" sz="3200" dirty="0" err="1"/>
              <a:t>orang</a:t>
            </a:r>
            <a:r>
              <a:rPr lang="en-US" sz="3200" dirty="0"/>
              <a:t> lain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kekuatan</a:t>
            </a:r>
            <a:r>
              <a:rPr lang="en-US" sz="3200" dirty="0"/>
              <a:t> </a:t>
            </a:r>
            <a:r>
              <a:rPr lang="en-US" sz="3200" dirty="0" smtClean="0"/>
              <a:t>? </a:t>
            </a:r>
            <a:endParaRPr lang="en-US" sz="3200" dirty="0"/>
          </a:p>
          <a:p>
            <a:pPr marL="742950" lvl="1" indent="-285750">
              <a:buFontTx/>
              <a:buChar char="•"/>
            </a:pP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lembaga</a:t>
            </a:r>
            <a:r>
              <a:rPr lang="en-US" sz="3200" dirty="0"/>
              <a:t> </a:t>
            </a:r>
            <a:r>
              <a:rPr lang="en-US" sz="3200" dirty="0" smtClean="0"/>
              <a:t>?</a:t>
            </a:r>
            <a:endParaRPr lang="en-US" sz="3200" dirty="0"/>
          </a:p>
          <a:p>
            <a:pPr marL="742950" lvl="1" indent="-285750">
              <a:buFontTx/>
              <a:buChar char="•"/>
            </a:pP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rekam</a:t>
            </a:r>
            <a:r>
              <a:rPr lang="en-US" sz="3200" dirty="0"/>
              <a:t> </a:t>
            </a:r>
            <a:r>
              <a:rPr lang="en-US" sz="3200" dirty="0" err="1"/>
              <a:t>jejak</a:t>
            </a:r>
            <a:r>
              <a:rPr lang="en-US" sz="3200" dirty="0"/>
              <a:t> yang </a:t>
            </a:r>
            <a:r>
              <a:rPr lang="en-US" sz="3200" dirty="0" err="1"/>
              <a:t>baik</a:t>
            </a:r>
            <a:r>
              <a:rPr lang="en-US" sz="3200" dirty="0"/>
              <a:t>? </a:t>
            </a:r>
          </a:p>
          <a:p>
            <a:pPr marL="742950" lvl="1" indent="-285750">
              <a:buFontTx/>
              <a:buChar char="•"/>
            </a:pPr>
            <a:r>
              <a:rPr lang="en-US" sz="3200" dirty="0"/>
              <a:t>Di </a:t>
            </a:r>
            <a:r>
              <a:rPr lang="en-US" sz="3200" dirty="0" err="1"/>
              <a:t>mana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bersaing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784475" y="304800"/>
            <a:ext cx="4381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Kekuatan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5"/>
      <p:bldP spid="194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0" y="1219200"/>
            <a:ext cx="83820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buFontTx/>
              <a:buChar char="•"/>
            </a:pP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dikembangkan</a:t>
            </a:r>
            <a:r>
              <a:rPr lang="en-US" sz="3600" dirty="0"/>
              <a:t>?</a:t>
            </a:r>
          </a:p>
          <a:p>
            <a:pPr marL="742950" lvl="1" indent="-285750">
              <a:buFontTx/>
              <a:buChar char="•"/>
            </a:pP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berlangsung</a:t>
            </a:r>
            <a:r>
              <a:rPr lang="en-US" sz="3600" dirty="0"/>
              <a:t> </a:t>
            </a:r>
            <a:r>
              <a:rPr lang="en-US" sz="3600" dirty="0" err="1"/>
              <a:t>kurang</a:t>
            </a:r>
            <a:r>
              <a:rPr lang="en-US" sz="3600" dirty="0"/>
              <a:t> optimal </a:t>
            </a:r>
            <a:r>
              <a:rPr lang="en-US" sz="3600" dirty="0" err="1"/>
              <a:t>dibandingkan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keinginan</a:t>
            </a:r>
            <a:r>
              <a:rPr lang="en-US" sz="3600" dirty="0"/>
              <a:t> </a:t>
            </a:r>
            <a:r>
              <a:rPr lang="en-US" sz="3600" dirty="0" smtClean="0"/>
              <a:t>?</a:t>
            </a:r>
            <a:endParaRPr lang="en-US" sz="3600" dirty="0"/>
          </a:p>
          <a:p>
            <a:pPr marL="742950" lvl="1" indent="-285750">
              <a:buFontTx/>
              <a:buChar char="•"/>
            </a:pPr>
            <a:r>
              <a:rPr lang="en-US" sz="3600" dirty="0" err="1"/>
              <a:t>Kompetisi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berlangsung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?</a:t>
            </a:r>
          </a:p>
          <a:p>
            <a:pPr marL="742950" lvl="1" indent="-285750">
              <a:buFontTx/>
              <a:buChar char="•"/>
            </a:pP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/>
              <a:t>perbaiki</a:t>
            </a:r>
            <a:r>
              <a:rPr lang="en-US" sz="3600" dirty="0"/>
              <a:t>?</a:t>
            </a:r>
          </a:p>
          <a:p>
            <a:pPr marL="742950" lvl="1" indent="-285750">
              <a:buFontTx/>
              <a:buChar char="•"/>
            </a:pP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?</a:t>
            </a:r>
          </a:p>
          <a:p>
            <a:pPr marL="742950" lvl="1" indent="-285750">
              <a:buFontTx/>
              <a:buChar char="•"/>
            </a:pPr>
            <a:r>
              <a:rPr lang="en-US" sz="3600" dirty="0"/>
              <a:t>Hal </a:t>
            </a: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/>
              <a:t>hindari</a:t>
            </a:r>
            <a:r>
              <a:rPr lang="en-US" sz="3600" dirty="0"/>
              <a:t>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221038" y="152400"/>
            <a:ext cx="344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400"/>
              <a:t>Kelemahan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5"/>
      <p:bldP spid="2048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14754</TotalTime>
  <Words>1317</Words>
  <Application>Microsoft Office PowerPoint</Application>
  <PresentationFormat>A4 Paper (210x297 mm)</PresentationFormat>
  <Paragraphs>193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Analisis SWOT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Aturan Sederhana untuk Analisis SWOT</vt:lpstr>
      <vt:lpstr>Keterbatasan Analisis SWOT</vt:lpstr>
      <vt:lpstr>Peringatan!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Rochman Natawijaya</dc:creator>
  <cp:lastModifiedBy>Admin</cp:lastModifiedBy>
  <cp:revision>263</cp:revision>
  <dcterms:created xsi:type="dcterms:W3CDTF">2001-04-02T06:10:22Z</dcterms:created>
  <dcterms:modified xsi:type="dcterms:W3CDTF">2017-03-12T02:35:56Z</dcterms:modified>
</cp:coreProperties>
</file>