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61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3970-EFE9-4660-A316-87BFF188C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742045"/>
            <a:ext cx="12191999" cy="1347738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3D Mesh Labeling: </a:t>
            </a:r>
            <a:br>
              <a:rPr lang="en-IN" sz="4400" dirty="0"/>
            </a:br>
            <a:r>
              <a:rPr lang="en-IN" sz="4400" dirty="0"/>
              <a:t>A Data Driven Approach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AD76-9894-42C5-917F-6D298EDA5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0425" y="5877907"/>
            <a:ext cx="8791575" cy="934634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/>
              <a:t>Rohit Rao P</a:t>
            </a:r>
          </a:p>
          <a:p>
            <a:pPr algn="r"/>
            <a:r>
              <a:rPr lang="en-IN" dirty="0"/>
              <a:t>111447392</a:t>
            </a:r>
          </a:p>
        </p:txBody>
      </p:sp>
    </p:spTree>
    <p:extLst>
      <p:ext uri="{BB962C8B-B14F-4D97-AF65-F5344CB8AC3E}">
        <p14:creationId xmlns:p14="http://schemas.microsoft.com/office/powerpoint/2010/main" val="232658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96AF-0DC8-4FBB-ADC1-FF63C800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D0368-4A88-4464-8CE1-27B3B5B9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Curse of dimensionality: Big Feature vector</a:t>
            </a:r>
          </a:p>
          <a:p>
            <a:pPr lvl="1"/>
            <a:r>
              <a:rPr lang="en-IN" dirty="0"/>
              <a:t>339 feature vector for Unary term.</a:t>
            </a:r>
          </a:p>
          <a:p>
            <a:pPr lvl="1"/>
            <a:r>
              <a:rPr lang="en-IN" dirty="0"/>
              <a:t>191 feature vector for Pairwise term.</a:t>
            </a:r>
          </a:p>
          <a:p>
            <a:r>
              <a:rPr lang="en-IN" dirty="0"/>
              <a:t>Linearly stacked features.</a:t>
            </a:r>
          </a:p>
          <a:p>
            <a:r>
              <a:rPr lang="en-IN" dirty="0"/>
              <a:t>Prone to overfitting the training data.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05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23CD-7BB3-4C2F-8CEE-9C8865E1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3D Mesh Labelling via Deep Convolutional Neural Networks: Geometric Feature Extraction.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3588-563B-4353-A092-9B3DC97E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7875"/>
          </a:xfrm>
        </p:spPr>
        <p:txBody>
          <a:bodyPr>
            <a:normAutofit/>
          </a:bodyPr>
          <a:lstStyle/>
          <a:p>
            <a:r>
              <a:rPr lang="en-IN" dirty="0"/>
              <a:t>Idea: Build a smaller feature vector</a:t>
            </a:r>
          </a:p>
          <a:p>
            <a:pPr lvl="1"/>
            <a:r>
              <a:rPr lang="en-IN" dirty="0"/>
              <a:t>Effective</a:t>
            </a:r>
          </a:p>
          <a:p>
            <a:pPr lvl="1"/>
            <a:r>
              <a:rPr lang="en-IN" dirty="0"/>
              <a:t>Robust</a:t>
            </a:r>
          </a:p>
          <a:p>
            <a:r>
              <a:rPr lang="en-IN" dirty="0"/>
              <a:t>Using convolution operations in CNN features are </a:t>
            </a:r>
          </a:p>
          <a:p>
            <a:pPr lvl="1"/>
            <a:r>
              <a:rPr lang="en-IN" dirty="0"/>
              <a:t>Combined nonlinearly. </a:t>
            </a:r>
          </a:p>
          <a:p>
            <a:pPr lvl="1"/>
            <a:r>
              <a:rPr lang="en-IN" dirty="0"/>
              <a:t>Hierarchically compressed to have smaller dimension.</a:t>
            </a:r>
          </a:p>
          <a:p>
            <a:r>
              <a:rPr lang="en-IN" dirty="0"/>
              <a:t>600 components to 30 × 20 feature matrix.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93849-7548-4934-93AB-3089BAAD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021" y="2249486"/>
            <a:ext cx="2568790" cy="40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645E-60BD-43F2-B3C8-5C53FEB8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37" y="27653"/>
            <a:ext cx="9905998" cy="713752"/>
          </a:xfrm>
        </p:spPr>
        <p:txBody>
          <a:bodyPr/>
          <a:lstStyle/>
          <a:p>
            <a:r>
              <a:rPr lang="en-IN" dirty="0"/>
              <a:t>Network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09E1-CBBA-4E7D-8447-11AE67A0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22" y="552425"/>
            <a:ext cx="11825416" cy="615729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C1194-F48A-4125-93B9-3B619412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79" y="845875"/>
            <a:ext cx="10770501" cy="557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2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B8BC-D7D9-4801-8450-3EE67C33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624" y="0"/>
            <a:ext cx="9905998" cy="1046764"/>
          </a:xfrm>
        </p:spPr>
        <p:txBody>
          <a:bodyPr/>
          <a:lstStyle/>
          <a:p>
            <a:r>
              <a:rPr lang="en-IN" dirty="0"/>
              <a:t>Convolution and subsampling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5A09-F968-485D-AB30-5C64CE770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90832"/>
            <a:ext cx="9905999" cy="5931243"/>
          </a:xfrm>
        </p:spPr>
        <p:txBody>
          <a:bodyPr>
            <a:normAutofit/>
          </a:bodyPr>
          <a:lstStyle/>
          <a:p>
            <a:r>
              <a:rPr lang="en-IN" dirty="0"/>
              <a:t>Stage I</a:t>
            </a:r>
          </a:p>
          <a:p>
            <a:pPr lvl="1"/>
            <a:r>
              <a:rPr lang="en-IN" dirty="0"/>
              <a:t>Apply Twelve 7X5 convolution filters(W) and Bias (B).</a:t>
            </a:r>
          </a:p>
          <a:p>
            <a:pPr lvl="1"/>
            <a:r>
              <a:rPr lang="en-IN" dirty="0"/>
              <a:t>Apply Sigmoid function.</a:t>
            </a:r>
          </a:p>
          <a:p>
            <a:pPr lvl="1"/>
            <a:r>
              <a:rPr lang="en-IN" dirty="0"/>
              <a:t>Down sample by 2 to get Twelve 12x8 feature maps     	 </a:t>
            </a:r>
          </a:p>
          <a:p>
            <a:r>
              <a:rPr lang="en-IN" dirty="0"/>
              <a:t>Stage II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dirty="0"/>
              <a:t>Same process as stage I but Apply twelve 5X5 convolution filter.</a:t>
            </a:r>
          </a:p>
          <a:p>
            <a:pPr lvl="1"/>
            <a:r>
              <a:rPr lang="en-IN" dirty="0"/>
              <a:t>24 features maps of size 4x2.</a:t>
            </a:r>
          </a:p>
          <a:p>
            <a:pPr lvl="1"/>
            <a:r>
              <a:rPr lang="en-IN" dirty="0"/>
              <a:t>Reshaped to 192 component linear vector</a:t>
            </a:r>
          </a:p>
          <a:p>
            <a:r>
              <a:rPr lang="en-IN" dirty="0"/>
              <a:t>Stage III</a:t>
            </a:r>
          </a:p>
          <a:p>
            <a:pPr lvl="1"/>
            <a:r>
              <a:rPr lang="en-IN" dirty="0"/>
              <a:t>P is label prediction for feature vector v</a:t>
            </a:r>
          </a:p>
          <a:p>
            <a:pPr lvl="1"/>
            <a:r>
              <a:rPr lang="en-IN" dirty="0"/>
              <a:t>Approximate P to match ground truth G </a:t>
            </a:r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C1117-0F0A-4722-A802-000B6D8C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381" y="1057021"/>
            <a:ext cx="3400057" cy="331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651B9-40CB-4CA5-885C-783582652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264" y="1389013"/>
            <a:ext cx="3295604" cy="1436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DEF78C-3859-46CC-A475-C5C60504B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380" y="2923756"/>
            <a:ext cx="3400057" cy="606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279F5-C5D3-415A-B3AD-C2C115C26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603" y="5071226"/>
            <a:ext cx="2172040" cy="4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DD6D-D46C-4804-866C-A3C199CF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623" y="0"/>
            <a:ext cx="9905998" cy="790832"/>
          </a:xfrm>
        </p:spPr>
        <p:txBody>
          <a:bodyPr/>
          <a:lstStyle/>
          <a:p>
            <a:r>
              <a:rPr lang="en-IN" dirty="0"/>
              <a:t>Network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AA57-5288-46CF-AC43-6FD7D338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904" y="790831"/>
            <a:ext cx="9905999" cy="5647039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Feed Forward</a:t>
            </a:r>
          </a:p>
          <a:p>
            <a:pPr lvl="1"/>
            <a:r>
              <a:rPr lang="en-IN" dirty="0"/>
              <a:t>pass the input geometric features to update the label Indication.</a:t>
            </a:r>
          </a:p>
          <a:p>
            <a:r>
              <a:rPr lang="en-IN" dirty="0"/>
              <a:t>Back propagation</a:t>
            </a:r>
          </a:p>
          <a:p>
            <a:pPr lvl="1"/>
            <a:r>
              <a:rPr lang="en-IN" dirty="0"/>
              <a:t>Reduce prediction error by tuning parameter using gradient descent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Delta is the gradient.</a:t>
            </a:r>
          </a:p>
          <a:p>
            <a:pPr lvl="1"/>
            <a:r>
              <a:rPr lang="en-IN" dirty="0"/>
              <a:t>Alpha is learning rate set to 0.95.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B9472-9AD7-4C7F-8553-349D7926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486" y="790830"/>
            <a:ext cx="4460272" cy="951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3E010-047B-485C-8AE6-A1448BC7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486" y="3793525"/>
            <a:ext cx="4460272" cy="8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40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B0B9-783F-4C04-BB51-6D3436FE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121" y="0"/>
            <a:ext cx="9905998" cy="851936"/>
          </a:xfrm>
        </p:spPr>
        <p:txBody>
          <a:bodyPr/>
          <a:lstStyle/>
          <a:p>
            <a:r>
              <a:rPr lang="en-IN" dirty="0"/>
              <a:t>Mesh Label Optimization: Boundary case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F5A-517B-400D-BCA6-B45416DD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121" y="851936"/>
            <a:ext cx="9905999" cy="5907210"/>
          </a:xfrm>
        </p:spPr>
        <p:txBody>
          <a:bodyPr/>
          <a:lstStyle/>
          <a:p>
            <a:r>
              <a:rPr lang="en-IN" dirty="0"/>
              <a:t>Adding constraints to overcome labeling inconsistency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Term 1:</a:t>
            </a:r>
          </a:p>
          <a:p>
            <a:pPr lvl="1"/>
            <a:r>
              <a:rPr lang="en-IN" dirty="0"/>
              <a:t>High penalty on incorrectly </a:t>
            </a:r>
            <a:r>
              <a:rPr lang="en-IN" dirty="0" err="1"/>
              <a:t>labeled</a:t>
            </a:r>
            <a:r>
              <a:rPr lang="en-IN" dirty="0"/>
              <a:t> triangle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Term2:</a:t>
            </a:r>
          </a:p>
          <a:p>
            <a:pPr lvl="1"/>
            <a:r>
              <a:rPr lang="en-IN" dirty="0"/>
              <a:t>No penalty if same face.</a:t>
            </a:r>
          </a:p>
          <a:p>
            <a:pPr lvl="1"/>
            <a:r>
              <a:rPr lang="en-IN" dirty="0"/>
              <a:t>Penalty proportional to Dihedra angle(theta) and distance(Phi).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6ED86-7BE3-4238-A8A5-E5B9B8CD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041" y="1612441"/>
            <a:ext cx="6017741" cy="859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F9DBE8-3677-4E66-B711-B8C7CB878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84" y="2752888"/>
            <a:ext cx="3022072" cy="459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C4419F-A918-408E-8000-0C95AC1AB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11" y="4084376"/>
            <a:ext cx="5248599" cy="7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5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8478-A082-4D62-A13A-6CB43509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6338"/>
            <a:ext cx="9905998" cy="1221959"/>
          </a:xfrm>
        </p:spPr>
        <p:txBody>
          <a:bodyPr/>
          <a:lstStyle/>
          <a:p>
            <a:r>
              <a:rPr lang="en-IN" dirty="0"/>
              <a:t>Comparison of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13B3-045B-4EC1-96A6-6F1A2CF53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95953-510A-417C-B880-5A6A0D6C4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59" y="1268297"/>
            <a:ext cx="5313406" cy="518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46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B1C7-0FC9-437A-9E7C-64551F0B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770" y="245967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2949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5A84-C7C2-4686-80E8-F0E668CE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2419"/>
            <a:ext cx="9905998" cy="1198607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D480C-42FD-4E3E-8C91-E7BDC422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07" y="1285101"/>
            <a:ext cx="10152664" cy="5004487"/>
          </a:xfrm>
        </p:spPr>
        <p:txBody>
          <a:bodyPr>
            <a:normAutofit/>
          </a:bodyPr>
          <a:lstStyle/>
          <a:p>
            <a:r>
              <a:rPr lang="en-IN" dirty="0"/>
              <a:t>Mesh Labeling and its application</a:t>
            </a:r>
          </a:p>
          <a:p>
            <a:r>
              <a:rPr lang="en-IN" dirty="0"/>
              <a:t>Methods to describe a mesh</a:t>
            </a:r>
          </a:p>
          <a:p>
            <a:r>
              <a:rPr lang="en-IN" sz="2000" i="1" dirty="0"/>
              <a:t>Paper 1: </a:t>
            </a:r>
            <a:r>
              <a:rPr lang="en-IN" dirty="0"/>
              <a:t>Learning 3D Mesh Segmentation and Labeling</a:t>
            </a:r>
            <a:r>
              <a:rPr lang="en-IN" sz="2000" i="1" dirty="0"/>
              <a:t> </a:t>
            </a:r>
            <a:r>
              <a:rPr lang="en-IN" sz="2000" i="1" dirty="0" err="1"/>
              <a:t>Evangelos</a:t>
            </a:r>
            <a:r>
              <a:rPr lang="en-IN" sz="2000" i="1" dirty="0"/>
              <a:t> </a:t>
            </a:r>
            <a:r>
              <a:rPr lang="en-IN" sz="2000" i="1" dirty="0" err="1"/>
              <a:t>Kalogerakis</a:t>
            </a:r>
            <a:r>
              <a:rPr lang="en-IN" sz="2000" i="1" dirty="0"/>
              <a:t> et al</a:t>
            </a:r>
          </a:p>
          <a:p>
            <a:pPr lvl="1"/>
            <a:r>
              <a:rPr lang="en-IN" dirty="0"/>
              <a:t>CRF Model for segmentation.</a:t>
            </a:r>
          </a:p>
          <a:p>
            <a:pPr lvl="1"/>
            <a:r>
              <a:rPr lang="en-IN" dirty="0"/>
              <a:t>Unary and pairwise energy terms.</a:t>
            </a:r>
          </a:p>
          <a:p>
            <a:pPr lvl="1"/>
            <a:r>
              <a:rPr lang="en-IN" dirty="0"/>
              <a:t>Joint Boost classifier</a:t>
            </a:r>
          </a:p>
          <a:p>
            <a:r>
              <a:rPr lang="en-IN" sz="2000" i="1" dirty="0"/>
              <a:t>Paper 2: </a:t>
            </a:r>
            <a:r>
              <a:rPr lang="en-IN" dirty="0"/>
              <a:t>3D Mesh Labelling via Deep Convolutional Neural Networks </a:t>
            </a:r>
            <a:r>
              <a:rPr lang="en-IN" sz="2000" i="1" dirty="0" err="1"/>
              <a:t>Kan</a:t>
            </a:r>
            <a:r>
              <a:rPr lang="en-IN" sz="2000" i="1" dirty="0"/>
              <a:t> Gao et al</a:t>
            </a:r>
          </a:p>
          <a:p>
            <a:pPr lvl="1"/>
            <a:r>
              <a:rPr lang="en-IN" dirty="0"/>
              <a:t>Geometric Feature Extraction.</a:t>
            </a:r>
          </a:p>
          <a:p>
            <a:pPr lvl="1"/>
            <a:r>
              <a:rPr lang="en-IN" dirty="0"/>
              <a:t>Network training and parameter estimation.</a:t>
            </a:r>
          </a:p>
          <a:p>
            <a:pPr lvl="1"/>
            <a:r>
              <a:rPr lang="en-IN" dirty="0"/>
              <a:t>Mesh Label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56966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AA39-E308-41E1-BC65-256214FDF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037"/>
            <a:ext cx="9905998" cy="1478570"/>
          </a:xfrm>
        </p:spPr>
        <p:txBody>
          <a:bodyPr/>
          <a:lstStyle/>
          <a:p>
            <a:r>
              <a:rPr lang="en-IN" dirty="0"/>
              <a:t>Mesh Labeling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E8265A-990C-47CF-8F53-CD16540510C5}"/>
              </a:ext>
            </a:extLst>
          </p:cNvPr>
          <p:cNvSpPr txBox="1">
            <a:spLocks/>
          </p:cNvSpPr>
          <p:nvPr/>
        </p:nvSpPr>
        <p:spPr>
          <a:xfrm>
            <a:off x="1141412" y="3466660"/>
            <a:ext cx="4517744" cy="273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Given a 3D mesh</a:t>
            </a:r>
          </a:p>
          <a:p>
            <a:pPr lvl="1"/>
            <a:r>
              <a:rPr lang="en-IN" dirty="0"/>
              <a:t>Mesh Segmentation</a:t>
            </a:r>
          </a:p>
          <a:p>
            <a:pPr lvl="1"/>
            <a:r>
              <a:rPr lang="en-IN" dirty="0"/>
              <a:t>Labeling</a:t>
            </a:r>
          </a:p>
          <a:p>
            <a:pPr lvl="1"/>
            <a:r>
              <a:rPr lang="en-IN" dirty="0"/>
              <a:t>Identify the probable object part that each triangle on the mesh belongs to.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BFD0BD-A62D-4A3E-AD74-806ADB52BEB8}"/>
              </a:ext>
            </a:extLst>
          </p:cNvPr>
          <p:cNvSpPr txBox="1">
            <a:spLocks/>
          </p:cNvSpPr>
          <p:nvPr/>
        </p:nvSpPr>
        <p:spPr>
          <a:xfrm>
            <a:off x="7991175" y="3466659"/>
            <a:ext cx="2623280" cy="273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Application</a:t>
            </a:r>
          </a:p>
          <a:p>
            <a:pPr lvl="1"/>
            <a:r>
              <a:rPr lang="en-IN" dirty="0"/>
              <a:t>Mesh editing.</a:t>
            </a:r>
          </a:p>
          <a:p>
            <a:pPr lvl="1"/>
            <a:r>
              <a:rPr lang="en-IN" dirty="0"/>
              <a:t>Deformation</a:t>
            </a:r>
          </a:p>
          <a:p>
            <a:pPr lvl="1"/>
            <a:r>
              <a:rPr lang="en-IN" dirty="0"/>
              <a:t>Modelling </a:t>
            </a:r>
          </a:p>
          <a:p>
            <a:pPr lvl="1"/>
            <a:r>
              <a:rPr lang="en-IN" dirty="0"/>
              <a:t>Style transfer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F97E6-CECE-43A4-B8F9-03E778A12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120" y="1083082"/>
            <a:ext cx="572979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5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796F-F9A4-4DB1-A07F-AB43D684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24465"/>
          </a:xfrm>
        </p:spPr>
        <p:txBody>
          <a:bodyPr/>
          <a:lstStyle/>
          <a:p>
            <a:r>
              <a:rPr lang="en-IN" dirty="0"/>
              <a:t>Mesh Features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8AAFEC-E959-4566-AE9F-013D06EEC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266" y="1285103"/>
            <a:ext cx="3109311" cy="2353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C25523-5188-4075-BEE0-C310E7766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087" y="3668280"/>
            <a:ext cx="3109311" cy="395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5F56D-862A-434C-A5EB-1AB7863C2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859" y="1285102"/>
            <a:ext cx="1739688" cy="235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477CFE-5AD5-4E90-A734-990B642EFAA9}"/>
              </a:ext>
            </a:extLst>
          </p:cNvPr>
          <p:cNvSpPr txBox="1"/>
          <p:nvPr/>
        </p:nvSpPr>
        <p:spPr>
          <a:xfrm>
            <a:off x="1141413" y="858191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Geodesic Distance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ACE7D-6596-46CE-83CC-5F11A8FBB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917" y="1430882"/>
            <a:ext cx="2466202" cy="23736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DE1C25-9101-4667-8CFD-5504EF550D70}"/>
              </a:ext>
            </a:extLst>
          </p:cNvPr>
          <p:cNvSpPr txBox="1"/>
          <p:nvPr/>
        </p:nvSpPr>
        <p:spPr>
          <a:xfrm>
            <a:off x="6718429" y="858190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Shape Diameter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0CF722-4B2D-471E-B645-E6986604B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1318" y="4669176"/>
            <a:ext cx="1495425" cy="1476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B21D95-D06D-4E4C-AC83-85059408F5D1}"/>
              </a:ext>
            </a:extLst>
          </p:cNvPr>
          <p:cNvSpPr txBox="1"/>
          <p:nvPr/>
        </p:nvSpPr>
        <p:spPr>
          <a:xfrm>
            <a:off x="1240267" y="4244584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Shape context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74BC28-A01A-44BD-977B-D7669E05E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8915" y="4669175"/>
            <a:ext cx="2157584" cy="15429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6070A1-942E-4F39-970A-F90939496779}"/>
              </a:ext>
            </a:extLst>
          </p:cNvPr>
          <p:cNvSpPr txBox="1"/>
          <p:nvPr/>
        </p:nvSpPr>
        <p:spPr>
          <a:xfrm>
            <a:off x="6813657" y="4121013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Curvature</a:t>
            </a:r>
          </a:p>
        </p:txBody>
      </p:sp>
    </p:spTree>
    <p:extLst>
      <p:ext uri="{BB962C8B-B14F-4D97-AF65-F5344CB8AC3E}">
        <p14:creationId xmlns:p14="http://schemas.microsoft.com/office/powerpoint/2010/main" val="359892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8ABD-39B9-4B3D-9C80-E564E712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Learning 3D Mesh Segmentation and Labeling :</a:t>
            </a:r>
            <a:br>
              <a:rPr lang="en-IN" dirty="0"/>
            </a:br>
            <a:r>
              <a:rPr lang="en-IN" dirty="0"/>
              <a:t>CRF Model for segmentation.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E06D93-AA36-424D-B58F-04527B2E0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687" y="2846519"/>
            <a:ext cx="8044248" cy="1287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92DE9-2917-4F2F-8A4D-7F6508AC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627" y="4325033"/>
            <a:ext cx="6078367" cy="1117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B0683-9D51-4D31-A3F2-3A679F4ED3E3}"/>
              </a:ext>
            </a:extLst>
          </p:cNvPr>
          <p:cNvSpPr txBox="1"/>
          <p:nvPr/>
        </p:nvSpPr>
        <p:spPr>
          <a:xfrm>
            <a:off x="2032687" y="2212149"/>
            <a:ext cx="398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Minimize the objective function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5A89FC-FB58-41BC-A6C6-8C9BA734D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95" y="5696761"/>
            <a:ext cx="2123433" cy="544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181DED-DDB4-45EB-95EA-7D309B371A59}"/>
              </a:ext>
            </a:extLst>
          </p:cNvPr>
          <p:cNvSpPr txBox="1"/>
          <p:nvPr/>
        </p:nvSpPr>
        <p:spPr>
          <a:xfrm>
            <a:off x="2341606" y="5696761"/>
            <a:ext cx="2539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Find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222380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E979-E4D1-46BE-AA3C-A01DF6F4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2361"/>
            <a:ext cx="9905998" cy="1355683"/>
          </a:xfrm>
        </p:spPr>
        <p:txBody>
          <a:bodyPr/>
          <a:lstStyle/>
          <a:p>
            <a:r>
              <a:rPr lang="en-IN" dirty="0"/>
              <a:t>Unary Energy component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E39C-CB35-4BCA-BE5C-13E0A73B1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9751"/>
            <a:ext cx="9905999" cy="5609968"/>
          </a:xfrm>
        </p:spPr>
        <p:txBody>
          <a:bodyPr/>
          <a:lstStyle/>
          <a:p>
            <a:r>
              <a:rPr lang="en-IN" dirty="0"/>
              <a:t>Most important component of the algorithm.</a:t>
            </a:r>
          </a:p>
          <a:p>
            <a:r>
              <a:rPr lang="en-IN" dirty="0"/>
              <a:t>Evaluates a classifier(Joint Boost classifier).</a:t>
            </a:r>
          </a:p>
          <a:p>
            <a:r>
              <a:rPr lang="en-IN" dirty="0"/>
              <a:t>Excellent result in the segment interior but poor results at the boundary.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2F5F5-2A35-4EBD-965D-50EA4094F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05" y="3874121"/>
            <a:ext cx="4069149" cy="635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9E4D8A-658E-4DE4-897C-0B9F8088E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41" y="2685104"/>
            <a:ext cx="2401201" cy="387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7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366C-0AAC-47E4-A271-5B17528B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626" y="247134"/>
            <a:ext cx="9905998" cy="688418"/>
          </a:xfrm>
        </p:spPr>
        <p:txBody>
          <a:bodyPr/>
          <a:lstStyle/>
          <a:p>
            <a:r>
              <a:rPr lang="en-IN" dirty="0"/>
              <a:t>Pair Wise energy Component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F7DD-93BD-433F-802F-55AE77CC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268" y="1059119"/>
            <a:ext cx="9905999" cy="5016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Label Compatibility term L:</a:t>
            </a:r>
          </a:p>
          <a:p>
            <a:pPr lvl="1"/>
            <a:r>
              <a:rPr lang="en-IN" dirty="0"/>
              <a:t>Low penalty for compatible labels like head and ear.</a:t>
            </a:r>
          </a:p>
          <a:p>
            <a:pPr lvl="1"/>
            <a:r>
              <a:rPr lang="en-IN" dirty="0"/>
              <a:t>High penalty for incompatible labels like head and leg.</a:t>
            </a:r>
          </a:p>
          <a:p>
            <a:r>
              <a:rPr lang="en-IN" dirty="0"/>
              <a:t>Geometry dependent term T:</a:t>
            </a:r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Probability for two adjacent faces not having same label</a:t>
            </a:r>
          </a:p>
          <a:p>
            <a:pPr lvl="1"/>
            <a:r>
              <a:rPr lang="en-IN" dirty="0"/>
              <a:t>Penalty proportional to dihedral angle(w)</a:t>
            </a:r>
          </a:p>
          <a:p>
            <a:pPr lvl="1"/>
            <a:r>
              <a:rPr lang="en-IN" dirty="0"/>
              <a:t>Penalty proportional to boundary length (u)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7A520-D9AA-4320-A5F3-BCA013717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42" y="1140811"/>
            <a:ext cx="5022878" cy="520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707A7A-9598-4510-9345-BBCE5AA67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508" y="3596287"/>
            <a:ext cx="6301945" cy="100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1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F9E8-EB4E-4DDE-8560-5B290414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Unary and pairwise energy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05E26-AA37-45F6-9B53-A04DC1AF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060" y="2299298"/>
            <a:ext cx="2163083" cy="32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E16E48-FC4B-405F-B079-54636BC0C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569" y="2299298"/>
            <a:ext cx="2117132" cy="3240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3D461F2-FBE3-47FF-99DF-B01376F052C3}"/>
              </a:ext>
            </a:extLst>
          </p:cNvPr>
          <p:cNvSpPr/>
          <p:nvPr/>
        </p:nvSpPr>
        <p:spPr>
          <a:xfrm>
            <a:off x="4971021" y="3447534"/>
            <a:ext cx="2137719" cy="12233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27C17B-EE31-45EE-8205-5C7C97B4E518}"/>
              </a:ext>
            </a:extLst>
          </p:cNvPr>
          <p:cNvSpPr txBox="1"/>
          <p:nvPr/>
        </p:nvSpPr>
        <p:spPr>
          <a:xfrm>
            <a:off x="2152522" y="5684235"/>
            <a:ext cx="296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only unary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C239A-5AB8-4C25-B1E4-01D9EEBCBF75}"/>
              </a:ext>
            </a:extLst>
          </p:cNvPr>
          <p:cNvSpPr txBox="1"/>
          <p:nvPr/>
        </p:nvSpPr>
        <p:spPr>
          <a:xfrm>
            <a:off x="7328489" y="5545735"/>
            <a:ext cx="227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both unary and </a:t>
            </a:r>
          </a:p>
          <a:p>
            <a:r>
              <a:rPr lang="en-IN" dirty="0"/>
              <a:t>pair wise components.</a:t>
            </a:r>
          </a:p>
        </p:txBody>
      </p:sp>
    </p:spTree>
    <p:extLst>
      <p:ext uri="{BB962C8B-B14F-4D97-AF65-F5344CB8AC3E}">
        <p14:creationId xmlns:p14="http://schemas.microsoft.com/office/powerpoint/2010/main" val="426998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2B69-B103-4D2B-AF86-94901D29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78"/>
            <a:ext cx="9905998" cy="777796"/>
          </a:xfrm>
        </p:spPr>
        <p:txBody>
          <a:bodyPr/>
          <a:lstStyle/>
          <a:p>
            <a:r>
              <a:rPr lang="en-IN" dirty="0"/>
              <a:t>Joint Boost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2923-C5F0-4A98-8967-4DB3C2B8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79030"/>
            <a:ext cx="9905999" cy="6078970"/>
          </a:xfrm>
        </p:spPr>
        <p:txBody>
          <a:bodyPr>
            <a:normAutofit/>
          </a:bodyPr>
          <a:lstStyle/>
          <a:p>
            <a:r>
              <a:rPr lang="en-IN" dirty="0"/>
              <a:t>Decision Stump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Minimize</a:t>
            </a:r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j is number of iteration ~ 300</a:t>
            </a:r>
          </a:p>
          <a:p>
            <a:pPr lvl="1"/>
            <a:r>
              <a:rPr lang="en-IN" dirty="0"/>
              <a:t>I is indication function, 1 if Ci =1 and -1 otherwise</a:t>
            </a:r>
          </a:p>
          <a:p>
            <a:r>
              <a:rPr lang="en-IN" dirty="0"/>
              <a:t>Weights are updated in each iteration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5548A-D32F-4999-B170-72A4C8F0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044" y="1336282"/>
            <a:ext cx="5258058" cy="866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B4120B-F46C-4522-BA65-F94E53686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044" y="2886877"/>
            <a:ext cx="5258058" cy="880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E018E-085C-4080-BF2D-76E81C95A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044" y="5615847"/>
            <a:ext cx="5258058" cy="518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BE500-8C55-4B7C-B873-8E62C19F1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734" y="984808"/>
            <a:ext cx="3833826" cy="52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70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605</TotalTime>
  <Words>474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</vt:lpstr>
      <vt:lpstr>3D Mesh Labeling:  A Data Driven Approach </vt:lpstr>
      <vt:lpstr>Overview</vt:lpstr>
      <vt:lpstr>Mesh Labeling </vt:lpstr>
      <vt:lpstr>Mesh Features</vt:lpstr>
      <vt:lpstr>Learning 3D Mesh Segmentation and Labeling : CRF Model for segmentation.</vt:lpstr>
      <vt:lpstr>Unary Energy component </vt:lpstr>
      <vt:lpstr>Pair Wise energy Component  </vt:lpstr>
      <vt:lpstr>Unary and pairwise energy components</vt:lpstr>
      <vt:lpstr>Joint Boost classifier</vt:lpstr>
      <vt:lpstr>Problems with the method</vt:lpstr>
      <vt:lpstr>3D Mesh Labelling via Deep Convolutional Neural Networks: Geometric Feature Extraction.</vt:lpstr>
      <vt:lpstr>Network Structure</vt:lpstr>
      <vt:lpstr>Convolution and subsampling</vt:lpstr>
      <vt:lpstr>Network Training</vt:lpstr>
      <vt:lpstr>Mesh Label Optimization: Boundary case  </vt:lpstr>
      <vt:lpstr>Comparison of results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Mesh Labelling: A Data Driven Approach</dc:title>
  <dc:creator>Rohit Rao Padebettu</dc:creator>
  <cp:lastModifiedBy>Rohit Rao Padebettu</cp:lastModifiedBy>
  <cp:revision>37</cp:revision>
  <dcterms:created xsi:type="dcterms:W3CDTF">2017-10-20T07:29:25Z</dcterms:created>
  <dcterms:modified xsi:type="dcterms:W3CDTF">2017-10-22T22:45:04Z</dcterms:modified>
</cp:coreProperties>
</file>