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7" r:id="rId9"/>
    <p:sldId id="265" r:id="rId10"/>
    <p:sldId id="266" r:id="rId11"/>
    <p:sldId id="268" r:id="rId12"/>
    <p:sldId id="269" r:id="rId13"/>
    <p:sldId id="261" r:id="rId14"/>
    <p:sldId id="270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919" autoAdjust="0"/>
  </p:normalViewPr>
  <p:slideViewPr>
    <p:cSldViewPr snapToGrid="0">
      <p:cViewPr varScale="1">
        <p:scale>
          <a:sx n="67" d="100"/>
          <a:sy n="67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F1D6E-E022-4C6B-BCA9-CEFB1E3DE0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Mesh Segmentation and labeling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982C3-92E8-4A4E-A6E1-97FB371761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Rohit Rao P</a:t>
            </a:r>
          </a:p>
          <a:p>
            <a:r>
              <a:rPr lang="en-IN" dirty="0"/>
              <a:t>SBU ID: 111447392</a:t>
            </a:r>
          </a:p>
        </p:txBody>
      </p:sp>
    </p:spTree>
    <p:extLst>
      <p:ext uri="{BB962C8B-B14F-4D97-AF65-F5344CB8AC3E}">
        <p14:creationId xmlns:p14="http://schemas.microsoft.com/office/powerpoint/2010/main" val="2016077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C826-2355-4B8A-B475-6EDF6FC5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IN" dirty="0"/>
              <a:t>Classification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45D02-E736-4996-96D4-AAED8BD7C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237" y="1307120"/>
            <a:ext cx="9905999" cy="3541714"/>
          </a:xfrm>
        </p:spPr>
        <p:txBody>
          <a:bodyPr/>
          <a:lstStyle/>
          <a:p>
            <a:r>
              <a:rPr lang="en-IN" dirty="0"/>
              <a:t>Collection of Features is better than individual feature </a:t>
            </a:r>
          </a:p>
          <a:p>
            <a:r>
              <a:rPr lang="en-IN" dirty="0"/>
              <a:t>Mixture of surface and volume of features improves the classification.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108F9E-EAC4-48FC-AA3A-739E4937F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2533649"/>
            <a:ext cx="11158538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25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C6252-544B-4795-8E1C-7BC6BE66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2743"/>
            <a:ext cx="9905998" cy="1478570"/>
          </a:xfrm>
        </p:spPr>
        <p:txBody>
          <a:bodyPr/>
          <a:lstStyle/>
          <a:p>
            <a:r>
              <a:rPr lang="en-IN" dirty="0"/>
              <a:t>Classification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0CBC9-2E61-4F8F-BD62-4BB7F7072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11313"/>
            <a:ext cx="9905999" cy="4989512"/>
          </a:xfrm>
        </p:spPr>
        <p:txBody>
          <a:bodyPr/>
          <a:lstStyle/>
          <a:p>
            <a:r>
              <a:rPr lang="en-IN" dirty="0"/>
              <a:t>Accuracy at boundaries are low due to missing pairwise features.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31D33A-6E00-449A-9698-73ABC0BF1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201457"/>
            <a:ext cx="9905998" cy="428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50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0FB0E-782B-4A4A-B8E6-BB402BCDB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18455"/>
            <a:ext cx="9905998" cy="1478570"/>
          </a:xfrm>
        </p:spPr>
        <p:txBody>
          <a:bodyPr/>
          <a:lstStyle/>
          <a:p>
            <a:r>
              <a:rPr lang="en-IN" dirty="0"/>
              <a:t>Future Enhancement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CBCF5-CF0A-4299-9049-4ABB8289F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597024"/>
            <a:ext cx="9905999" cy="5089525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Tried and miserably failed </a:t>
            </a:r>
          </a:p>
          <a:p>
            <a:pPr lvl="1"/>
            <a:r>
              <a:rPr lang="en-IN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using FCN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Lack of compute power, Loss not reducing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gradients was not converging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Labeling optimization using </a:t>
            </a:r>
            <a:r>
              <a:rPr lang="en-IN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Graph Cut algorithm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/>
          </a:p>
          <a:p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 “cheap to compute” feature which can used to drive a fast classifier such as extreme learning machine to handle online segmentation.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execution time of Average geodesic distance using idea of heat kernels.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execution time of Shape diameter function using octree.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0336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999D-0834-42CC-9021-12A5F4223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9905998" cy="1478570"/>
          </a:xfrm>
        </p:spPr>
        <p:txBody>
          <a:bodyPr/>
          <a:lstStyle/>
          <a:p>
            <a:r>
              <a:rPr lang="en-IN" dirty="0"/>
              <a:t>Final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764A86-DF74-4710-88B1-DD8561CEAF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337906"/>
              </p:ext>
            </p:extLst>
          </p:nvPr>
        </p:nvGraphicFramePr>
        <p:xfrm>
          <a:off x="785811" y="1057276"/>
          <a:ext cx="10772775" cy="513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849475">
                  <a:extLst>
                    <a:ext uri="{9D8B030D-6E8A-4147-A177-3AD203B41FA5}">
                      <a16:colId xmlns:a16="http://schemas.microsoft.com/office/drawing/2014/main" val="1811077047"/>
                    </a:ext>
                  </a:extLst>
                </a:gridCol>
                <a:gridCol w="5923300">
                  <a:extLst>
                    <a:ext uri="{9D8B030D-6E8A-4147-A177-3AD203B41FA5}">
                      <a16:colId xmlns:a16="http://schemas.microsoft.com/office/drawing/2014/main" val="1059344731"/>
                    </a:ext>
                  </a:extLst>
                </a:gridCol>
              </a:tblGrid>
              <a:tr h="5714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Project Proposal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Demo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96468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Average Geodesic Distance</a:t>
                      </a:r>
                    </a:p>
                    <a:p>
                      <a:endParaRPr kumimoji="0" lang="en-IN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Average Geodesic Distance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839238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Shape Diameter Function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Shape Diameter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62175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Curvature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Curvature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224758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Shape Context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Shape Context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497719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Volumetric Shape Images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375176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Mesh Labeling 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8542"/>
                  </a:ext>
                </a:extLst>
              </a:tr>
            </a:tbl>
          </a:graphicData>
        </a:graphic>
      </p:graphicFrame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7E19E7CD-24D0-4664-8948-64A9B64B8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5125" y="1621446"/>
            <a:ext cx="914400" cy="914400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4DC6503C-AA6B-4CC4-985B-D6E76C331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5125" y="2392825"/>
            <a:ext cx="914400" cy="914400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5FBA704D-371C-4A98-94BD-8EEFC00BE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5125" y="3135922"/>
            <a:ext cx="914400" cy="914400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B52E2A3F-03E5-4D95-BDD1-89AE4F11E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5128" y="3900046"/>
            <a:ext cx="914400" cy="914400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C19C29D8-23DA-4225-9195-16DD8707E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09657" y="4664539"/>
            <a:ext cx="914400" cy="914400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B202F77B-95DA-4A2B-9938-A0E2EC811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1451" y="53786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80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F08F-9E42-460B-80FA-985CCA82A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 Source Declaration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68C9D-E089-49D1-97D3-1E157988E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Ray Triangle intersection algorithm directly taken from Wikipedia and </a:t>
            </a:r>
            <a:r>
              <a:rPr lang="en-IN" dirty="0" err="1"/>
              <a:t>ScratchAPixel</a:t>
            </a:r>
            <a:r>
              <a:rPr lang="en-IN" dirty="0"/>
              <a:t> blog post.(https://www.scratchapixel.com/lessons/3d-basic-rendering/ray-tracing-rendering-a-triangle/moller-trumbore-ray-triangle-intersection)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0221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4CE8-7D2A-4735-9426-039C5FB8D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B5792-C91C-49A6-AE21-A13CF19E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6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7467-5E6E-4A32-BDB6-3B7D5DEEF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5878A-CDB1-4D8D-841A-3E6D1D6B2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5805"/>
            <a:ext cx="9905999" cy="4135396"/>
          </a:xfrm>
        </p:spPr>
        <p:txBody>
          <a:bodyPr/>
          <a:lstStyle/>
          <a:p>
            <a:r>
              <a:rPr lang="en-IN" dirty="0"/>
              <a:t>What is Mesh Segmentation? Why are Mesh Features important?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A0C2AC-BD51-45F9-8C03-772DA4412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516" y="2266529"/>
            <a:ext cx="5729790" cy="1971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FC19F-91F4-4BFB-8EB4-2DDE3BD39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939" y="4482909"/>
            <a:ext cx="2209367" cy="1929317"/>
          </a:xfrm>
          <a:prstGeom prst="rect">
            <a:avLst/>
          </a:prstGeom>
        </p:spPr>
      </p:pic>
      <p:pic>
        <p:nvPicPr>
          <p:cNvPr id="1030" name="Picture 6" descr="Figure 3: left: original image, right image after edge detection  &#10;                ">
            <a:extLst>
              <a:ext uri="{FF2B5EF4-FFF2-40B4-BE49-F238E27FC236}">
                <a16:creationId xmlns:a16="http://schemas.microsoft.com/office/drawing/2014/main" id="{D6C9F1ED-C7D4-4B34-AF2C-13FF71234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809" y="4482909"/>
            <a:ext cx="3667125" cy="191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9A449F1-A993-4ECE-90D5-6CCBD97E6C21}"/>
              </a:ext>
            </a:extLst>
          </p:cNvPr>
          <p:cNvSpPr/>
          <p:nvPr/>
        </p:nvSpPr>
        <p:spPr>
          <a:xfrm>
            <a:off x="3429000" y="5440675"/>
            <a:ext cx="485775" cy="35052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AEDB43A-0ECA-48F1-B024-47D637C9A76B}"/>
              </a:ext>
            </a:extLst>
          </p:cNvPr>
          <p:cNvSpPr/>
          <p:nvPr/>
        </p:nvSpPr>
        <p:spPr>
          <a:xfrm>
            <a:off x="8716418" y="5260128"/>
            <a:ext cx="485775" cy="35052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raphic 7" descr="Help">
            <a:extLst>
              <a:ext uri="{FF2B5EF4-FFF2-40B4-BE49-F238E27FC236}">
                <a16:creationId xmlns:a16="http://schemas.microsoft.com/office/drawing/2014/main" id="{2A8F56C7-230D-4627-B80E-E872F746ED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40847" y="497127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7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F1868-0780-49F6-8AED-F8C93623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Geodesic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3BB32-E92A-4916-ADA0-723414CB6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Surface Property</a:t>
            </a:r>
          </a:p>
          <a:p>
            <a:r>
              <a:rPr lang="en-IN" dirty="0"/>
              <a:t>Fast Marching </a:t>
            </a:r>
          </a:p>
          <a:p>
            <a:r>
              <a:rPr lang="en-IN" dirty="0"/>
              <a:t>Planar Propagation</a:t>
            </a:r>
          </a:p>
          <a:p>
            <a:r>
              <a:rPr lang="en-IN" dirty="0"/>
              <a:t>Average of all distances</a:t>
            </a:r>
          </a:p>
          <a:p>
            <a:pPr marL="0" indent="0">
              <a:buNone/>
            </a:pPr>
            <a:r>
              <a:rPr lang="en-IN" dirty="0"/>
              <a:t>   between face of mesh and </a:t>
            </a:r>
          </a:p>
          <a:p>
            <a:pPr marL="0" indent="0">
              <a:buNone/>
            </a:pPr>
            <a:r>
              <a:rPr lang="en-IN" dirty="0"/>
              <a:t>   all the other faces.</a:t>
            </a:r>
          </a:p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C7383C-EB1B-4FE9-B84B-A487BBE54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929" y="2443163"/>
            <a:ext cx="3694512" cy="279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4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199F4-C99F-4FE4-B6B0-C1DD4B8D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Shape Diameter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14F4E-55CC-4C0C-BA29-CA8A8BC79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Volume property </a:t>
            </a:r>
          </a:p>
          <a:p>
            <a:r>
              <a:rPr lang="en-IN" dirty="0"/>
              <a:t>Poise invariant </a:t>
            </a:r>
          </a:p>
          <a:p>
            <a:r>
              <a:rPr lang="en-IN" dirty="0"/>
              <a:t>Approximation to distance from surface to</a:t>
            </a:r>
          </a:p>
          <a:p>
            <a:pPr marL="0" indent="0">
              <a:buNone/>
            </a:pPr>
            <a:r>
              <a:rPr lang="en-IN" dirty="0"/>
              <a:t>   medial axis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E2D7DF-C6FE-419D-9786-76B066C8D9D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512" y="1994693"/>
            <a:ext cx="2840355" cy="4051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0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D155-42A3-4DE5-B72B-F247DA00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Curvature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0EA69-268D-42E3-B02C-789FE57D7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Surface Property</a:t>
            </a:r>
          </a:p>
          <a:p>
            <a:r>
              <a:rPr lang="en-IN" dirty="0"/>
              <a:t>Gaussian and Mean curves</a:t>
            </a:r>
          </a:p>
          <a:p>
            <a:r>
              <a:rPr lang="en-IN" dirty="0"/>
              <a:t>Features computed using principle Curvatures.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F71DEB-A4AB-4EF3-B42A-0713C36C8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450" y="1552575"/>
            <a:ext cx="26098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6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46FE-A6A2-495B-9FC4-531E3F1A5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Volumetric Shape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33533-D5FB-4A11-A393-C10813969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Motivated by idea that change in part mostly corresponds to distinct change in volume.</a:t>
            </a:r>
          </a:p>
          <a:p>
            <a:r>
              <a:rPr lang="en-IN" dirty="0"/>
              <a:t>2 Pass feature</a:t>
            </a:r>
          </a:p>
          <a:p>
            <a:pPr lvl="1"/>
            <a:r>
              <a:rPr lang="en-IN" dirty="0"/>
              <a:t>First Pass a simple SDF</a:t>
            </a:r>
          </a:p>
          <a:p>
            <a:pPr lvl="1"/>
            <a:r>
              <a:rPr lang="en-IN" dirty="0"/>
              <a:t>Random sampling in the second pass</a:t>
            </a:r>
          </a:p>
          <a:p>
            <a:r>
              <a:rPr lang="en-IN" dirty="0"/>
              <a:t>Better Approximate when compared to SDF.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6CA44-A968-4828-A22C-6394ED28B6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557" y="2887027"/>
            <a:ext cx="3445193" cy="17278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214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6CAA-FFC3-4795-B215-090EC2B8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Shape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B4D7B-7711-4BF0-97A5-36609494E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Couple Surface qualities geodesic distance and orientation of the mesh face.</a:t>
            </a:r>
          </a:p>
          <a:p>
            <a:r>
              <a:rPr lang="en-IN" dirty="0"/>
              <a:t>Histogram = (log (geodesic distance),Angle between face Normal and vector to other face).</a:t>
            </a:r>
          </a:p>
          <a:p>
            <a:r>
              <a:rPr lang="en-IN" dirty="0"/>
              <a:t>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3DA9D-C4F3-4026-8036-BC1097F0F7A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273" y="3557590"/>
            <a:ext cx="4529138" cy="2643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A14741-128F-4162-BBE6-D5284021B84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218" y="3771901"/>
            <a:ext cx="3442018" cy="2428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925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783E6-3B26-4C12-92B2-E1D82668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Generation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DFCD9-6C37-490A-9C0F-D98EB40D6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SDF and VIS generate the most features, AGD and VIS is most time consuming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A49838-4A1E-4DA2-8E4A-4CD768FE3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90" y="2848768"/>
            <a:ext cx="5514975" cy="32091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2AD2B3-BF87-40D3-B1F5-CFE370F2C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994" y="2848767"/>
            <a:ext cx="5455712" cy="320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22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544B-EFC0-45D4-9021-34DA89D09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Mesh Labeling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3C110-082F-4C00-B83F-02EAD6BF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414587"/>
            <a:ext cx="9905999" cy="3490913"/>
          </a:xfrm>
        </p:spPr>
        <p:txBody>
          <a:bodyPr/>
          <a:lstStyle/>
          <a:p>
            <a:r>
              <a:rPr lang="en-IN" dirty="0"/>
              <a:t>Good Mixtures of surface and volume properties</a:t>
            </a:r>
          </a:p>
          <a:p>
            <a:r>
              <a:rPr lang="en-IN" dirty="0"/>
              <a:t>Random Forest classifier </a:t>
            </a:r>
          </a:p>
          <a:p>
            <a:pPr lvl="1"/>
            <a:r>
              <a:rPr lang="en-IN" dirty="0"/>
              <a:t>Fast </a:t>
            </a:r>
          </a:p>
          <a:p>
            <a:pPr lvl="1"/>
            <a:r>
              <a:rPr lang="en-IN" dirty="0"/>
              <a:t>Similar accuracy when compared to SVM (92%)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sz="2400" dirty="0"/>
              <a:t>Classification precision of 91%</a:t>
            </a:r>
          </a:p>
        </p:txBody>
      </p:sp>
    </p:spTree>
    <p:extLst>
      <p:ext uri="{BB962C8B-B14F-4D97-AF65-F5344CB8AC3E}">
        <p14:creationId xmlns:p14="http://schemas.microsoft.com/office/powerpoint/2010/main" val="3283189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348</TotalTime>
  <Words>371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Tw Cen MT</vt:lpstr>
      <vt:lpstr>Circuit</vt:lpstr>
      <vt:lpstr>Mesh Segmentation and labeling</vt:lpstr>
      <vt:lpstr>Overview</vt:lpstr>
      <vt:lpstr>Geodesic Distance</vt:lpstr>
      <vt:lpstr>Shape Diameter function</vt:lpstr>
      <vt:lpstr>Curvature </vt:lpstr>
      <vt:lpstr>Volumetric Shape Images</vt:lpstr>
      <vt:lpstr>Shape Context</vt:lpstr>
      <vt:lpstr>Feature Generation Analysis</vt:lpstr>
      <vt:lpstr>Mesh Labeling  </vt:lpstr>
      <vt:lpstr>Classification Analysis</vt:lpstr>
      <vt:lpstr>Classification Analysis</vt:lpstr>
      <vt:lpstr>Future Enhancement </vt:lpstr>
      <vt:lpstr>Final Overview</vt:lpstr>
      <vt:lpstr>open Source Declaration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Mesh Segmentation and labeling</dc:title>
  <dc:creator>Rohit Rao Padebettu</dc:creator>
  <cp:lastModifiedBy>Rohit Rao Padebettu</cp:lastModifiedBy>
  <cp:revision>20</cp:revision>
  <dcterms:created xsi:type="dcterms:W3CDTF">2017-12-08T03:27:10Z</dcterms:created>
  <dcterms:modified xsi:type="dcterms:W3CDTF">2017-12-08T09:15:13Z</dcterms:modified>
</cp:coreProperties>
</file>