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masis MT Pro Medium" panose="02040604050005020304" pitchFamily="18" charset="0"/>
      <p:regular r:id="rId14"/>
      <p:italic r:id="rId15"/>
    </p:embeddedFont>
    <p:embeddedFont>
      <p:font typeface="Calibri" panose="020F0502020204030204" pitchFamily="34" charset="0"/>
      <p:regular r:id="rId16"/>
      <p:bold r:id="rId17"/>
      <p:italic r:id="rId18"/>
      <p:boldItalic r:id="rId19"/>
    </p:embeddedFont>
    <p:embeddedFont>
      <p:font typeface="Josefin Sans Regular" panose="020B0604020202020204" charset="0"/>
      <p:regular r:id="rId20"/>
    </p:embeddedFont>
    <p:embeddedFont>
      <p:font typeface="Josefin Sans Regular Bold" panose="020B0604020202020204" charset="0"/>
      <p:regular r:id="rId21"/>
    </p:embeddedFont>
    <p:embeddedFont>
      <p:font typeface="Paytone On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1149" b="26195"/>
          <a:stretch>
            <a:fillRect/>
          </a:stretch>
        </p:blipFill>
        <p:spPr>
          <a:xfrm>
            <a:off x="0" y="0"/>
            <a:ext cx="18288000" cy="10287000"/>
          </a:xfrm>
          <a:prstGeom prst="rect">
            <a:avLst/>
          </a:prstGeom>
        </p:spPr>
      </p:pic>
      <p:sp>
        <p:nvSpPr>
          <p:cNvPr id="3" name="AutoShape 3"/>
          <p:cNvSpPr/>
          <p:nvPr/>
        </p:nvSpPr>
        <p:spPr>
          <a:xfrm>
            <a:off x="503994" y="-215705"/>
            <a:ext cx="143706" cy="3152428"/>
          </a:xfrm>
          <a:prstGeom prst="rect">
            <a:avLst/>
          </a:prstGeom>
          <a:solidFill>
            <a:srgbClr val="FFA46F"/>
          </a:solidFill>
        </p:spPr>
      </p:sp>
      <p:sp>
        <p:nvSpPr>
          <p:cNvPr id="4" name="AutoShape 4"/>
          <p:cNvSpPr/>
          <p:nvPr/>
        </p:nvSpPr>
        <p:spPr>
          <a:xfrm>
            <a:off x="17640300" y="7352695"/>
            <a:ext cx="143706" cy="3152428"/>
          </a:xfrm>
          <a:prstGeom prst="rect">
            <a:avLst/>
          </a:prstGeom>
          <a:solidFill>
            <a:srgbClr val="FFA46F"/>
          </a:solidFill>
        </p:spPr>
      </p:sp>
      <p:sp>
        <p:nvSpPr>
          <p:cNvPr id="5" name="AutoShape 5"/>
          <p:cNvSpPr/>
          <p:nvPr/>
        </p:nvSpPr>
        <p:spPr>
          <a:xfrm rot="-5400000">
            <a:off x="17344060" y="-961128"/>
            <a:ext cx="143706" cy="3152428"/>
          </a:xfrm>
          <a:prstGeom prst="rect">
            <a:avLst/>
          </a:prstGeom>
          <a:solidFill>
            <a:srgbClr val="FFA46F"/>
          </a:solidFill>
        </p:spPr>
      </p:sp>
      <p:sp>
        <p:nvSpPr>
          <p:cNvPr id="6" name="AutoShape 6"/>
          <p:cNvSpPr/>
          <p:nvPr/>
        </p:nvSpPr>
        <p:spPr>
          <a:xfrm rot="-5400000">
            <a:off x="862609" y="8095700"/>
            <a:ext cx="143706" cy="3152428"/>
          </a:xfrm>
          <a:prstGeom prst="rect">
            <a:avLst/>
          </a:prstGeom>
          <a:solidFill>
            <a:srgbClr val="FFA46F"/>
          </a:solidFill>
        </p:spPr>
      </p:sp>
      <p:grpSp>
        <p:nvGrpSpPr>
          <p:cNvPr id="7" name="Group 7"/>
          <p:cNvGrpSpPr/>
          <p:nvPr/>
        </p:nvGrpSpPr>
        <p:grpSpPr>
          <a:xfrm>
            <a:off x="1880731" y="2938517"/>
            <a:ext cx="14670244" cy="6254128"/>
            <a:chOff x="1644041" y="2548334"/>
            <a:chExt cx="19560326" cy="8338836"/>
          </a:xfrm>
        </p:grpSpPr>
        <p:sp>
          <p:nvSpPr>
            <p:cNvPr id="9" name="TextBox 9"/>
            <p:cNvSpPr txBox="1"/>
            <p:nvPr/>
          </p:nvSpPr>
          <p:spPr>
            <a:xfrm>
              <a:off x="2661204" y="2548334"/>
              <a:ext cx="17526000" cy="4369401"/>
            </a:xfrm>
            <a:prstGeom prst="rect">
              <a:avLst/>
            </a:prstGeom>
            <a:ln>
              <a:noFill/>
            </a:ln>
            <a:effectLst>
              <a:outerShdw blurRad="139700" dist="27940" dir="3000000" algn="ctr">
                <a:schemeClr val="tx1"/>
              </a:outerShdw>
            </a:effectLst>
            <a:scene3d>
              <a:camera prst="orthographicFront">
                <a:rot lat="0" lon="0" rev="0"/>
              </a:camera>
              <a:lightRig rig="balanced" dir="t">
                <a:rot lat="0" lon="0" rev="8700000"/>
              </a:lightRig>
            </a:scene3d>
            <a:sp3d>
              <a:bevelT w="190500" h="38100"/>
            </a:sp3d>
          </p:spPr>
          <p:txBody>
            <a:bodyPr wrap="square" lIns="0" tIns="0" rIns="0" bIns="0" rtlCol="0" anchor="t">
              <a:spAutoFit/>
            </a:bodyPr>
            <a:lstStyle/>
            <a:p>
              <a:pPr algn="ctr">
                <a:lnSpc>
                  <a:spcPts val="13146"/>
                </a:lnSpc>
              </a:pPr>
              <a:r>
                <a:rPr lang="en-US" sz="9959" b="1">
                  <a:solidFill>
                    <a:srgbClr val="FFA773"/>
                  </a:solidFill>
                  <a:latin typeface="Paytone One Italics"/>
                </a:rPr>
                <a:t>XÂY DỰNG WEBSITE BÁN MÁY ẢNH</a:t>
              </a:r>
            </a:p>
          </p:txBody>
        </p:sp>
        <p:sp>
          <p:nvSpPr>
            <p:cNvPr id="10" name="TextBox 10"/>
            <p:cNvSpPr txBox="1"/>
            <p:nvPr/>
          </p:nvSpPr>
          <p:spPr>
            <a:xfrm>
              <a:off x="1644041" y="9822617"/>
              <a:ext cx="19560326" cy="1064553"/>
            </a:xfrm>
            <a:prstGeom prst="rect">
              <a:avLst/>
            </a:prstGeom>
          </p:spPr>
          <p:txBody>
            <a:bodyPr lIns="0" tIns="0" rIns="0" bIns="0" rtlCol="0" anchor="t">
              <a:spAutoFit/>
            </a:bodyPr>
            <a:lstStyle/>
            <a:p>
              <a:pPr algn="ctr">
                <a:lnSpc>
                  <a:spcPts val="3110"/>
                </a:lnSpc>
              </a:pPr>
              <a:r>
                <a:rPr lang="en-US" sz="2707" spc="189">
                  <a:solidFill>
                    <a:schemeClr val="bg1"/>
                  </a:solidFill>
                  <a:latin typeface="Josefin Sans Regular Bold"/>
                </a:rPr>
                <a:t>Lê Minh Nhật | D18PM04 | 1824801030263</a:t>
              </a:r>
            </a:p>
            <a:p>
              <a:pPr algn="ctr">
                <a:lnSpc>
                  <a:spcPts val="3113"/>
                </a:lnSpc>
              </a:pPr>
              <a:r>
                <a:rPr lang="en-US" sz="2707" spc="189">
                  <a:solidFill>
                    <a:schemeClr val="bg1"/>
                  </a:solidFill>
                  <a:latin typeface="Josefin Sans Regular Bold"/>
                </a:rPr>
                <a:t>Giảng viên hướng dẫn: Th.S Nguyễn Hải Vĩnh Cường</a:t>
              </a:r>
            </a:p>
          </p:txBody>
        </p:sp>
      </p:grpSp>
      <p:sp>
        <p:nvSpPr>
          <p:cNvPr id="11" name="Subtitle 2">
            <a:extLst>
              <a:ext uri="{FF2B5EF4-FFF2-40B4-BE49-F238E27FC236}">
                <a16:creationId xmlns:a16="http://schemas.microsoft.com/office/drawing/2014/main" id="{EB8B5FB1-AFE0-E614-EC2C-0D24DEF0D821}"/>
              </a:ext>
            </a:extLst>
          </p:cNvPr>
          <p:cNvSpPr txBox="1">
            <a:spLocks/>
          </p:cNvSpPr>
          <p:nvPr/>
        </p:nvSpPr>
        <p:spPr>
          <a:xfrm>
            <a:off x="4924994" y="965310"/>
            <a:ext cx="8438012" cy="130692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5400" b="1" u="sng">
                <a:solidFill>
                  <a:schemeClr val="bg1"/>
                </a:solidFill>
              </a:rPr>
              <a:t>BÁO CÁO TỐT NGHIỆP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968"/>
          <a:stretch>
            <a:fillRect/>
          </a:stretch>
        </p:blipFill>
        <p:spPr>
          <a:xfrm>
            <a:off x="8871046" y="0"/>
            <a:ext cx="9416954" cy="10287000"/>
          </a:xfrm>
          <a:prstGeom prst="rect">
            <a:avLst/>
          </a:prstGeom>
        </p:spPr>
      </p:pic>
      <p:sp>
        <p:nvSpPr>
          <p:cNvPr id="3" name="TextBox 3"/>
          <p:cNvSpPr txBox="1"/>
          <p:nvPr/>
        </p:nvSpPr>
        <p:spPr>
          <a:xfrm>
            <a:off x="1028700" y="9666003"/>
            <a:ext cx="12464472" cy="316230"/>
          </a:xfrm>
          <a:prstGeom prst="rect">
            <a:avLst/>
          </a:prstGeom>
        </p:spPr>
        <p:txBody>
          <a:bodyPr lIns="0" tIns="0" rIns="0" bIns="0" rtlCol="0" anchor="t">
            <a:spAutoFit/>
          </a:bodyPr>
          <a:lstStyle/>
          <a:p>
            <a:pPr>
              <a:lnSpc>
                <a:spcPts val="2520"/>
              </a:lnSpc>
            </a:pPr>
            <a:r>
              <a:rPr lang="en-US" sz="1800" spc="144">
                <a:solidFill>
                  <a:srgbClr val="FFECE1"/>
                </a:solidFill>
                <a:latin typeface="Josefin Sans Regular"/>
              </a:rPr>
              <a:t>Lê Minh Nhật - 1824801030263</a:t>
            </a:r>
          </a:p>
        </p:txBody>
      </p:sp>
      <p:sp>
        <p:nvSpPr>
          <p:cNvPr id="4" name="TextBox 4"/>
          <p:cNvSpPr txBox="1"/>
          <p:nvPr/>
        </p:nvSpPr>
        <p:spPr>
          <a:xfrm>
            <a:off x="1028700" y="4414404"/>
            <a:ext cx="5974746" cy="1343891"/>
          </a:xfrm>
          <a:prstGeom prst="rect">
            <a:avLst/>
          </a:prstGeom>
        </p:spPr>
        <p:txBody>
          <a:bodyPr lIns="0" tIns="0" rIns="0" bIns="0" rtlCol="0" anchor="t">
            <a:spAutoFit/>
          </a:bodyPr>
          <a:lstStyle/>
          <a:p>
            <a:pPr>
              <a:lnSpc>
                <a:spcPts val="5495"/>
              </a:lnSpc>
            </a:pPr>
            <a:r>
              <a:rPr lang="en-US" sz="3522" spc="528">
                <a:solidFill>
                  <a:srgbClr val="FFA46F"/>
                </a:solidFill>
                <a:latin typeface="Paytone One"/>
              </a:rPr>
              <a:t>D) SƠ ĐỒ USE CASE KHÁCH HÀNG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sp>
        <p:nvSpPr>
          <p:cNvPr id="2" name="AutoShape 2"/>
          <p:cNvSpPr/>
          <p:nvPr/>
        </p:nvSpPr>
        <p:spPr>
          <a:xfrm>
            <a:off x="436908" y="-547514"/>
            <a:ext cx="143706" cy="3152428"/>
          </a:xfrm>
          <a:prstGeom prst="rect">
            <a:avLst/>
          </a:prstGeom>
          <a:solidFill>
            <a:srgbClr val="FFA46F"/>
          </a:solidFill>
        </p:spPr>
      </p:sp>
      <p:pic>
        <p:nvPicPr>
          <p:cNvPr id="3" name="Picture 3"/>
          <p:cNvPicPr>
            <a:picLocks noChangeAspect="1"/>
          </p:cNvPicPr>
          <p:nvPr/>
        </p:nvPicPr>
        <p:blipFill>
          <a:blip r:embed="rId2"/>
          <a:srcRect/>
          <a:stretch>
            <a:fillRect/>
          </a:stretch>
        </p:blipFill>
        <p:spPr>
          <a:xfrm>
            <a:off x="2090343" y="1829329"/>
            <a:ext cx="11313501" cy="8152904"/>
          </a:xfrm>
          <a:prstGeom prst="rect">
            <a:avLst/>
          </a:prstGeom>
        </p:spPr>
      </p:pic>
      <p:sp>
        <p:nvSpPr>
          <p:cNvPr id="4" name="TextBox 4"/>
          <p:cNvSpPr txBox="1"/>
          <p:nvPr/>
        </p:nvSpPr>
        <p:spPr>
          <a:xfrm>
            <a:off x="7566895" y="9666003"/>
            <a:ext cx="10140491" cy="316230"/>
          </a:xfrm>
          <a:prstGeom prst="rect">
            <a:avLst/>
          </a:prstGeom>
        </p:spPr>
        <p:txBody>
          <a:bodyPr lIns="0" tIns="0" rIns="0" bIns="0" rtlCol="0" anchor="t">
            <a:spAutoFit/>
          </a:bodyPr>
          <a:lstStyle/>
          <a:p>
            <a:pPr algn="r">
              <a:lnSpc>
                <a:spcPts val="2520"/>
              </a:lnSpc>
            </a:pPr>
            <a:r>
              <a:rPr lang="en-US" sz="1800" spc="144">
                <a:solidFill>
                  <a:srgbClr val="FFECE1"/>
                </a:solidFill>
                <a:latin typeface="Josefin Sans Regular"/>
              </a:rPr>
              <a:t>Lê Minh Nhật - 1824801030263</a:t>
            </a:r>
          </a:p>
        </p:txBody>
      </p:sp>
      <p:sp>
        <p:nvSpPr>
          <p:cNvPr id="5" name="TextBox 5"/>
          <p:cNvSpPr txBox="1"/>
          <p:nvPr/>
        </p:nvSpPr>
        <p:spPr>
          <a:xfrm>
            <a:off x="1028700" y="914400"/>
            <a:ext cx="13436786" cy="648566"/>
          </a:xfrm>
          <a:prstGeom prst="rect">
            <a:avLst/>
          </a:prstGeom>
        </p:spPr>
        <p:txBody>
          <a:bodyPr lIns="0" tIns="0" rIns="0" bIns="0" rtlCol="0" anchor="t">
            <a:spAutoFit/>
          </a:bodyPr>
          <a:lstStyle/>
          <a:p>
            <a:pPr>
              <a:lnSpc>
                <a:spcPts val="5495"/>
              </a:lnSpc>
            </a:pPr>
            <a:r>
              <a:rPr lang="en-US" sz="3522" spc="528">
                <a:solidFill>
                  <a:srgbClr val="FFA46F"/>
                </a:solidFill>
                <a:latin typeface="Paytone One"/>
              </a:rPr>
              <a:t>D) SƠ ĐỒ USE CASE ADMIN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95600" y="3214845"/>
            <a:ext cx="1249065" cy="861855"/>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4500514" y="5981700"/>
            <a:ext cx="1249065" cy="861855"/>
          </a:xfrm>
          <a:prstGeom prst="rect">
            <a:avLst/>
          </a:prstGeom>
        </p:spPr>
      </p:pic>
      <p:sp>
        <p:nvSpPr>
          <p:cNvPr id="4" name="AutoShape 4"/>
          <p:cNvSpPr/>
          <p:nvPr/>
        </p:nvSpPr>
        <p:spPr>
          <a:xfrm rot="5400000">
            <a:off x="854127" y="8095700"/>
            <a:ext cx="143706" cy="3152428"/>
          </a:xfrm>
          <a:prstGeom prst="rect">
            <a:avLst/>
          </a:prstGeom>
          <a:solidFill>
            <a:srgbClr val="FFA46F"/>
          </a:solidFill>
        </p:spPr>
      </p:sp>
      <p:sp>
        <p:nvSpPr>
          <p:cNvPr id="5" name="AutoShape 5"/>
          <p:cNvSpPr/>
          <p:nvPr/>
        </p:nvSpPr>
        <p:spPr>
          <a:xfrm rot="5400000">
            <a:off x="17253940" y="-961128"/>
            <a:ext cx="143706" cy="3152428"/>
          </a:xfrm>
          <a:prstGeom prst="rect">
            <a:avLst/>
          </a:prstGeom>
          <a:solidFill>
            <a:srgbClr val="FFA46F"/>
          </a:solidFill>
        </p:spPr>
      </p:sp>
      <p:sp>
        <p:nvSpPr>
          <p:cNvPr id="6" name="TextBox 6"/>
          <p:cNvSpPr txBox="1"/>
          <p:nvPr/>
        </p:nvSpPr>
        <p:spPr>
          <a:xfrm>
            <a:off x="1716434" y="4076700"/>
            <a:ext cx="14855132" cy="1727696"/>
          </a:xfrm>
          <a:prstGeom prst="rect">
            <a:avLst/>
          </a:prstGeom>
        </p:spPr>
        <p:txBody>
          <a:bodyPr lIns="0" tIns="0" rIns="0" bIns="0" rtlCol="0" anchor="t">
            <a:spAutoFit/>
          </a:bodyPr>
          <a:lstStyle/>
          <a:p>
            <a:pPr algn="ctr">
              <a:lnSpc>
                <a:spcPts val="14113"/>
              </a:lnSpc>
            </a:pPr>
            <a:r>
              <a:rPr lang="en-US" sz="9869" spc="98">
                <a:solidFill>
                  <a:srgbClr val="FFA46F"/>
                </a:solidFill>
                <a:latin typeface="Paytone One Italics"/>
              </a:rPr>
              <a:t>4. DEMO WEBSITE</a:t>
            </a:r>
          </a:p>
        </p:txBody>
      </p:sp>
      <p:sp>
        <p:nvSpPr>
          <p:cNvPr id="7" name="TextBox 7"/>
          <p:cNvSpPr txBox="1"/>
          <p:nvPr/>
        </p:nvSpPr>
        <p:spPr>
          <a:xfrm>
            <a:off x="4794828" y="9666003"/>
            <a:ext cx="12464472" cy="316230"/>
          </a:xfrm>
          <a:prstGeom prst="rect">
            <a:avLst/>
          </a:prstGeom>
        </p:spPr>
        <p:txBody>
          <a:bodyPr lIns="0" tIns="0" rIns="0" bIns="0" rtlCol="0" anchor="t">
            <a:spAutoFit/>
          </a:bodyPr>
          <a:lstStyle/>
          <a:p>
            <a:pPr algn="r">
              <a:lnSpc>
                <a:spcPts val="2520"/>
              </a:lnSpc>
            </a:pPr>
            <a:r>
              <a:rPr lang="en-US" sz="1800" spc="144">
                <a:solidFill>
                  <a:srgbClr val="FFECE1"/>
                </a:solidFill>
                <a:latin typeface="Josefin Sans Regular"/>
              </a:rPr>
              <a:t>Lê Minh Nhật - 1824801030263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sp>
        <p:nvSpPr>
          <p:cNvPr id="2" name="AutoShape 2"/>
          <p:cNvSpPr/>
          <p:nvPr/>
        </p:nvSpPr>
        <p:spPr>
          <a:xfrm>
            <a:off x="17707386" y="7338909"/>
            <a:ext cx="143706" cy="3152428"/>
          </a:xfrm>
          <a:prstGeom prst="rect">
            <a:avLst/>
          </a:prstGeom>
          <a:solidFill>
            <a:srgbClr val="FFA46F"/>
          </a:solidFill>
        </p:spPr>
      </p:sp>
      <p:sp>
        <p:nvSpPr>
          <p:cNvPr id="3" name="AutoShape 3"/>
          <p:cNvSpPr/>
          <p:nvPr/>
        </p:nvSpPr>
        <p:spPr>
          <a:xfrm rot="10800000">
            <a:off x="16916400" y="-233767"/>
            <a:ext cx="143706" cy="3152428"/>
          </a:xfrm>
          <a:prstGeom prst="rect">
            <a:avLst/>
          </a:prstGeom>
          <a:solidFill>
            <a:srgbClr val="FFA46F"/>
          </a:solidFill>
        </p:spPr>
      </p:sp>
      <p:sp>
        <p:nvSpPr>
          <p:cNvPr id="4" name="TextBox 4"/>
          <p:cNvSpPr txBox="1"/>
          <p:nvPr/>
        </p:nvSpPr>
        <p:spPr>
          <a:xfrm>
            <a:off x="1028700" y="9666003"/>
            <a:ext cx="12464472" cy="316230"/>
          </a:xfrm>
          <a:prstGeom prst="rect">
            <a:avLst/>
          </a:prstGeom>
        </p:spPr>
        <p:txBody>
          <a:bodyPr lIns="0" tIns="0" rIns="0" bIns="0" rtlCol="0" anchor="t">
            <a:spAutoFit/>
          </a:bodyPr>
          <a:lstStyle/>
          <a:p>
            <a:pPr>
              <a:lnSpc>
                <a:spcPts val="2520"/>
              </a:lnSpc>
            </a:pPr>
            <a:r>
              <a:rPr lang="en-US" sz="1800" spc="144">
                <a:solidFill>
                  <a:srgbClr val="FFECE1"/>
                </a:solidFill>
                <a:latin typeface="Josefin Sans Regular"/>
              </a:rPr>
              <a:t>Lê Minh Nhật - 1824801030263</a:t>
            </a:r>
          </a:p>
        </p:txBody>
      </p:sp>
      <p:sp>
        <p:nvSpPr>
          <p:cNvPr id="6" name="TextBox 6"/>
          <p:cNvSpPr txBox="1"/>
          <p:nvPr/>
        </p:nvSpPr>
        <p:spPr>
          <a:xfrm>
            <a:off x="1898751" y="1046845"/>
            <a:ext cx="12826261" cy="1295226"/>
          </a:xfrm>
          <a:prstGeom prst="rect">
            <a:avLst/>
          </a:prstGeom>
        </p:spPr>
        <p:txBody>
          <a:bodyPr lIns="0" tIns="0" rIns="0" bIns="0" rtlCol="0" anchor="t">
            <a:spAutoFit/>
          </a:bodyPr>
          <a:lstStyle/>
          <a:p>
            <a:pPr>
              <a:lnSpc>
                <a:spcPts val="10062"/>
              </a:lnSpc>
            </a:pPr>
            <a:r>
              <a:rPr lang="en-US" sz="8800" b="1" spc="790">
                <a:solidFill>
                  <a:srgbClr val="FFECE1"/>
                </a:solidFill>
                <a:latin typeface="Paytone One Italics"/>
              </a:rPr>
              <a:t>MỤC LỤC</a:t>
            </a:r>
          </a:p>
        </p:txBody>
      </p:sp>
      <p:sp>
        <p:nvSpPr>
          <p:cNvPr id="9" name="AutoShape 3">
            <a:extLst>
              <a:ext uri="{FF2B5EF4-FFF2-40B4-BE49-F238E27FC236}">
                <a16:creationId xmlns:a16="http://schemas.microsoft.com/office/drawing/2014/main" id="{D134082F-DDDC-B4BC-04AC-20AB16564FB5}"/>
              </a:ext>
            </a:extLst>
          </p:cNvPr>
          <p:cNvSpPr/>
          <p:nvPr/>
        </p:nvSpPr>
        <p:spPr>
          <a:xfrm rot="5400000">
            <a:off x="1156041" y="837710"/>
            <a:ext cx="143706" cy="3152428"/>
          </a:xfrm>
          <a:prstGeom prst="rect">
            <a:avLst/>
          </a:prstGeom>
          <a:solidFill>
            <a:srgbClr val="FFA46F"/>
          </a:solidFill>
        </p:spPr>
      </p:sp>
      <p:sp>
        <p:nvSpPr>
          <p:cNvPr id="11" name="TextBox 10">
            <a:extLst>
              <a:ext uri="{FF2B5EF4-FFF2-40B4-BE49-F238E27FC236}">
                <a16:creationId xmlns:a16="http://schemas.microsoft.com/office/drawing/2014/main" id="{6BFC7D1E-3FCC-F05A-BDFB-A6AA7479D87E}"/>
              </a:ext>
            </a:extLst>
          </p:cNvPr>
          <p:cNvSpPr txBox="1"/>
          <p:nvPr/>
        </p:nvSpPr>
        <p:spPr>
          <a:xfrm>
            <a:off x="1736436" y="2890393"/>
            <a:ext cx="11049000" cy="5853269"/>
          </a:xfrm>
          <a:prstGeom prst="rect">
            <a:avLst/>
          </a:prstGeom>
          <a:noFill/>
        </p:spPr>
        <p:txBody>
          <a:bodyPr wrap="square">
            <a:spAutoFit/>
          </a:bodyPr>
          <a:lstStyle/>
          <a:p>
            <a:pPr marL="1772123" lvl="1" indent="-1143000">
              <a:lnSpc>
                <a:spcPts val="9091"/>
              </a:lnSpc>
              <a:buFont typeface="+mj-lt"/>
              <a:buAutoNum type="romanUcPeriod"/>
            </a:pPr>
            <a:r>
              <a:rPr lang="en-US" sz="5830" spc="174">
                <a:solidFill>
                  <a:srgbClr val="FFECE1"/>
                </a:solidFill>
                <a:latin typeface="Josefin Sans Regular"/>
              </a:rPr>
              <a:t>Tổng quan</a:t>
            </a:r>
          </a:p>
          <a:p>
            <a:pPr marL="1772123" lvl="1" indent="-1143000">
              <a:lnSpc>
                <a:spcPts val="9091"/>
              </a:lnSpc>
              <a:buFont typeface="+mj-lt"/>
              <a:buAutoNum type="romanUcPeriod"/>
            </a:pPr>
            <a:r>
              <a:rPr lang="en-US" sz="5830" spc="174">
                <a:solidFill>
                  <a:srgbClr val="FFECE1"/>
                </a:solidFill>
                <a:latin typeface="Josefin Sans Regular"/>
              </a:rPr>
              <a:t>Cơ sở lý thuyết</a:t>
            </a:r>
          </a:p>
          <a:p>
            <a:pPr marL="1772123" lvl="1" indent="-1143000">
              <a:lnSpc>
                <a:spcPts val="9091"/>
              </a:lnSpc>
              <a:buFont typeface="+mj-lt"/>
              <a:buAutoNum type="romanUcPeriod"/>
            </a:pPr>
            <a:r>
              <a:rPr lang="en-US" sz="5830" spc="174">
                <a:solidFill>
                  <a:srgbClr val="FFECE1"/>
                </a:solidFill>
                <a:latin typeface="Josefin Sans Regular"/>
              </a:rPr>
              <a:t>Phân tích thiết kế cơ sở dữ liệu và hệ thống</a:t>
            </a:r>
          </a:p>
          <a:p>
            <a:pPr marL="1772123" lvl="1" indent="-1143000">
              <a:lnSpc>
                <a:spcPts val="9091"/>
              </a:lnSpc>
              <a:buFont typeface="+mj-lt"/>
              <a:buAutoNum type="romanUcPeriod"/>
            </a:pPr>
            <a:r>
              <a:rPr lang="en-US" sz="5830" spc="174">
                <a:solidFill>
                  <a:srgbClr val="FFECE1"/>
                </a:solidFill>
                <a:latin typeface="Josefin Sans Regular"/>
              </a:rPr>
              <a:t>Demo website</a:t>
            </a:r>
            <a:endParaRPr lang="en-US" sz="583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A46F"/>
        </a:solidFill>
        <a:effectLst/>
      </p:bgPr>
    </p:bg>
    <p:spTree>
      <p:nvGrpSpPr>
        <p:cNvPr id="1" name=""/>
        <p:cNvGrpSpPr/>
        <p:nvPr/>
      </p:nvGrpSpPr>
      <p:grpSpPr>
        <a:xfrm>
          <a:off x="0" y="0"/>
          <a:ext cx="0" cy="0"/>
          <a:chOff x="0" y="0"/>
          <a:chExt cx="0" cy="0"/>
        </a:xfrm>
      </p:grpSpPr>
      <p:sp>
        <p:nvSpPr>
          <p:cNvPr id="2" name="AutoShape 2"/>
          <p:cNvSpPr/>
          <p:nvPr/>
        </p:nvSpPr>
        <p:spPr>
          <a:xfrm>
            <a:off x="436908" y="7968190"/>
            <a:ext cx="143706" cy="3152428"/>
          </a:xfrm>
          <a:prstGeom prst="rect">
            <a:avLst/>
          </a:prstGeom>
          <a:solidFill>
            <a:srgbClr val="2E3C36"/>
          </a:solidFill>
        </p:spPr>
      </p:sp>
      <p:pic>
        <p:nvPicPr>
          <p:cNvPr id="3" name="Picture 3"/>
          <p:cNvPicPr>
            <a:picLocks noChangeAspect="1"/>
          </p:cNvPicPr>
          <p:nvPr/>
        </p:nvPicPr>
        <p:blipFill>
          <a:blip r:embed="rId2"/>
          <a:srcRect l="1603" t="20118" r="910" b="45784"/>
          <a:stretch>
            <a:fillRect/>
          </a:stretch>
        </p:blipFill>
        <p:spPr>
          <a:xfrm>
            <a:off x="0" y="0"/>
            <a:ext cx="18288000" cy="2966584"/>
          </a:xfrm>
          <a:prstGeom prst="rect">
            <a:avLst/>
          </a:prstGeom>
        </p:spPr>
      </p:pic>
      <p:sp>
        <p:nvSpPr>
          <p:cNvPr id="4" name="AutoShape 4"/>
          <p:cNvSpPr/>
          <p:nvPr/>
        </p:nvSpPr>
        <p:spPr>
          <a:xfrm rot="-10800000">
            <a:off x="17707386" y="-547514"/>
            <a:ext cx="143706" cy="3152428"/>
          </a:xfrm>
          <a:prstGeom prst="rect">
            <a:avLst/>
          </a:prstGeom>
          <a:solidFill>
            <a:srgbClr val="FFA46F"/>
          </a:solidFill>
        </p:spPr>
      </p:sp>
      <p:grpSp>
        <p:nvGrpSpPr>
          <p:cNvPr id="5" name="Group 5"/>
          <p:cNvGrpSpPr/>
          <p:nvPr/>
        </p:nvGrpSpPr>
        <p:grpSpPr>
          <a:xfrm>
            <a:off x="1028700" y="3457912"/>
            <a:ext cx="7326679" cy="2484618"/>
            <a:chOff x="0" y="0"/>
            <a:chExt cx="9768906" cy="3312824"/>
          </a:xfrm>
        </p:grpSpPr>
        <p:sp>
          <p:nvSpPr>
            <p:cNvPr id="6" name="TextBox 6"/>
            <p:cNvSpPr txBox="1"/>
            <p:nvPr/>
          </p:nvSpPr>
          <p:spPr>
            <a:xfrm>
              <a:off x="0" y="-161925"/>
              <a:ext cx="9768906" cy="1729105"/>
            </a:xfrm>
            <a:prstGeom prst="rect">
              <a:avLst/>
            </a:prstGeom>
          </p:spPr>
          <p:txBody>
            <a:bodyPr lIns="0" tIns="0" rIns="0" bIns="0" rtlCol="0" anchor="t">
              <a:spAutoFit/>
            </a:bodyPr>
            <a:lstStyle/>
            <a:p>
              <a:pPr>
                <a:lnSpc>
                  <a:spcPts val="10815"/>
                </a:lnSpc>
              </a:pPr>
              <a:r>
                <a:rPr lang="en-US" sz="7725" spc="849">
                  <a:solidFill>
                    <a:srgbClr val="2E3C36"/>
                  </a:solidFill>
                  <a:latin typeface="Paytone One Italics"/>
                </a:rPr>
                <a:t>TỔNG QUAN</a:t>
              </a:r>
            </a:p>
          </p:txBody>
        </p:sp>
        <p:sp>
          <p:nvSpPr>
            <p:cNvPr id="7" name="TextBox 7"/>
            <p:cNvSpPr txBox="1"/>
            <p:nvPr/>
          </p:nvSpPr>
          <p:spPr>
            <a:xfrm>
              <a:off x="0" y="2563736"/>
              <a:ext cx="9237239" cy="751628"/>
            </a:xfrm>
            <a:prstGeom prst="rect">
              <a:avLst/>
            </a:prstGeom>
          </p:spPr>
          <p:txBody>
            <a:bodyPr lIns="0" tIns="0" rIns="0" bIns="0" rtlCol="0" anchor="t">
              <a:spAutoFit/>
            </a:bodyPr>
            <a:lstStyle/>
            <a:p>
              <a:pPr marL="734060" lvl="1" indent="-367030">
                <a:lnSpc>
                  <a:spcPts val="4759"/>
                </a:lnSpc>
                <a:buFont typeface="Arial"/>
                <a:buChar char="•"/>
              </a:pPr>
              <a:r>
                <a:rPr lang="en-US" sz="3400" spc="407">
                  <a:solidFill>
                    <a:srgbClr val="2E3C36"/>
                  </a:solidFill>
                  <a:latin typeface="Paytone One Italics"/>
                </a:rPr>
                <a:t>1 LÍ DO CHỌN ĐỀ TÀI</a:t>
              </a:r>
            </a:p>
          </p:txBody>
        </p:sp>
      </p:grpSp>
      <p:sp>
        <p:nvSpPr>
          <p:cNvPr id="8" name="TextBox 8"/>
          <p:cNvSpPr txBox="1"/>
          <p:nvPr/>
        </p:nvSpPr>
        <p:spPr>
          <a:xfrm>
            <a:off x="8752308" y="3527564"/>
            <a:ext cx="8506992" cy="5864875"/>
          </a:xfrm>
          <a:prstGeom prst="rect">
            <a:avLst/>
          </a:prstGeom>
        </p:spPr>
        <p:txBody>
          <a:bodyPr lIns="0" tIns="0" rIns="0" bIns="0" rtlCol="0" anchor="t">
            <a:spAutoFit/>
          </a:bodyPr>
          <a:lstStyle/>
          <a:p>
            <a:pPr algn="just">
              <a:lnSpc>
                <a:spcPts val="4595"/>
              </a:lnSpc>
            </a:pPr>
            <a:r>
              <a:rPr lang="en-US" sz="2945" spc="88">
                <a:solidFill>
                  <a:srgbClr val="2E3C36"/>
                </a:solidFill>
                <a:latin typeface="Josefin Sans Regular"/>
              </a:rPr>
              <a:t>   Thời đại công nghệ số 4.0, cùng với sự phát triển như vũ bão của Internet, xu hướng kinh doanh trực tuyến, xu hướng bán hàng online, thương mại hoá, điện tử hoá việc mua sắm đã đem lại hiệu quả trong việc tiếp cận khách hàng, maketing một cách dễ dàng và rộng rải cho các nhà kinh doanh. Chính vì thế, để đáp ứng việc bán sản phẩm mà không cần ra ngoài thì Công ty camera Hoàng Tô đã thuê em để xây dựng website bán máy ảnh online.</a:t>
            </a:r>
          </a:p>
        </p:txBody>
      </p:sp>
      <p:sp>
        <p:nvSpPr>
          <p:cNvPr id="9" name="TextBox 9"/>
          <p:cNvSpPr txBox="1"/>
          <p:nvPr/>
        </p:nvSpPr>
        <p:spPr>
          <a:xfrm>
            <a:off x="1028700" y="9666003"/>
            <a:ext cx="12464472" cy="316230"/>
          </a:xfrm>
          <a:prstGeom prst="rect">
            <a:avLst/>
          </a:prstGeom>
        </p:spPr>
        <p:txBody>
          <a:bodyPr lIns="0" tIns="0" rIns="0" bIns="0" rtlCol="0" anchor="t">
            <a:spAutoFit/>
          </a:bodyPr>
          <a:lstStyle/>
          <a:p>
            <a:pPr>
              <a:lnSpc>
                <a:spcPts val="2520"/>
              </a:lnSpc>
            </a:pPr>
            <a:r>
              <a:rPr lang="en-US" sz="1800" spc="144">
                <a:solidFill>
                  <a:srgbClr val="2E3C36"/>
                </a:solidFill>
                <a:latin typeface="Josefin Sans Regular"/>
              </a:rPr>
              <a:t>Lê Minh Nhật - 1824801030263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46F"/>
        </a:solidFill>
        <a:effectLst/>
      </p:bgPr>
    </p:bg>
    <p:spTree>
      <p:nvGrpSpPr>
        <p:cNvPr id="1" name=""/>
        <p:cNvGrpSpPr/>
        <p:nvPr/>
      </p:nvGrpSpPr>
      <p:grpSpPr>
        <a:xfrm>
          <a:off x="0" y="0"/>
          <a:ext cx="0" cy="0"/>
          <a:chOff x="0" y="0"/>
          <a:chExt cx="0" cy="0"/>
        </a:xfrm>
      </p:grpSpPr>
      <p:sp>
        <p:nvSpPr>
          <p:cNvPr id="2" name="AutoShape 2"/>
          <p:cNvSpPr/>
          <p:nvPr/>
        </p:nvSpPr>
        <p:spPr>
          <a:xfrm>
            <a:off x="436908" y="7968190"/>
            <a:ext cx="143706" cy="3152428"/>
          </a:xfrm>
          <a:prstGeom prst="rect">
            <a:avLst/>
          </a:prstGeom>
          <a:solidFill>
            <a:srgbClr val="2E3C36"/>
          </a:solidFill>
        </p:spPr>
      </p:sp>
      <p:sp>
        <p:nvSpPr>
          <p:cNvPr id="3" name="AutoShape 3"/>
          <p:cNvSpPr/>
          <p:nvPr/>
        </p:nvSpPr>
        <p:spPr>
          <a:xfrm rot="-10800000">
            <a:off x="17707386" y="-547514"/>
            <a:ext cx="143706" cy="3152428"/>
          </a:xfrm>
          <a:prstGeom prst="rect">
            <a:avLst/>
          </a:prstGeom>
          <a:solidFill>
            <a:srgbClr val="FFA46F"/>
          </a:solidFill>
        </p:spPr>
      </p:sp>
      <p:grpSp>
        <p:nvGrpSpPr>
          <p:cNvPr id="4" name="Group 4"/>
          <p:cNvGrpSpPr/>
          <p:nvPr/>
        </p:nvGrpSpPr>
        <p:grpSpPr>
          <a:xfrm>
            <a:off x="1028700" y="3457912"/>
            <a:ext cx="7326679" cy="3084693"/>
            <a:chOff x="0" y="0"/>
            <a:chExt cx="9768906" cy="4112924"/>
          </a:xfrm>
        </p:grpSpPr>
        <p:sp>
          <p:nvSpPr>
            <p:cNvPr id="5" name="TextBox 5"/>
            <p:cNvSpPr txBox="1"/>
            <p:nvPr/>
          </p:nvSpPr>
          <p:spPr>
            <a:xfrm>
              <a:off x="0" y="-161925"/>
              <a:ext cx="9768906" cy="1729105"/>
            </a:xfrm>
            <a:prstGeom prst="rect">
              <a:avLst/>
            </a:prstGeom>
          </p:spPr>
          <p:txBody>
            <a:bodyPr lIns="0" tIns="0" rIns="0" bIns="0" rtlCol="0" anchor="t">
              <a:spAutoFit/>
            </a:bodyPr>
            <a:lstStyle/>
            <a:p>
              <a:pPr>
                <a:lnSpc>
                  <a:spcPts val="10815"/>
                </a:lnSpc>
              </a:pPr>
              <a:r>
                <a:rPr lang="en-US" sz="7725" spc="849">
                  <a:solidFill>
                    <a:srgbClr val="2E3C36"/>
                  </a:solidFill>
                  <a:latin typeface="Paytone One Italics"/>
                </a:rPr>
                <a:t>TỔNG QUAN</a:t>
              </a:r>
            </a:p>
          </p:txBody>
        </p:sp>
        <p:sp>
          <p:nvSpPr>
            <p:cNvPr id="6" name="TextBox 6"/>
            <p:cNvSpPr txBox="1"/>
            <p:nvPr/>
          </p:nvSpPr>
          <p:spPr>
            <a:xfrm>
              <a:off x="0" y="2563736"/>
              <a:ext cx="9237239" cy="1551728"/>
            </a:xfrm>
            <a:prstGeom prst="rect">
              <a:avLst/>
            </a:prstGeom>
          </p:spPr>
          <p:txBody>
            <a:bodyPr lIns="0" tIns="0" rIns="0" bIns="0" rtlCol="0" anchor="t">
              <a:spAutoFit/>
            </a:bodyPr>
            <a:lstStyle/>
            <a:p>
              <a:pPr marL="734060" lvl="1" indent="-367030">
                <a:lnSpc>
                  <a:spcPts val="4759"/>
                </a:lnSpc>
                <a:buFont typeface="Arial"/>
                <a:buChar char="•"/>
              </a:pPr>
              <a:r>
                <a:rPr lang="en-US" sz="3400" spc="407">
                  <a:solidFill>
                    <a:srgbClr val="2E3C36"/>
                  </a:solidFill>
                  <a:latin typeface="Paytone One Italics"/>
                </a:rPr>
                <a:t>2 TÍNH CẤP THIẾT CỦA ĐỀ TÀI</a:t>
              </a:r>
            </a:p>
          </p:txBody>
        </p:sp>
      </p:grpSp>
      <p:sp>
        <p:nvSpPr>
          <p:cNvPr id="7" name="TextBox 7"/>
          <p:cNvSpPr txBox="1"/>
          <p:nvPr/>
        </p:nvSpPr>
        <p:spPr>
          <a:xfrm>
            <a:off x="9144000" y="3343612"/>
            <a:ext cx="8158272" cy="5864041"/>
          </a:xfrm>
          <a:prstGeom prst="rect">
            <a:avLst/>
          </a:prstGeom>
        </p:spPr>
        <p:txBody>
          <a:bodyPr lIns="0" tIns="0" rIns="0" bIns="0" rtlCol="0" anchor="t">
            <a:spAutoFit/>
          </a:bodyPr>
          <a:lstStyle/>
          <a:p>
            <a:pPr algn="just">
              <a:lnSpc>
                <a:spcPts val="4562"/>
              </a:lnSpc>
            </a:pPr>
            <a:r>
              <a:rPr lang="en-US" sz="2924" spc="87">
                <a:solidFill>
                  <a:srgbClr val="2E3C36"/>
                </a:solidFill>
                <a:latin typeface="Josefin Sans Regular"/>
              </a:rPr>
              <a:t>	Sau nhiều lần bùng phát của dịch bệnh Covid 19 thì việc ra ngoài để chọn mua hoặc bán sản phẩm đã trỡ nên cực kì hạn chế. Việc mang đến thông tin sản phẩm khách hàng cần chỉ thông qua một cái nhấp qua màn hình máy tính, điện thoại trở nên quan trọng và thậm chí đó còn được coi là tiêu chuẩn bắt buộc đối với doanh nghiệp -công ty trong thời điểm hiện nay.</a:t>
            </a:r>
          </a:p>
          <a:p>
            <a:pPr algn="just">
              <a:lnSpc>
                <a:spcPts val="4562"/>
              </a:lnSpc>
            </a:pPr>
            <a:endParaRPr lang="en-US" sz="2924" spc="87">
              <a:solidFill>
                <a:srgbClr val="2E3C36"/>
              </a:solidFill>
              <a:latin typeface="Josefin Sans Regular"/>
            </a:endParaRPr>
          </a:p>
        </p:txBody>
      </p:sp>
      <p:sp>
        <p:nvSpPr>
          <p:cNvPr id="8" name="TextBox 8"/>
          <p:cNvSpPr txBox="1"/>
          <p:nvPr/>
        </p:nvSpPr>
        <p:spPr>
          <a:xfrm>
            <a:off x="1028700" y="9666003"/>
            <a:ext cx="12464472" cy="316230"/>
          </a:xfrm>
          <a:prstGeom prst="rect">
            <a:avLst/>
          </a:prstGeom>
        </p:spPr>
        <p:txBody>
          <a:bodyPr lIns="0" tIns="0" rIns="0" bIns="0" rtlCol="0" anchor="t">
            <a:spAutoFit/>
          </a:bodyPr>
          <a:lstStyle/>
          <a:p>
            <a:pPr>
              <a:lnSpc>
                <a:spcPts val="2520"/>
              </a:lnSpc>
            </a:pPr>
            <a:r>
              <a:rPr lang="en-US" sz="1800" spc="144">
                <a:solidFill>
                  <a:srgbClr val="2E3C36"/>
                </a:solidFill>
                <a:latin typeface="Josefin Sans Regular"/>
              </a:rPr>
              <a:t>Lê Minh Nhật - 1824801030263</a:t>
            </a:r>
          </a:p>
        </p:txBody>
      </p:sp>
      <p:pic>
        <p:nvPicPr>
          <p:cNvPr id="9" name="Picture 9"/>
          <p:cNvPicPr>
            <a:picLocks noChangeAspect="1"/>
          </p:cNvPicPr>
          <p:nvPr/>
        </p:nvPicPr>
        <p:blipFill>
          <a:blip r:embed="rId2"/>
          <a:srcRect l="1603" t="20118" r="910" b="45784"/>
          <a:stretch>
            <a:fillRect/>
          </a:stretch>
        </p:blipFill>
        <p:spPr>
          <a:xfrm>
            <a:off x="0" y="0"/>
            <a:ext cx="18288000" cy="29665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A46F"/>
        </a:solidFill>
        <a:effectLst/>
      </p:bgPr>
    </p:bg>
    <p:spTree>
      <p:nvGrpSpPr>
        <p:cNvPr id="1" name=""/>
        <p:cNvGrpSpPr/>
        <p:nvPr/>
      </p:nvGrpSpPr>
      <p:grpSpPr>
        <a:xfrm>
          <a:off x="0" y="0"/>
          <a:ext cx="0" cy="0"/>
          <a:chOff x="0" y="0"/>
          <a:chExt cx="0" cy="0"/>
        </a:xfrm>
      </p:grpSpPr>
      <p:sp>
        <p:nvSpPr>
          <p:cNvPr id="3" name="TextBox 3"/>
          <p:cNvSpPr txBox="1"/>
          <p:nvPr/>
        </p:nvSpPr>
        <p:spPr>
          <a:xfrm>
            <a:off x="7112050" y="9666003"/>
            <a:ext cx="10140491" cy="316230"/>
          </a:xfrm>
          <a:prstGeom prst="rect">
            <a:avLst/>
          </a:prstGeom>
        </p:spPr>
        <p:txBody>
          <a:bodyPr lIns="0" tIns="0" rIns="0" bIns="0" rtlCol="0" anchor="t">
            <a:spAutoFit/>
          </a:bodyPr>
          <a:lstStyle/>
          <a:p>
            <a:pPr algn="r">
              <a:lnSpc>
                <a:spcPts val="2520"/>
              </a:lnSpc>
            </a:pPr>
            <a:r>
              <a:rPr lang="en-US" sz="1800" spc="144">
                <a:solidFill>
                  <a:srgbClr val="2E3C36"/>
                </a:solidFill>
                <a:latin typeface="Josefin Sans Regular"/>
              </a:rPr>
              <a:t>Lê Minh Nhật - 1824801030263</a:t>
            </a:r>
          </a:p>
        </p:txBody>
      </p:sp>
      <p:sp>
        <p:nvSpPr>
          <p:cNvPr id="4" name="AutoShape 4"/>
          <p:cNvSpPr/>
          <p:nvPr/>
        </p:nvSpPr>
        <p:spPr>
          <a:xfrm>
            <a:off x="17707386" y="8710786"/>
            <a:ext cx="143706" cy="3152428"/>
          </a:xfrm>
          <a:prstGeom prst="rect">
            <a:avLst/>
          </a:prstGeom>
          <a:solidFill>
            <a:srgbClr val="2E3C36"/>
          </a:solidFill>
        </p:spPr>
      </p:sp>
      <p:sp>
        <p:nvSpPr>
          <p:cNvPr id="6" name="TextBox 6"/>
          <p:cNvSpPr txBox="1"/>
          <p:nvPr/>
        </p:nvSpPr>
        <p:spPr>
          <a:xfrm>
            <a:off x="5696299" y="496064"/>
            <a:ext cx="11563001" cy="1007269"/>
          </a:xfrm>
          <a:prstGeom prst="rect">
            <a:avLst/>
          </a:prstGeom>
        </p:spPr>
        <p:txBody>
          <a:bodyPr lIns="0" tIns="0" rIns="0" bIns="0" rtlCol="0" anchor="t">
            <a:spAutoFit/>
          </a:bodyPr>
          <a:lstStyle/>
          <a:p>
            <a:pPr>
              <a:lnSpc>
                <a:spcPts val="8400"/>
              </a:lnSpc>
            </a:pPr>
            <a:r>
              <a:rPr lang="en-US" sz="6000" spc="660">
                <a:solidFill>
                  <a:srgbClr val="2E3C36"/>
                </a:solidFill>
                <a:latin typeface="Paytone One Italics"/>
              </a:rPr>
              <a:t>TỔNG QUAN</a:t>
            </a:r>
          </a:p>
        </p:txBody>
      </p:sp>
      <p:pic>
        <p:nvPicPr>
          <p:cNvPr id="13" name="Picture 13"/>
          <p:cNvPicPr>
            <a:picLocks noChangeAspect="1"/>
          </p:cNvPicPr>
          <p:nvPr/>
        </p:nvPicPr>
        <p:blipFill>
          <a:blip r:embed="rId2"/>
          <a:srcRect l="5633" r="58660"/>
          <a:stretch>
            <a:fillRect/>
          </a:stretch>
        </p:blipFill>
        <p:spPr>
          <a:xfrm>
            <a:off x="0" y="-11258"/>
            <a:ext cx="5268338" cy="11116116"/>
          </a:xfrm>
          <a:prstGeom prst="rect">
            <a:avLst/>
          </a:prstGeom>
        </p:spPr>
      </p:pic>
      <p:sp>
        <p:nvSpPr>
          <p:cNvPr id="14" name="TextBox 7">
            <a:extLst>
              <a:ext uri="{FF2B5EF4-FFF2-40B4-BE49-F238E27FC236}">
                <a16:creationId xmlns:a16="http://schemas.microsoft.com/office/drawing/2014/main" id="{BA64EB64-BFF1-2930-0909-BBA3791ED61D}"/>
              </a:ext>
            </a:extLst>
          </p:cNvPr>
          <p:cNvSpPr txBox="1"/>
          <p:nvPr/>
        </p:nvSpPr>
        <p:spPr>
          <a:xfrm>
            <a:off x="5696299" y="1824798"/>
            <a:ext cx="11459974" cy="553512"/>
          </a:xfrm>
          <a:prstGeom prst="rect">
            <a:avLst/>
          </a:prstGeom>
        </p:spPr>
        <p:txBody>
          <a:bodyPr lIns="0" tIns="0" rIns="0" bIns="0" rtlCol="0" anchor="t">
            <a:spAutoFit/>
          </a:bodyPr>
          <a:lstStyle/>
          <a:p>
            <a:pPr>
              <a:lnSpc>
                <a:spcPts val="4835"/>
              </a:lnSpc>
            </a:pPr>
            <a:r>
              <a:rPr lang="en-US" sz="3099" spc="464">
                <a:solidFill>
                  <a:srgbClr val="FBFBFC"/>
                </a:solidFill>
                <a:latin typeface="Josefin Sans Regular Bold"/>
              </a:rPr>
              <a:t>MỤC TIÊU </a:t>
            </a:r>
          </a:p>
        </p:txBody>
      </p:sp>
      <p:sp>
        <p:nvSpPr>
          <p:cNvPr id="16" name="TextBox 8">
            <a:extLst>
              <a:ext uri="{FF2B5EF4-FFF2-40B4-BE49-F238E27FC236}">
                <a16:creationId xmlns:a16="http://schemas.microsoft.com/office/drawing/2014/main" id="{1076F2B1-A79A-6F31-8D68-66A84E2290BA}"/>
              </a:ext>
            </a:extLst>
          </p:cNvPr>
          <p:cNvSpPr txBox="1"/>
          <p:nvPr/>
        </p:nvSpPr>
        <p:spPr>
          <a:xfrm>
            <a:off x="5410200" y="2380312"/>
            <a:ext cx="11459974" cy="1495616"/>
          </a:xfrm>
          <a:prstGeom prst="rect">
            <a:avLst/>
          </a:prstGeom>
        </p:spPr>
        <p:txBody>
          <a:bodyPr lIns="0" tIns="0" rIns="0" bIns="0" rtlCol="0" anchor="t">
            <a:spAutoFit/>
          </a:bodyPr>
          <a:lstStyle/>
          <a:p>
            <a:pPr marL="561341" lvl="1" indent="-280670">
              <a:lnSpc>
                <a:spcPts val="4056"/>
              </a:lnSpc>
              <a:buFont typeface="Arial"/>
              <a:buChar char="•"/>
            </a:pPr>
            <a:r>
              <a:rPr lang="en-US" sz="2600" spc="78">
                <a:solidFill>
                  <a:srgbClr val="2E3C36"/>
                </a:solidFill>
                <a:latin typeface="Josefin Sans Regular"/>
              </a:rPr>
              <a:t>Website có thể đáp ứng được các yêu cầu cơ bản của khách hàng.</a:t>
            </a:r>
          </a:p>
          <a:p>
            <a:pPr marL="561340" lvl="1" indent="-280670">
              <a:lnSpc>
                <a:spcPts val="4056"/>
              </a:lnSpc>
              <a:buFont typeface="Arial"/>
              <a:buChar char="•"/>
            </a:pPr>
            <a:r>
              <a:rPr lang="en-US" sz="2600" spc="78">
                <a:solidFill>
                  <a:srgbClr val="2E3C36"/>
                </a:solidFill>
                <a:latin typeface="Josefin Sans Regular"/>
              </a:rPr>
              <a:t>Website có thể giúp người quản lý có thể quản lý mọi hoạt động một cách dễ dàng</a:t>
            </a:r>
          </a:p>
        </p:txBody>
      </p:sp>
      <p:sp>
        <p:nvSpPr>
          <p:cNvPr id="17" name="TextBox 9">
            <a:extLst>
              <a:ext uri="{FF2B5EF4-FFF2-40B4-BE49-F238E27FC236}">
                <a16:creationId xmlns:a16="http://schemas.microsoft.com/office/drawing/2014/main" id="{1EC65734-4C3E-EE7B-6D47-0CD85FBCAF30}"/>
              </a:ext>
            </a:extLst>
          </p:cNvPr>
          <p:cNvSpPr txBox="1"/>
          <p:nvPr/>
        </p:nvSpPr>
        <p:spPr>
          <a:xfrm>
            <a:off x="5679093" y="4217191"/>
            <a:ext cx="11459974" cy="553512"/>
          </a:xfrm>
          <a:prstGeom prst="rect">
            <a:avLst/>
          </a:prstGeom>
        </p:spPr>
        <p:txBody>
          <a:bodyPr lIns="0" tIns="0" rIns="0" bIns="0" rtlCol="0" anchor="t">
            <a:spAutoFit/>
          </a:bodyPr>
          <a:lstStyle/>
          <a:p>
            <a:pPr>
              <a:lnSpc>
                <a:spcPts val="4835"/>
              </a:lnSpc>
            </a:pPr>
            <a:r>
              <a:rPr lang="en-US" sz="3099" spc="464">
                <a:solidFill>
                  <a:srgbClr val="FBFBFC"/>
                </a:solidFill>
                <a:latin typeface="Josefin Sans Regular Bold"/>
              </a:rPr>
              <a:t>ĐỐI TƯỢNG</a:t>
            </a:r>
          </a:p>
        </p:txBody>
      </p:sp>
      <p:sp>
        <p:nvSpPr>
          <p:cNvPr id="18" name="TextBox 10">
            <a:extLst>
              <a:ext uri="{FF2B5EF4-FFF2-40B4-BE49-F238E27FC236}">
                <a16:creationId xmlns:a16="http://schemas.microsoft.com/office/drawing/2014/main" id="{3D26A9A5-B0D2-050B-7F1E-0387FAC8B67E}"/>
              </a:ext>
            </a:extLst>
          </p:cNvPr>
          <p:cNvSpPr txBox="1"/>
          <p:nvPr/>
        </p:nvSpPr>
        <p:spPr>
          <a:xfrm>
            <a:off x="5447071" y="4937204"/>
            <a:ext cx="11459974" cy="981266"/>
          </a:xfrm>
          <a:prstGeom prst="rect">
            <a:avLst/>
          </a:prstGeom>
        </p:spPr>
        <p:txBody>
          <a:bodyPr lIns="0" tIns="0" rIns="0" bIns="0" rtlCol="0" anchor="t">
            <a:spAutoFit/>
          </a:bodyPr>
          <a:lstStyle/>
          <a:p>
            <a:pPr marL="561341" lvl="1" indent="-280670">
              <a:lnSpc>
                <a:spcPts val="4056"/>
              </a:lnSpc>
              <a:buFont typeface="Arial"/>
              <a:buChar char="•"/>
            </a:pPr>
            <a:r>
              <a:rPr lang="en-US" sz="2600" spc="78">
                <a:solidFill>
                  <a:srgbClr val="2E3C36"/>
                </a:solidFill>
                <a:latin typeface="Josefin Sans Regular"/>
              </a:rPr>
              <a:t>Website kinh doanh bán máy ảnh mayanhxachtaynhat.com</a:t>
            </a:r>
          </a:p>
          <a:p>
            <a:pPr marL="561340" lvl="1" indent="-280670">
              <a:lnSpc>
                <a:spcPts val="4056"/>
              </a:lnSpc>
              <a:buFont typeface="Arial"/>
              <a:buChar char="•"/>
            </a:pPr>
            <a:r>
              <a:rPr lang="en-US" sz="2600" spc="78">
                <a:solidFill>
                  <a:srgbClr val="2E3C36"/>
                </a:solidFill>
                <a:latin typeface="Josefin Sans Regular"/>
              </a:rPr>
              <a:t>Khách hàng có nhu cầu mua cũng như tìm hiểu về máy ảnh.</a:t>
            </a:r>
          </a:p>
        </p:txBody>
      </p:sp>
      <p:sp>
        <p:nvSpPr>
          <p:cNvPr id="19" name="TextBox 11">
            <a:extLst>
              <a:ext uri="{FF2B5EF4-FFF2-40B4-BE49-F238E27FC236}">
                <a16:creationId xmlns:a16="http://schemas.microsoft.com/office/drawing/2014/main" id="{DA662AA1-7C3D-2A4E-635A-038322AFD2E1}"/>
              </a:ext>
            </a:extLst>
          </p:cNvPr>
          <p:cNvSpPr txBox="1"/>
          <p:nvPr/>
        </p:nvSpPr>
        <p:spPr>
          <a:xfrm>
            <a:off x="5679093" y="6231940"/>
            <a:ext cx="11459974" cy="553512"/>
          </a:xfrm>
          <a:prstGeom prst="rect">
            <a:avLst/>
          </a:prstGeom>
        </p:spPr>
        <p:txBody>
          <a:bodyPr lIns="0" tIns="0" rIns="0" bIns="0" rtlCol="0" anchor="t">
            <a:spAutoFit/>
          </a:bodyPr>
          <a:lstStyle/>
          <a:p>
            <a:pPr>
              <a:lnSpc>
                <a:spcPts val="4835"/>
              </a:lnSpc>
            </a:pPr>
            <a:r>
              <a:rPr lang="en-US" sz="3099" spc="464">
                <a:solidFill>
                  <a:srgbClr val="F3FFF3"/>
                </a:solidFill>
                <a:latin typeface="Josefin Sans Regular Bold"/>
              </a:rPr>
              <a:t>PHƯƠNG PHÁP NGHIÊN CỨU</a:t>
            </a:r>
          </a:p>
        </p:txBody>
      </p:sp>
      <p:sp>
        <p:nvSpPr>
          <p:cNvPr id="20" name="TextBox 12">
            <a:extLst>
              <a:ext uri="{FF2B5EF4-FFF2-40B4-BE49-F238E27FC236}">
                <a16:creationId xmlns:a16="http://schemas.microsoft.com/office/drawing/2014/main" id="{7DBB9F21-0F64-96FE-C819-CD26CDF0140C}"/>
              </a:ext>
            </a:extLst>
          </p:cNvPr>
          <p:cNvSpPr txBox="1"/>
          <p:nvPr/>
        </p:nvSpPr>
        <p:spPr>
          <a:xfrm>
            <a:off x="5464277" y="6942869"/>
            <a:ext cx="11459974" cy="3038666"/>
          </a:xfrm>
          <a:prstGeom prst="rect">
            <a:avLst/>
          </a:prstGeom>
        </p:spPr>
        <p:txBody>
          <a:bodyPr lIns="0" tIns="0" rIns="0" bIns="0" rtlCol="0" anchor="t">
            <a:spAutoFit/>
          </a:bodyPr>
          <a:lstStyle/>
          <a:p>
            <a:pPr marL="561341" lvl="1" indent="-280670">
              <a:lnSpc>
                <a:spcPts val="4056"/>
              </a:lnSpc>
              <a:buFont typeface="Arial"/>
              <a:buChar char="•"/>
            </a:pPr>
            <a:r>
              <a:rPr lang="en-US" sz="2600" spc="78">
                <a:solidFill>
                  <a:srgbClr val="2E3C36"/>
                </a:solidFill>
                <a:latin typeface="Josefin Sans Regular"/>
              </a:rPr>
              <a:t> Tham khảo, nghiên cứu các tài liệu, trang báo online có liên quan đến tình hình thực trạng của đề tài</a:t>
            </a:r>
          </a:p>
          <a:p>
            <a:pPr marL="561341" lvl="1" indent="-280670">
              <a:lnSpc>
                <a:spcPts val="4056"/>
              </a:lnSpc>
              <a:buFont typeface="Arial"/>
              <a:buChar char="•"/>
            </a:pPr>
            <a:r>
              <a:rPr lang="en-US" sz="2600" spc="78">
                <a:solidFill>
                  <a:srgbClr val="2E3C36"/>
                </a:solidFill>
                <a:latin typeface="Josefin Sans Regular"/>
              </a:rPr>
              <a:t>Tham khảo các web có sẵn để cung cấp thêm ý tưởng cho web mình như: mayanhxachtaynhat.com, zshop.vn, mayanh24h.com, vjshop.vn….</a:t>
            </a:r>
          </a:p>
          <a:p>
            <a:pPr>
              <a:lnSpc>
                <a:spcPts val="4056"/>
              </a:lnSpc>
            </a:pPr>
            <a:endParaRPr lang="en-US" sz="2600" spc="78">
              <a:solidFill>
                <a:srgbClr val="2E3C36"/>
              </a:solidFill>
              <a:latin typeface="Josefin Sans Regular"/>
            </a:endParaRPr>
          </a:p>
          <a:p>
            <a:pPr>
              <a:lnSpc>
                <a:spcPts val="4056"/>
              </a:lnSpc>
            </a:pPr>
            <a:endParaRPr lang="en-US" sz="2600" spc="78">
              <a:solidFill>
                <a:srgbClr val="2E3C36"/>
              </a:solidFill>
              <a:latin typeface="Josefin Sans Regular"/>
            </a:endParaRPr>
          </a:p>
        </p:txBody>
      </p:sp>
      <p:sp>
        <p:nvSpPr>
          <p:cNvPr id="2" name="AutoShape 2"/>
          <p:cNvSpPr/>
          <p:nvPr/>
        </p:nvSpPr>
        <p:spPr>
          <a:xfrm rot="-5400000">
            <a:off x="436908" y="-1059134"/>
            <a:ext cx="143706" cy="3152428"/>
          </a:xfrm>
          <a:prstGeom prst="rect">
            <a:avLst/>
          </a:prstGeom>
          <a:solidFill>
            <a:srgbClr val="FFA46F"/>
          </a:solid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1000"/>
                                        <p:tgtEl>
                                          <p:spTgt spid="16">
                                            <p:txEl>
                                              <p:pRg st="1" end="1"/>
                                            </p:txEl>
                                          </p:spTgt>
                                        </p:tgtEl>
                                      </p:cBhvr>
                                    </p:animEffect>
                                    <p:anim calcmode="lin" valueType="num">
                                      <p:cBhvr>
                                        <p:cTn id="2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sp>
        <p:nvSpPr>
          <p:cNvPr id="2" name="AutoShape 2"/>
          <p:cNvSpPr/>
          <p:nvPr/>
        </p:nvSpPr>
        <p:spPr>
          <a:xfrm>
            <a:off x="17854610" y="8564264"/>
            <a:ext cx="143706" cy="3152428"/>
          </a:xfrm>
          <a:prstGeom prst="rect">
            <a:avLst/>
          </a:prstGeom>
          <a:solidFill>
            <a:srgbClr val="FFECE1"/>
          </a:solidFill>
        </p:spPr>
      </p:sp>
      <p:sp>
        <p:nvSpPr>
          <p:cNvPr id="3" name="AutoShape 3"/>
          <p:cNvSpPr/>
          <p:nvPr/>
        </p:nvSpPr>
        <p:spPr>
          <a:xfrm rot="-5400000">
            <a:off x="17506602" y="-1108351"/>
            <a:ext cx="143706" cy="3152428"/>
          </a:xfrm>
          <a:prstGeom prst="rect">
            <a:avLst/>
          </a:prstGeom>
          <a:solidFill>
            <a:srgbClr val="FFECE1"/>
          </a:solidFill>
        </p:spPr>
      </p:sp>
      <p:pic>
        <p:nvPicPr>
          <p:cNvPr id="4" name="Picture 4"/>
          <p:cNvPicPr>
            <a:picLocks noChangeAspect="1"/>
          </p:cNvPicPr>
          <p:nvPr/>
        </p:nvPicPr>
        <p:blipFill>
          <a:blip r:embed="rId2"/>
          <a:srcRect/>
          <a:stretch>
            <a:fillRect/>
          </a:stretch>
        </p:blipFill>
        <p:spPr>
          <a:xfrm>
            <a:off x="1033964" y="2674600"/>
            <a:ext cx="2435828" cy="1316870"/>
          </a:xfrm>
          <a:prstGeom prst="rect">
            <a:avLst/>
          </a:prstGeom>
        </p:spPr>
      </p:pic>
      <p:pic>
        <p:nvPicPr>
          <p:cNvPr id="5" name="Picture 5"/>
          <p:cNvPicPr>
            <a:picLocks noChangeAspect="1"/>
          </p:cNvPicPr>
          <p:nvPr/>
        </p:nvPicPr>
        <p:blipFill>
          <a:blip r:embed="rId3"/>
          <a:srcRect/>
          <a:stretch>
            <a:fillRect/>
          </a:stretch>
        </p:blipFill>
        <p:spPr>
          <a:xfrm>
            <a:off x="1033964" y="4745134"/>
            <a:ext cx="2281027" cy="2214718"/>
          </a:xfrm>
          <a:prstGeom prst="rect">
            <a:avLst/>
          </a:prstGeom>
        </p:spPr>
      </p:pic>
      <p:pic>
        <p:nvPicPr>
          <p:cNvPr id="6" name="Picture 6"/>
          <p:cNvPicPr>
            <a:picLocks noChangeAspect="1"/>
          </p:cNvPicPr>
          <p:nvPr/>
        </p:nvPicPr>
        <p:blipFill>
          <a:blip r:embed="rId4"/>
          <a:srcRect/>
          <a:stretch>
            <a:fillRect/>
          </a:stretch>
        </p:blipFill>
        <p:spPr>
          <a:xfrm>
            <a:off x="1299037" y="7144973"/>
            <a:ext cx="1905682" cy="1905682"/>
          </a:xfrm>
          <a:prstGeom prst="rect">
            <a:avLst/>
          </a:prstGeom>
        </p:spPr>
      </p:pic>
      <p:sp>
        <p:nvSpPr>
          <p:cNvPr id="7" name="TextBox 7"/>
          <p:cNvSpPr txBox="1"/>
          <p:nvPr/>
        </p:nvSpPr>
        <p:spPr>
          <a:xfrm>
            <a:off x="1028700" y="914400"/>
            <a:ext cx="12396120" cy="944245"/>
          </a:xfrm>
          <a:prstGeom prst="rect">
            <a:avLst/>
          </a:prstGeom>
        </p:spPr>
        <p:txBody>
          <a:bodyPr lIns="0" tIns="0" rIns="0" bIns="0" rtlCol="0" anchor="t">
            <a:spAutoFit/>
          </a:bodyPr>
          <a:lstStyle/>
          <a:p>
            <a:pPr>
              <a:lnSpc>
                <a:spcPts val="7864"/>
              </a:lnSpc>
            </a:pPr>
            <a:r>
              <a:rPr lang="en-US" sz="5500" spc="54">
                <a:solidFill>
                  <a:srgbClr val="FFA46F"/>
                </a:solidFill>
                <a:latin typeface="Paytone One Italics"/>
              </a:rPr>
              <a:t>2. CƠ SỞ LÝ THUYẾT</a:t>
            </a:r>
          </a:p>
        </p:txBody>
      </p:sp>
      <p:sp>
        <p:nvSpPr>
          <p:cNvPr id="8" name="TextBox 8"/>
          <p:cNvSpPr txBox="1"/>
          <p:nvPr/>
        </p:nvSpPr>
        <p:spPr>
          <a:xfrm>
            <a:off x="4206055" y="2264592"/>
            <a:ext cx="10181740" cy="658091"/>
          </a:xfrm>
          <a:prstGeom prst="rect">
            <a:avLst/>
          </a:prstGeom>
        </p:spPr>
        <p:txBody>
          <a:bodyPr lIns="0" tIns="0" rIns="0" bIns="0" rtlCol="0" anchor="t">
            <a:spAutoFit/>
          </a:bodyPr>
          <a:lstStyle/>
          <a:p>
            <a:pPr>
              <a:lnSpc>
                <a:spcPts val="5495"/>
              </a:lnSpc>
            </a:pPr>
            <a:r>
              <a:rPr lang="en-US" sz="3522" spc="528">
                <a:solidFill>
                  <a:srgbClr val="FFA46F"/>
                </a:solidFill>
                <a:latin typeface="Josefin Sans Regular"/>
              </a:rPr>
              <a:t>NGÔN NGỮ LẬP TRÌNH</a:t>
            </a:r>
          </a:p>
        </p:txBody>
      </p:sp>
      <p:sp>
        <p:nvSpPr>
          <p:cNvPr id="9" name="TextBox 9"/>
          <p:cNvSpPr txBox="1"/>
          <p:nvPr/>
        </p:nvSpPr>
        <p:spPr>
          <a:xfrm>
            <a:off x="4206055" y="4693685"/>
            <a:ext cx="9723490" cy="575781"/>
          </a:xfrm>
          <a:prstGeom prst="rect">
            <a:avLst/>
          </a:prstGeom>
        </p:spPr>
        <p:txBody>
          <a:bodyPr lIns="0" tIns="0" rIns="0" bIns="0" rtlCol="0" anchor="t">
            <a:spAutoFit/>
          </a:bodyPr>
          <a:lstStyle/>
          <a:p>
            <a:pPr>
              <a:lnSpc>
                <a:spcPts val="4728"/>
              </a:lnSpc>
            </a:pPr>
            <a:r>
              <a:rPr lang="en-US" sz="3031" spc="454">
                <a:solidFill>
                  <a:srgbClr val="FFA46F"/>
                </a:solidFill>
                <a:latin typeface="Josefin Sans Regular"/>
              </a:rPr>
              <a:t>FRAMEWORK</a:t>
            </a:r>
          </a:p>
        </p:txBody>
      </p:sp>
      <p:sp>
        <p:nvSpPr>
          <p:cNvPr id="10" name="TextBox 10"/>
          <p:cNvSpPr txBox="1"/>
          <p:nvPr/>
        </p:nvSpPr>
        <p:spPr>
          <a:xfrm>
            <a:off x="4206055" y="6978902"/>
            <a:ext cx="8670915" cy="558165"/>
          </a:xfrm>
          <a:prstGeom prst="rect">
            <a:avLst/>
          </a:prstGeom>
        </p:spPr>
        <p:txBody>
          <a:bodyPr lIns="0" tIns="0" rIns="0" bIns="0" rtlCol="0" anchor="t">
            <a:spAutoFit/>
          </a:bodyPr>
          <a:lstStyle/>
          <a:p>
            <a:pPr>
              <a:lnSpc>
                <a:spcPts val="4680"/>
              </a:lnSpc>
            </a:pPr>
            <a:r>
              <a:rPr lang="en-US" sz="3000" spc="450">
                <a:solidFill>
                  <a:srgbClr val="FFA46F"/>
                </a:solidFill>
                <a:latin typeface="Josefin Sans Regular Bold"/>
              </a:rPr>
              <a:t>CƠ SỞ DỮ LIỆU</a:t>
            </a:r>
          </a:p>
        </p:txBody>
      </p:sp>
      <p:sp>
        <p:nvSpPr>
          <p:cNvPr id="11" name="TextBox 11"/>
          <p:cNvSpPr txBox="1"/>
          <p:nvPr/>
        </p:nvSpPr>
        <p:spPr>
          <a:xfrm>
            <a:off x="1028700" y="9666003"/>
            <a:ext cx="12464472" cy="316230"/>
          </a:xfrm>
          <a:prstGeom prst="rect">
            <a:avLst/>
          </a:prstGeom>
        </p:spPr>
        <p:txBody>
          <a:bodyPr lIns="0" tIns="0" rIns="0" bIns="0" rtlCol="0" anchor="t">
            <a:spAutoFit/>
          </a:bodyPr>
          <a:lstStyle/>
          <a:p>
            <a:pPr>
              <a:lnSpc>
                <a:spcPts val="2520"/>
              </a:lnSpc>
            </a:pPr>
            <a:r>
              <a:rPr lang="en-US" sz="1800" spc="144">
                <a:solidFill>
                  <a:srgbClr val="FFECE1"/>
                </a:solidFill>
                <a:latin typeface="Josefin Sans Regular"/>
              </a:rPr>
              <a:t>Lê Minh Nhật - 1824801030263</a:t>
            </a:r>
          </a:p>
        </p:txBody>
      </p:sp>
      <p:sp>
        <p:nvSpPr>
          <p:cNvPr id="12" name="TextBox 12"/>
          <p:cNvSpPr txBox="1"/>
          <p:nvPr/>
        </p:nvSpPr>
        <p:spPr>
          <a:xfrm>
            <a:off x="3940868" y="2961560"/>
            <a:ext cx="9294468" cy="1144801"/>
          </a:xfrm>
          <a:prstGeom prst="rect">
            <a:avLst/>
          </a:prstGeom>
        </p:spPr>
        <p:txBody>
          <a:bodyPr lIns="0" tIns="0" rIns="0" bIns="0" rtlCol="0" anchor="t">
            <a:spAutoFit/>
          </a:bodyPr>
          <a:lstStyle/>
          <a:p>
            <a:pPr marL="631506" lvl="1" indent="-315753" algn="just">
              <a:lnSpc>
                <a:spcPts val="4562"/>
              </a:lnSpc>
              <a:buFont typeface="Arial"/>
              <a:buChar char="•"/>
            </a:pPr>
            <a:r>
              <a:rPr lang="en-US" sz="2924" spc="87">
                <a:solidFill>
                  <a:srgbClr val="FBFBFC"/>
                </a:solidFill>
                <a:latin typeface="Josefin Sans Regular"/>
              </a:rPr>
              <a:t>Là một ngôn ngữ lập trình kịch bản được chạy ở phía server nhằm sinh ra mã html trên client.</a:t>
            </a:r>
          </a:p>
        </p:txBody>
      </p:sp>
      <p:sp>
        <p:nvSpPr>
          <p:cNvPr id="13" name="TextBox 13"/>
          <p:cNvSpPr txBox="1"/>
          <p:nvPr/>
        </p:nvSpPr>
        <p:spPr>
          <a:xfrm>
            <a:off x="3940868" y="5277009"/>
            <a:ext cx="10584203" cy="1123569"/>
          </a:xfrm>
          <a:prstGeom prst="rect">
            <a:avLst/>
          </a:prstGeom>
        </p:spPr>
        <p:txBody>
          <a:bodyPr lIns="0" tIns="0" rIns="0" bIns="0" rtlCol="0" anchor="t">
            <a:spAutoFit/>
          </a:bodyPr>
          <a:lstStyle/>
          <a:p>
            <a:pPr marL="631506" lvl="1" indent="-315753" algn="just">
              <a:lnSpc>
                <a:spcPts val="4562"/>
              </a:lnSpc>
              <a:buFont typeface="Arial"/>
              <a:buChar char="•"/>
            </a:pPr>
            <a:r>
              <a:rPr lang="en-US" sz="2924" spc="87">
                <a:solidFill>
                  <a:srgbClr val="FBFBFC"/>
                </a:solidFill>
                <a:latin typeface="Josefin Sans Regular"/>
              </a:rPr>
              <a:t>Bootstrap là một trong những framework được sử dụng nhiều nhất trên thế giới để xây dựng nên một website.</a:t>
            </a:r>
          </a:p>
        </p:txBody>
      </p:sp>
      <p:sp>
        <p:nvSpPr>
          <p:cNvPr id="14" name="TextBox 14"/>
          <p:cNvSpPr txBox="1"/>
          <p:nvPr/>
        </p:nvSpPr>
        <p:spPr>
          <a:xfrm>
            <a:off x="3940868" y="7702289"/>
            <a:ext cx="10584203" cy="1123569"/>
          </a:xfrm>
          <a:prstGeom prst="rect">
            <a:avLst/>
          </a:prstGeom>
        </p:spPr>
        <p:txBody>
          <a:bodyPr lIns="0" tIns="0" rIns="0" bIns="0" rtlCol="0" anchor="t">
            <a:spAutoFit/>
          </a:bodyPr>
          <a:lstStyle/>
          <a:p>
            <a:pPr marL="631506" lvl="1" indent="-315753" algn="just">
              <a:lnSpc>
                <a:spcPts val="4562"/>
              </a:lnSpc>
              <a:buFont typeface="Arial"/>
              <a:buChar char="•"/>
            </a:pPr>
            <a:r>
              <a:rPr lang="en-US" sz="2924" spc="87">
                <a:solidFill>
                  <a:srgbClr val="FBFBFC"/>
                </a:solidFill>
                <a:latin typeface="Josefin Sans Regular"/>
              </a:rPr>
              <a:t>MySQL là một hệ thống quản trị cơ sở dữ liệu mã nguồn mở.  Hoạt động theo mô hình client-server.</a:t>
            </a:r>
          </a:p>
        </p:txBody>
      </p:sp>
      <p:pic>
        <p:nvPicPr>
          <p:cNvPr id="15" name="Picture 15"/>
          <p:cNvPicPr>
            <a:picLocks noChangeAspect="1"/>
          </p:cNvPicPr>
          <p:nvPr/>
        </p:nvPicPr>
        <p:blipFill>
          <a:blip r:embed="rId5"/>
          <a:srcRect l="41916" r="19356"/>
          <a:stretch>
            <a:fillRect/>
          </a:stretch>
        </p:blipFill>
        <p:spPr>
          <a:xfrm>
            <a:off x="14997601" y="-414558"/>
            <a:ext cx="5714017" cy="111161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pic>
        <p:nvPicPr>
          <p:cNvPr id="8" name="Picture 13">
            <a:extLst>
              <a:ext uri="{FF2B5EF4-FFF2-40B4-BE49-F238E27FC236}">
                <a16:creationId xmlns:a16="http://schemas.microsoft.com/office/drawing/2014/main" id="{7D3CF940-EB28-7B28-58BA-C3396747A252}"/>
              </a:ext>
            </a:extLst>
          </p:cNvPr>
          <p:cNvPicPr>
            <a:picLocks noChangeAspect="1"/>
          </p:cNvPicPr>
          <p:nvPr/>
        </p:nvPicPr>
        <p:blipFill>
          <a:blip r:embed="rId2"/>
          <a:srcRect l="5633" r="58660"/>
          <a:stretch>
            <a:fillRect/>
          </a:stretch>
        </p:blipFill>
        <p:spPr>
          <a:xfrm>
            <a:off x="13974158" y="28268"/>
            <a:ext cx="5268338" cy="11116116"/>
          </a:xfrm>
          <a:prstGeom prst="rect">
            <a:avLst/>
          </a:prstGeom>
        </p:spPr>
      </p:pic>
      <p:sp>
        <p:nvSpPr>
          <p:cNvPr id="2" name="AutoShape 2"/>
          <p:cNvSpPr/>
          <p:nvPr/>
        </p:nvSpPr>
        <p:spPr>
          <a:xfrm>
            <a:off x="877499" y="7581900"/>
            <a:ext cx="143706" cy="3152428"/>
          </a:xfrm>
          <a:prstGeom prst="rect">
            <a:avLst/>
          </a:prstGeom>
          <a:solidFill>
            <a:srgbClr val="FFA46F"/>
          </a:solidFill>
        </p:spPr>
      </p:sp>
      <p:sp>
        <p:nvSpPr>
          <p:cNvPr id="3" name="AutoShape 3"/>
          <p:cNvSpPr/>
          <p:nvPr/>
        </p:nvSpPr>
        <p:spPr>
          <a:xfrm rot="-5400000">
            <a:off x="1309272" y="-812342"/>
            <a:ext cx="143706" cy="3152428"/>
          </a:xfrm>
          <a:prstGeom prst="rect">
            <a:avLst/>
          </a:prstGeom>
          <a:solidFill>
            <a:srgbClr val="FFA46F"/>
          </a:solidFill>
        </p:spPr>
      </p:sp>
      <p:sp>
        <p:nvSpPr>
          <p:cNvPr id="4" name="TextBox 4"/>
          <p:cNvSpPr txBox="1"/>
          <p:nvPr/>
        </p:nvSpPr>
        <p:spPr>
          <a:xfrm>
            <a:off x="1028700" y="904875"/>
            <a:ext cx="13204984" cy="2105025"/>
          </a:xfrm>
          <a:prstGeom prst="rect">
            <a:avLst/>
          </a:prstGeom>
        </p:spPr>
        <p:txBody>
          <a:bodyPr lIns="0" tIns="0" rIns="0" bIns="0" rtlCol="0" anchor="t">
            <a:spAutoFit/>
          </a:bodyPr>
          <a:lstStyle/>
          <a:p>
            <a:pPr>
              <a:lnSpc>
                <a:spcPts val="8400"/>
              </a:lnSpc>
            </a:pPr>
            <a:r>
              <a:rPr lang="en-US" sz="6000" spc="660">
                <a:solidFill>
                  <a:srgbClr val="FFECE1"/>
                </a:solidFill>
                <a:latin typeface="Amasis MT Pro Medium" panose="02040604050005020304" pitchFamily="18" charset="0"/>
              </a:rPr>
              <a:t>3. PHÂN TÍCH THIẾT KẾ CƠ SỞ DỮ LIỆU VÀ HỆ THỐNG</a:t>
            </a:r>
          </a:p>
        </p:txBody>
      </p:sp>
      <p:sp>
        <p:nvSpPr>
          <p:cNvPr id="5" name="TextBox 5"/>
          <p:cNvSpPr txBox="1"/>
          <p:nvPr/>
        </p:nvSpPr>
        <p:spPr>
          <a:xfrm>
            <a:off x="1028700" y="3547474"/>
            <a:ext cx="12945458" cy="648566"/>
          </a:xfrm>
          <a:prstGeom prst="rect">
            <a:avLst/>
          </a:prstGeom>
        </p:spPr>
        <p:txBody>
          <a:bodyPr lIns="0" tIns="0" rIns="0" bIns="0" rtlCol="0" anchor="t">
            <a:spAutoFit/>
          </a:bodyPr>
          <a:lstStyle/>
          <a:p>
            <a:pPr>
              <a:lnSpc>
                <a:spcPts val="5495"/>
              </a:lnSpc>
            </a:pPr>
            <a:r>
              <a:rPr lang="en-US" sz="3522" spc="528">
                <a:solidFill>
                  <a:srgbClr val="FFA46F"/>
                </a:solidFill>
                <a:latin typeface="Paytone One"/>
              </a:rPr>
              <a:t>A) YÊU CẦU CHỨC NĂNG ĐỐI VỚI NGƯỜI DÙNG</a:t>
            </a:r>
          </a:p>
        </p:txBody>
      </p:sp>
      <p:sp>
        <p:nvSpPr>
          <p:cNvPr id="6" name="TextBox 6"/>
          <p:cNvSpPr txBox="1"/>
          <p:nvPr/>
        </p:nvSpPr>
        <p:spPr>
          <a:xfrm>
            <a:off x="1381125" y="4450874"/>
            <a:ext cx="10584203" cy="5072254"/>
          </a:xfrm>
          <a:prstGeom prst="rect">
            <a:avLst/>
          </a:prstGeom>
        </p:spPr>
        <p:txBody>
          <a:bodyPr lIns="0" tIns="0" rIns="0" bIns="0" rtlCol="0" anchor="t">
            <a:spAutoFit/>
          </a:bodyPr>
          <a:lstStyle/>
          <a:p>
            <a:pPr marL="696274" lvl="1" indent="-348137" algn="just">
              <a:lnSpc>
                <a:spcPts val="5030"/>
              </a:lnSpc>
              <a:buFont typeface="Arial"/>
              <a:buChar char="•"/>
            </a:pPr>
            <a:r>
              <a:rPr lang="en-US" sz="3224" spc="96">
                <a:solidFill>
                  <a:srgbClr val="FBFBFC"/>
                </a:solidFill>
                <a:latin typeface="Josefin Sans Regular"/>
              </a:rPr>
              <a:t>Đăng nhập | Đăng ký</a:t>
            </a:r>
          </a:p>
          <a:p>
            <a:pPr marL="696274" lvl="1" indent="-348137" algn="just">
              <a:lnSpc>
                <a:spcPts val="5030"/>
              </a:lnSpc>
              <a:buFont typeface="Arial"/>
              <a:buChar char="•"/>
            </a:pPr>
            <a:r>
              <a:rPr lang="en-US" sz="3224" spc="96">
                <a:solidFill>
                  <a:srgbClr val="FBFBFC"/>
                </a:solidFill>
                <a:latin typeface="Josefin Sans Regular"/>
              </a:rPr>
              <a:t>Xem sản phẩm</a:t>
            </a:r>
          </a:p>
          <a:p>
            <a:pPr marL="696274" lvl="1" indent="-348137" algn="just">
              <a:lnSpc>
                <a:spcPts val="5030"/>
              </a:lnSpc>
              <a:buFont typeface="Arial"/>
              <a:buChar char="•"/>
            </a:pPr>
            <a:r>
              <a:rPr lang="en-US" sz="3224" spc="96">
                <a:solidFill>
                  <a:srgbClr val="FBFBFC"/>
                </a:solidFill>
                <a:latin typeface="Josefin Sans Regular"/>
              </a:rPr>
              <a:t>Xem chi tiết sản phẩm</a:t>
            </a:r>
          </a:p>
          <a:p>
            <a:pPr marL="696274" lvl="1" indent="-348137" algn="just">
              <a:lnSpc>
                <a:spcPts val="5030"/>
              </a:lnSpc>
              <a:buFont typeface="Arial"/>
              <a:buChar char="•"/>
            </a:pPr>
            <a:r>
              <a:rPr lang="en-US" sz="3224" spc="96">
                <a:solidFill>
                  <a:srgbClr val="FBFBFC"/>
                </a:solidFill>
                <a:latin typeface="Josefin Sans Regular"/>
              </a:rPr>
              <a:t>Tìm kiếm sản phẩm</a:t>
            </a:r>
          </a:p>
          <a:p>
            <a:pPr marL="696274" lvl="1" indent="-348137" algn="just">
              <a:lnSpc>
                <a:spcPts val="5030"/>
              </a:lnSpc>
              <a:buFont typeface="Arial"/>
              <a:buChar char="•"/>
            </a:pPr>
            <a:r>
              <a:rPr lang="en-US" sz="3224" spc="96">
                <a:solidFill>
                  <a:srgbClr val="FBFBFC"/>
                </a:solidFill>
                <a:latin typeface="Josefin Sans Regular"/>
              </a:rPr>
              <a:t>Thêm, xoá, sửa sản phẩm ở giỏ hàng</a:t>
            </a:r>
          </a:p>
          <a:p>
            <a:pPr marL="696274" lvl="1" indent="-348137" algn="just">
              <a:lnSpc>
                <a:spcPts val="5030"/>
              </a:lnSpc>
              <a:buFont typeface="Arial"/>
              <a:buChar char="•"/>
            </a:pPr>
            <a:r>
              <a:rPr lang="en-US" sz="3224" spc="96">
                <a:solidFill>
                  <a:srgbClr val="FBFBFC"/>
                </a:solidFill>
                <a:latin typeface="Josefin Sans Regular"/>
              </a:rPr>
              <a:t>Bình luận đánh giá sản phẩm</a:t>
            </a:r>
          </a:p>
          <a:p>
            <a:pPr marL="696274" lvl="1" indent="-348137" algn="just">
              <a:lnSpc>
                <a:spcPts val="5030"/>
              </a:lnSpc>
              <a:buFont typeface="Arial"/>
              <a:buChar char="•"/>
            </a:pPr>
            <a:r>
              <a:rPr lang="en-US" sz="3224" spc="96">
                <a:solidFill>
                  <a:srgbClr val="FBFBFC"/>
                </a:solidFill>
                <a:latin typeface="Josefin Sans Regular"/>
              </a:rPr>
              <a:t>Chat tư vấn online</a:t>
            </a:r>
          </a:p>
          <a:p>
            <a:pPr marL="696274" lvl="1" indent="-348137" algn="just">
              <a:lnSpc>
                <a:spcPts val="5030"/>
              </a:lnSpc>
              <a:buFont typeface="Arial"/>
              <a:buChar char="•"/>
            </a:pPr>
            <a:r>
              <a:rPr lang="en-US" sz="3224" spc="96">
                <a:solidFill>
                  <a:srgbClr val="FBFBFC"/>
                </a:solidFill>
                <a:latin typeface="Josefin Sans Regular"/>
              </a:rPr>
              <a:t>Quản lý thông tin cá nhân</a:t>
            </a:r>
          </a:p>
        </p:txBody>
      </p:sp>
      <p:sp>
        <p:nvSpPr>
          <p:cNvPr id="7" name="TextBox 7"/>
          <p:cNvSpPr txBox="1"/>
          <p:nvPr/>
        </p:nvSpPr>
        <p:spPr>
          <a:xfrm>
            <a:off x="3581400" y="9777962"/>
            <a:ext cx="10140491" cy="316230"/>
          </a:xfrm>
          <a:prstGeom prst="rect">
            <a:avLst/>
          </a:prstGeom>
        </p:spPr>
        <p:txBody>
          <a:bodyPr lIns="0" tIns="0" rIns="0" bIns="0" rtlCol="0" anchor="t">
            <a:spAutoFit/>
          </a:bodyPr>
          <a:lstStyle/>
          <a:p>
            <a:pPr algn="r">
              <a:lnSpc>
                <a:spcPts val="2520"/>
              </a:lnSpc>
            </a:pPr>
            <a:r>
              <a:rPr lang="en-US" sz="1800" spc="144">
                <a:solidFill>
                  <a:srgbClr val="FBFBFC"/>
                </a:solidFill>
                <a:latin typeface="Josefin Sans Regular"/>
              </a:rPr>
              <a:t>Lê Minh Nhật - 1824801030263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pic>
        <p:nvPicPr>
          <p:cNvPr id="8" name="Picture 15">
            <a:extLst>
              <a:ext uri="{FF2B5EF4-FFF2-40B4-BE49-F238E27FC236}">
                <a16:creationId xmlns:a16="http://schemas.microsoft.com/office/drawing/2014/main" id="{5FFAE1EC-C78B-6BB7-6202-FEBE3BCF92A2}"/>
              </a:ext>
            </a:extLst>
          </p:cNvPr>
          <p:cNvPicPr>
            <a:picLocks noChangeAspect="1"/>
          </p:cNvPicPr>
          <p:nvPr/>
        </p:nvPicPr>
        <p:blipFill>
          <a:blip r:embed="rId2"/>
          <a:srcRect l="41916" r="19356"/>
          <a:stretch>
            <a:fillRect/>
          </a:stretch>
        </p:blipFill>
        <p:spPr>
          <a:xfrm>
            <a:off x="14997601" y="-414558"/>
            <a:ext cx="5714017" cy="11116116"/>
          </a:xfrm>
          <a:prstGeom prst="rect">
            <a:avLst/>
          </a:prstGeom>
        </p:spPr>
      </p:pic>
      <p:sp>
        <p:nvSpPr>
          <p:cNvPr id="2" name="AutoShape 2"/>
          <p:cNvSpPr/>
          <p:nvPr/>
        </p:nvSpPr>
        <p:spPr>
          <a:xfrm rot="16200000">
            <a:off x="1309272" y="8219996"/>
            <a:ext cx="143706" cy="3152428"/>
          </a:xfrm>
          <a:prstGeom prst="rect">
            <a:avLst/>
          </a:prstGeom>
          <a:solidFill>
            <a:srgbClr val="FFA46F"/>
          </a:solidFill>
        </p:spPr>
      </p:sp>
      <p:sp>
        <p:nvSpPr>
          <p:cNvPr id="3" name="AutoShape 3"/>
          <p:cNvSpPr/>
          <p:nvPr/>
        </p:nvSpPr>
        <p:spPr>
          <a:xfrm rot="10800000">
            <a:off x="14427889" y="-566383"/>
            <a:ext cx="143706" cy="3152428"/>
          </a:xfrm>
          <a:prstGeom prst="rect">
            <a:avLst/>
          </a:prstGeom>
          <a:solidFill>
            <a:srgbClr val="FFA46F"/>
          </a:solidFill>
        </p:spPr>
      </p:sp>
      <p:sp>
        <p:nvSpPr>
          <p:cNvPr id="4" name="TextBox 4"/>
          <p:cNvSpPr txBox="1"/>
          <p:nvPr/>
        </p:nvSpPr>
        <p:spPr>
          <a:xfrm>
            <a:off x="1028700" y="904875"/>
            <a:ext cx="13204984" cy="2105025"/>
          </a:xfrm>
          <a:prstGeom prst="rect">
            <a:avLst/>
          </a:prstGeom>
        </p:spPr>
        <p:txBody>
          <a:bodyPr lIns="0" tIns="0" rIns="0" bIns="0" rtlCol="0" anchor="t">
            <a:spAutoFit/>
          </a:bodyPr>
          <a:lstStyle/>
          <a:p>
            <a:pPr>
              <a:lnSpc>
                <a:spcPts val="8400"/>
              </a:lnSpc>
            </a:pPr>
            <a:r>
              <a:rPr lang="en-US" sz="6000" spc="660">
                <a:solidFill>
                  <a:srgbClr val="FFECE1"/>
                </a:solidFill>
                <a:latin typeface="Amasis MT Pro Medium" panose="02040604050005020304" pitchFamily="18" charset="0"/>
              </a:rPr>
              <a:t>3. PHÂN TÍCH THIẾT KẾ CƠ SỞ DỮ LIỆU VÀ HỆ THỐNG</a:t>
            </a:r>
          </a:p>
        </p:txBody>
      </p:sp>
      <p:sp>
        <p:nvSpPr>
          <p:cNvPr id="5" name="TextBox 5"/>
          <p:cNvSpPr txBox="1"/>
          <p:nvPr/>
        </p:nvSpPr>
        <p:spPr>
          <a:xfrm>
            <a:off x="1028700" y="3547474"/>
            <a:ext cx="13436786" cy="648566"/>
          </a:xfrm>
          <a:prstGeom prst="rect">
            <a:avLst/>
          </a:prstGeom>
        </p:spPr>
        <p:txBody>
          <a:bodyPr lIns="0" tIns="0" rIns="0" bIns="0" rtlCol="0" anchor="t">
            <a:spAutoFit/>
          </a:bodyPr>
          <a:lstStyle/>
          <a:p>
            <a:pPr>
              <a:lnSpc>
                <a:spcPts val="5495"/>
              </a:lnSpc>
            </a:pPr>
            <a:r>
              <a:rPr lang="en-US" sz="3522" spc="528">
                <a:solidFill>
                  <a:srgbClr val="FFA46F"/>
                </a:solidFill>
                <a:latin typeface="Paytone One"/>
              </a:rPr>
              <a:t>B) YÊU CẦU CHỨC NĂNG ĐỐI VỚI QUẢN TRỊ VIÊN</a:t>
            </a:r>
          </a:p>
        </p:txBody>
      </p:sp>
      <p:sp>
        <p:nvSpPr>
          <p:cNvPr id="6" name="TextBox 6"/>
          <p:cNvSpPr txBox="1"/>
          <p:nvPr/>
        </p:nvSpPr>
        <p:spPr>
          <a:xfrm>
            <a:off x="1381125" y="4450874"/>
            <a:ext cx="10584203" cy="5072254"/>
          </a:xfrm>
          <a:prstGeom prst="rect">
            <a:avLst/>
          </a:prstGeom>
        </p:spPr>
        <p:txBody>
          <a:bodyPr lIns="0" tIns="0" rIns="0" bIns="0" rtlCol="0" anchor="t">
            <a:spAutoFit/>
          </a:bodyPr>
          <a:lstStyle/>
          <a:p>
            <a:pPr marL="696274" lvl="1" indent="-348137" algn="just">
              <a:lnSpc>
                <a:spcPts val="5030"/>
              </a:lnSpc>
              <a:buFont typeface="Arial"/>
              <a:buChar char="•"/>
            </a:pPr>
            <a:r>
              <a:rPr lang="en-US" sz="3224" spc="96">
                <a:solidFill>
                  <a:srgbClr val="FBFBFC"/>
                </a:solidFill>
                <a:latin typeface="Josefin Sans Regular"/>
              </a:rPr>
              <a:t>Đăng nhập</a:t>
            </a:r>
          </a:p>
          <a:p>
            <a:pPr marL="696274" lvl="1" indent="-348137" algn="just">
              <a:lnSpc>
                <a:spcPts val="5030"/>
              </a:lnSpc>
              <a:buFont typeface="Arial"/>
              <a:buChar char="•"/>
            </a:pPr>
            <a:r>
              <a:rPr lang="en-US" sz="3224" spc="96">
                <a:solidFill>
                  <a:srgbClr val="FBFBFC"/>
                </a:solidFill>
                <a:latin typeface="Josefin Sans Regular"/>
              </a:rPr>
              <a:t>Quản lý thôn tin tài khoảng quản trị</a:t>
            </a:r>
          </a:p>
          <a:p>
            <a:pPr marL="696274" lvl="1" indent="-348137" algn="just">
              <a:lnSpc>
                <a:spcPts val="5030"/>
              </a:lnSpc>
              <a:buFont typeface="Arial"/>
              <a:buChar char="•"/>
            </a:pPr>
            <a:r>
              <a:rPr lang="en-US" sz="3224" spc="96">
                <a:solidFill>
                  <a:srgbClr val="FBFBFC"/>
                </a:solidFill>
                <a:latin typeface="Josefin Sans Regular"/>
              </a:rPr>
              <a:t>Quản lý khách hàng</a:t>
            </a:r>
          </a:p>
          <a:p>
            <a:pPr marL="696274" lvl="1" indent="-348137" algn="just">
              <a:lnSpc>
                <a:spcPts val="5030"/>
              </a:lnSpc>
              <a:buFont typeface="Arial"/>
              <a:buChar char="•"/>
            </a:pPr>
            <a:r>
              <a:rPr lang="en-US" sz="3224" spc="96">
                <a:solidFill>
                  <a:srgbClr val="FBFBFC"/>
                </a:solidFill>
                <a:latin typeface="Josefin Sans Regular"/>
              </a:rPr>
              <a:t>Quản lý doanh thu</a:t>
            </a:r>
          </a:p>
          <a:p>
            <a:pPr marL="696274" lvl="1" indent="-348137" algn="just">
              <a:lnSpc>
                <a:spcPts val="5030"/>
              </a:lnSpc>
              <a:buFont typeface="Arial"/>
              <a:buChar char="•"/>
            </a:pPr>
            <a:r>
              <a:rPr lang="en-US" sz="3224" spc="96">
                <a:solidFill>
                  <a:srgbClr val="FBFBFC"/>
                </a:solidFill>
                <a:latin typeface="Josefin Sans Regular"/>
              </a:rPr>
              <a:t>Quản lý đơn hàng</a:t>
            </a:r>
          </a:p>
          <a:p>
            <a:pPr marL="696274" lvl="1" indent="-348137" algn="just">
              <a:lnSpc>
                <a:spcPts val="5030"/>
              </a:lnSpc>
              <a:buFont typeface="Arial"/>
              <a:buChar char="•"/>
            </a:pPr>
            <a:r>
              <a:rPr lang="en-US" sz="3224" spc="96">
                <a:solidFill>
                  <a:srgbClr val="FBFBFC"/>
                </a:solidFill>
                <a:latin typeface="Josefin Sans Regular"/>
              </a:rPr>
              <a:t>Quản lý bảng tin</a:t>
            </a:r>
          </a:p>
          <a:p>
            <a:pPr marL="696274" lvl="1" indent="-348137" algn="just">
              <a:lnSpc>
                <a:spcPts val="5030"/>
              </a:lnSpc>
              <a:buFont typeface="Arial"/>
              <a:buChar char="•"/>
            </a:pPr>
            <a:r>
              <a:rPr lang="en-US" sz="3224" spc="96">
                <a:solidFill>
                  <a:srgbClr val="FBFBFC"/>
                </a:solidFill>
                <a:latin typeface="Josefin Sans Regular"/>
              </a:rPr>
              <a:t>Quản lý sản phẩm | Danh mục</a:t>
            </a:r>
          </a:p>
          <a:p>
            <a:pPr marL="696274" lvl="1" indent="-348137" algn="just">
              <a:lnSpc>
                <a:spcPts val="5030"/>
              </a:lnSpc>
              <a:buFont typeface="Arial"/>
              <a:buChar char="•"/>
            </a:pPr>
            <a:r>
              <a:rPr lang="en-US" sz="3224" spc="96">
                <a:solidFill>
                  <a:srgbClr val="FBFBFC"/>
                </a:solidFill>
                <a:latin typeface="Josefin Sans Regular"/>
              </a:rPr>
              <a:t>Quản lý thắc mắc của khách hàng</a:t>
            </a:r>
          </a:p>
        </p:txBody>
      </p:sp>
      <p:sp>
        <p:nvSpPr>
          <p:cNvPr id="7" name="TextBox 7"/>
          <p:cNvSpPr txBox="1"/>
          <p:nvPr/>
        </p:nvSpPr>
        <p:spPr>
          <a:xfrm>
            <a:off x="4591052" y="9868063"/>
            <a:ext cx="10140491" cy="316230"/>
          </a:xfrm>
          <a:prstGeom prst="rect">
            <a:avLst/>
          </a:prstGeom>
        </p:spPr>
        <p:txBody>
          <a:bodyPr lIns="0" tIns="0" rIns="0" bIns="0" rtlCol="0" anchor="t">
            <a:spAutoFit/>
          </a:bodyPr>
          <a:lstStyle/>
          <a:p>
            <a:pPr algn="r">
              <a:lnSpc>
                <a:spcPts val="2520"/>
              </a:lnSpc>
            </a:pPr>
            <a:r>
              <a:rPr lang="en-US" sz="1800" spc="144">
                <a:solidFill>
                  <a:srgbClr val="FBFBFC"/>
                </a:solidFill>
                <a:latin typeface="Josefin Sans Regular"/>
              </a:rPr>
              <a:t>Lê Minh Nhật - 1824801030263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E3C36"/>
        </a:solidFill>
        <a:effectLst/>
      </p:bgPr>
    </p:bg>
    <p:spTree>
      <p:nvGrpSpPr>
        <p:cNvPr id="1" name=""/>
        <p:cNvGrpSpPr/>
        <p:nvPr/>
      </p:nvGrpSpPr>
      <p:grpSpPr>
        <a:xfrm>
          <a:off x="0" y="0"/>
          <a:ext cx="0" cy="0"/>
          <a:chOff x="0" y="0"/>
          <a:chExt cx="0" cy="0"/>
        </a:xfrm>
      </p:grpSpPr>
      <p:sp>
        <p:nvSpPr>
          <p:cNvPr id="2" name="AutoShape 2"/>
          <p:cNvSpPr/>
          <p:nvPr/>
        </p:nvSpPr>
        <p:spPr>
          <a:xfrm>
            <a:off x="436908" y="-547514"/>
            <a:ext cx="143706" cy="3152428"/>
          </a:xfrm>
          <a:prstGeom prst="rect">
            <a:avLst/>
          </a:prstGeom>
          <a:solidFill>
            <a:srgbClr val="FFA46F"/>
          </a:solidFill>
        </p:spPr>
      </p:sp>
      <p:pic>
        <p:nvPicPr>
          <p:cNvPr id="3" name="Picture 3"/>
          <p:cNvPicPr>
            <a:picLocks noChangeAspect="1"/>
          </p:cNvPicPr>
          <p:nvPr/>
        </p:nvPicPr>
        <p:blipFill>
          <a:blip r:embed="rId2"/>
          <a:srcRect/>
          <a:stretch>
            <a:fillRect/>
          </a:stretch>
        </p:blipFill>
        <p:spPr>
          <a:xfrm>
            <a:off x="4077062" y="2036606"/>
            <a:ext cx="10679969" cy="7221694"/>
          </a:xfrm>
          <a:prstGeom prst="rect">
            <a:avLst/>
          </a:prstGeom>
        </p:spPr>
      </p:pic>
      <p:sp>
        <p:nvSpPr>
          <p:cNvPr id="4" name="TextBox 4"/>
          <p:cNvSpPr txBox="1"/>
          <p:nvPr/>
        </p:nvSpPr>
        <p:spPr>
          <a:xfrm>
            <a:off x="7747093" y="9727419"/>
            <a:ext cx="10140491" cy="316230"/>
          </a:xfrm>
          <a:prstGeom prst="rect">
            <a:avLst/>
          </a:prstGeom>
        </p:spPr>
        <p:txBody>
          <a:bodyPr lIns="0" tIns="0" rIns="0" bIns="0" rtlCol="0" anchor="t">
            <a:spAutoFit/>
          </a:bodyPr>
          <a:lstStyle/>
          <a:p>
            <a:pPr algn="r">
              <a:lnSpc>
                <a:spcPts val="2520"/>
              </a:lnSpc>
            </a:pPr>
            <a:r>
              <a:rPr lang="en-US" sz="1800" spc="144">
                <a:solidFill>
                  <a:srgbClr val="FFECE1"/>
                </a:solidFill>
                <a:latin typeface="Josefin Sans Regular"/>
              </a:rPr>
              <a:t>Lê Minh Nhật - 1824801030263</a:t>
            </a:r>
          </a:p>
        </p:txBody>
      </p:sp>
      <p:sp>
        <p:nvSpPr>
          <p:cNvPr id="5" name="TextBox 5"/>
          <p:cNvSpPr txBox="1"/>
          <p:nvPr/>
        </p:nvSpPr>
        <p:spPr>
          <a:xfrm>
            <a:off x="1028700" y="1272638"/>
            <a:ext cx="13436786" cy="648566"/>
          </a:xfrm>
          <a:prstGeom prst="rect">
            <a:avLst/>
          </a:prstGeom>
        </p:spPr>
        <p:txBody>
          <a:bodyPr lIns="0" tIns="0" rIns="0" bIns="0" rtlCol="0" anchor="t">
            <a:spAutoFit/>
          </a:bodyPr>
          <a:lstStyle/>
          <a:p>
            <a:pPr>
              <a:lnSpc>
                <a:spcPts val="5495"/>
              </a:lnSpc>
            </a:pPr>
            <a:r>
              <a:rPr lang="en-US" sz="3522" spc="528">
                <a:solidFill>
                  <a:srgbClr val="FFA46F"/>
                </a:solidFill>
                <a:latin typeface="Paytone One"/>
              </a:rPr>
              <a:t>C) SƠ ĐỒ USE CASE TỔNG QUÁT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666</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Josefin Sans Regular Bold</vt:lpstr>
      <vt:lpstr>Arial</vt:lpstr>
      <vt:lpstr>Amasis MT Pro Medium</vt:lpstr>
      <vt:lpstr>Josefin Sans Regular</vt:lpstr>
      <vt:lpstr>Paytone One</vt:lpstr>
      <vt:lpstr>Calibri</vt:lpstr>
      <vt:lpstr>Paytone One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tốt nghiệp </dc:title>
  <cp:lastModifiedBy>Nhật Lê</cp:lastModifiedBy>
  <cp:revision>7</cp:revision>
  <dcterms:created xsi:type="dcterms:W3CDTF">2006-08-16T00:00:00Z</dcterms:created>
  <dcterms:modified xsi:type="dcterms:W3CDTF">2022-05-16T08:27:04Z</dcterms:modified>
  <dc:identifier>DAFAYmSQ9WY</dc:identifier>
</cp:coreProperties>
</file>