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9" r:id="rId2"/>
    <p:sldId id="260" r:id="rId3"/>
    <p:sldId id="267" r:id="rId4"/>
    <p:sldId id="273" r:id="rId5"/>
    <p:sldId id="277" r:id="rId6"/>
    <p:sldId id="276" r:id="rId7"/>
    <p:sldId id="274" r:id="rId8"/>
    <p:sldId id="275" r:id="rId9"/>
    <p:sldId id="278" r:id="rId10"/>
    <p:sldId id="279" r:id="rId11"/>
    <p:sldId id="280" r:id="rId12"/>
    <p:sldId id="281" r:id="rId13"/>
    <p:sldId id="263" r:id="rId14"/>
    <p:sldId id="256" r:id="rId15"/>
    <p:sldId id="257" r:id="rId16"/>
    <p:sldId id="258" r:id="rId17"/>
    <p:sldId id="264" r:id="rId18"/>
    <p:sldId id="265" r:id="rId19"/>
    <p:sldId id="268" r:id="rId20"/>
    <p:sldId id="269" r:id="rId21"/>
    <p:sldId id="284" r:id="rId22"/>
    <p:sldId id="285" r:id="rId23"/>
    <p:sldId id="272" r:id="rId24"/>
    <p:sldId id="27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DA174-6525-46D2-AFD6-FA525154C5A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997B2FD-3BDE-43F1-892B-FFF2362DD613}">
      <dgm:prSet/>
      <dgm:spPr/>
      <dgm:t>
        <a:bodyPr/>
        <a:lstStyle/>
        <a:p>
          <a:r>
            <a:rPr lang="en-US"/>
            <a:t>Can we use the power of ML to predict daily Air Quality Index (AQI) in Berkeley, CA using the following variables:</a:t>
          </a:r>
        </a:p>
      </dgm:t>
    </dgm:pt>
    <dgm:pt modelId="{D0FDE5E4-15E4-4BBD-ADE8-DE30A893D04C}" type="parTrans" cxnId="{2D350D74-1502-4AD5-B7C4-E2BD58132C76}">
      <dgm:prSet/>
      <dgm:spPr/>
      <dgm:t>
        <a:bodyPr/>
        <a:lstStyle/>
        <a:p>
          <a:endParaRPr lang="en-US"/>
        </a:p>
      </dgm:t>
    </dgm:pt>
    <dgm:pt modelId="{2A4FF6C8-721C-4243-98E1-69816D4B1D9F}" type="sibTrans" cxnId="{2D350D74-1502-4AD5-B7C4-E2BD58132C76}">
      <dgm:prSet/>
      <dgm:spPr/>
      <dgm:t>
        <a:bodyPr/>
        <a:lstStyle/>
        <a:p>
          <a:endParaRPr lang="en-US"/>
        </a:p>
      </dgm:t>
    </dgm:pt>
    <dgm:pt modelId="{042AF64B-A7B9-47F9-A5A4-140F751AEFDC}">
      <dgm:prSet/>
      <dgm:spPr/>
      <dgm:t>
        <a:bodyPr/>
        <a:lstStyle/>
        <a:p>
          <a:r>
            <a:rPr lang="en-US"/>
            <a:t>Acres burned by wildfires in Northern California</a:t>
          </a:r>
        </a:p>
      </dgm:t>
    </dgm:pt>
    <dgm:pt modelId="{B0A43D7B-2AB6-432E-804F-297CD2F83289}" type="parTrans" cxnId="{740D41B8-B3CA-4DE1-9545-45736E106140}">
      <dgm:prSet/>
      <dgm:spPr/>
      <dgm:t>
        <a:bodyPr/>
        <a:lstStyle/>
        <a:p>
          <a:endParaRPr lang="en-US"/>
        </a:p>
      </dgm:t>
    </dgm:pt>
    <dgm:pt modelId="{904323C3-9BDA-42A2-A935-ADBA582D4412}" type="sibTrans" cxnId="{740D41B8-B3CA-4DE1-9545-45736E106140}">
      <dgm:prSet/>
      <dgm:spPr/>
      <dgm:t>
        <a:bodyPr/>
        <a:lstStyle/>
        <a:p>
          <a:endParaRPr lang="en-US"/>
        </a:p>
      </dgm:t>
    </dgm:pt>
    <dgm:pt modelId="{5B6F6D67-3317-4486-B1AA-A9905B8A85F0}">
      <dgm:prSet/>
      <dgm:spPr/>
      <dgm:t>
        <a:bodyPr/>
        <a:lstStyle/>
        <a:p>
          <a:r>
            <a:rPr lang="en-US"/>
            <a:t>Precipitation</a:t>
          </a:r>
        </a:p>
      </dgm:t>
    </dgm:pt>
    <dgm:pt modelId="{7D7C8A5B-9C6E-4E18-A493-33B38237E556}" type="parTrans" cxnId="{D369174B-EAF3-44CD-BDA1-08CAB3BA2DC2}">
      <dgm:prSet/>
      <dgm:spPr/>
      <dgm:t>
        <a:bodyPr/>
        <a:lstStyle/>
        <a:p>
          <a:endParaRPr lang="en-US"/>
        </a:p>
      </dgm:t>
    </dgm:pt>
    <dgm:pt modelId="{B4BF1B19-BBAD-4540-A910-E2BE78889AB3}" type="sibTrans" cxnId="{D369174B-EAF3-44CD-BDA1-08CAB3BA2DC2}">
      <dgm:prSet/>
      <dgm:spPr/>
      <dgm:t>
        <a:bodyPr/>
        <a:lstStyle/>
        <a:p>
          <a:endParaRPr lang="en-US"/>
        </a:p>
      </dgm:t>
    </dgm:pt>
    <dgm:pt modelId="{827EECDE-87AF-4315-A1B3-A7C0E321B4BC}">
      <dgm:prSet/>
      <dgm:spPr/>
      <dgm:t>
        <a:bodyPr/>
        <a:lstStyle/>
        <a:p>
          <a:r>
            <a:rPr lang="en-US"/>
            <a:t>Humidity</a:t>
          </a:r>
        </a:p>
      </dgm:t>
    </dgm:pt>
    <dgm:pt modelId="{2A13CD3D-FBE5-4B94-98C4-8182C26F0A77}" type="parTrans" cxnId="{4E4324B4-F23F-43DA-B2BA-4FB33A683EA7}">
      <dgm:prSet/>
      <dgm:spPr/>
      <dgm:t>
        <a:bodyPr/>
        <a:lstStyle/>
        <a:p>
          <a:endParaRPr lang="en-US"/>
        </a:p>
      </dgm:t>
    </dgm:pt>
    <dgm:pt modelId="{9E0D1C9A-B25D-4191-B106-3E97D88477A4}" type="sibTrans" cxnId="{4E4324B4-F23F-43DA-B2BA-4FB33A683EA7}">
      <dgm:prSet/>
      <dgm:spPr/>
      <dgm:t>
        <a:bodyPr/>
        <a:lstStyle/>
        <a:p>
          <a:endParaRPr lang="en-US"/>
        </a:p>
      </dgm:t>
    </dgm:pt>
    <dgm:pt modelId="{8321E9FD-3BF7-46FC-B6E8-A42B110F5FD5}">
      <dgm:prSet/>
      <dgm:spPr/>
      <dgm:t>
        <a:bodyPr/>
        <a:lstStyle/>
        <a:p>
          <a:r>
            <a:rPr lang="en-US"/>
            <a:t>Wind Speed</a:t>
          </a:r>
        </a:p>
      </dgm:t>
    </dgm:pt>
    <dgm:pt modelId="{F9541E56-95DD-49D2-8693-C2E45880A3E7}" type="parTrans" cxnId="{116A8D73-8411-4DB7-B3BE-EA566CE75AA4}">
      <dgm:prSet/>
      <dgm:spPr/>
      <dgm:t>
        <a:bodyPr/>
        <a:lstStyle/>
        <a:p>
          <a:endParaRPr lang="en-US"/>
        </a:p>
      </dgm:t>
    </dgm:pt>
    <dgm:pt modelId="{84242E9F-E0D8-4DB0-890F-EB78E858BF4C}" type="sibTrans" cxnId="{116A8D73-8411-4DB7-B3BE-EA566CE75AA4}">
      <dgm:prSet/>
      <dgm:spPr/>
      <dgm:t>
        <a:bodyPr/>
        <a:lstStyle/>
        <a:p>
          <a:endParaRPr lang="en-US"/>
        </a:p>
      </dgm:t>
    </dgm:pt>
    <dgm:pt modelId="{BC350A87-0978-46EA-813B-0F6B044A5DC4}">
      <dgm:prSet/>
      <dgm:spPr/>
      <dgm:t>
        <a:bodyPr/>
        <a:lstStyle/>
        <a:p>
          <a:r>
            <a:rPr lang="en-US"/>
            <a:t>Wind Direction</a:t>
          </a:r>
        </a:p>
      </dgm:t>
    </dgm:pt>
    <dgm:pt modelId="{2EB05D60-0425-4A66-9E88-92045A446BCA}" type="parTrans" cxnId="{9F6D5F34-6555-48A2-99BE-5AA304655D7A}">
      <dgm:prSet/>
      <dgm:spPr/>
      <dgm:t>
        <a:bodyPr/>
        <a:lstStyle/>
        <a:p>
          <a:endParaRPr lang="en-US"/>
        </a:p>
      </dgm:t>
    </dgm:pt>
    <dgm:pt modelId="{22770C30-3E2F-41E3-9169-93509471139B}" type="sibTrans" cxnId="{9F6D5F34-6555-48A2-99BE-5AA304655D7A}">
      <dgm:prSet/>
      <dgm:spPr/>
      <dgm:t>
        <a:bodyPr/>
        <a:lstStyle/>
        <a:p>
          <a:endParaRPr lang="en-US"/>
        </a:p>
      </dgm:t>
    </dgm:pt>
    <dgm:pt modelId="{94F82F45-5C08-4A4D-8E1C-A0EA8E75AEB6}">
      <dgm:prSet/>
      <dgm:spPr/>
      <dgm:t>
        <a:bodyPr/>
        <a:lstStyle/>
        <a:p>
          <a:r>
            <a:rPr lang="en-US"/>
            <a:t>Temperature</a:t>
          </a:r>
        </a:p>
      </dgm:t>
    </dgm:pt>
    <dgm:pt modelId="{B6EB7236-6C41-4179-BFDF-2757125B14D6}" type="parTrans" cxnId="{9523E353-EEFF-4512-A058-3DDEF7DC361C}">
      <dgm:prSet/>
      <dgm:spPr/>
      <dgm:t>
        <a:bodyPr/>
        <a:lstStyle/>
        <a:p>
          <a:endParaRPr lang="en-US"/>
        </a:p>
      </dgm:t>
    </dgm:pt>
    <dgm:pt modelId="{21224E77-BE0A-41BC-8319-E0A6C662A9C4}" type="sibTrans" cxnId="{9523E353-EEFF-4512-A058-3DDEF7DC361C}">
      <dgm:prSet/>
      <dgm:spPr/>
      <dgm:t>
        <a:bodyPr/>
        <a:lstStyle/>
        <a:p>
          <a:endParaRPr lang="en-US"/>
        </a:p>
      </dgm:t>
    </dgm:pt>
    <dgm:pt modelId="{ABF78C3E-9FCA-45DE-AB00-4BB7287C981C}">
      <dgm:prSet/>
      <dgm:spPr/>
      <dgm:t>
        <a:bodyPr/>
        <a:lstStyle/>
        <a:p>
          <a:r>
            <a:rPr lang="en-US"/>
            <a:t>Cloud Cover</a:t>
          </a:r>
        </a:p>
      </dgm:t>
    </dgm:pt>
    <dgm:pt modelId="{FF7F6385-F60D-4D83-9297-9D582EBD46E3}" type="parTrans" cxnId="{8B26701E-D168-4D40-8D44-C95A3F0ACDC3}">
      <dgm:prSet/>
      <dgm:spPr/>
      <dgm:t>
        <a:bodyPr/>
        <a:lstStyle/>
        <a:p>
          <a:endParaRPr lang="en-US"/>
        </a:p>
      </dgm:t>
    </dgm:pt>
    <dgm:pt modelId="{231DE8F7-1C10-4808-8AB0-8BE2110879AB}" type="sibTrans" cxnId="{8B26701E-D168-4D40-8D44-C95A3F0ACDC3}">
      <dgm:prSet/>
      <dgm:spPr/>
      <dgm:t>
        <a:bodyPr/>
        <a:lstStyle/>
        <a:p>
          <a:endParaRPr lang="en-US"/>
        </a:p>
      </dgm:t>
    </dgm:pt>
    <dgm:pt modelId="{26CCD91A-E783-4B4B-A536-BAC99C85C0E2}">
      <dgm:prSet/>
      <dgm:spPr/>
      <dgm:t>
        <a:bodyPr/>
        <a:lstStyle/>
        <a:p>
          <a:r>
            <a:rPr lang="en-US"/>
            <a:t>Temp (F)</a:t>
          </a:r>
        </a:p>
      </dgm:t>
    </dgm:pt>
    <dgm:pt modelId="{EE48001C-05BF-4687-933C-1395FE62D3FB}" type="parTrans" cxnId="{C7EB701D-553F-4D7F-883B-EA408FCB2E1A}">
      <dgm:prSet/>
      <dgm:spPr/>
      <dgm:t>
        <a:bodyPr/>
        <a:lstStyle/>
        <a:p>
          <a:endParaRPr lang="en-US"/>
        </a:p>
      </dgm:t>
    </dgm:pt>
    <dgm:pt modelId="{2614D74E-2411-425E-9311-639139BE9946}" type="sibTrans" cxnId="{C7EB701D-553F-4D7F-883B-EA408FCB2E1A}">
      <dgm:prSet/>
      <dgm:spPr/>
      <dgm:t>
        <a:bodyPr/>
        <a:lstStyle/>
        <a:p>
          <a:endParaRPr lang="en-US"/>
        </a:p>
      </dgm:t>
    </dgm:pt>
    <dgm:pt modelId="{86B130FE-7050-439C-8DE3-F3FDD2D3747C}">
      <dgm:prSet/>
      <dgm:spPr/>
      <dgm:t>
        <a:bodyPr/>
        <a:lstStyle/>
        <a:p>
          <a:r>
            <a:rPr lang="en-US"/>
            <a:t>The dataset includes daily measurements of the variables above from 01/01/2017-12/31/2018 (2 years – 730 rows).</a:t>
          </a:r>
        </a:p>
      </dgm:t>
    </dgm:pt>
    <dgm:pt modelId="{6D5DE132-765E-4E6E-BB7D-C7F07CA3495D}" type="parTrans" cxnId="{0E70B6AA-747D-47B0-A0D8-967F7831A132}">
      <dgm:prSet/>
      <dgm:spPr/>
      <dgm:t>
        <a:bodyPr/>
        <a:lstStyle/>
        <a:p>
          <a:endParaRPr lang="en-US"/>
        </a:p>
      </dgm:t>
    </dgm:pt>
    <dgm:pt modelId="{E02FB5A9-CE9C-4E50-A100-CC3319F94DC2}" type="sibTrans" cxnId="{0E70B6AA-747D-47B0-A0D8-967F7831A132}">
      <dgm:prSet/>
      <dgm:spPr/>
      <dgm:t>
        <a:bodyPr/>
        <a:lstStyle/>
        <a:p>
          <a:endParaRPr lang="en-US"/>
        </a:p>
      </dgm:t>
    </dgm:pt>
    <dgm:pt modelId="{2B0625F2-7A2D-4CDA-B4B9-304BEB5B42C6}" type="pres">
      <dgm:prSet presAssocID="{A2BDA174-6525-46D2-AFD6-FA525154C5AC}" presName="linear" presStyleCnt="0">
        <dgm:presLayoutVars>
          <dgm:animLvl val="lvl"/>
          <dgm:resizeHandles val="exact"/>
        </dgm:presLayoutVars>
      </dgm:prSet>
      <dgm:spPr/>
    </dgm:pt>
    <dgm:pt modelId="{ADAF5F12-4E62-4B85-9FCC-A01587727B7E}" type="pres">
      <dgm:prSet presAssocID="{D997B2FD-3BDE-43F1-892B-FFF2362DD613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A9315DAB-89E3-478F-B5BF-3B976832B21E}" type="pres">
      <dgm:prSet presAssocID="{2A4FF6C8-721C-4243-98E1-69816D4B1D9F}" presName="spacer" presStyleCnt="0"/>
      <dgm:spPr/>
    </dgm:pt>
    <dgm:pt modelId="{1B6FE1D0-7EB5-4721-9DFE-228713AD7C00}" type="pres">
      <dgm:prSet presAssocID="{042AF64B-A7B9-47F9-A5A4-140F751AEFDC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727DFE6A-410B-4DF1-BB94-718B05D06D42}" type="pres">
      <dgm:prSet presAssocID="{904323C3-9BDA-42A2-A935-ADBA582D4412}" presName="spacer" presStyleCnt="0"/>
      <dgm:spPr/>
    </dgm:pt>
    <dgm:pt modelId="{5E66174F-8A17-452C-BEF2-A06C98EAEC7D}" type="pres">
      <dgm:prSet presAssocID="{5B6F6D67-3317-4486-B1AA-A9905B8A85F0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EC4E0DFA-8E3C-496B-A414-11F177F47548}" type="pres">
      <dgm:prSet presAssocID="{B4BF1B19-BBAD-4540-A910-E2BE78889AB3}" presName="spacer" presStyleCnt="0"/>
      <dgm:spPr/>
    </dgm:pt>
    <dgm:pt modelId="{5ECAF9ED-D22B-4324-94D0-67DDA008795C}" type="pres">
      <dgm:prSet presAssocID="{827EECDE-87AF-4315-A1B3-A7C0E321B4BC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733785FC-4352-4502-823C-6CD3ECB30383}" type="pres">
      <dgm:prSet presAssocID="{9E0D1C9A-B25D-4191-B106-3E97D88477A4}" presName="spacer" presStyleCnt="0"/>
      <dgm:spPr/>
    </dgm:pt>
    <dgm:pt modelId="{B25F5523-4C2E-4F3E-9A27-0B7A0C4E26C8}" type="pres">
      <dgm:prSet presAssocID="{8321E9FD-3BF7-46FC-B6E8-A42B110F5FD5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34CEE0F2-8E45-499C-8B95-BFBD17394AC6}" type="pres">
      <dgm:prSet presAssocID="{84242E9F-E0D8-4DB0-890F-EB78E858BF4C}" presName="spacer" presStyleCnt="0"/>
      <dgm:spPr/>
    </dgm:pt>
    <dgm:pt modelId="{9DB6EDF7-51C7-4D44-B311-1062FA4B7358}" type="pres">
      <dgm:prSet presAssocID="{BC350A87-0978-46EA-813B-0F6B044A5DC4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66EA59A8-1229-4B70-B1F2-BE1044618955}" type="pres">
      <dgm:prSet presAssocID="{22770C30-3E2F-41E3-9169-93509471139B}" presName="spacer" presStyleCnt="0"/>
      <dgm:spPr/>
    </dgm:pt>
    <dgm:pt modelId="{C1F24249-BC0B-4029-A388-25D6AF0B3203}" type="pres">
      <dgm:prSet presAssocID="{94F82F45-5C08-4A4D-8E1C-A0EA8E75AEB6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1350D12B-DCDF-4C0F-9338-67C508AEE370}" type="pres">
      <dgm:prSet presAssocID="{21224E77-BE0A-41BC-8319-E0A6C662A9C4}" presName="spacer" presStyleCnt="0"/>
      <dgm:spPr/>
    </dgm:pt>
    <dgm:pt modelId="{BDF8698B-0373-46A2-ADF3-6DB802269042}" type="pres">
      <dgm:prSet presAssocID="{ABF78C3E-9FCA-45DE-AB00-4BB7287C981C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BAF481E9-7739-4ACE-8826-CBB110EBA55F}" type="pres">
      <dgm:prSet presAssocID="{231DE8F7-1C10-4808-8AB0-8BE2110879AB}" presName="spacer" presStyleCnt="0"/>
      <dgm:spPr/>
    </dgm:pt>
    <dgm:pt modelId="{A8CF5C45-303D-426F-8BAF-A82F5B7F2AEC}" type="pres">
      <dgm:prSet presAssocID="{26CCD91A-E783-4B4B-A536-BAC99C85C0E2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0C4D9D32-2310-4674-86C4-619C7AC20FD9}" type="pres">
      <dgm:prSet presAssocID="{2614D74E-2411-425E-9311-639139BE9946}" presName="spacer" presStyleCnt="0"/>
      <dgm:spPr/>
    </dgm:pt>
    <dgm:pt modelId="{E5A0BF0E-91BB-4B5E-BE5A-F14EB5CA9A1B}" type="pres">
      <dgm:prSet presAssocID="{86B130FE-7050-439C-8DE3-F3FDD2D3747C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77320D08-5CDE-4C62-BA56-2B9CD459CAD2}" type="presOf" srcId="{ABF78C3E-9FCA-45DE-AB00-4BB7287C981C}" destId="{BDF8698B-0373-46A2-ADF3-6DB802269042}" srcOrd="0" destOrd="0" presId="urn:microsoft.com/office/officeart/2005/8/layout/vList2"/>
    <dgm:cxn modelId="{6FFA071A-E693-4490-8402-8722089A1F55}" type="presOf" srcId="{827EECDE-87AF-4315-A1B3-A7C0E321B4BC}" destId="{5ECAF9ED-D22B-4324-94D0-67DDA008795C}" srcOrd="0" destOrd="0" presId="urn:microsoft.com/office/officeart/2005/8/layout/vList2"/>
    <dgm:cxn modelId="{C7EB701D-553F-4D7F-883B-EA408FCB2E1A}" srcId="{A2BDA174-6525-46D2-AFD6-FA525154C5AC}" destId="{26CCD91A-E783-4B4B-A536-BAC99C85C0E2}" srcOrd="8" destOrd="0" parTransId="{EE48001C-05BF-4687-933C-1395FE62D3FB}" sibTransId="{2614D74E-2411-425E-9311-639139BE9946}"/>
    <dgm:cxn modelId="{8B26701E-D168-4D40-8D44-C95A3F0ACDC3}" srcId="{A2BDA174-6525-46D2-AFD6-FA525154C5AC}" destId="{ABF78C3E-9FCA-45DE-AB00-4BB7287C981C}" srcOrd="7" destOrd="0" parTransId="{FF7F6385-F60D-4D83-9297-9D582EBD46E3}" sibTransId="{231DE8F7-1C10-4808-8AB0-8BE2110879AB}"/>
    <dgm:cxn modelId="{51DBD032-A764-4E59-832D-D67A1A9E2871}" type="presOf" srcId="{8321E9FD-3BF7-46FC-B6E8-A42B110F5FD5}" destId="{B25F5523-4C2E-4F3E-9A27-0B7A0C4E26C8}" srcOrd="0" destOrd="0" presId="urn:microsoft.com/office/officeart/2005/8/layout/vList2"/>
    <dgm:cxn modelId="{9F6D5F34-6555-48A2-99BE-5AA304655D7A}" srcId="{A2BDA174-6525-46D2-AFD6-FA525154C5AC}" destId="{BC350A87-0978-46EA-813B-0F6B044A5DC4}" srcOrd="5" destOrd="0" parTransId="{2EB05D60-0425-4A66-9E88-92045A446BCA}" sibTransId="{22770C30-3E2F-41E3-9169-93509471139B}"/>
    <dgm:cxn modelId="{2A802938-1BF5-4C8E-B2F0-208D836260F1}" type="presOf" srcId="{5B6F6D67-3317-4486-B1AA-A9905B8A85F0}" destId="{5E66174F-8A17-452C-BEF2-A06C98EAEC7D}" srcOrd="0" destOrd="0" presId="urn:microsoft.com/office/officeart/2005/8/layout/vList2"/>
    <dgm:cxn modelId="{578F4538-DA3B-42E1-B703-287C387B4FF4}" type="presOf" srcId="{D997B2FD-3BDE-43F1-892B-FFF2362DD613}" destId="{ADAF5F12-4E62-4B85-9FCC-A01587727B7E}" srcOrd="0" destOrd="0" presId="urn:microsoft.com/office/officeart/2005/8/layout/vList2"/>
    <dgm:cxn modelId="{6EE26364-EDE3-4A4C-B595-090A9A02DC1A}" type="presOf" srcId="{86B130FE-7050-439C-8DE3-F3FDD2D3747C}" destId="{E5A0BF0E-91BB-4B5E-BE5A-F14EB5CA9A1B}" srcOrd="0" destOrd="0" presId="urn:microsoft.com/office/officeart/2005/8/layout/vList2"/>
    <dgm:cxn modelId="{D369174B-EAF3-44CD-BDA1-08CAB3BA2DC2}" srcId="{A2BDA174-6525-46D2-AFD6-FA525154C5AC}" destId="{5B6F6D67-3317-4486-B1AA-A9905B8A85F0}" srcOrd="2" destOrd="0" parTransId="{7D7C8A5B-9C6E-4E18-A493-33B38237E556}" sibTransId="{B4BF1B19-BBAD-4540-A910-E2BE78889AB3}"/>
    <dgm:cxn modelId="{116A8D73-8411-4DB7-B3BE-EA566CE75AA4}" srcId="{A2BDA174-6525-46D2-AFD6-FA525154C5AC}" destId="{8321E9FD-3BF7-46FC-B6E8-A42B110F5FD5}" srcOrd="4" destOrd="0" parTransId="{F9541E56-95DD-49D2-8693-C2E45880A3E7}" sibTransId="{84242E9F-E0D8-4DB0-890F-EB78E858BF4C}"/>
    <dgm:cxn modelId="{9523E353-EEFF-4512-A058-3DDEF7DC361C}" srcId="{A2BDA174-6525-46D2-AFD6-FA525154C5AC}" destId="{94F82F45-5C08-4A4D-8E1C-A0EA8E75AEB6}" srcOrd="6" destOrd="0" parTransId="{B6EB7236-6C41-4179-BFDF-2757125B14D6}" sibTransId="{21224E77-BE0A-41BC-8319-E0A6C662A9C4}"/>
    <dgm:cxn modelId="{2D350D74-1502-4AD5-B7C4-E2BD58132C76}" srcId="{A2BDA174-6525-46D2-AFD6-FA525154C5AC}" destId="{D997B2FD-3BDE-43F1-892B-FFF2362DD613}" srcOrd="0" destOrd="0" parTransId="{D0FDE5E4-15E4-4BBD-ADE8-DE30A893D04C}" sibTransId="{2A4FF6C8-721C-4243-98E1-69816D4B1D9F}"/>
    <dgm:cxn modelId="{693BCB89-CC26-45B0-ACC4-62B391BF61C6}" type="presOf" srcId="{94F82F45-5C08-4A4D-8E1C-A0EA8E75AEB6}" destId="{C1F24249-BC0B-4029-A388-25D6AF0B3203}" srcOrd="0" destOrd="0" presId="urn:microsoft.com/office/officeart/2005/8/layout/vList2"/>
    <dgm:cxn modelId="{23D32AA3-E8AD-4B57-A717-BB54CA019FFA}" type="presOf" srcId="{BC350A87-0978-46EA-813B-0F6B044A5DC4}" destId="{9DB6EDF7-51C7-4D44-B311-1062FA4B7358}" srcOrd="0" destOrd="0" presId="urn:microsoft.com/office/officeart/2005/8/layout/vList2"/>
    <dgm:cxn modelId="{0E70B6AA-747D-47B0-A0D8-967F7831A132}" srcId="{A2BDA174-6525-46D2-AFD6-FA525154C5AC}" destId="{86B130FE-7050-439C-8DE3-F3FDD2D3747C}" srcOrd="9" destOrd="0" parTransId="{6D5DE132-765E-4E6E-BB7D-C7F07CA3495D}" sibTransId="{E02FB5A9-CE9C-4E50-A100-CC3319F94DC2}"/>
    <dgm:cxn modelId="{4E4324B4-F23F-43DA-B2BA-4FB33A683EA7}" srcId="{A2BDA174-6525-46D2-AFD6-FA525154C5AC}" destId="{827EECDE-87AF-4315-A1B3-A7C0E321B4BC}" srcOrd="3" destOrd="0" parTransId="{2A13CD3D-FBE5-4B94-98C4-8182C26F0A77}" sibTransId="{9E0D1C9A-B25D-4191-B106-3E97D88477A4}"/>
    <dgm:cxn modelId="{740D41B8-B3CA-4DE1-9545-45736E106140}" srcId="{A2BDA174-6525-46D2-AFD6-FA525154C5AC}" destId="{042AF64B-A7B9-47F9-A5A4-140F751AEFDC}" srcOrd="1" destOrd="0" parTransId="{B0A43D7B-2AB6-432E-804F-297CD2F83289}" sibTransId="{904323C3-9BDA-42A2-A935-ADBA582D4412}"/>
    <dgm:cxn modelId="{718F48B8-5093-478F-871B-B0D332D05274}" type="presOf" srcId="{042AF64B-A7B9-47F9-A5A4-140F751AEFDC}" destId="{1B6FE1D0-7EB5-4721-9DFE-228713AD7C00}" srcOrd="0" destOrd="0" presId="urn:microsoft.com/office/officeart/2005/8/layout/vList2"/>
    <dgm:cxn modelId="{0D8BBBBD-A1EF-47E7-B921-2F47CF7DEB90}" type="presOf" srcId="{26CCD91A-E783-4B4B-A536-BAC99C85C0E2}" destId="{A8CF5C45-303D-426F-8BAF-A82F5B7F2AEC}" srcOrd="0" destOrd="0" presId="urn:microsoft.com/office/officeart/2005/8/layout/vList2"/>
    <dgm:cxn modelId="{07A729E9-5E49-42B7-BB7E-8032B8646C01}" type="presOf" srcId="{A2BDA174-6525-46D2-AFD6-FA525154C5AC}" destId="{2B0625F2-7A2D-4CDA-B4B9-304BEB5B42C6}" srcOrd="0" destOrd="0" presId="urn:microsoft.com/office/officeart/2005/8/layout/vList2"/>
    <dgm:cxn modelId="{C0B8F62F-F7D1-438E-A584-A6B0E852DEDE}" type="presParOf" srcId="{2B0625F2-7A2D-4CDA-B4B9-304BEB5B42C6}" destId="{ADAF5F12-4E62-4B85-9FCC-A01587727B7E}" srcOrd="0" destOrd="0" presId="urn:microsoft.com/office/officeart/2005/8/layout/vList2"/>
    <dgm:cxn modelId="{8F2E6586-DFD6-407B-A15E-1DFAD44BBB75}" type="presParOf" srcId="{2B0625F2-7A2D-4CDA-B4B9-304BEB5B42C6}" destId="{A9315DAB-89E3-478F-B5BF-3B976832B21E}" srcOrd="1" destOrd="0" presId="urn:microsoft.com/office/officeart/2005/8/layout/vList2"/>
    <dgm:cxn modelId="{0ACE09DC-1002-4F02-AC71-D88E51F690CA}" type="presParOf" srcId="{2B0625F2-7A2D-4CDA-B4B9-304BEB5B42C6}" destId="{1B6FE1D0-7EB5-4721-9DFE-228713AD7C00}" srcOrd="2" destOrd="0" presId="urn:microsoft.com/office/officeart/2005/8/layout/vList2"/>
    <dgm:cxn modelId="{824E0EDE-6FFB-4629-8277-3D5E5F36CC57}" type="presParOf" srcId="{2B0625F2-7A2D-4CDA-B4B9-304BEB5B42C6}" destId="{727DFE6A-410B-4DF1-BB94-718B05D06D42}" srcOrd="3" destOrd="0" presId="urn:microsoft.com/office/officeart/2005/8/layout/vList2"/>
    <dgm:cxn modelId="{68B957A5-0648-41CB-88B3-8ED305DEC3FF}" type="presParOf" srcId="{2B0625F2-7A2D-4CDA-B4B9-304BEB5B42C6}" destId="{5E66174F-8A17-452C-BEF2-A06C98EAEC7D}" srcOrd="4" destOrd="0" presId="urn:microsoft.com/office/officeart/2005/8/layout/vList2"/>
    <dgm:cxn modelId="{BCBA7AD9-A607-494E-A837-D937246D5CE4}" type="presParOf" srcId="{2B0625F2-7A2D-4CDA-B4B9-304BEB5B42C6}" destId="{EC4E0DFA-8E3C-496B-A414-11F177F47548}" srcOrd="5" destOrd="0" presId="urn:microsoft.com/office/officeart/2005/8/layout/vList2"/>
    <dgm:cxn modelId="{46513DCE-4371-4302-AA8A-A15373FB63B8}" type="presParOf" srcId="{2B0625F2-7A2D-4CDA-B4B9-304BEB5B42C6}" destId="{5ECAF9ED-D22B-4324-94D0-67DDA008795C}" srcOrd="6" destOrd="0" presId="urn:microsoft.com/office/officeart/2005/8/layout/vList2"/>
    <dgm:cxn modelId="{EC114374-74FF-48B3-8D98-B73CDF20DA28}" type="presParOf" srcId="{2B0625F2-7A2D-4CDA-B4B9-304BEB5B42C6}" destId="{733785FC-4352-4502-823C-6CD3ECB30383}" srcOrd="7" destOrd="0" presId="urn:microsoft.com/office/officeart/2005/8/layout/vList2"/>
    <dgm:cxn modelId="{0237C727-F8CA-46FD-B378-36329CF47FFF}" type="presParOf" srcId="{2B0625F2-7A2D-4CDA-B4B9-304BEB5B42C6}" destId="{B25F5523-4C2E-4F3E-9A27-0B7A0C4E26C8}" srcOrd="8" destOrd="0" presId="urn:microsoft.com/office/officeart/2005/8/layout/vList2"/>
    <dgm:cxn modelId="{D202B0AF-0E80-45DB-9F51-C17CDCD28D5F}" type="presParOf" srcId="{2B0625F2-7A2D-4CDA-B4B9-304BEB5B42C6}" destId="{34CEE0F2-8E45-499C-8B95-BFBD17394AC6}" srcOrd="9" destOrd="0" presId="urn:microsoft.com/office/officeart/2005/8/layout/vList2"/>
    <dgm:cxn modelId="{D8F491F5-80EB-4723-9733-19D964122280}" type="presParOf" srcId="{2B0625F2-7A2D-4CDA-B4B9-304BEB5B42C6}" destId="{9DB6EDF7-51C7-4D44-B311-1062FA4B7358}" srcOrd="10" destOrd="0" presId="urn:microsoft.com/office/officeart/2005/8/layout/vList2"/>
    <dgm:cxn modelId="{B07CE074-5367-4451-AFF6-9444E6B1B416}" type="presParOf" srcId="{2B0625F2-7A2D-4CDA-B4B9-304BEB5B42C6}" destId="{66EA59A8-1229-4B70-B1F2-BE1044618955}" srcOrd="11" destOrd="0" presId="urn:microsoft.com/office/officeart/2005/8/layout/vList2"/>
    <dgm:cxn modelId="{84F66508-D180-4448-A8C1-77F263E692E4}" type="presParOf" srcId="{2B0625F2-7A2D-4CDA-B4B9-304BEB5B42C6}" destId="{C1F24249-BC0B-4029-A388-25D6AF0B3203}" srcOrd="12" destOrd="0" presId="urn:microsoft.com/office/officeart/2005/8/layout/vList2"/>
    <dgm:cxn modelId="{3E85DEBD-EB43-486E-80A2-2D41033C68BC}" type="presParOf" srcId="{2B0625F2-7A2D-4CDA-B4B9-304BEB5B42C6}" destId="{1350D12B-DCDF-4C0F-9338-67C508AEE370}" srcOrd="13" destOrd="0" presId="urn:microsoft.com/office/officeart/2005/8/layout/vList2"/>
    <dgm:cxn modelId="{BDA4DB4F-6B12-47C2-8EF0-32DC9D501077}" type="presParOf" srcId="{2B0625F2-7A2D-4CDA-B4B9-304BEB5B42C6}" destId="{BDF8698B-0373-46A2-ADF3-6DB802269042}" srcOrd="14" destOrd="0" presId="urn:microsoft.com/office/officeart/2005/8/layout/vList2"/>
    <dgm:cxn modelId="{56F5E5A5-1059-4934-8088-D8A7CE4DA1A6}" type="presParOf" srcId="{2B0625F2-7A2D-4CDA-B4B9-304BEB5B42C6}" destId="{BAF481E9-7739-4ACE-8826-CBB110EBA55F}" srcOrd="15" destOrd="0" presId="urn:microsoft.com/office/officeart/2005/8/layout/vList2"/>
    <dgm:cxn modelId="{3CE33047-D794-4C03-BEDD-34543D690743}" type="presParOf" srcId="{2B0625F2-7A2D-4CDA-B4B9-304BEB5B42C6}" destId="{A8CF5C45-303D-426F-8BAF-A82F5B7F2AEC}" srcOrd="16" destOrd="0" presId="urn:microsoft.com/office/officeart/2005/8/layout/vList2"/>
    <dgm:cxn modelId="{60EA4D2A-FCDA-43AB-B49D-985DFC23B8E5}" type="presParOf" srcId="{2B0625F2-7A2D-4CDA-B4B9-304BEB5B42C6}" destId="{0C4D9D32-2310-4674-86C4-619C7AC20FD9}" srcOrd="17" destOrd="0" presId="urn:microsoft.com/office/officeart/2005/8/layout/vList2"/>
    <dgm:cxn modelId="{0F644C88-3721-4FB1-993B-B6DE841050E0}" type="presParOf" srcId="{2B0625F2-7A2D-4CDA-B4B9-304BEB5B42C6}" destId="{E5A0BF0E-91BB-4B5E-BE5A-F14EB5CA9A1B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F5F12-4E62-4B85-9FCC-A01587727B7E}">
      <dsp:nvSpPr>
        <dsp:cNvPr id="0" name=""/>
        <dsp:cNvSpPr/>
      </dsp:nvSpPr>
      <dsp:spPr>
        <a:xfrm>
          <a:off x="0" y="188532"/>
          <a:ext cx="6513603" cy="5171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Can we use the power of ML to predict daily Air Quality Index (AQI) in Berkeley, CA using the following variables:</a:t>
          </a:r>
        </a:p>
      </dsp:txBody>
      <dsp:txXfrm>
        <a:off x="25245" y="213777"/>
        <a:ext cx="6463113" cy="466650"/>
      </dsp:txXfrm>
    </dsp:sp>
    <dsp:sp modelId="{1B6FE1D0-7EB5-4721-9DFE-228713AD7C00}">
      <dsp:nvSpPr>
        <dsp:cNvPr id="0" name=""/>
        <dsp:cNvSpPr/>
      </dsp:nvSpPr>
      <dsp:spPr>
        <a:xfrm>
          <a:off x="0" y="743112"/>
          <a:ext cx="6513603" cy="517140"/>
        </a:xfrm>
        <a:prstGeom prst="roundRect">
          <a:avLst/>
        </a:prstGeom>
        <a:solidFill>
          <a:schemeClr val="accent5">
            <a:hueOff val="-817038"/>
            <a:satOff val="-1136"/>
            <a:lumOff val="-4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Acres burned by wildfires in Northern California</a:t>
          </a:r>
        </a:p>
      </dsp:txBody>
      <dsp:txXfrm>
        <a:off x="25245" y="768357"/>
        <a:ext cx="6463113" cy="466650"/>
      </dsp:txXfrm>
    </dsp:sp>
    <dsp:sp modelId="{5E66174F-8A17-452C-BEF2-A06C98EAEC7D}">
      <dsp:nvSpPr>
        <dsp:cNvPr id="0" name=""/>
        <dsp:cNvSpPr/>
      </dsp:nvSpPr>
      <dsp:spPr>
        <a:xfrm>
          <a:off x="0" y="1297692"/>
          <a:ext cx="6513603" cy="517140"/>
        </a:xfrm>
        <a:prstGeom prst="roundRect">
          <a:avLst/>
        </a:prstGeom>
        <a:solidFill>
          <a:schemeClr val="accent5">
            <a:hueOff val="-1634077"/>
            <a:satOff val="-2273"/>
            <a:lumOff val="-8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Precipitation</a:t>
          </a:r>
        </a:p>
      </dsp:txBody>
      <dsp:txXfrm>
        <a:off x="25245" y="1322937"/>
        <a:ext cx="6463113" cy="466650"/>
      </dsp:txXfrm>
    </dsp:sp>
    <dsp:sp modelId="{5ECAF9ED-D22B-4324-94D0-67DDA008795C}">
      <dsp:nvSpPr>
        <dsp:cNvPr id="0" name=""/>
        <dsp:cNvSpPr/>
      </dsp:nvSpPr>
      <dsp:spPr>
        <a:xfrm>
          <a:off x="0" y="1852272"/>
          <a:ext cx="6513603" cy="51714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Humidity</a:t>
          </a:r>
        </a:p>
      </dsp:txBody>
      <dsp:txXfrm>
        <a:off x="25245" y="1877517"/>
        <a:ext cx="6463113" cy="466650"/>
      </dsp:txXfrm>
    </dsp:sp>
    <dsp:sp modelId="{B25F5523-4C2E-4F3E-9A27-0B7A0C4E26C8}">
      <dsp:nvSpPr>
        <dsp:cNvPr id="0" name=""/>
        <dsp:cNvSpPr/>
      </dsp:nvSpPr>
      <dsp:spPr>
        <a:xfrm>
          <a:off x="0" y="2406853"/>
          <a:ext cx="6513603" cy="517140"/>
        </a:xfrm>
        <a:prstGeom prst="roundRect">
          <a:avLst/>
        </a:prstGeom>
        <a:solidFill>
          <a:schemeClr val="accent5">
            <a:hueOff val="-3268153"/>
            <a:satOff val="-4546"/>
            <a:lumOff val="-17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Wind Speed</a:t>
          </a:r>
        </a:p>
      </dsp:txBody>
      <dsp:txXfrm>
        <a:off x="25245" y="2432098"/>
        <a:ext cx="6463113" cy="466650"/>
      </dsp:txXfrm>
    </dsp:sp>
    <dsp:sp modelId="{9DB6EDF7-51C7-4D44-B311-1062FA4B7358}">
      <dsp:nvSpPr>
        <dsp:cNvPr id="0" name=""/>
        <dsp:cNvSpPr/>
      </dsp:nvSpPr>
      <dsp:spPr>
        <a:xfrm>
          <a:off x="0" y="2961433"/>
          <a:ext cx="6513603" cy="517140"/>
        </a:xfrm>
        <a:prstGeom prst="roundRect">
          <a:avLst/>
        </a:prstGeom>
        <a:solidFill>
          <a:schemeClr val="accent5">
            <a:hueOff val="-4085191"/>
            <a:satOff val="-5682"/>
            <a:lumOff val="-21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Wind Direction</a:t>
          </a:r>
        </a:p>
      </dsp:txBody>
      <dsp:txXfrm>
        <a:off x="25245" y="2986678"/>
        <a:ext cx="6463113" cy="466650"/>
      </dsp:txXfrm>
    </dsp:sp>
    <dsp:sp modelId="{C1F24249-BC0B-4029-A388-25D6AF0B3203}">
      <dsp:nvSpPr>
        <dsp:cNvPr id="0" name=""/>
        <dsp:cNvSpPr/>
      </dsp:nvSpPr>
      <dsp:spPr>
        <a:xfrm>
          <a:off x="0" y="3516013"/>
          <a:ext cx="6513603" cy="51714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Temperature</a:t>
          </a:r>
        </a:p>
      </dsp:txBody>
      <dsp:txXfrm>
        <a:off x="25245" y="3541258"/>
        <a:ext cx="6463113" cy="466650"/>
      </dsp:txXfrm>
    </dsp:sp>
    <dsp:sp modelId="{BDF8698B-0373-46A2-ADF3-6DB802269042}">
      <dsp:nvSpPr>
        <dsp:cNvPr id="0" name=""/>
        <dsp:cNvSpPr/>
      </dsp:nvSpPr>
      <dsp:spPr>
        <a:xfrm>
          <a:off x="0" y="4070593"/>
          <a:ext cx="6513603" cy="517140"/>
        </a:xfrm>
        <a:prstGeom prst="roundRect">
          <a:avLst/>
        </a:prstGeom>
        <a:solidFill>
          <a:schemeClr val="accent5">
            <a:hueOff val="-5719268"/>
            <a:satOff val="-7955"/>
            <a:lumOff val="-30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Cloud Cover</a:t>
          </a:r>
        </a:p>
      </dsp:txBody>
      <dsp:txXfrm>
        <a:off x="25245" y="4095838"/>
        <a:ext cx="6463113" cy="466650"/>
      </dsp:txXfrm>
    </dsp:sp>
    <dsp:sp modelId="{A8CF5C45-303D-426F-8BAF-A82F5B7F2AEC}">
      <dsp:nvSpPr>
        <dsp:cNvPr id="0" name=""/>
        <dsp:cNvSpPr/>
      </dsp:nvSpPr>
      <dsp:spPr>
        <a:xfrm>
          <a:off x="0" y="4625173"/>
          <a:ext cx="6513603" cy="517140"/>
        </a:xfrm>
        <a:prstGeom prst="roundRect">
          <a:avLst/>
        </a:prstGeom>
        <a:solidFill>
          <a:schemeClr val="accent5">
            <a:hueOff val="-6536306"/>
            <a:satOff val="-9092"/>
            <a:lumOff val="-34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Temp (F)</a:t>
          </a:r>
        </a:p>
      </dsp:txBody>
      <dsp:txXfrm>
        <a:off x="25245" y="4650418"/>
        <a:ext cx="6463113" cy="466650"/>
      </dsp:txXfrm>
    </dsp:sp>
    <dsp:sp modelId="{E5A0BF0E-91BB-4B5E-BE5A-F14EB5CA9A1B}">
      <dsp:nvSpPr>
        <dsp:cNvPr id="0" name=""/>
        <dsp:cNvSpPr/>
      </dsp:nvSpPr>
      <dsp:spPr>
        <a:xfrm>
          <a:off x="0" y="5179753"/>
          <a:ext cx="6513603" cy="5171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dataset includes daily measurements of the variables above from 01/01/2017-12/31/2018 (2 years – 730 rows).</a:t>
          </a:r>
        </a:p>
      </dsp:txBody>
      <dsp:txXfrm>
        <a:off x="25245" y="5204998"/>
        <a:ext cx="6463113" cy="466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9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3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3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1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5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4573-0170-40DC-BC31-A9CCCA7249D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1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24573-0170-40DC-BC31-A9CCCA7249D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6D947-A5A8-4D39-8A39-08492E446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5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C7B31-68EA-47D8-BD79-262749FC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Smokey Bear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Members</a:t>
            </a:r>
            <a:r>
              <a:rPr lang="en-US" sz="1400" dirty="0">
                <a:solidFill>
                  <a:srgbClr val="FFFFFF"/>
                </a:solidFill>
              </a:rPr>
              <a:t>:</a:t>
            </a:r>
            <a:r>
              <a:rPr lang="en-US" sz="1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Chris Brady, Marlon Bradford, Liza Hartlaub, Micah Wu, Dawit Hailu, Raul </a:t>
            </a:r>
            <a:r>
              <a:rPr lang="en-US" sz="1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Hennings</a:t>
            </a:r>
            <a:endParaRPr lang="en-US" sz="1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person wearing a hat&#10;&#10;Description automatically generated">
            <a:extLst>
              <a:ext uri="{FF2B5EF4-FFF2-40B4-BE49-F238E27FC236}">
                <a16:creationId xmlns:a16="http://schemas.microsoft.com/office/drawing/2014/main" id="{7F8F1956-26E0-46BD-A5CB-7DFDEC225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6" r="2" b="2"/>
          <a:stretch/>
        </p:blipFill>
        <p:spPr>
          <a:xfrm>
            <a:off x="5847725" y="492573"/>
            <a:ext cx="516573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43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191"/>
            <a:ext cx="12192000" cy="579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6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7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246"/>
            <a:ext cx="12192000" cy="203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88" r="796"/>
          <a:stretch/>
        </p:blipFill>
        <p:spPr>
          <a:xfrm>
            <a:off x="0" y="4059379"/>
            <a:ext cx="12095018" cy="2249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8982" y="648914"/>
            <a:ext cx="691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Fire season: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8981" y="3690047"/>
            <a:ext cx="691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2017, 20018:</a:t>
            </a:r>
          </a:p>
        </p:txBody>
      </p:sp>
      <p:sp>
        <p:nvSpPr>
          <p:cNvPr id="7" name="Frame 6"/>
          <p:cNvSpPr/>
          <p:nvPr/>
        </p:nvSpPr>
        <p:spPr>
          <a:xfrm>
            <a:off x="1246909" y="2244436"/>
            <a:ext cx="3560618" cy="22167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1246909" y="5569527"/>
            <a:ext cx="3560618" cy="22167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5029200" y="2207607"/>
            <a:ext cx="221673" cy="4433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A99620-371D-4E43-BE32-0D9C8D20DFC1}"/>
              </a:ext>
            </a:extLst>
          </p:cNvPr>
          <p:cNvSpPr/>
          <p:nvPr/>
        </p:nvSpPr>
        <p:spPr>
          <a:xfrm>
            <a:off x="724250" y="187473"/>
            <a:ext cx="6096000" cy="16562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Test Summaries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Multivariate Linear Regression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LinearRegression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copy_X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=True,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fit_intercept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=True,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n_jobs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=None, normalize=False)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Score: 0.2801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Score: 0.3634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R2 Score: 0.30255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614E00-4FDC-4382-B208-3E2F58C12071}"/>
              </a:ext>
            </a:extLst>
          </p:cNvPr>
          <p:cNvSpPr/>
          <p:nvPr/>
        </p:nvSpPr>
        <p:spPr>
          <a:xfrm>
            <a:off x="430635" y="2016273"/>
            <a:ext cx="6096000" cy="28254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Lasso Model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(least absolute shrinkage and selection operator) - performs both variable selection and regularization in order to enhance prediction accuracy;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MSE: 0.6641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R2: 0.3626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Ridge Model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the most commonly used method of regularization of ill-posed problems. if no “x” satisfies the equation or more than one “x” does—that is, the solution is not unique—the problem is said to be ill posed.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MSE: 0.6633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R2: 0.3634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Elasticnet</a:t>
            </a:r>
            <a:r>
              <a:rPr lang="en-US" sz="11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 a regularized regression method that linearly combines the L1 and L2 penalties of the lasso and ridge methods.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MSE: 0.6638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R2: 0.3629</a:t>
            </a:r>
          </a:p>
        </p:txBody>
      </p:sp>
    </p:spTree>
    <p:extLst>
      <p:ext uri="{BB962C8B-B14F-4D97-AF65-F5344CB8AC3E}">
        <p14:creationId xmlns:p14="http://schemas.microsoft.com/office/powerpoint/2010/main" val="180132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D5520F-3AD2-43FF-9844-C6E008059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628650"/>
            <a:ext cx="9182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8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425B54-1856-4DF2-8CE9-868C7A46D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22" y="664679"/>
            <a:ext cx="9191625" cy="704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946801-3423-4C75-984F-C8F0D76F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1466022"/>
            <a:ext cx="9201150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0097B5-8888-44B2-9F54-2AC03FFA1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330" y="4107595"/>
            <a:ext cx="32670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63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5F737A-9822-4A9D-8132-A755ECCF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614362"/>
            <a:ext cx="83915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51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0378A-7B16-492C-A681-6FBFB601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Scraping Reddit for info on California Wildfires</a:t>
            </a:r>
          </a:p>
        </p:txBody>
      </p:sp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id="{50E57E77-4DFA-44E9-9042-EB0010CB2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526" b="2"/>
          <a:stretch/>
        </p:blipFill>
        <p:spPr>
          <a:xfrm>
            <a:off x="5600996" y="492573"/>
            <a:ext cx="5659196" cy="5880796"/>
          </a:xfrm>
          <a:prstGeom prst="rect">
            <a:avLst/>
          </a:prstGeom>
        </p:spPr>
      </p:pic>
      <p:cxnSp>
        <p:nvCxnSpPr>
          <p:cNvPr id="38" name="Straight Connector 3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989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7F94A-C06C-4713-B13A-D1D95BCC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Camp Fire 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C08D66-4C18-4B22-9255-C167429B7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913545"/>
            <a:ext cx="11496821" cy="319036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545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96F11-699B-41F5-83F1-806D93FF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Twitter Sentiment Analysis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94AC67-6751-40EB-A4AE-E25E75F4D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28" y="387928"/>
            <a:ext cx="7587672" cy="51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8637C-BF72-4407-A85E-C8CAA96D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E7125EB1-FA96-47F4-AAAB-97AE37929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6963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31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604F1C-AA03-4E90-90EE-DEC6DF28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637309"/>
            <a:ext cx="9450339" cy="35098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EA50D6-84A2-4B27-8C8D-0387CB969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067" y="4560454"/>
            <a:ext cx="89439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31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9C0028-335F-0140-82EB-70723AE09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70140" cy="3058381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40A9E7D-E59D-944C-97CF-782FB5281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41" y="-1"/>
            <a:ext cx="5192370" cy="4100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C8111C-52C5-EE48-BDAE-F8858DD39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6" y="3058380"/>
            <a:ext cx="6019644" cy="379962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B1EB47-4BC9-774F-98DD-84BB14F979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17" y="3429000"/>
            <a:ext cx="573578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F59DDDDE-FE77-4267-AE09-CD7BAD99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27" y="643467"/>
            <a:ext cx="1076534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16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98B915-1A98-4AB6-AC78-00322B01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57" y="643466"/>
            <a:ext cx="9442485" cy="557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EF10D4-628A-407E-815A-9F40616E54E3}"/>
              </a:ext>
            </a:extLst>
          </p:cNvPr>
          <p:cNvSpPr txBox="1"/>
          <p:nvPr/>
        </p:nvSpPr>
        <p:spPr>
          <a:xfrm>
            <a:off x="3842158" y="63892"/>
            <a:ext cx="3431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Tableau Visuals</a:t>
            </a:r>
          </a:p>
        </p:txBody>
      </p:sp>
    </p:spTree>
    <p:extLst>
      <p:ext uri="{BB962C8B-B14F-4D97-AF65-F5344CB8AC3E}">
        <p14:creationId xmlns:p14="http://schemas.microsoft.com/office/powerpoint/2010/main" val="145692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AFCA94-2AF0-483E-9F2D-6A54BF01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42" y="643467"/>
            <a:ext cx="4274315" cy="254321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9C43C2D-DBF1-48D0-A11F-5E76AA349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232" y="643467"/>
            <a:ext cx="4603107" cy="254321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517690-75FF-4DCF-B0E2-AE608CEFC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218" y="3671316"/>
            <a:ext cx="3828363" cy="25458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7D3EB6-4927-4C17-82AE-32FED3D4F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327" y="3671316"/>
            <a:ext cx="3782917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5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9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A6F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C323F2-4885-4489-9D15-84E2217ED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08" y="643467"/>
            <a:ext cx="2612826" cy="247565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A6F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2F914D-CAC8-4D40-A2F2-5F90974D1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9" y="4121466"/>
            <a:ext cx="3854945" cy="172508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8B0E1-F5F0-4462-B37B-5E2E362D9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253" y="650497"/>
            <a:ext cx="250910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ools.PNG">
            <a:extLst>
              <a:ext uri="{FF2B5EF4-FFF2-40B4-BE49-F238E27FC236}">
                <a16:creationId xmlns:a16="http://schemas.microsoft.com/office/drawing/2014/main" id="{8736026B-7DBA-4201-968F-040C9C3B5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4887" y="1136779"/>
            <a:ext cx="508222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05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1654" y="110835"/>
            <a:ext cx="9268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API call to world-weather-online to retrieve weather data of Berkeley from year 2017-2018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3" b="71655"/>
          <a:stretch/>
        </p:blipFill>
        <p:spPr>
          <a:xfrm>
            <a:off x="0" y="1007183"/>
            <a:ext cx="12025745" cy="13184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83433"/>
            <a:ext cx="12192000" cy="46430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2" r="114" b="54975"/>
          <a:stretch/>
        </p:blipFill>
        <p:spPr>
          <a:xfrm>
            <a:off x="13855" y="949424"/>
            <a:ext cx="12178145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7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064"/>
            <a:ext cx="12192000" cy="46892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7600"/>
            <a:ext cx="12192000" cy="21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9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700" y="110835"/>
            <a:ext cx="1089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Use decision tree and random forest to build classification models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055"/>
            <a:ext cx="12192000" cy="338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055"/>
            <a:ext cx="12192000" cy="428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8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26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1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86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8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6237"/>
            <a:ext cx="12192000" cy="24340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1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7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186</Words>
  <Application>Microsoft Office PowerPoint</Application>
  <PresentationFormat>Widescreen</PresentationFormat>
  <Paragraphs>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Team Smokey Bear Members: Chris Brady, Marlon Bradford, Liza Hartlaub, Micah Wu, Dawit Hailu, Raul Hennings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Scraping Reddit for info on California Wildfires</vt:lpstr>
      <vt:lpstr>Camp Fire </vt:lpstr>
      <vt:lpstr>Twitter Sentiment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Smokey Bear Members: Chris Brady, Marlon Bradford, Liza Hartlaub, Micah Wu, Dawit Hailu, Raul Hennings</dc:title>
  <dc:creator>Liza Hartlaub</dc:creator>
  <cp:lastModifiedBy>Rockridge Property Management</cp:lastModifiedBy>
  <cp:revision>7</cp:revision>
  <dcterms:created xsi:type="dcterms:W3CDTF">2019-04-06T00:54:10Z</dcterms:created>
  <dcterms:modified xsi:type="dcterms:W3CDTF">2019-04-06T16:55:46Z</dcterms:modified>
</cp:coreProperties>
</file>