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8" r:id="rId3"/>
    <p:sldId id="290" r:id="rId4"/>
    <p:sldId id="291" r:id="rId5"/>
    <p:sldId id="292" r:id="rId6"/>
    <p:sldId id="293" r:id="rId7"/>
    <p:sldId id="294" r:id="rId8"/>
    <p:sldId id="283" r:id="rId9"/>
    <p:sldId id="284" r:id="rId10"/>
    <p:sldId id="286" r:id="rId11"/>
    <p:sldId id="288" r:id="rId12"/>
    <p:sldId id="287" r:id="rId13"/>
    <p:sldId id="262" r:id="rId14"/>
    <p:sldId id="276" r:id="rId15"/>
    <p:sldId id="278" r:id="rId16"/>
    <p:sldId id="279" r:id="rId17"/>
    <p:sldId id="281" r:id="rId18"/>
    <p:sldId id="280" r:id="rId19"/>
    <p:sldId id="269" r:id="rId20"/>
    <p:sldId id="270" r:id="rId21"/>
    <p:sldId id="272" r:id="rId22"/>
    <p:sldId id="273" r:id="rId23"/>
    <p:sldId id="275" r:id="rId24"/>
    <p:sldId id="266" r:id="rId25"/>
    <p:sldId id="267"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 VAN NGHIEM/LGEVH VS CORE FRAMEWORK &amp; FUNCTIONAL TECHNOLOGY(tu.nghiem@lge.com)" initials="TVNVCF&amp;FT" lastIdx="3" clrIdx="0">
    <p:extLst>
      <p:ext uri="{19B8F6BF-5375-455C-9EA6-DF929625EA0E}">
        <p15:presenceInfo xmlns:p15="http://schemas.microsoft.com/office/powerpoint/2012/main" userId="S-1-5-21-2543426832-1914326140-3112152631-20011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6" autoAdjust="0"/>
    <p:restoredTop sz="82803" autoAdjust="0"/>
  </p:normalViewPr>
  <p:slideViewPr>
    <p:cSldViewPr snapToGrid="0">
      <p:cViewPr varScale="1">
        <p:scale>
          <a:sx n="94" d="100"/>
          <a:sy n="94" d="100"/>
        </p:scale>
        <p:origin x="75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7B09E-721B-4D5E-B7E3-812623223068}"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555F5-BDA0-4224-95A9-3DC243FFFFA2}" type="slidenum">
              <a:rPr lang="en-US" smtClean="0"/>
              <a:t>‹#›</a:t>
            </a:fld>
            <a:endParaRPr lang="en-US"/>
          </a:p>
        </p:txBody>
      </p:sp>
    </p:spTree>
    <p:extLst>
      <p:ext uri="{BB962C8B-B14F-4D97-AF65-F5344CB8AC3E}">
        <p14:creationId xmlns:p14="http://schemas.microsoft.com/office/powerpoint/2010/main" val="170885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2</a:t>
            </a:fld>
            <a:endParaRPr lang="en-US"/>
          </a:p>
        </p:txBody>
      </p:sp>
    </p:spTree>
    <p:extLst>
      <p:ext uri="{BB962C8B-B14F-4D97-AF65-F5344CB8AC3E}">
        <p14:creationId xmlns:p14="http://schemas.microsoft.com/office/powerpoint/2010/main" val="341320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class scope is not of instant</a:t>
            </a:r>
          </a:p>
          <a:p>
            <a:r>
              <a:rPr lang="en-US" sz="1200" b="0" i="0" kern="1200" dirty="0" smtClean="0">
                <a:solidFill>
                  <a:schemeClr val="tx1"/>
                </a:solidFill>
                <a:effectLst/>
                <a:latin typeface="+mn-lt"/>
                <a:ea typeface="+mn-ea"/>
                <a:cs typeface="+mn-cs"/>
              </a:rPr>
              <a:t>When creating multiple instances, static variables are shared</a:t>
            </a:r>
          </a:p>
          <a:p>
            <a:r>
              <a:rPr lang="en-US" sz="1200" b="0" i="0" kern="1200" dirty="0" smtClean="0">
                <a:solidFill>
                  <a:schemeClr val="tx1"/>
                </a:solidFill>
                <a:effectLst/>
                <a:latin typeface="+mn-lt"/>
                <a:ea typeface="+mn-ea"/>
                <a:cs typeface="+mn-cs"/>
              </a:rPr>
              <a:t>function is the same</a:t>
            </a:r>
          </a:p>
          <a:p>
            <a:r>
              <a:rPr lang="en-US" dirty="0" smtClean="0"/>
              <a:t>Static variables and static functions, accessed directly from the class without going through instant</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11</a:t>
            </a:fld>
            <a:endParaRPr lang="en-US"/>
          </a:p>
        </p:txBody>
      </p:sp>
    </p:spTree>
    <p:extLst>
      <p:ext uri="{BB962C8B-B14F-4D97-AF65-F5344CB8AC3E}">
        <p14:creationId xmlns:p14="http://schemas.microsoft.com/office/powerpoint/2010/main" val="1956112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Có 2 loại method là abstract method và method thường: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abstract method là method trống không có thực thi.</a:t>
            </a:r>
          </a:p>
          <a:p>
            <a:r>
              <a:rPr lang="vi-VN" sz="1200" b="0" i="0" kern="1200" dirty="0" smtClean="0">
                <a:solidFill>
                  <a:schemeClr val="tx1"/>
                </a:solidFill>
                <a:effectLst/>
                <a:latin typeface="+mn-lt"/>
                <a:ea typeface="+mn-ea"/>
                <a:cs typeface="+mn-cs"/>
              </a:rPr>
              <a:t>method thường là method có thực thi.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phương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ảo</a:t>
            </a:r>
            <a:r>
              <a:rPr lang="en-US" sz="1200" b="0" i="0" kern="1200" baseline="0" dirty="0" smtClean="0">
                <a:solidFill>
                  <a:schemeClr val="tx1"/>
                </a:solidFill>
                <a:effectLst/>
                <a:latin typeface="+mn-lt"/>
                <a:ea typeface="+mn-ea"/>
                <a:cs typeface="+mn-cs"/>
              </a:rPr>
              <a:t> -&gt;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trừu</a:t>
            </a:r>
            <a:r>
              <a:rPr lang="en-US" sz="1200" b="0" i="0" kern="1200" baseline="0" dirty="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tượng</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3555F5-BDA0-4224-95A9-3DC243FFFFA2}" type="slidenum">
              <a:rPr lang="en-US" smtClean="0"/>
              <a:t>12</a:t>
            </a:fld>
            <a:endParaRPr lang="en-US"/>
          </a:p>
        </p:txBody>
      </p:sp>
    </p:spTree>
    <p:extLst>
      <p:ext uri="{BB962C8B-B14F-4D97-AF65-F5344CB8AC3E}">
        <p14:creationId xmlns:p14="http://schemas.microsoft.com/office/powerpoint/2010/main" val="259573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13</a:t>
            </a:fld>
            <a:endParaRPr lang="en-US"/>
          </a:p>
        </p:txBody>
      </p:sp>
    </p:spTree>
    <p:extLst>
      <p:ext uri="{BB962C8B-B14F-4D97-AF65-F5344CB8AC3E}">
        <p14:creationId xmlns:p14="http://schemas.microsoft.com/office/powerpoint/2010/main" val="3230203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14</a:t>
            </a:fld>
            <a:endParaRPr lang="en-US"/>
          </a:p>
        </p:txBody>
      </p:sp>
    </p:spTree>
    <p:extLst>
      <p:ext uri="{BB962C8B-B14F-4D97-AF65-F5344CB8AC3E}">
        <p14:creationId xmlns:p14="http://schemas.microsoft.com/office/powerpoint/2010/main" val="319696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15</a:t>
            </a:fld>
            <a:endParaRPr lang="en-US"/>
          </a:p>
        </p:txBody>
      </p:sp>
    </p:spTree>
    <p:extLst>
      <p:ext uri="{BB962C8B-B14F-4D97-AF65-F5344CB8AC3E}">
        <p14:creationId xmlns:p14="http://schemas.microsoft.com/office/powerpoint/2010/main" val="4242502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16</a:t>
            </a:fld>
            <a:endParaRPr lang="en-US"/>
          </a:p>
        </p:txBody>
      </p:sp>
    </p:spTree>
    <p:extLst>
      <p:ext uri="{BB962C8B-B14F-4D97-AF65-F5344CB8AC3E}">
        <p14:creationId xmlns:p14="http://schemas.microsoft.com/office/powerpoint/2010/main" val="2615658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17</a:t>
            </a:fld>
            <a:endParaRPr lang="en-US"/>
          </a:p>
        </p:txBody>
      </p:sp>
    </p:spTree>
    <p:extLst>
      <p:ext uri="{BB962C8B-B14F-4D97-AF65-F5344CB8AC3E}">
        <p14:creationId xmlns:p14="http://schemas.microsoft.com/office/powerpoint/2010/main" val="183628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18</a:t>
            </a:fld>
            <a:endParaRPr lang="en-US"/>
          </a:p>
        </p:txBody>
      </p:sp>
    </p:spTree>
    <p:extLst>
      <p:ext uri="{BB962C8B-B14F-4D97-AF65-F5344CB8AC3E}">
        <p14:creationId xmlns:p14="http://schemas.microsoft.com/office/powerpoint/2010/main" val="314830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26</a:t>
            </a:fld>
            <a:endParaRPr lang="en-US"/>
          </a:p>
        </p:txBody>
      </p:sp>
    </p:spTree>
    <p:extLst>
      <p:ext uri="{BB962C8B-B14F-4D97-AF65-F5344CB8AC3E}">
        <p14:creationId xmlns:p14="http://schemas.microsoft.com/office/powerpoint/2010/main" val="294829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are the most powerful features in C/C++ language,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rò</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nhớ</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đệm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reference (</a:t>
            </a:r>
            <a:r>
              <a:rPr lang="en-US" sz="1200" b="0" i="0" kern="120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chiếu</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is an </a:t>
            </a:r>
            <a:r>
              <a:rPr lang="en-US" sz="1200" b="0" i="1" kern="1200" dirty="0" smtClean="0">
                <a:solidFill>
                  <a:schemeClr val="tx1"/>
                </a:solidFill>
                <a:effectLst/>
                <a:latin typeface="+mn-lt"/>
                <a:ea typeface="+mn-ea"/>
                <a:cs typeface="+mn-cs"/>
              </a:rPr>
              <a:t>alias</a:t>
            </a:r>
            <a:r>
              <a:rPr lang="en-US" sz="1200" b="0" i="0" kern="1200" dirty="0" smtClean="0">
                <a:solidFill>
                  <a:schemeClr val="tx1"/>
                </a:solidFill>
                <a:effectLst/>
                <a:latin typeface="+mn-lt"/>
                <a:ea typeface="+mn-ea"/>
                <a:cs typeface="+mn-cs"/>
              </a:rPr>
              <a:t>, or an </a:t>
            </a:r>
            <a:r>
              <a:rPr lang="en-US" sz="1200" b="0" i="1" kern="1200" dirty="0" smtClean="0">
                <a:solidFill>
                  <a:schemeClr val="tx1"/>
                </a:solidFill>
                <a:effectLst/>
                <a:latin typeface="+mn-lt"/>
                <a:ea typeface="+mn-ea"/>
                <a:cs typeface="+mn-cs"/>
              </a:rPr>
              <a:t>alternate name</a:t>
            </a:r>
            <a:r>
              <a:rPr lang="en-US" sz="1200" b="0" i="0" kern="1200" dirty="0" smtClean="0">
                <a:solidFill>
                  <a:schemeClr val="tx1"/>
                </a:solidFill>
                <a:effectLst/>
                <a:latin typeface="+mn-lt"/>
                <a:ea typeface="+mn-ea"/>
                <a:cs typeface="+mn-cs"/>
              </a:rPr>
              <a:t> to an existing variable</a:t>
            </a:r>
          </a:p>
          <a:p>
            <a:r>
              <a:rPr lang="en-US" dirty="0" err="1" smtClean="0"/>
              <a:t>cần</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trong</a:t>
            </a:r>
            <a:r>
              <a:rPr lang="en-US" dirty="0" smtClean="0"/>
              <a:t> </a:t>
            </a:r>
            <a:r>
              <a:rPr lang="en-US" dirty="0" err="1" smtClean="0"/>
              <a:t>khi</a:t>
            </a:r>
            <a:r>
              <a:rPr lang="en-US" dirty="0" smtClean="0"/>
              <a:t> </a:t>
            </a:r>
            <a:r>
              <a:rPr lang="en-US" dirty="0" err="1" smtClean="0"/>
              <a:t>khai</a:t>
            </a:r>
            <a:r>
              <a:rPr lang="en-US" dirty="0" smtClean="0"/>
              <a:t> </a:t>
            </a:r>
            <a:r>
              <a:rPr lang="en-US" dirty="0" err="1" smtClean="0"/>
              <a:t>báo</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3</a:t>
            </a:fld>
            <a:endParaRPr lang="en-US"/>
          </a:p>
        </p:txBody>
      </p:sp>
    </p:spTree>
    <p:extLst>
      <p:ext uri="{BB962C8B-B14F-4D97-AF65-F5344CB8AC3E}">
        <p14:creationId xmlns:p14="http://schemas.microsoft.com/office/powerpoint/2010/main" val="55888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bộ nhớ có thể được phân bổ động trong thời gian chạy</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Giải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phóng</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4</a:t>
            </a:fld>
            <a:endParaRPr lang="en-US"/>
          </a:p>
        </p:txBody>
      </p:sp>
    </p:spTree>
    <p:extLst>
      <p:ext uri="{BB962C8B-B14F-4D97-AF65-F5344CB8AC3E}">
        <p14:creationId xmlns:p14="http://schemas.microsoft.com/office/powerpoint/2010/main" val="166897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là một class template (khuôn mẫu lớp) dùng để quản lý lifetime của dynamic object (đối tượng được cấp phát động trong runtime) chứa trong nó. Đối tượng chứa trong một </a:t>
            </a:r>
            <a:r>
              <a:rPr lang="vi-VN" sz="1200" b="1" i="1" kern="1200" dirty="0" smtClean="0">
                <a:solidFill>
                  <a:schemeClr val="tx1"/>
                </a:solidFill>
                <a:effectLst/>
                <a:latin typeface="+mn-lt"/>
                <a:ea typeface="+mn-ea"/>
                <a:cs typeface="+mn-cs"/>
              </a:rPr>
              <a:t>std::unique_ptr</a:t>
            </a:r>
            <a:r>
              <a:rPr lang="vi-VN" sz="1200" b="0" i="1"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thì chỉ thuộc sở hữu của </a:t>
            </a:r>
            <a:r>
              <a:rPr lang="vi-VN" sz="1200" b="1" i="1" kern="1200" dirty="0" smtClean="0">
                <a:solidFill>
                  <a:schemeClr val="tx1"/>
                </a:solidFill>
                <a:effectLst/>
                <a:latin typeface="+mn-lt"/>
                <a:ea typeface="+mn-ea"/>
                <a:cs typeface="+mn-cs"/>
              </a:rPr>
              <a:t>std::unique_ptr</a:t>
            </a:r>
            <a:r>
              <a:rPr lang="vi-VN" sz="1200" b="0" i="1"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đó mà thôi.</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chúng ta không cần phải lo về việc giải phóng vùng nhớ của dynamic object vì khi một biến </a:t>
            </a:r>
            <a:r>
              <a:rPr lang="vi-VN" sz="1200" b="1" i="1" kern="1200" dirty="0" smtClean="0">
                <a:solidFill>
                  <a:schemeClr val="tx1"/>
                </a:solidFill>
                <a:effectLst/>
                <a:latin typeface="+mn-lt"/>
                <a:ea typeface="+mn-ea"/>
                <a:cs typeface="+mn-cs"/>
              </a:rPr>
              <a:t>std::unique_ptr</a:t>
            </a:r>
            <a:r>
              <a:rPr lang="vi-VN" sz="1200" b="0" i="0" kern="1200" dirty="0" smtClean="0">
                <a:solidFill>
                  <a:schemeClr val="tx1"/>
                </a:solidFill>
                <a:effectLst/>
                <a:latin typeface="+mn-lt"/>
                <a:ea typeface="+mn-ea"/>
                <a:cs typeface="+mn-cs"/>
              </a:rPr>
              <a:t> đi ra khỏi phạm vi của nó thì đối tượng mà nó sở hữu cũng sẽ bị xoá, trong trường hợp đối tượng là instance của một class thì hàm huỷ của class đó sẽ được gọi và vùng nhớ dành cho đối tượng đó sẽ được giải phóng.</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5</a:t>
            </a:fld>
            <a:endParaRPr lang="en-US"/>
          </a:p>
        </p:txBody>
      </p:sp>
    </p:spTree>
    <p:extLst>
      <p:ext uri="{BB962C8B-B14F-4D97-AF65-F5344CB8AC3E}">
        <p14:creationId xmlns:p14="http://schemas.microsoft.com/office/powerpoint/2010/main" val="288975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Nó được sử dụng để quản lý các vùng nhớ mà không cấp quyền sử dụng chung tài nguyên cho các đối tượng khác.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Bởi vì đối tượng </a:t>
            </a:r>
            <a:r>
              <a:rPr lang="vi-VN" dirty="0" smtClean="0"/>
              <a:t>std::unique_ptr</a:t>
            </a:r>
            <a:r>
              <a:rPr lang="vi-VN" sz="1200" b="0" i="0" kern="1200" dirty="0" smtClean="0">
                <a:solidFill>
                  <a:schemeClr val="tx1"/>
                </a:solidFill>
                <a:effectLst/>
                <a:latin typeface="+mn-lt"/>
                <a:ea typeface="+mn-ea"/>
                <a:cs typeface="+mn-cs"/>
              </a:rPr>
              <a:t> trên được cấp phát trên vùng nhớ Stack, điều này đảm bảo đối tượng đó sẽ bị hủy khi ra khỏi khối lệnh chứa nó, và vùng nhớ đã cấp phát cho </a:t>
            </a:r>
            <a:r>
              <a:rPr lang="vi-VN" dirty="0" smtClean="0"/>
              <a:t>res</a:t>
            </a:r>
            <a:r>
              <a:rPr lang="vi-VN" sz="1200" b="0" i="0" kern="1200" dirty="0" smtClean="0">
                <a:solidFill>
                  <a:schemeClr val="tx1"/>
                </a:solidFill>
                <a:effectLst/>
                <a:latin typeface="+mn-lt"/>
                <a:ea typeface="+mn-ea"/>
                <a:cs typeface="+mn-cs"/>
              </a:rPr>
              <a:t> quản lý cũng được giải phóng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nên kiểm tra xem </a:t>
            </a:r>
            <a:r>
              <a:rPr lang="vi-VN" smtClean="0"/>
              <a:t>res</a:t>
            </a:r>
            <a:r>
              <a:rPr lang="vi-VN" sz="1200" b="0" i="0" kern="1200" smtClean="0">
                <a:solidFill>
                  <a:schemeClr val="tx1"/>
                </a:solidFill>
                <a:effectLst/>
                <a:latin typeface="+mn-lt"/>
                <a:ea typeface="+mn-ea"/>
                <a:cs typeface="+mn-cs"/>
              </a:rPr>
              <a:t> có đang quản lý một đối tượng hay không trước khi truy xuất.</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6</a:t>
            </a:fld>
            <a:endParaRPr lang="en-US"/>
          </a:p>
        </p:txBody>
      </p:sp>
    </p:spTree>
    <p:extLst>
      <p:ext uri="{BB962C8B-B14F-4D97-AF65-F5344CB8AC3E}">
        <p14:creationId xmlns:p14="http://schemas.microsoft.com/office/powerpoint/2010/main" val="68702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Khác với </a:t>
            </a:r>
            <a:r>
              <a:rPr lang="vi-VN" dirty="0" smtClean="0"/>
              <a:t>std::unique_ptr</a:t>
            </a:r>
            <a:r>
              <a:rPr lang="vi-VN" sz="1200" b="0" i="0" kern="1200" dirty="0" smtClean="0">
                <a:solidFill>
                  <a:schemeClr val="tx1"/>
                </a:solidFill>
                <a:effectLst/>
                <a:latin typeface="+mn-lt"/>
                <a:ea typeface="+mn-ea"/>
                <a:cs typeface="+mn-cs"/>
              </a:rPr>
              <a:t>, </a:t>
            </a:r>
            <a:r>
              <a:rPr lang="vi-VN" dirty="0" smtClean="0"/>
              <a:t>std::shared_ptr</a:t>
            </a:r>
            <a:r>
              <a:rPr lang="vi-VN" sz="1200" b="0" i="0" kern="1200" dirty="0" smtClean="0">
                <a:solidFill>
                  <a:schemeClr val="tx1"/>
                </a:solidFill>
                <a:effectLst/>
                <a:latin typeface="+mn-lt"/>
                <a:ea typeface="+mn-ea"/>
                <a:cs typeface="+mn-cs"/>
              </a:rPr>
              <a:t> được thiết kế để nhiều đối tượng có thể sử dụng, chia sẻ, cùng quản lý chung một tài nguyên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dirty="0" smtClean="0"/>
              <a:t>std::shared_ptr</a:t>
            </a:r>
            <a:r>
              <a:rPr lang="vi-VN" sz="1200" b="0" i="0" kern="1200" dirty="0" smtClean="0">
                <a:solidFill>
                  <a:schemeClr val="tx1"/>
                </a:solidFill>
                <a:effectLst/>
                <a:latin typeface="+mn-lt"/>
                <a:ea typeface="+mn-ea"/>
                <a:cs typeface="+mn-cs"/>
              </a:rPr>
              <a:t> cung cấp cơ chế theo dõi số lượng đối tượng </a:t>
            </a:r>
            <a:r>
              <a:rPr lang="vi-VN" dirty="0" smtClean="0"/>
              <a:t>std::shared_ptr</a:t>
            </a:r>
            <a:r>
              <a:rPr lang="vi-VN" sz="1200" b="0" i="0" kern="1200" dirty="0" smtClean="0">
                <a:solidFill>
                  <a:schemeClr val="tx1"/>
                </a:solidFill>
                <a:effectLst/>
                <a:latin typeface="+mn-lt"/>
                <a:ea typeface="+mn-ea"/>
                <a:cs typeface="+mn-cs"/>
              </a:rPr>
              <a:t> đang chia sẻ cùng 1 tài nguyên với nhau. Tài nguyên được quản lý sẽ không bị hệ điều hành thu hồi cho đến khi đối tượng </a:t>
            </a:r>
            <a:r>
              <a:rPr lang="vi-VN" dirty="0" smtClean="0"/>
              <a:t>std::shared_ptr</a:t>
            </a:r>
            <a:r>
              <a:rPr lang="vi-VN" sz="1200" b="0" i="0" kern="1200" dirty="0" smtClean="0">
                <a:solidFill>
                  <a:schemeClr val="tx1"/>
                </a:solidFill>
                <a:effectLst/>
                <a:latin typeface="+mn-lt"/>
                <a:ea typeface="+mn-ea"/>
                <a:cs typeface="+mn-cs"/>
              </a:rPr>
              <a:t> còn lại duy nhất đang quản lý nó bị hủy.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Chương trình trên bị crash vì con trỏ </a:t>
            </a:r>
            <a:r>
              <a:rPr lang="vi-VN" dirty="0" smtClean="0"/>
              <a:t>res</a:t>
            </a:r>
            <a:r>
              <a:rPr lang="vi-VN" sz="1200" b="0" i="0" kern="1200" dirty="0" smtClean="0">
                <a:solidFill>
                  <a:schemeClr val="tx1"/>
                </a:solidFill>
                <a:effectLst/>
                <a:latin typeface="+mn-lt"/>
                <a:ea typeface="+mn-ea"/>
                <a:cs typeface="+mn-cs"/>
              </a:rPr>
              <a:t> bị hủy 2 lần.</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7</a:t>
            </a:fld>
            <a:endParaRPr lang="en-US"/>
          </a:p>
        </p:txBody>
      </p:sp>
    </p:spTree>
    <p:extLst>
      <p:ext uri="{BB962C8B-B14F-4D97-AF65-F5344CB8AC3E}">
        <p14:creationId xmlns:p14="http://schemas.microsoft.com/office/powerpoint/2010/main" val="327572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Các phần tử vector C++ được đặt trong một bộ nhớ liền kề (contiguous storage), cho phép truy cập và duyệt thông qua một trình vòng lặp (iterator).</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8</a:t>
            </a:fld>
            <a:endParaRPr lang="en-US"/>
          </a:p>
        </p:txBody>
      </p:sp>
    </p:spTree>
    <p:extLst>
      <p:ext uri="{BB962C8B-B14F-4D97-AF65-F5344CB8AC3E}">
        <p14:creationId xmlns:p14="http://schemas.microsoft.com/office/powerpoint/2010/main" val="156033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size(): Lấy số lượng phần tử </a:t>
            </a:r>
            <a:r>
              <a:rPr lang="en-US" sz="1200" b="0" i="0" kern="120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trong vector.</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capacity(): Lấy kích thước không gian lưu trữ hiện tại của vector.</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9</a:t>
            </a:fld>
            <a:endParaRPr lang="en-US"/>
          </a:p>
        </p:txBody>
      </p:sp>
    </p:spTree>
    <p:extLst>
      <p:ext uri="{BB962C8B-B14F-4D97-AF65-F5344CB8AC3E}">
        <p14:creationId xmlns:p14="http://schemas.microsoft.com/office/powerpoint/2010/main" val="816771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cho phép loại trừ lẫn nhau (mutex) thực thi đồng thời các phần quan trọng của mã, cho phép tránh rõ ràng các cuộc chạy đua dữ liệu.</a:t>
            </a:r>
            <a:endParaRPr lang="en-US" dirty="0"/>
          </a:p>
        </p:txBody>
      </p:sp>
      <p:sp>
        <p:nvSpPr>
          <p:cNvPr id="4" name="Slide Number Placeholder 3"/>
          <p:cNvSpPr>
            <a:spLocks noGrp="1"/>
          </p:cNvSpPr>
          <p:nvPr>
            <p:ph type="sldNum" sz="quarter" idx="10"/>
          </p:nvPr>
        </p:nvSpPr>
        <p:spPr/>
        <p:txBody>
          <a:bodyPr/>
          <a:lstStyle/>
          <a:p>
            <a:fld id="{F13555F5-BDA0-4224-95A9-3DC243FFFFA2}" type="slidenum">
              <a:rPr lang="en-US" smtClean="0"/>
              <a:t>10</a:t>
            </a:fld>
            <a:endParaRPr lang="en-US"/>
          </a:p>
        </p:txBody>
      </p:sp>
    </p:spTree>
    <p:extLst>
      <p:ext uri="{BB962C8B-B14F-4D97-AF65-F5344CB8AC3E}">
        <p14:creationId xmlns:p14="http://schemas.microsoft.com/office/powerpoint/2010/main" val="278927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57957" y="385762"/>
            <a:ext cx="10476089"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p:nvCxnSpPr>
        <p:spPr>
          <a:xfrm>
            <a:off x="2596444" y="1964267"/>
            <a:ext cx="6999112"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p:nvSpPr>
        <p:spPr>
          <a:xfrm>
            <a:off x="2596444" y="5130804"/>
            <a:ext cx="6999112" cy="31803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smtClean="0">
                <a:latin typeface="Arial" panose="020B0604020202020204" pitchFamily="34" charset="0"/>
                <a:cs typeface="Arial" panose="020B0604020202020204" pitchFamily="34" charset="0"/>
              </a:rPr>
              <a:t>VS </a:t>
            </a:r>
            <a:r>
              <a:rPr lang="en-US" sz="2400" b="1" baseline="0" dirty="0" smtClean="0">
                <a:latin typeface="Arial" panose="020B0604020202020204" pitchFamily="34" charset="0"/>
                <a:cs typeface="Arial" panose="020B0604020202020204" pitchFamily="34" charset="0"/>
              </a:rPr>
              <a:t>Development Center Vietnam</a:t>
            </a:r>
            <a:endParaRPr lang="en-US" sz="2400"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3324226" y="2709070"/>
            <a:ext cx="5543549"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p:nvSpPr>
        <p:spPr>
          <a:xfrm>
            <a:off x="2596444" y="2239169"/>
            <a:ext cx="6999112"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smtClean="0">
                <a:latin typeface="Arial" panose="020B0604020202020204" pitchFamily="34" charset="0"/>
                <a:cs typeface="Arial" panose="020B0604020202020204" pitchFamily="34" charset="0"/>
              </a:rPr>
              <a:t>Contents</a:t>
            </a:r>
            <a:endParaRPr lang="en-US" sz="2400"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2633135" y="5495136"/>
            <a:ext cx="6925732"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4070204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59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DDD894F-FED9-45C0-9046-F262BA277B0A}" type="datetimeFigureOut">
              <a:rPr lang="en-US" smtClean="0"/>
              <a:t>12/15/2023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34D6DE-5033-47D4-AB65-9DDD1E4C61EE}" type="slidenum">
              <a:rPr lang="en-US" smtClean="0"/>
              <a:t>‹#›</a:t>
            </a:fld>
            <a:endParaRPr lang="en-US"/>
          </a:p>
        </p:txBody>
      </p:sp>
    </p:spTree>
    <p:extLst>
      <p:ext uri="{BB962C8B-B14F-4D97-AF65-F5344CB8AC3E}">
        <p14:creationId xmlns:p14="http://schemas.microsoft.com/office/powerpoint/2010/main" val="276424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428978" y="745068"/>
            <a:ext cx="114046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411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8978" y="930807"/>
            <a:ext cx="5590823"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930807"/>
            <a:ext cx="5661379"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205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799" y="1"/>
            <a:ext cx="11537244"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4800" y="749829"/>
            <a:ext cx="56927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637769"/>
            <a:ext cx="5692777"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749821"/>
            <a:ext cx="56698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637753"/>
            <a:ext cx="5669843"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a:xfrm flipV="1">
            <a:off x="304799" y="702734"/>
            <a:ext cx="11528780"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38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5023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7253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6089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9070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37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978" y="76202"/>
            <a:ext cx="1140460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8978" y="812802"/>
            <a:ext cx="1140460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9719733" y="85715"/>
            <a:ext cx="2113847"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543276" y="6106580"/>
            <a:ext cx="11290303" cy="736600"/>
            <a:chOff x="407457" y="6225118"/>
            <a:chExt cx="8467727" cy="736600"/>
          </a:xfrm>
        </p:grpSpPr>
        <p:pic>
          <p:nvPicPr>
            <p:cNvPr id="7" name="Picture 15" descr="C:\Users\Administrator\Desktop\BCG\BCG 3.0\로고\LG_CI_3D_RGB_Standard.png"/>
            <p:cNvPicPr>
              <a:picLocks noChangeAspect="1" noChangeArrowheads="1"/>
            </p:cNvPicPr>
            <p:nvPr/>
          </p:nvPicPr>
          <p:blipFill>
            <a:blip r:embed="rId13"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5092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3.ntu.edu.sg/home/ehchua/programming/cpp/cp3_oop.html" TargetMode="External"/><Relationship Id="rId3" Type="http://schemas.openxmlformats.org/officeDocument/2006/relationships/hyperlink" Target="https://cplusplus.com/doc/tutorial/files/" TargetMode="External"/><Relationship Id="rId7" Type="http://schemas.openxmlformats.org/officeDocument/2006/relationships/hyperlink" Target="https://www.studyplan.dev/pro-cpp/file-streams" TargetMode="External"/><Relationship Id="rId2" Type="http://schemas.openxmlformats.org/officeDocument/2006/relationships/hyperlink" Target="https://www.tutorialspoint.com/cplusplus/index.htm" TargetMode="External"/><Relationship Id="rId1" Type="http://schemas.openxmlformats.org/officeDocument/2006/relationships/slideLayout" Target="../slideLayouts/slideLayout2.xml"/><Relationship Id="rId6" Type="http://schemas.openxmlformats.org/officeDocument/2006/relationships/hyperlink" Target="https://cplusplus.com/forum/unices/54404/" TargetMode="External"/><Relationship Id="rId5" Type="http://schemas.openxmlformats.org/officeDocument/2006/relationships/hyperlink" Target="https://www.youtube.com/watch?v=GPnDfDlLNHQ" TargetMode="External"/><Relationship Id="rId4" Type="http://schemas.openxmlformats.org/officeDocument/2006/relationships/hyperlink" Target="https://www.geeksforgeeks.org/file-handling-c-classe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Training Report</a:t>
            </a:r>
            <a:endParaRPr lang="en-US" sz="6000" dirty="0"/>
          </a:p>
        </p:txBody>
      </p:sp>
      <p:sp>
        <p:nvSpPr>
          <p:cNvPr id="3" name="Text Placeholder 2"/>
          <p:cNvSpPr>
            <a:spLocks noGrp="1"/>
          </p:cNvSpPr>
          <p:nvPr>
            <p:ph type="body" sz="quarter" idx="10"/>
          </p:nvPr>
        </p:nvSpPr>
        <p:spPr>
          <a:xfrm>
            <a:off x="3324226" y="2709070"/>
            <a:ext cx="5543549" cy="1946057"/>
          </a:xfrm>
        </p:spPr>
        <p:txBody>
          <a:bodyPr>
            <a:normAutofit/>
          </a:bodyPr>
          <a:lstStyle/>
          <a:p>
            <a:r>
              <a:rPr lang="en-US" dirty="0" smtClean="0"/>
              <a:t>What I have learned</a:t>
            </a:r>
          </a:p>
          <a:p>
            <a:r>
              <a:rPr lang="en-US" dirty="0" smtClean="0"/>
              <a:t>My practice</a:t>
            </a:r>
          </a:p>
        </p:txBody>
      </p:sp>
      <p:sp>
        <p:nvSpPr>
          <p:cNvPr id="4" name="Text Placeholder 3"/>
          <p:cNvSpPr>
            <a:spLocks noGrp="1"/>
          </p:cNvSpPr>
          <p:nvPr>
            <p:ph type="body" sz="quarter" idx="11"/>
          </p:nvPr>
        </p:nvSpPr>
        <p:spPr/>
        <p:txBody>
          <a:bodyPr/>
          <a:lstStyle/>
          <a:p>
            <a:r>
              <a:rPr lang="en-US" dirty="0" smtClean="0"/>
              <a:t>Dec, 2023</a:t>
            </a:r>
            <a:endParaRPr lang="en-US" dirty="0"/>
          </a:p>
        </p:txBody>
      </p:sp>
      <p:sp>
        <p:nvSpPr>
          <p:cNvPr id="6" name="TextBox 5"/>
          <p:cNvSpPr txBox="1"/>
          <p:nvPr/>
        </p:nvSpPr>
        <p:spPr>
          <a:xfrm>
            <a:off x="4463918" y="4255017"/>
            <a:ext cx="3264163" cy="400110"/>
          </a:xfrm>
          <a:prstGeom prst="rect">
            <a:avLst/>
          </a:prstGeom>
          <a:noFill/>
        </p:spPr>
        <p:txBody>
          <a:bodyPr wrap="none" rtlCol="0">
            <a:spAutoFit/>
          </a:bodyPr>
          <a:lstStyle/>
          <a:p>
            <a:r>
              <a:rPr lang="en-US" sz="2000" i="1" dirty="0" smtClean="0">
                <a:latin typeface="Arial" panose="020B0604020202020204" pitchFamily="34" charset="0"/>
                <a:cs typeface="Arial" panose="020B0604020202020204" pitchFamily="34" charset="0"/>
              </a:rPr>
              <a:t>Mentor: Mr. Chung </a:t>
            </a:r>
            <a:r>
              <a:rPr lang="en-US" sz="2000" i="1" dirty="0" err="1" smtClean="0">
                <a:latin typeface="Arial" panose="020B0604020202020204" pitchFamily="34" charset="0"/>
                <a:cs typeface="Arial" panose="020B0604020202020204" pitchFamily="34" charset="0"/>
              </a:rPr>
              <a:t>Dinh</a:t>
            </a:r>
            <a:r>
              <a:rPr lang="en-US" sz="2000" i="1" dirty="0" smtClean="0">
                <a:latin typeface="Arial" panose="020B0604020202020204" pitchFamily="34" charset="0"/>
                <a:cs typeface="Arial" panose="020B0604020202020204" pitchFamily="34" charset="0"/>
              </a:rPr>
              <a:t> Le</a:t>
            </a: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6147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Thread</a:t>
            </a:r>
            <a:endParaRPr lang="en-US" sz="2600" dirty="0"/>
          </a:p>
          <a:p>
            <a:pPr lvl="1">
              <a:buFont typeface="Wingdings" panose="05000000000000000000" pitchFamily="2" charset="2"/>
              <a:buChar char="§"/>
            </a:pPr>
            <a:r>
              <a:rPr lang="en-US" dirty="0" smtClean="0"/>
              <a:t>Join </a:t>
            </a:r>
            <a:r>
              <a:rPr lang="en-US" sz="2400" dirty="0"/>
              <a:t>→</a:t>
            </a:r>
            <a:r>
              <a:rPr lang="en-US" dirty="0" smtClean="0"/>
              <a:t> </a:t>
            </a:r>
            <a:r>
              <a:rPr lang="en-US" dirty="0"/>
              <a:t>waits for the thread to finish its execution </a:t>
            </a:r>
            <a:endParaRPr lang="en-US" dirty="0" smtClean="0"/>
          </a:p>
          <a:p>
            <a:pPr lvl="1">
              <a:buFont typeface="Wingdings" panose="05000000000000000000" pitchFamily="2" charset="2"/>
              <a:buChar char="§"/>
            </a:pPr>
            <a:r>
              <a:rPr lang="en-US" dirty="0" smtClean="0"/>
              <a:t>Detach </a:t>
            </a:r>
            <a:r>
              <a:rPr lang="en-US" sz="2000" dirty="0" smtClean="0"/>
              <a:t>→ </a:t>
            </a:r>
            <a:r>
              <a:rPr lang="en-US" dirty="0"/>
              <a:t>permits the thread to execute independently from the thread </a:t>
            </a:r>
            <a:r>
              <a:rPr lang="en-US" dirty="0" smtClean="0"/>
              <a:t>handle</a:t>
            </a:r>
          </a:p>
          <a:p>
            <a:pPr lvl="1">
              <a:buFont typeface="Wingdings" panose="05000000000000000000" pitchFamily="2" charset="2"/>
              <a:buChar char="§"/>
            </a:pPr>
            <a:r>
              <a:rPr lang="en-US" dirty="0" smtClean="0"/>
              <a:t>Joinable </a:t>
            </a:r>
            <a:r>
              <a:rPr lang="en-US" sz="2400" dirty="0"/>
              <a:t>→</a:t>
            </a:r>
            <a:r>
              <a:rPr lang="en-US" dirty="0" smtClean="0"/>
              <a:t> </a:t>
            </a:r>
            <a:r>
              <a:rPr lang="en-US" dirty="0"/>
              <a:t>checks whether the thread is joinable, i.e. potentially running in parallel </a:t>
            </a:r>
            <a:r>
              <a:rPr lang="en-US" dirty="0" smtClean="0"/>
              <a:t>context</a:t>
            </a:r>
          </a:p>
          <a:p>
            <a:pPr lvl="1">
              <a:buFont typeface="Wingdings" panose="05000000000000000000" pitchFamily="2" charset="2"/>
              <a:buChar char="§"/>
            </a:pPr>
            <a:r>
              <a:rPr lang="en-US" dirty="0" err="1"/>
              <a:t>G</a:t>
            </a:r>
            <a:r>
              <a:rPr lang="en-US" dirty="0" err="1" smtClean="0"/>
              <a:t>et_id</a:t>
            </a:r>
            <a:r>
              <a:rPr lang="en-US" dirty="0" smtClean="0"/>
              <a:t> </a:t>
            </a:r>
            <a:r>
              <a:rPr lang="en-US" sz="2400" dirty="0"/>
              <a:t>→</a:t>
            </a:r>
            <a:r>
              <a:rPr lang="en-US" dirty="0" smtClean="0"/>
              <a:t> </a:t>
            </a:r>
            <a:r>
              <a:rPr lang="en-US" dirty="0"/>
              <a:t>returns the </a:t>
            </a:r>
            <a:r>
              <a:rPr lang="en-US" i="1" dirty="0"/>
              <a:t>id</a:t>
            </a:r>
            <a:r>
              <a:rPr lang="en-US" dirty="0"/>
              <a:t> of the thread </a:t>
            </a:r>
            <a:endParaRPr lang="en-US" dirty="0" smtClean="0"/>
          </a:p>
          <a:p>
            <a:pPr lvl="1">
              <a:buFont typeface="Wingdings" panose="05000000000000000000" pitchFamily="2" charset="2"/>
              <a:buChar char="§"/>
            </a:pPr>
            <a:r>
              <a:rPr lang="en-US" dirty="0" err="1" smtClean="0"/>
              <a:t>Mutex</a:t>
            </a:r>
            <a:r>
              <a:rPr lang="en-US" dirty="0" smtClean="0"/>
              <a:t> </a:t>
            </a:r>
            <a:r>
              <a:rPr lang="en-US" sz="2000" dirty="0"/>
              <a:t>→</a:t>
            </a:r>
            <a:r>
              <a:rPr lang="en-US" dirty="0" smtClean="0"/>
              <a:t> </a:t>
            </a:r>
            <a:r>
              <a:rPr lang="en-US" dirty="0"/>
              <a:t>allow </a:t>
            </a:r>
            <a:r>
              <a:rPr lang="en-US" i="1" dirty="0"/>
              <a:t>mutual exclusion</a:t>
            </a:r>
            <a:r>
              <a:rPr lang="en-US" dirty="0"/>
              <a:t> (</a:t>
            </a:r>
            <a:r>
              <a:rPr lang="en-US" dirty="0" err="1"/>
              <a:t>mutex</a:t>
            </a:r>
            <a:r>
              <a:rPr lang="en-US" dirty="0"/>
              <a:t>) of concurrent execution of critical sections of code, allowing to explicitly avoid data </a:t>
            </a:r>
            <a:r>
              <a:rPr lang="en-US" dirty="0" smtClean="0"/>
              <a:t>races (using lock and unlock function).</a:t>
            </a:r>
          </a:p>
          <a:p>
            <a:pPr lvl="1">
              <a:buFont typeface="Wingdings" panose="05000000000000000000" pitchFamily="2" charset="2"/>
              <a:buChar char="§"/>
            </a:pPr>
            <a:endParaRPr lang="en-US" sz="2600" dirty="0" smtClean="0"/>
          </a:p>
          <a:p>
            <a:pPr marL="457200" lvl="1" indent="0">
              <a:buNone/>
            </a:pPr>
            <a:endParaRPr lang="en-US" sz="2000" dirty="0" smtClean="0"/>
          </a:p>
        </p:txBody>
      </p:sp>
    </p:spTree>
    <p:extLst>
      <p:ext uri="{BB962C8B-B14F-4D97-AF65-F5344CB8AC3E}">
        <p14:creationId xmlns:p14="http://schemas.microsoft.com/office/powerpoint/2010/main" val="234449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a:xfrm>
            <a:off x="428978" y="812802"/>
            <a:ext cx="11591711" cy="5293779"/>
          </a:xfrm>
        </p:spPr>
        <p:txBody>
          <a:bodyPr>
            <a:normAutofit/>
          </a:bodyPr>
          <a:lstStyle/>
          <a:p>
            <a:pPr>
              <a:buFontTx/>
              <a:buChar char="-"/>
            </a:pPr>
            <a:r>
              <a:rPr lang="en-US" sz="2800" dirty="0"/>
              <a:t>Static </a:t>
            </a:r>
            <a:r>
              <a:rPr lang="en-US" sz="2800" dirty="0" smtClean="0"/>
              <a:t>→ </a:t>
            </a:r>
            <a:r>
              <a:rPr lang="en-US" sz="2800" dirty="0"/>
              <a:t>accessed directly from the class without going through instant</a:t>
            </a:r>
          </a:p>
          <a:p>
            <a:pPr marL="0" indent="0">
              <a:buNone/>
            </a:pPr>
            <a:r>
              <a:rPr lang="en-US" sz="2800" dirty="0" smtClean="0"/>
              <a:t>	   → the </a:t>
            </a:r>
            <a:r>
              <a:rPr lang="en-US" sz="2800" dirty="0"/>
              <a:t>value remains unchanged and is not </a:t>
            </a:r>
            <a:r>
              <a:rPr lang="en-US" sz="2800" dirty="0" smtClean="0"/>
              <a:t>destroyed</a:t>
            </a:r>
          </a:p>
          <a:p>
            <a:pPr marL="0" indent="0">
              <a:buNone/>
            </a:pPr>
            <a:r>
              <a:rPr lang="en-US" dirty="0" smtClean="0"/>
              <a:t>	    → limit </a:t>
            </a:r>
            <a:r>
              <a:rPr lang="en-US" dirty="0"/>
              <a:t>use →</a:t>
            </a:r>
            <a:r>
              <a:rPr lang="en-US" dirty="0" smtClean="0"/>
              <a:t> </a:t>
            </a:r>
            <a:r>
              <a:rPr lang="en-US" dirty="0"/>
              <a:t>affect </a:t>
            </a:r>
            <a:r>
              <a:rPr lang="en-US" dirty="0" smtClean="0"/>
              <a:t>memory</a:t>
            </a:r>
          </a:p>
          <a:p>
            <a:pPr marL="0" indent="0">
              <a:buNone/>
            </a:pPr>
            <a:r>
              <a:rPr lang="en-US" dirty="0" smtClean="0"/>
              <a:t>	    → When </a:t>
            </a:r>
            <a:r>
              <a:rPr lang="en-US" dirty="0"/>
              <a:t>declaring functions, normal functions call static functions, but static functions do not call normal functions</a:t>
            </a:r>
            <a:endParaRPr lang="en-US" dirty="0" smtClean="0"/>
          </a:p>
          <a:p>
            <a:pPr lvl="1">
              <a:buFont typeface="Wingdings" panose="05000000000000000000" pitchFamily="2" charset="2"/>
              <a:buChar char="§"/>
            </a:pPr>
            <a:endParaRPr lang="en-US" sz="2600" dirty="0" smtClean="0"/>
          </a:p>
          <a:p>
            <a:pPr marL="457200" lvl="1" indent="0">
              <a:buNone/>
            </a:pPr>
            <a:endParaRPr lang="en-US" sz="2000" dirty="0" smtClean="0"/>
          </a:p>
        </p:txBody>
      </p:sp>
      <p:pic>
        <p:nvPicPr>
          <p:cNvPr id="4" name="Picture 3"/>
          <p:cNvPicPr>
            <a:picLocks noChangeAspect="1"/>
          </p:cNvPicPr>
          <p:nvPr/>
        </p:nvPicPr>
        <p:blipFill>
          <a:blip r:embed="rId3"/>
          <a:stretch>
            <a:fillRect/>
          </a:stretch>
        </p:blipFill>
        <p:spPr>
          <a:xfrm>
            <a:off x="428978" y="3274179"/>
            <a:ext cx="7487695" cy="1324160"/>
          </a:xfrm>
          <a:prstGeom prst="rect">
            <a:avLst/>
          </a:prstGeom>
        </p:spPr>
      </p:pic>
      <p:pic>
        <p:nvPicPr>
          <p:cNvPr id="5" name="Picture 4"/>
          <p:cNvPicPr>
            <a:picLocks noChangeAspect="1"/>
          </p:cNvPicPr>
          <p:nvPr/>
        </p:nvPicPr>
        <p:blipFill>
          <a:blip r:embed="rId4"/>
          <a:stretch>
            <a:fillRect/>
          </a:stretch>
        </p:blipFill>
        <p:spPr>
          <a:xfrm>
            <a:off x="7964405" y="3274179"/>
            <a:ext cx="3820428" cy="1196433"/>
          </a:xfrm>
          <a:prstGeom prst="rect">
            <a:avLst/>
          </a:prstGeom>
        </p:spPr>
      </p:pic>
      <p:pic>
        <p:nvPicPr>
          <p:cNvPr id="6" name="Picture 5"/>
          <p:cNvPicPr>
            <a:picLocks noChangeAspect="1"/>
          </p:cNvPicPr>
          <p:nvPr/>
        </p:nvPicPr>
        <p:blipFill>
          <a:blip r:embed="rId5"/>
          <a:stretch>
            <a:fillRect/>
          </a:stretch>
        </p:blipFill>
        <p:spPr>
          <a:xfrm>
            <a:off x="428978" y="4704669"/>
            <a:ext cx="7240010" cy="1295581"/>
          </a:xfrm>
          <a:prstGeom prst="rect">
            <a:avLst/>
          </a:prstGeom>
        </p:spPr>
      </p:pic>
      <p:pic>
        <p:nvPicPr>
          <p:cNvPr id="7" name="Picture 6"/>
          <p:cNvPicPr>
            <a:picLocks noChangeAspect="1"/>
          </p:cNvPicPr>
          <p:nvPr/>
        </p:nvPicPr>
        <p:blipFill>
          <a:blip r:embed="rId6"/>
          <a:stretch>
            <a:fillRect/>
          </a:stretch>
        </p:blipFill>
        <p:spPr>
          <a:xfrm>
            <a:off x="7964405" y="5419655"/>
            <a:ext cx="3888834" cy="458683"/>
          </a:xfrm>
          <a:prstGeom prst="rect">
            <a:avLst/>
          </a:prstGeom>
        </p:spPr>
      </p:pic>
    </p:spTree>
    <p:extLst>
      <p:ext uri="{BB962C8B-B14F-4D97-AF65-F5344CB8AC3E}">
        <p14:creationId xmlns:p14="http://schemas.microsoft.com/office/powerpoint/2010/main" val="223450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b="1" dirty="0"/>
              <a:t>Abstract class </a:t>
            </a:r>
            <a:endParaRPr lang="en-US" sz="2800" b="1" dirty="0" smtClean="0"/>
          </a:p>
          <a:p>
            <a:pPr marL="0" indent="0">
              <a:buNone/>
            </a:pPr>
            <a:r>
              <a:rPr lang="en-US" dirty="0"/>
              <a:t>→ </a:t>
            </a:r>
            <a:r>
              <a:rPr lang="en-US" dirty="0" smtClean="0"/>
              <a:t>contains </a:t>
            </a:r>
            <a:r>
              <a:rPr lang="en-US" dirty="0"/>
              <a:t>abstract </a:t>
            </a:r>
            <a:r>
              <a:rPr lang="en-US" dirty="0" smtClean="0"/>
              <a:t>methods. </a:t>
            </a:r>
            <a:r>
              <a:rPr lang="en-US" dirty="0"/>
              <a:t>It can only define names as well as input parameters.</a:t>
            </a:r>
            <a:endParaRPr lang="en-US" dirty="0" smtClean="0"/>
          </a:p>
          <a:p>
            <a:pPr marL="0" indent="0">
              <a:buNone/>
            </a:pPr>
            <a:r>
              <a:rPr lang="en-US"/>
              <a:t>→ </a:t>
            </a:r>
            <a:r>
              <a:rPr lang="en-US" smtClean="0"/>
              <a:t>Classes </a:t>
            </a:r>
            <a:r>
              <a:rPr lang="en-US" dirty="0"/>
              <a:t>that inherit an abstract class will have to redefine the abstract methods of the abstract </a:t>
            </a:r>
            <a:r>
              <a:rPr lang="en-US" dirty="0" smtClean="0"/>
              <a:t>class</a:t>
            </a:r>
          </a:p>
          <a:p>
            <a:pPr marL="0" indent="0">
              <a:buNone/>
            </a:pPr>
            <a:r>
              <a:rPr lang="en-US" dirty="0"/>
              <a:t>→ </a:t>
            </a:r>
            <a:r>
              <a:rPr lang="en-US" dirty="0" smtClean="0"/>
              <a:t>Cannot </a:t>
            </a:r>
            <a:r>
              <a:rPr lang="en-US" dirty="0"/>
              <a:t>instantiate objects of abstract </a:t>
            </a:r>
            <a:r>
              <a:rPr lang="en-US" dirty="0" smtClean="0"/>
              <a:t>class</a:t>
            </a:r>
          </a:p>
          <a:p>
            <a:pPr marL="0" indent="0">
              <a:buNone/>
            </a:pPr>
            <a:r>
              <a:rPr lang="en-US" dirty="0"/>
              <a:t>→ </a:t>
            </a:r>
            <a:r>
              <a:rPr lang="en-US" dirty="0" smtClean="0"/>
              <a:t>Abstract </a:t>
            </a:r>
            <a:r>
              <a:rPr lang="en-US" dirty="0"/>
              <a:t>functions must be </a:t>
            </a:r>
            <a:r>
              <a:rPr lang="en-US" b="1" dirty="0"/>
              <a:t>public</a:t>
            </a:r>
            <a:r>
              <a:rPr lang="en-US" dirty="0"/>
              <a:t> or </a:t>
            </a:r>
            <a:r>
              <a:rPr lang="en-US" b="1" dirty="0"/>
              <a:t>protected</a:t>
            </a:r>
            <a:r>
              <a:rPr lang="en-US" dirty="0"/>
              <a:t> so that the derived class can be </a:t>
            </a:r>
            <a:r>
              <a:rPr lang="en-US" dirty="0" smtClean="0"/>
              <a:t>redefined.</a:t>
            </a:r>
          </a:p>
          <a:p>
            <a:pPr marL="457200" lvl="1" indent="0">
              <a:buNone/>
            </a:pPr>
            <a:endParaRPr lang="en-US" sz="2000" dirty="0" smtClean="0"/>
          </a:p>
        </p:txBody>
      </p:sp>
    </p:spTree>
    <p:extLst>
      <p:ext uri="{BB962C8B-B14F-4D97-AF65-F5344CB8AC3E}">
        <p14:creationId xmlns:p14="http://schemas.microsoft.com/office/powerpoint/2010/main" val="3931101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dirty="0" smtClean="0"/>
              <a:t>. My practice – Object Oriented Programming</a:t>
            </a:r>
            <a:endParaRPr lang="en-US" dirty="0"/>
          </a:p>
        </p:txBody>
      </p:sp>
      <p:sp>
        <p:nvSpPr>
          <p:cNvPr id="11" name="Content Placeholder 2"/>
          <p:cNvSpPr>
            <a:spLocks noGrp="1"/>
          </p:cNvSpPr>
          <p:nvPr>
            <p:ph idx="1"/>
          </p:nvPr>
        </p:nvSpPr>
        <p:spPr>
          <a:xfrm>
            <a:off x="428978" y="812802"/>
            <a:ext cx="11404601" cy="5293779"/>
          </a:xfrm>
        </p:spPr>
        <p:txBody>
          <a:bodyPr/>
          <a:lstStyle/>
          <a:p>
            <a:r>
              <a:rPr lang="en-US" dirty="0" smtClean="0"/>
              <a:t>Requirements: </a:t>
            </a:r>
          </a:p>
          <a:p>
            <a:pPr lvl="1"/>
            <a:r>
              <a:rPr lang="en-US" dirty="0" smtClean="0"/>
              <a:t>Build a program to control the car, including Controller, Engine, Fuel tank, Battery, Light, HMI.</a:t>
            </a:r>
          </a:p>
          <a:p>
            <a:pPr lvl="1"/>
            <a:r>
              <a:rPr lang="en-US" dirty="0" smtClean="0"/>
              <a:t>Comply with programming rules such as coding convention (camel case)</a:t>
            </a:r>
          </a:p>
          <a:p>
            <a:pPr lvl="1"/>
            <a:r>
              <a:rPr lang="en-US" dirty="0" smtClean="0"/>
              <a:t>Set logical class </a:t>
            </a:r>
            <a:r>
              <a:rPr lang="en-US" dirty="0"/>
              <a:t>association</a:t>
            </a:r>
          </a:p>
          <a:p>
            <a:pPr lvl="5"/>
            <a:endParaRPr lang="en-US" dirty="0" smtClean="0"/>
          </a:p>
        </p:txBody>
      </p:sp>
    </p:spTree>
    <p:extLst>
      <p:ext uri="{BB962C8B-B14F-4D97-AF65-F5344CB8AC3E}">
        <p14:creationId xmlns:p14="http://schemas.microsoft.com/office/powerpoint/2010/main" val="415830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28978" y="812802"/>
            <a:ext cx="11404601" cy="5293779"/>
          </a:xfrm>
        </p:spPr>
        <p:txBody>
          <a:bodyPr/>
          <a:lstStyle/>
          <a:p>
            <a:r>
              <a:rPr lang="en-US" dirty="0" smtClean="0"/>
              <a:t>Classes</a:t>
            </a:r>
          </a:p>
        </p:txBody>
      </p:sp>
      <p:sp>
        <p:nvSpPr>
          <p:cNvPr id="2" name="Title 1"/>
          <p:cNvSpPr>
            <a:spLocks noGrp="1"/>
          </p:cNvSpPr>
          <p:nvPr>
            <p:ph type="title"/>
          </p:nvPr>
        </p:nvSpPr>
        <p:spPr/>
        <p:txBody>
          <a:bodyPr>
            <a:normAutofit/>
          </a:bodyPr>
          <a:lstStyle/>
          <a:p>
            <a:r>
              <a:rPr lang="en-US" dirty="0"/>
              <a:t>2</a:t>
            </a:r>
            <a:r>
              <a:rPr lang="en-US" dirty="0" smtClean="0"/>
              <a:t>. My practice – Object Oriented Programming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3017184"/>
              </p:ext>
            </p:extLst>
          </p:nvPr>
        </p:nvGraphicFramePr>
        <p:xfrm>
          <a:off x="158007" y="1644768"/>
          <a:ext cx="11946824" cy="5080000"/>
        </p:xfrm>
        <a:graphic>
          <a:graphicData uri="http://schemas.openxmlformats.org/drawingml/2006/table">
            <a:tbl>
              <a:tblPr firstRow="1" bandRow="1">
                <a:tableStyleId>{5C22544A-7EE6-4342-B048-85BDC9FD1C3A}</a:tableStyleId>
              </a:tblPr>
              <a:tblGrid>
                <a:gridCol w="765957"/>
                <a:gridCol w="2392772"/>
                <a:gridCol w="1724766"/>
                <a:gridCol w="2392771"/>
                <a:gridCol w="1127943"/>
                <a:gridCol w="2190179"/>
                <a:gridCol w="1352436"/>
              </a:tblGrid>
              <a:tr h="370840">
                <a:tc>
                  <a:txBody>
                    <a:bodyPr/>
                    <a:lstStyle/>
                    <a:p>
                      <a:pPr algn="ctr"/>
                      <a:r>
                        <a:rPr lang="en-US" sz="1050" dirty="0" smtClean="0">
                          <a:latin typeface="Arial" panose="020B0604020202020204" pitchFamily="34" charset="0"/>
                          <a:cs typeface="Arial" panose="020B0604020202020204" pitchFamily="34" charset="0"/>
                        </a:rPr>
                        <a:t>HMI</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Car</a:t>
                      </a:r>
                      <a:r>
                        <a:rPr lang="en-US" sz="1050" baseline="0" dirty="0" smtClean="0">
                          <a:latin typeface="Arial" panose="020B0604020202020204" pitchFamily="34" charset="0"/>
                          <a:cs typeface="Arial" panose="020B0604020202020204" pitchFamily="34" charset="0"/>
                        </a:rPr>
                        <a:t> : </a:t>
                      </a:r>
                      <a:r>
                        <a:rPr lang="en-US" sz="1050" baseline="0" dirty="0" err="1" smtClean="0">
                          <a:latin typeface="Arial" panose="020B0604020202020204" pitchFamily="34" charset="0"/>
                          <a:cs typeface="Arial" panose="020B0604020202020204" pitchFamily="34" charset="0"/>
                        </a:rPr>
                        <a:t>EngineDelegate</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Controller</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Engine</a:t>
                      </a:r>
                      <a:r>
                        <a:rPr lang="en-US" sz="1050" baseline="0" dirty="0" smtClean="0">
                          <a:latin typeface="Arial" panose="020B0604020202020204" pitchFamily="34" charset="0"/>
                          <a:cs typeface="Arial" panose="020B0604020202020204" pitchFamily="34" charset="0"/>
                        </a:rPr>
                        <a:t> : </a:t>
                      </a:r>
                      <a:r>
                        <a:rPr lang="en-US" sz="1050" baseline="0" dirty="0" err="1" smtClean="0">
                          <a:latin typeface="Arial" panose="020B0604020202020204" pitchFamily="34" charset="0"/>
                          <a:cs typeface="Arial" panose="020B0604020202020204" pitchFamily="34" charset="0"/>
                        </a:rPr>
                        <a:t>EngineControllerDelegate</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FuelTank</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Light : </a:t>
                      </a:r>
                      <a:r>
                        <a:rPr lang="en-US" sz="1050" dirty="0" err="1" smtClean="0">
                          <a:latin typeface="Arial" panose="020B0604020202020204" pitchFamily="34" charset="0"/>
                          <a:cs typeface="Arial" panose="020B0604020202020204" pitchFamily="34" charset="0"/>
                        </a:rPr>
                        <a:t>LightControllerDelegate</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Battery</a:t>
                      </a:r>
                      <a:endParaRPr lang="en-US" sz="1050" dirty="0">
                        <a:latin typeface="Arial" panose="020B0604020202020204" pitchFamily="34" charset="0"/>
                        <a:cs typeface="Arial" panose="020B0604020202020204" pitchFamily="34" charset="0"/>
                      </a:endParaRPr>
                    </a:p>
                  </a:txBody>
                  <a:tcPr anchor="ctr"/>
                </a:tc>
              </a:tr>
              <a:tr h="370840">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Controller *</a:t>
                      </a:r>
                      <a:r>
                        <a:rPr lang="en-US" sz="1050" baseline="0" dirty="0" smtClean="0">
                          <a:latin typeface="Arial" panose="020B0604020202020204" pitchFamily="34" charset="0"/>
                          <a:cs typeface="Arial" panose="020B0604020202020204" pitchFamily="34" charset="0"/>
                        </a:rPr>
                        <a:t>control</a:t>
                      </a: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EngineControllerDelegate</a:t>
                      </a:r>
                      <a:endParaRPr lang="en-US" sz="1050" dirty="0" smtClean="0">
                        <a:latin typeface="Arial" panose="020B0604020202020204" pitchFamily="34" charset="0"/>
                        <a:cs typeface="Arial" panose="020B0604020202020204" pitchFamily="34" charset="0"/>
                      </a:endParaRPr>
                    </a:p>
                    <a:p>
                      <a:pPr marL="171450" indent="-171450" algn="l">
                        <a:buFontTx/>
                        <a:buChar char="-"/>
                      </a:pPr>
                      <a:r>
                        <a:rPr lang="en-US" sz="1050" dirty="0" err="1" smtClean="0">
                          <a:latin typeface="Arial" panose="020B0604020202020204" pitchFamily="34" charset="0"/>
                          <a:cs typeface="Arial" panose="020B0604020202020204" pitchFamily="34" charset="0"/>
                        </a:rPr>
                        <a:t>didChangeGear</a:t>
                      </a:r>
                      <a:endParaRPr lang="en-US" sz="1050" dirty="0" smtClean="0">
                        <a:latin typeface="Arial" panose="020B0604020202020204" pitchFamily="34" charset="0"/>
                        <a:cs typeface="Arial" panose="020B0604020202020204" pitchFamily="34" charset="0"/>
                      </a:endParaRPr>
                    </a:p>
                    <a:p>
                      <a:pPr marL="171450" indent="-171450" algn="l">
                        <a:buFontTx/>
                        <a:buChar char="-"/>
                      </a:pPr>
                      <a:r>
                        <a:rPr lang="en-US" sz="1050" dirty="0" err="1" smtClean="0">
                          <a:latin typeface="Arial" panose="020B0604020202020204" pitchFamily="34" charset="0"/>
                          <a:cs typeface="Arial" panose="020B0604020202020204" pitchFamily="34" charset="0"/>
                        </a:rPr>
                        <a:t>didStepOnAccelerator</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fuel</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status:</a:t>
                      </a:r>
                      <a:r>
                        <a:rPr lang="en-US" sz="1050" baseline="0" dirty="0" smtClean="0">
                          <a:latin typeface="Arial" panose="020B0604020202020204" pitchFamily="34" charset="0"/>
                          <a:cs typeface="Arial" panose="020B0604020202020204" pitchFamily="34" charset="0"/>
                        </a:rPr>
                        <a:t> ON/OFF</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energy</a:t>
                      </a:r>
                      <a:endParaRPr lang="en-US" sz="1050" dirty="0">
                        <a:latin typeface="Arial" panose="020B0604020202020204" pitchFamily="34" charset="0"/>
                        <a:cs typeface="Arial" panose="020B0604020202020204" pitchFamily="34" charset="0"/>
                      </a:endParaRPr>
                    </a:p>
                  </a:txBody>
                  <a:tcPr anchor="ctr"/>
                </a:tc>
              </a:tr>
              <a:tr h="370840">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LightControllerDelegate</a:t>
                      </a:r>
                      <a:endParaRPr lang="en-US" sz="1050" dirty="0" smtClean="0">
                        <a:latin typeface="Arial" panose="020B0604020202020204" pitchFamily="34" charset="0"/>
                        <a:cs typeface="Arial" panose="020B0604020202020204" pitchFamily="34" charset="0"/>
                      </a:endParaRPr>
                    </a:p>
                    <a:p>
                      <a:pPr algn="l"/>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didTurnLight</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Battery *</a:t>
                      </a:r>
                      <a:r>
                        <a:rPr lang="en-US" sz="1050" baseline="0" dirty="0" smtClean="0">
                          <a:latin typeface="Arial" panose="020B0604020202020204" pitchFamily="34" charset="0"/>
                          <a:cs typeface="Arial" panose="020B0604020202020204" pitchFamily="34" charset="0"/>
                        </a:rPr>
                        <a:t>battery</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r>
              <a:tr h="370840">
                <a:tc>
                  <a:txBody>
                    <a:bodyPr/>
                    <a:lstStyle/>
                    <a:p>
                      <a:pPr algn="ctr"/>
                      <a:r>
                        <a:rPr lang="en-US" sz="1050" dirty="0" smtClean="0">
                          <a:latin typeface="Arial" panose="020B0604020202020204" pitchFamily="34" charset="0"/>
                          <a:cs typeface="Arial" panose="020B0604020202020204" pitchFamily="34" charset="0"/>
                        </a:rPr>
                        <a:t>HMI()</a:t>
                      </a: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smtClean="0">
                          <a:latin typeface="Arial" panose="020B0604020202020204" pitchFamily="34" charset="0"/>
                          <a:cs typeface="Arial" panose="020B0604020202020204" pitchFamily="34" charset="0"/>
                        </a:rPr>
                        <a:t>Car()</a:t>
                      </a:r>
                    </a:p>
                    <a:p>
                      <a:pPr marL="0" indent="0" algn="l">
                        <a:buFontTx/>
                        <a:buNone/>
                      </a:pPr>
                      <a:r>
                        <a:rPr lang="en-US" sz="1050" dirty="0" smtClean="0">
                          <a:latin typeface="Arial" panose="020B0604020202020204" pitchFamily="34" charset="0"/>
                          <a:cs typeface="Arial" panose="020B0604020202020204" pitchFamily="34" charset="0"/>
                        </a:rPr>
                        <a:t>Create instance:</a:t>
                      </a:r>
                    </a:p>
                    <a:p>
                      <a:pPr marL="285750" indent="-285750" algn="l">
                        <a:buFontTx/>
                        <a:buChar char="-"/>
                      </a:pPr>
                      <a:r>
                        <a:rPr lang="en-US" sz="1050" dirty="0" smtClean="0">
                          <a:latin typeface="Arial" panose="020B0604020202020204" pitchFamily="34" charset="0"/>
                          <a:cs typeface="Arial" panose="020B0604020202020204" pitchFamily="34" charset="0"/>
                        </a:rPr>
                        <a:t>Control</a:t>
                      </a:r>
                    </a:p>
                    <a:p>
                      <a:pPr marL="285750" indent="-285750" algn="l">
                        <a:buFontTx/>
                        <a:buChar char="-"/>
                      </a:pPr>
                      <a:r>
                        <a:rPr lang="en-US" sz="1050" dirty="0" smtClean="0">
                          <a:latin typeface="Arial" panose="020B0604020202020204" pitchFamily="34" charset="0"/>
                          <a:cs typeface="Arial" panose="020B0604020202020204" pitchFamily="34" charset="0"/>
                        </a:rPr>
                        <a:t>Engine (connect with Control)</a:t>
                      </a:r>
                    </a:p>
                    <a:p>
                      <a:pPr marL="285750" indent="-285750" algn="l">
                        <a:buFontTx/>
                        <a:buChar char="-"/>
                      </a:pPr>
                      <a:r>
                        <a:rPr lang="en-US" sz="1050" dirty="0" err="1" smtClean="0">
                          <a:latin typeface="Arial" panose="020B0604020202020204" pitchFamily="34" charset="0"/>
                          <a:cs typeface="Arial" panose="020B0604020202020204" pitchFamily="34" charset="0"/>
                        </a:rPr>
                        <a:t>FuelTank</a:t>
                      </a:r>
                      <a:r>
                        <a:rPr lang="en-US" sz="1050" dirty="0" smtClean="0">
                          <a:latin typeface="Arial" panose="020B0604020202020204" pitchFamily="34" charset="0"/>
                          <a:cs typeface="Arial" panose="020B0604020202020204" pitchFamily="34" charset="0"/>
                        </a:rPr>
                        <a:t> (connect with Engine)</a:t>
                      </a:r>
                    </a:p>
                    <a:p>
                      <a:pPr marL="285750" indent="-285750" algn="l">
                        <a:buFontTx/>
                        <a:buChar char="-"/>
                      </a:pPr>
                      <a:r>
                        <a:rPr lang="en-US" sz="1050" dirty="0" smtClean="0">
                          <a:latin typeface="Arial" panose="020B0604020202020204" pitchFamily="34" charset="0"/>
                          <a:cs typeface="Arial" panose="020B0604020202020204" pitchFamily="34" charset="0"/>
                        </a:rPr>
                        <a:t>Light (connect with Control)</a:t>
                      </a:r>
                    </a:p>
                    <a:p>
                      <a:pPr marL="285750" indent="-285750" algn="l">
                        <a:buFontTx/>
                        <a:buChar char="-"/>
                      </a:pPr>
                      <a:r>
                        <a:rPr lang="en-US" sz="1050" dirty="0" smtClean="0">
                          <a:latin typeface="Arial" panose="020B0604020202020204" pitchFamily="34" charset="0"/>
                          <a:cs typeface="Arial" panose="020B0604020202020204" pitchFamily="34" charset="0"/>
                        </a:rPr>
                        <a:t>Battery (connect with</a:t>
                      </a:r>
                      <a:r>
                        <a:rPr lang="en-US" sz="1050" baseline="0" dirty="0" smtClean="0">
                          <a:latin typeface="Arial" panose="020B0604020202020204" pitchFamily="34" charset="0"/>
                          <a:cs typeface="Arial" panose="020B0604020202020204" pitchFamily="34" charset="0"/>
                        </a:rPr>
                        <a:t> light)</a:t>
                      </a:r>
                    </a:p>
                    <a:p>
                      <a:pPr marL="285750" indent="-285750" algn="l">
                        <a:buFontTx/>
                        <a:buChar char="-"/>
                      </a:pPr>
                      <a:r>
                        <a:rPr lang="en-US" sz="1050" baseline="0" dirty="0" smtClean="0">
                          <a:latin typeface="Arial" panose="020B0604020202020204" pitchFamily="34" charset="0"/>
                          <a:cs typeface="Arial" panose="020B0604020202020204" pitchFamily="34" charset="0"/>
                        </a:rPr>
                        <a:t>HMI</a:t>
                      </a:r>
                      <a:endParaRPr lang="en-US" sz="1050" dirty="0" smtClean="0">
                        <a:latin typeface="Arial" panose="020B0604020202020204" pitchFamily="34" charset="0"/>
                        <a:cs typeface="Arial" panose="020B0604020202020204" pitchFamily="34" charset="0"/>
                      </a:endParaRPr>
                    </a:p>
                    <a:p>
                      <a:pPr marL="285750" indent="-285750" algn="l">
                        <a:buFontTx/>
                        <a:buChar char="-"/>
                      </a:pP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Controller()</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Engine()</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Fueltank</a:t>
                      </a:r>
                      <a:r>
                        <a:rPr lang="en-US" sz="1050" dirty="0" smtClean="0">
                          <a:latin typeface="Arial" panose="020B0604020202020204" pitchFamily="34" charset="0"/>
                          <a:cs typeface="Arial" panose="020B0604020202020204" pitchFamily="34" charset="0"/>
                        </a:rPr>
                        <a:t>()</a:t>
                      </a:r>
                    </a:p>
                    <a:p>
                      <a:pPr algn="ctr"/>
                      <a:r>
                        <a:rPr lang="en-US" sz="1050" dirty="0" smtClean="0">
                          <a:latin typeface="Arial" panose="020B0604020202020204" pitchFamily="34" charset="0"/>
                          <a:cs typeface="Arial" panose="020B0604020202020204" pitchFamily="34" charset="0"/>
                        </a:rPr>
                        <a:t>fuel = 75000</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Light()</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Battery()</a:t>
                      </a:r>
                    </a:p>
                    <a:p>
                      <a:pPr algn="ctr"/>
                      <a:r>
                        <a:rPr lang="en-US" sz="1050" dirty="0" smtClean="0">
                          <a:latin typeface="Arial" panose="020B0604020202020204" pitchFamily="34" charset="0"/>
                          <a:cs typeface="Arial" panose="020B0604020202020204" pitchFamily="34" charset="0"/>
                        </a:rPr>
                        <a:t>energy = 0</a:t>
                      </a:r>
                      <a:endParaRPr lang="en-US" sz="1050" dirty="0">
                        <a:latin typeface="Arial" panose="020B0604020202020204" pitchFamily="34" charset="0"/>
                        <a:cs typeface="Arial" panose="020B0604020202020204" pitchFamily="34" charset="0"/>
                      </a:endParaRPr>
                    </a:p>
                  </a:txBody>
                  <a:tcPr anchor="ctr"/>
                </a:tc>
              </a:tr>
              <a:tr h="370840">
                <a:tc>
                  <a:txBody>
                    <a:bodyPr/>
                    <a:lstStyle/>
                    <a:p>
                      <a:pPr algn="ctr"/>
                      <a:r>
                        <a:rPr lang="en-US" sz="1050" dirty="0" err="1" smtClean="0">
                          <a:latin typeface="Arial" panose="020B0604020202020204" pitchFamily="34" charset="0"/>
                          <a:cs typeface="Arial" panose="020B0604020202020204" pitchFamily="34" charset="0"/>
                        </a:rPr>
                        <a:t>showInfor</a:t>
                      </a:r>
                      <a:r>
                        <a:rPr lang="en-US" sz="1050" dirty="0" smtClean="0">
                          <a:latin typeface="Arial" panose="020B0604020202020204" pitchFamily="34" charset="0"/>
                          <a:cs typeface="Arial" panose="020B0604020202020204" pitchFamily="34" charset="0"/>
                        </a:rPr>
                        <a:t>(fuel,</a:t>
                      </a:r>
                      <a:r>
                        <a:rPr lang="en-US" sz="1050" baseline="0" dirty="0" smtClean="0">
                          <a:latin typeface="Arial" panose="020B0604020202020204" pitchFamily="34" charset="0"/>
                          <a:cs typeface="Arial" panose="020B0604020202020204" pitchFamily="34" charset="0"/>
                        </a:rPr>
                        <a:t> battery, gear)</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didChangeGear</a:t>
                      </a:r>
                      <a:r>
                        <a:rPr lang="en-US" sz="1050" dirty="0" smtClean="0">
                          <a:latin typeface="Arial" panose="020B0604020202020204" pitchFamily="34" charset="0"/>
                          <a:cs typeface="Arial" panose="020B0604020202020204" pitchFamily="34" charset="0"/>
                        </a:rPr>
                        <a:t>(Gear)</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didTurnLight</a:t>
                      </a:r>
                      <a:r>
                        <a:rPr lang="en-US" sz="1050" dirty="0" smtClean="0">
                          <a:latin typeface="Arial" panose="020B0604020202020204" pitchFamily="34" charset="0"/>
                          <a:cs typeface="Arial" panose="020B0604020202020204" pitchFamily="34" charset="0"/>
                        </a:rPr>
                        <a:t> (status)</a:t>
                      </a:r>
                    </a:p>
                    <a:p>
                      <a:pPr algn="l"/>
                      <a:r>
                        <a:rPr lang="en-US" sz="1050" dirty="0" smtClean="0">
                          <a:latin typeface="Arial" panose="020B0604020202020204" pitchFamily="34" charset="0"/>
                          <a:cs typeface="Arial" panose="020B0604020202020204" pitchFamily="34" charset="0"/>
                        </a:rPr>
                        <a:t>Call</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getEnergy</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needed)</a:t>
                      </a:r>
                    </a:p>
                    <a:p>
                      <a:pPr algn="l"/>
                      <a:r>
                        <a:rPr lang="en-US" sz="1050" baseline="0" dirty="0" smtClean="0">
                          <a:latin typeface="Arial" panose="020B0604020202020204" pitchFamily="34" charset="0"/>
                          <a:cs typeface="Arial" panose="020B0604020202020204" pitchFamily="34" charset="0"/>
                        </a:rPr>
                        <a:t>Create thread</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smtClean="0">
                          <a:latin typeface="Arial" panose="020B0604020202020204" pitchFamily="34" charset="0"/>
                          <a:cs typeface="Arial" panose="020B0604020202020204" pitchFamily="34" charset="0"/>
                        </a:rPr>
                        <a:t>charge(</a:t>
                      </a:r>
                      <a:r>
                        <a:rPr lang="en-US" sz="1050" dirty="0" err="1" smtClean="0">
                          <a:latin typeface="Arial" panose="020B0604020202020204" pitchFamily="34" charset="0"/>
                          <a:cs typeface="Arial" panose="020B0604020202020204" pitchFamily="34" charset="0"/>
                        </a:rPr>
                        <a:t>int</a:t>
                      </a:r>
                      <a:r>
                        <a:rPr lang="en-US" sz="1050" dirty="0" smtClean="0">
                          <a:latin typeface="Arial" panose="020B0604020202020204" pitchFamily="34" charset="0"/>
                          <a:cs typeface="Arial" panose="020B0604020202020204" pitchFamily="34" charset="0"/>
                        </a:rPr>
                        <a:t> energy)</a:t>
                      </a:r>
                      <a:endParaRPr lang="en-US" sz="1050" dirty="0">
                        <a:latin typeface="Arial" panose="020B0604020202020204" pitchFamily="34" charset="0"/>
                        <a:cs typeface="Arial" panose="020B0604020202020204" pitchFamily="34" charset="0"/>
                      </a:endParaRPr>
                    </a:p>
                  </a:txBody>
                  <a:tcPr anchor="ctr"/>
                </a:tc>
              </a:tr>
              <a:tr h="370840">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runThisCar</a:t>
                      </a:r>
                      <a:endParaRPr lang="en-US" sz="1050" dirty="0" smtClean="0">
                        <a:latin typeface="Arial" panose="020B0604020202020204" pitchFamily="34" charset="0"/>
                        <a:cs typeface="Arial" panose="020B0604020202020204" pitchFamily="34" charset="0"/>
                      </a:endParaRPr>
                    </a:p>
                    <a:p>
                      <a:pPr algn="l"/>
                      <a:r>
                        <a:rPr lang="en-US" sz="1050" dirty="0" smtClean="0">
                          <a:latin typeface="Arial" panose="020B0604020202020204" pitchFamily="34" charset="0"/>
                          <a:cs typeface="Arial" panose="020B0604020202020204" pitchFamily="34" charset="0"/>
                        </a:rPr>
                        <a:t>Call Battery-&gt;charge</a:t>
                      </a: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EngineControllerDelegate</a:t>
                      </a:r>
                      <a:r>
                        <a:rPr lang="en-US" sz="1050" baseline="0" dirty="0" smtClean="0">
                          <a:latin typeface="Arial" panose="020B0604020202020204" pitchFamily="34" charset="0"/>
                          <a:cs typeface="Arial" panose="020B0604020202020204" pitchFamily="34" charset="0"/>
                        </a:rPr>
                        <a:t> *engine</a:t>
                      </a:r>
                    </a:p>
                    <a:p>
                      <a:pPr algn="l"/>
                      <a:r>
                        <a:rPr lang="en-US" sz="1050" baseline="0" dirty="0" err="1" smtClean="0">
                          <a:latin typeface="Arial" panose="020B0604020202020204" pitchFamily="34" charset="0"/>
                          <a:cs typeface="Arial" panose="020B0604020202020204" pitchFamily="34" charset="0"/>
                        </a:rPr>
                        <a:t>LightControllerDelegate</a:t>
                      </a:r>
                      <a:r>
                        <a:rPr lang="en-US" sz="1050" baseline="0" dirty="0" smtClean="0">
                          <a:latin typeface="Arial" panose="020B0604020202020204" pitchFamily="34" charset="0"/>
                          <a:cs typeface="Arial" panose="020B0604020202020204" pitchFamily="34" charset="0"/>
                        </a:rPr>
                        <a:t> *light</a:t>
                      </a:r>
                      <a:endParaRPr lang="en-US" sz="1050" dirty="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didStepOnAccelerator</a:t>
                      </a:r>
                      <a:r>
                        <a:rPr lang="en-US" sz="1050" dirty="0" smtClean="0">
                          <a:latin typeface="Arial" panose="020B0604020202020204" pitchFamily="34" charset="0"/>
                          <a:cs typeface="Arial" panose="020B0604020202020204" pitchFamily="34" charset="0"/>
                        </a:rPr>
                        <a:t>(</a:t>
                      </a:r>
                      <a:r>
                        <a:rPr lang="en-US" sz="1050" dirty="0" err="1" smtClean="0">
                          <a:latin typeface="Arial" panose="020B0604020202020204" pitchFamily="34" charset="0"/>
                          <a:cs typeface="Arial" panose="020B0604020202020204" pitchFamily="34" charset="0"/>
                        </a:rPr>
                        <a:t>int</a:t>
                      </a:r>
                      <a:r>
                        <a:rPr lang="en-US" sz="1050" dirty="0" smtClean="0">
                          <a:latin typeface="Arial" panose="020B0604020202020204" pitchFamily="34" charset="0"/>
                          <a:cs typeface="Arial" panose="020B0604020202020204" pitchFamily="34" charset="0"/>
                        </a:rPr>
                        <a:t>)</a:t>
                      </a:r>
                    </a:p>
                    <a:p>
                      <a:pPr algn="l"/>
                      <a:r>
                        <a:rPr lang="en-US" sz="1050" dirty="0" smtClean="0">
                          <a:latin typeface="Arial" panose="020B0604020202020204" pitchFamily="34" charset="0"/>
                          <a:cs typeface="Arial" panose="020B0604020202020204" pitchFamily="34" charset="0"/>
                        </a:rPr>
                        <a:t>Call</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getFuel</a:t>
                      </a:r>
                      <a:r>
                        <a:rPr lang="en-US" sz="1050" baseline="0" dirty="0" smtClean="0">
                          <a:latin typeface="Arial" panose="020B0604020202020204" pitchFamily="34" charset="0"/>
                          <a:cs typeface="Arial" panose="020B0604020202020204" pitchFamily="34" charset="0"/>
                        </a:rPr>
                        <a:t>(</a:t>
                      </a:r>
                      <a:r>
                        <a:rPr lang="en-US" sz="1050" baseline="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needed) </a:t>
                      </a:r>
                    </a:p>
                    <a:p>
                      <a:pPr algn="l"/>
                      <a:r>
                        <a:rPr lang="en-US" sz="1050" baseline="0" dirty="0" smtClean="0">
                          <a:latin typeface="Arial" panose="020B0604020202020204" pitchFamily="34" charset="0"/>
                          <a:cs typeface="Arial" panose="020B0604020202020204" pitchFamily="34" charset="0"/>
                        </a:rPr>
                        <a:t>Call </a:t>
                      </a:r>
                      <a:r>
                        <a:rPr lang="en-US" sz="1050" baseline="0" dirty="0" err="1" smtClean="0">
                          <a:latin typeface="Arial" panose="020B0604020202020204" pitchFamily="34" charset="0"/>
                          <a:cs typeface="Arial" panose="020B0604020202020204" pitchFamily="34" charset="0"/>
                        </a:rPr>
                        <a:t>runThisCar</a:t>
                      </a: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currentFuel</a:t>
                      </a:r>
                      <a:r>
                        <a:rPr lang="en-US" sz="1050" baseline="0" dirty="0" smtClean="0">
                          <a:latin typeface="Arial" panose="020B0604020202020204" pitchFamily="34" charset="0"/>
                          <a:cs typeface="Arial" panose="020B0604020202020204" pitchFamily="34" charset="0"/>
                        </a:rPr>
                        <a:t>()</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currentEnergy</a:t>
                      </a:r>
                      <a:r>
                        <a:rPr lang="en-US" sz="1050" baseline="0" dirty="0" smtClean="0">
                          <a:latin typeface="Arial" panose="020B0604020202020204" pitchFamily="34" charset="0"/>
                          <a:cs typeface="Arial" panose="020B0604020202020204" pitchFamily="34" charset="0"/>
                        </a:rPr>
                        <a:t>()</a:t>
                      </a:r>
                      <a:endParaRPr lang="en-US" sz="1050" dirty="0">
                        <a:latin typeface="Arial" panose="020B0604020202020204" pitchFamily="34" charset="0"/>
                        <a:cs typeface="Arial" panose="020B0604020202020204" pitchFamily="34" charset="0"/>
                      </a:endParaRPr>
                    </a:p>
                  </a:txBody>
                  <a:tcPr anchor="ctr"/>
                </a:tc>
              </a:tr>
              <a:tr h="370840">
                <a:tc>
                  <a:txBody>
                    <a:bodyPr/>
                    <a:lstStyle/>
                    <a:p>
                      <a:pPr algn="ctr"/>
                      <a:endParaRPr lang="en-US" sz="1050">
                        <a:latin typeface="Arial" panose="020B0604020202020204" pitchFamily="34" charset="0"/>
                        <a:cs typeface="Arial" panose="020B0604020202020204" pitchFamily="34" charset="0"/>
                      </a:endParaRPr>
                    </a:p>
                  </a:txBody>
                  <a:tcPr anchor="ctr"/>
                </a:tc>
                <a:tc>
                  <a:txBody>
                    <a:bodyPr/>
                    <a:lstStyle/>
                    <a:p>
                      <a:pPr algn="ctr"/>
                      <a:endParaRPr lang="en-US" sz="1050">
                        <a:latin typeface="Arial" panose="020B0604020202020204" pitchFamily="34" charset="0"/>
                        <a:cs typeface="Arial" panose="020B0604020202020204" pitchFamily="34" charset="0"/>
                      </a:endParaRPr>
                    </a:p>
                  </a:txBody>
                  <a:tcPr anchor="ctr"/>
                </a:tc>
                <a:tc>
                  <a:txBody>
                    <a:bodyPr/>
                    <a:lstStyle/>
                    <a:p>
                      <a:pPr algn="l"/>
                      <a:r>
                        <a:rPr lang="en-US" sz="1050" dirty="0" err="1" smtClean="0">
                          <a:latin typeface="Arial" panose="020B0604020202020204" pitchFamily="34" charset="0"/>
                          <a:cs typeface="Arial" panose="020B0604020202020204" pitchFamily="34" charset="0"/>
                        </a:rPr>
                        <a:t>turnLight</a:t>
                      </a:r>
                      <a:r>
                        <a:rPr lang="en-US" sz="1050" dirty="0" smtClean="0">
                          <a:latin typeface="Arial" panose="020B0604020202020204" pitchFamily="34" charset="0"/>
                          <a:cs typeface="Arial" panose="020B0604020202020204" pitchFamily="34" charset="0"/>
                        </a:rPr>
                        <a:t>(status)</a:t>
                      </a:r>
                    </a:p>
                    <a:p>
                      <a:pPr algn="l"/>
                      <a:r>
                        <a:rPr lang="en-US" sz="1050" dirty="0" err="1" smtClean="0">
                          <a:latin typeface="Arial" panose="020B0604020202020204" pitchFamily="34" charset="0"/>
                          <a:cs typeface="Arial" panose="020B0604020202020204" pitchFamily="34" charset="0"/>
                        </a:rPr>
                        <a:t>changeGear</a:t>
                      </a:r>
                      <a:r>
                        <a:rPr lang="en-US" sz="1050" dirty="0" smtClean="0">
                          <a:latin typeface="Arial" panose="020B0604020202020204" pitchFamily="34" charset="0"/>
                          <a:cs typeface="Arial" panose="020B0604020202020204" pitchFamily="34" charset="0"/>
                        </a:rPr>
                        <a:t>(Gear)</a:t>
                      </a:r>
                    </a:p>
                    <a:p>
                      <a:pPr algn="l"/>
                      <a:r>
                        <a:rPr lang="en-US" sz="1050" dirty="0" err="1" smtClean="0">
                          <a:latin typeface="Arial" panose="020B0604020202020204" pitchFamily="34" charset="0"/>
                          <a:cs typeface="Arial" panose="020B0604020202020204" pitchFamily="34" charset="0"/>
                        </a:rPr>
                        <a:t>stepOnAccelerator</a:t>
                      </a:r>
                      <a:r>
                        <a:rPr lang="en-US" sz="1050" dirty="0" smtClean="0">
                          <a:latin typeface="Arial" panose="020B0604020202020204" pitchFamily="34" charset="0"/>
                          <a:cs typeface="Arial" panose="020B0604020202020204" pitchFamily="34" charset="0"/>
                        </a:rPr>
                        <a:t>(</a:t>
                      </a:r>
                      <a:r>
                        <a:rPr lang="en-US" sz="1050" dirty="0" err="1" smtClean="0">
                          <a:latin typeface="Arial" panose="020B0604020202020204" pitchFamily="34" charset="0"/>
                          <a:cs typeface="Arial" panose="020B0604020202020204" pitchFamily="34" charset="0"/>
                        </a:rPr>
                        <a:t>int</a:t>
                      </a:r>
                      <a:r>
                        <a:rPr lang="en-US" sz="1050" dirty="0" smtClean="0">
                          <a:latin typeface="Arial" panose="020B0604020202020204" pitchFamily="34" charset="0"/>
                          <a:cs typeface="Arial" panose="020B0604020202020204" pitchFamily="34" charset="0"/>
                        </a:rPr>
                        <a:t>)</a:t>
                      </a:r>
                    </a:p>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getFuel</a:t>
                      </a:r>
                      <a:r>
                        <a:rPr lang="en-US" sz="1050" baseline="0" dirty="0" smtClean="0">
                          <a:latin typeface="Arial" panose="020B0604020202020204" pitchFamily="34" charset="0"/>
                          <a:cs typeface="Arial" panose="020B0604020202020204" pitchFamily="34" charset="0"/>
                        </a:rPr>
                        <a:t>(</a:t>
                      </a:r>
                      <a:r>
                        <a:rPr lang="en-US" sz="1050" baseline="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needed)</a:t>
                      </a:r>
                      <a:endParaRPr lang="en-US" sz="1050" dirty="0">
                        <a:latin typeface="Arial" panose="020B0604020202020204" pitchFamily="34" charset="0"/>
                        <a:cs typeface="Arial" panose="020B0604020202020204" pitchFamily="34" charset="0"/>
                      </a:endParaRPr>
                    </a:p>
                  </a:txBody>
                  <a:tcPr anchor="ctr"/>
                </a:tc>
                <a:tc>
                  <a:txBody>
                    <a:bodyPr/>
                    <a:lstStyle/>
                    <a:p>
                      <a:pPr algn="ctr"/>
                      <a:endParaRPr lang="en-US" sz="1050" dirty="0">
                        <a:latin typeface="Arial" panose="020B0604020202020204" pitchFamily="34" charset="0"/>
                        <a:cs typeface="Arial" panose="020B0604020202020204" pitchFamily="34" charset="0"/>
                      </a:endParaRPr>
                    </a:p>
                  </a:txBody>
                  <a:tcPr anchor="ctr"/>
                </a:tc>
                <a:tc>
                  <a:txBody>
                    <a:bodyPr/>
                    <a:lstStyle/>
                    <a:p>
                      <a:pPr algn="ctr"/>
                      <a:r>
                        <a:rPr lang="en-US" sz="105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a:t>
                      </a:r>
                      <a:r>
                        <a:rPr lang="en-US" sz="1050" baseline="0" dirty="0" err="1" smtClean="0">
                          <a:latin typeface="Arial" panose="020B0604020202020204" pitchFamily="34" charset="0"/>
                          <a:cs typeface="Arial" panose="020B0604020202020204" pitchFamily="34" charset="0"/>
                        </a:rPr>
                        <a:t>getEnergy</a:t>
                      </a:r>
                      <a:r>
                        <a:rPr lang="en-US" sz="1050" baseline="0" dirty="0" smtClean="0">
                          <a:latin typeface="Arial" panose="020B0604020202020204" pitchFamily="34" charset="0"/>
                          <a:cs typeface="Arial" panose="020B0604020202020204" pitchFamily="34" charset="0"/>
                        </a:rPr>
                        <a:t>(</a:t>
                      </a:r>
                      <a:r>
                        <a:rPr lang="en-US" sz="1050" baseline="0" dirty="0" err="1" smtClean="0">
                          <a:latin typeface="Arial" panose="020B0604020202020204" pitchFamily="34" charset="0"/>
                          <a:cs typeface="Arial" panose="020B0604020202020204" pitchFamily="34" charset="0"/>
                        </a:rPr>
                        <a:t>int</a:t>
                      </a:r>
                      <a:r>
                        <a:rPr lang="en-US" sz="1050" baseline="0" dirty="0" smtClean="0">
                          <a:latin typeface="Arial" panose="020B0604020202020204" pitchFamily="34" charset="0"/>
                          <a:cs typeface="Arial" panose="020B0604020202020204" pitchFamily="34" charset="0"/>
                        </a:rPr>
                        <a:t> needed)</a:t>
                      </a:r>
                      <a:endParaRPr lang="en-US" sz="105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818860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28978" y="812802"/>
            <a:ext cx="11404601" cy="5293779"/>
          </a:xfrm>
        </p:spPr>
        <p:txBody>
          <a:bodyPr/>
          <a:lstStyle/>
          <a:p>
            <a:r>
              <a:rPr lang="en-US" dirty="0" smtClean="0"/>
              <a:t>Code</a:t>
            </a:r>
          </a:p>
        </p:txBody>
      </p:sp>
      <p:sp>
        <p:nvSpPr>
          <p:cNvPr id="2" name="Title 1"/>
          <p:cNvSpPr>
            <a:spLocks noGrp="1"/>
          </p:cNvSpPr>
          <p:nvPr>
            <p:ph type="title"/>
          </p:nvPr>
        </p:nvSpPr>
        <p:spPr/>
        <p:txBody>
          <a:bodyPr>
            <a:normAutofit/>
          </a:bodyPr>
          <a:lstStyle/>
          <a:p>
            <a:r>
              <a:rPr lang="en-US" dirty="0"/>
              <a:t>2</a:t>
            </a:r>
            <a:r>
              <a:rPr lang="en-US" dirty="0" smtClean="0"/>
              <a:t>. My practice – Object Oriented Programming</a:t>
            </a:r>
            <a:endParaRPr lang="en-US" dirty="0"/>
          </a:p>
        </p:txBody>
      </p:sp>
      <p:pic>
        <p:nvPicPr>
          <p:cNvPr id="6" name="Picture 5"/>
          <p:cNvPicPr>
            <a:picLocks noChangeAspect="1"/>
          </p:cNvPicPr>
          <p:nvPr/>
        </p:nvPicPr>
        <p:blipFill>
          <a:blip r:embed="rId3"/>
          <a:stretch>
            <a:fillRect/>
          </a:stretch>
        </p:blipFill>
        <p:spPr>
          <a:xfrm>
            <a:off x="476478" y="1701302"/>
            <a:ext cx="5313552" cy="2787571"/>
          </a:xfrm>
          <a:prstGeom prst="rect">
            <a:avLst/>
          </a:prstGeom>
          <a:ln w="6350">
            <a:solidFill>
              <a:schemeClr val="tx1"/>
            </a:solidFill>
          </a:ln>
        </p:spPr>
      </p:pic>
      <p:pic>
        <p:nvPicPr>
          <p:cNvPr id="8" name="Picture 7"/>
          <p:cNvPicPr>
            <a:picLocks noChangeAspect="1"/>
          </p:cNvPicPr>
          <p:nvPr/>
        </p:nvPicPr>
        <p:blipFill rotWithShape="1">
          <a:blip r:embed="rId4"/>
          <a:srcRect r="51285"/>
          <a:stretch/>
        </p:blipFill>
        <p:spPr>
          <a:xfrm>
            <a:off x="6296616" y="1155037"/>
            <a:ext cx="4735561" cy="5611406"/>
          </a:xfrm>
          <a:prstGeom prst="rect">
            <a:avLst/>
          </a:prstGeom>
        </p:spPr>
      </p:pic>
    </p:spTree>
    <p:extLst>
      <p:ext uri="{BB962C8B-B14F-4D97-AF65-F5344CB8AC3E}">
        <p14:creationId xmlns:p14="http://schemas.microsoft.com/office/powerpoint/2010/main" val="145515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28978" y="812802"/>
            <a:ext cx="11404601" cy="5293779"/>
          </a:xfrm>
        </p:spPr>
        <p:txBody>
          <a:bodyPr/>
          <a:lstStyle/>
          <a:p>
            <a:r>
              <a:rPr lang="en-US" dirty="0" smtClean="0"/>
              <a:t>Code</a:t>
            </a:r>
          </a:p>
        </p:txBody>
      </p:sp>
      <p:sp>
        <p:nvSpPr>
          <p:cNvPr id="2" name="Title 1"/>
          <p:cNvSpPr>
            <a:spLocks noGrp="1"/>
          </p:cNvSpPr>
          <p:nvPr>
            <p:ph type="title"/>
          </p:nvPr>
        </p:nvSpPr>
        <p:spPr/>
        <p:txBody>
          <a:bodyPr>
            <a:normAutofit/>
          </a:bodyPr>
          <a:lstStyle/>
          <a:p>
            <a:r>
              <a:rPr lang="en-US" dirty="0"/>
              <a:t>2</a:t>
            </a:r>
            <a:r>
              <a:rPr lang="en-US" dirty="0" smtClean="0"/>
              <a:t>. My practice – Object Oriented Programming</a:t>
            </a:r>
            <a:endParaRPr lang="en-US" dirty="0"/>
          </a:p>
        </p:txBody>
      </p:sp>
      <p:pic>
        <p:nvPicPr>
          <p:cNvPr id="6" name="Picture 5"/>
          <p:cNvPicPr>
            <a:picLocks noChangeAspect="1"/>
          </p:cNvPicPr>
          <p:nvPr/>
        </p:nvPicPr>
        <p:blipFill>
          <a:blip r:embed="rId3"/>
          <a:stretch>
            <a:fillRect/>
          </a:stretch>
        </p:blipFill>
        <p:spPr>
          <a:xfrm>
            <a:off x="357094" y="1312223"/>
            <a:ext cx="3695291" cy="5452895"/>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4670072" y="1312223"/>
            <a:ext cx="4099856" cy="5433266"/>
          </a:xfrm>
          <a:prstGeom prst="rect">
            <a:avLst/>
          </a:prstGeom>
          <a:ln>
            <a:solidFill>
              <a:schemeClr val="tx1"/>
            </a:solidFill>
          </a:ln>
        </p:spPr>
      </p:pic>
    </p:spTree>
    <p:extLst>
      <p:ext uri="{BB962C8B-B14F-4D97-AF65-F5344CB8AC3E}">
        <p14:creationId xmlns:p14="http://schemas.microsoft.com/office/powerpoint/2010/main" val="996215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28978" y="812802"/>
            <a:ext cx="11404601" cy="5293779"/>
          </a:xfrm>
        </p:spPr>
        <p:txBody>
          <a:bodyPr/>
          <a:lstStyle/>
          <a:p>
            <a:r>
              <a:rPr lang="en-US" dirty="0" smtClean="0"/>
              <a:t>Code</a:t>
            </a:r>
          </a:p>
        </p:txBody>
      </p:sp>
      <p:sp>
        <p:nvSpPr>
          <p:cNvPr id="2" name="Title 1"/>
          <p:cNvSpPr>
            <a:spLocks noGrp="1"/>
          </p:cNvSpPr>
          <p:nvPr>
            <p:ph type="title"/>
          </p:nvPr>
        </p:nvSpPr>
        <p:spPr/>
        <p:txBody>
          <a:bodyPr>
            <a:normAutofit/>
          </a:bodyPr>
          <a:lstStyle/>
          <a:p>
            <a:r>
              <a:rPr lang="en-US" dirty="0"/>
              <a:t>2</a:t>
            </a:r>
            <a:r>
              <a:rPr lang="en-US" dirty="0" smtClean="0"/>
              <a:t>. My practice – Object Oriented Programming</a:t>
            </a:r>
            <a:endParaRPr lang="en-US" dirty="0"/>
          </a:p>
        </p:txBody>
      </p:sp>
      <p:pic>
        <p:nvPicPr>
          <p:cNvPr id="10" name="Picture 9"/>
          <p:cNvPicPr>
            <a:picLocks noChangeAspect="1"/>
          </p:cNvPicPr>
          <p:nvPr/>
        </p:nvPicPr>
        <p:blipFill>
          <a:blip r:embed="rId3"/>
          <a:stretch>
            <a:fillRect/>
          </a:stretch>
        </p:blipFill>
        <p:spPr>
          <a:xfrm>
            <a:off x="1925268" y="1630739"/>
            <a:ext cx="3763011" cy="3480142"/>
          </a:xfrm>
          <a:prstGeom prst="rect">
            <a:avLst/>
          </a:prstGeom>
          <a:ln w="6350">
            <a:solidFill>
              <a:schemeClr val="tx1"/>
            </a:solidFill>
          </a:ln>
        </p:spPr>
      </p:pic>
      <p:pic>
        <p:nvPicPr>
          <p:cNvPr id="3" name="Picture 2"/>
          <p:cNvPicPr>
            <a:picLocks noChangeAspect="1"/>
          </p:cNvPicPr>
          <p:nvPr/>
        </p:nvPicPr>
        <p:blipFill>
          <a:blip r:embed="rId4"/>
          <a:stretch>
            <a:fillRect/>
          </a:stretch>
        </p:blipFill>
        <p:spPr>
          <a:xfrm>
            <a:off x="6187045" y="908462"/>
            <a:ext cx="4034304" cy="5877795"/>
          </a:xfrm>
          <a:prstGeom prst="rect">
            <a:avLst/>
          </a:prstGeom>
          <a:ln w="6350">
            <a:solidFill>
              <a:schemeClr val="tx1"/>
            </a:solidFill>
          </a:ln>
        </p:spPr>
      </p:pic>
    </p:spTree>
    <p:extLst>
      <p:ext uri="{BB962C8B-B14F-4D97-AF65-F5344CB8AC3E}">
        <p14:creationId xmlns:p14="http://schemas.microsoft.com/office/powerpoint/2010/main" val="2425839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28978" y="812802"/>
            <a:ext cx="11404601" cy="5293779"/>
          </a:xfrm>
        </p:spPr>
        <p:txBody>
          <a:bodyPr/>
          <a:lstStyle/>
          <a:p>
            <a:r>
              <a:rPr lang="en-US" dirty="0" smtClean="0"/>
              <a:t>Code</a:t>
            </a:r>
          </a:p>
        </p:txBody>
      </p:sp>
      <p:sp>
        <p:nvSpPr>
          <p:cNvPr id="2" name="Title 1"/>
          <p:cNvSpPr>
            <a:spLocks noGrp="1"/>
          </p:cNvSpPr>
          <p:nvPr>
            <p:ph type="title"/>
          </p:nvPr>
        </p:nvSpPr>
        <p:spPr/>
        <p:txBody>
          <a:bodyPr>
            <a:normAutofit/>
          </a:bodyPr>
          <a:lstStyle/>
          <a:p>
            <a:r>
              <a:rPr lang="en-US" dirty="0"/>
              <a:t>2</a:t>
            </a:r>
            <a:r>
              <a:rPr lang="en-US" dirty="0" smtClean="0"/>
              <a:t>. My practice – Object Oriented Programming</a:t>
            </a:r>
            <a:endParaRPr lang="en-US" dirty="0"/>
          </a:p>
        </p:txBody>
      </p:sp>
      <p:pic>
        <p:nvPicPr>
          <p:cNvPr id="11" name="Picture 10"/>
          <p:cNvPicPr>
            <a:picLocks noChangeAspect="1"/>
          </p:cNvPicPr>
          <p:nvPr/>
        </p:nvPicPr>
        <p:blipFill>
          <a:blip r:embed="rId3"/>
          <a:stretch>
            <a:fillRect/>
          </a:stretch>
        </p:blipFill>
        <p:spPr>
          <a:xfrm>
            <a:off x="5854536" y="1091412"/>
            <a:ext cx="6099706" cy="5653991"/>
          </a:xfrm>
          <a:prstGeom prst="rect">
            <a:avLst/>
          </a:prstGeom>
          <a:ln w="6350">
            <a:solidFill>
              <a:schemeClr val="tx1"/>
            </a:solidFill>
          </a:ln>
        </p:spPr>
      </p:pic>
      <p:pic>
        <p:nvPicPr>
          <p:cNvPr id="12" name="Picture 11"/>
          <p:cNvPicPr>
            <a:picLocks noChangeAspect="1"/>
          </p:cNvPicPr>
          <p:nvPr/>
        </p:nvPicPr>
        <p:blipFill>
          <a:blip r:embed="rId4"/>
          <a:stretch>
            <a:fillRect/>
          </a:stretch>
        </p:blipFill>
        <p:spPr>
          <a:xfrm>
            <a:off x="1647078" y="1091412"/>
            <a:ext cx="4086795" cy="2629267"/>
          </a:xfrm>
          <a:prstGeom prst="rect">
            <a:avLst/>
          </a:prstGeom>
          <a:ln w="6350">
            <a:solidFill>
              <a:schemeClr val="tx1"/>
            </a:solidFill>
          </a:ln>
        </p:spPr>
      </p:pic>
    </p:spTree>
    <p:extLst>
      <p:ext uri="{BB962C8B-B14F-4D97-AF65-F5344CB8AC3E}">
        <p14:creationId xmlns:p14="http://schemas.microsoft.com/office/powerpoint/2010/main" val="2954135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Requirements: - Manipulate with </a:t>
            </a:r>
            <a:r>
              <a:rPr lang="en-US" b="1" dirty="0" err="1" smtClean="0"/>
              <a:t>fstream</a:t>
            </a:r>
            <a:r>
              <a:rPr lang="en-US" dirty="0" smtClean="0"/>
              <a:t> library to write and read data from file.</a:t>
            </a:r>
          </a:p>
          <a:p>
            <a:pPr marL="0" indent="0">
              <a:buNone/>
            </a:pPr>
            <a:r>
              <a:rPr lang="en-US" dirty="0"/>
              <a:t>	</a:t>
            </a:r>
            <a:r>
              <a:rPr lang="en-US" dirty="0" smtClean="0"/>
              <a:t>	     - Minimize file size using bitwise operator.</a:t>
            </a:r>
          </a:p>
          <a:p>
            <a:pPr marL="0" indent="0">
              <a:buNone/>
            </a:pPr>
            <a:endParaRPr lang="en-US" dirty="0" smtClean="0"/>
          </a:p>
          <a:p>
            <a:r>
              <a:rPr lang="en-US" dirty="0" smtClean="0"/>
              <a:t>Data: </a:t>
            </a:r>
            <a:endParaRPr lang="en-US" dirty="0"/>
          </a:p>
        </p:txBody>
      </p:sp>
      <p:sp>
        <p:nvSpPr>
          <p:cNvPr id="4" name="Title 1"/>
          <p:cNvSpPr>
            <a:spLocks noGrp="1"/>
          </p:cNvSpPr>
          <p:nvPr>
            <p:ph type="title"/>
          </p:nvPr>
        </p:nvSpPr>
        <p:spPr/>
        <p:txBody>
          <a:bodyPr>
            <a:normAutofit/>
          </a:bodyPr>
          <a:lstStyle/>
          <a:p>
            <a:r>
              <a:rPr lang="en-US" dirty="0"/>
              <a:t>2</a:t>
            </a:r>
            <a:r>
              <a:rPr lang="en-US" dirty="0" smtClean="0"/>
              <a:t>. My practice – File Processing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88786116"/>
              </p:ext>
            </p:extLst>
          </p:nvPr>
        </p:nvGraphicFramePr>
        <p:xfrm>
          <a:off x="1734818" y="2303145"/>
          <a:ext cx="9197976" cy="2219960"/>
        </p:xfrm>
        <a:graphic>
          <a:graphicData uri="http://schemas.openxmlformats.org/drawingml/2006/table">
            <a:tbl>
              <a:tblPr firstRow="1" bandRow="1">
                <a:tableStyleId>{5C22544A-7EE6-4342-B048-85BDC9FD1C3A}</a:tableStyleId>
              </a:tblPr>
              <a:tblGrid>
                <a:gridCol w="2299494"/>
                <a:gridCol w="2299494"/>
                <a:gridCol w="2299494"/>
                <a:gridCol w="2299494"/>
              </a:tblGrid>
              <a:tr h="239606">
                <a:tc>
                  <a:txBody>
                    <a:bodyPr/>
                    <a:lstStyle/>
                    <a:p>
                      <a:pPr algn="ctr"/>
                      <a:r>
                        <a:rPr lang="en-US" dirty="0" smtClean="0"/>
                        <a:t>Number of</a:t>
                      </a:r>
                      <a:r>
                        <a:rPr lang="en-US" baseline="0" dirty="0" smtClean="0"/>
                        <a:t> Door</a:t>
                      </a:r>
                      <a:endParaRPr lang="en-US" dirty="0"/>
                    </a:p>
                  </a:txBody>
                  <a:tcPr/>
                </a:tc>
                <a:tc>
                  <a:txBody>
                    <a:bodyPr/>
                    <a:lstStyle/>
                    <a:p>
                      <a:pPr algn="ctr"/>
                      <a:r>
                        <a:rPr lang="en-US" dirty="0" smtClean="0"/>
                        <a:t>Screen Size</a:t>
                      </a:r>
                      <a:endParaRPr lang="en-US" dirty="0"/>
                    </a:p>
                  </a:txBody>
                  <a:tcPr/>
                </a:tc>
                <a:tc>
                  <a:txBody>
                    <a:bodyPr/>
                    <a:lstStyle/>
                    <a:p>
                      <a:pPr algn="ctr"/>
                      <a:r>
                        <a:rPr lang="en-US" dirty="0" smtClean="0"/>
                        <a:t>Air Conditioning Type</a:t>
                      </a:r>
                      <a:endParaRPr lang="en-US" dirty="0"/>
                    </a:p>
                  </a:txBody>
                  <a:tcPr/>
                </a:tc>
                <a:tc>
                  <a:txBody>
                    <a:bodyPr/>
                    <a:lstStyle/>
                    <a:p>
                      <a:pPr algn="ctr"/>
                      <a:r>
                        <a:rPr lang="en-US" dirty="0" smtClean="0"/>
                        <a:t>Gear Type</a:t>
                      </a:r>
                      <a:endParaRPr lang="en-US" dirty="0"/>
                    </a:p>
                  </a:txBody>
                  <a:tcPr/>
                </a:tc>
              </a:tr>
              <a:tr h="370840">
                <a:tc>
                  <a:txBody>
                    <a:bodyPr/>
                    <a:lstStyle/>
                    <a:p>
                      <a:pPr algn="ctr"/>
                      <a:r>
                        <a:rPr lang="en-US" dirty="0" smtClean="0"/>
                        <a:t>2</a:t>
                      </a:r>
                    </a:p>
                  </a:txBody>
                  <a:tcPr/>
                </a:tc>
                <a:tc>
                  <a:txBody>
                    <a:bodyPr/>
                    <a:lstStyle/>
                    <a:p>
                      <a:pPr algn="ctr"/>
                      <a:r>
                        <a:rPr lang="en-US" dirty="0" smtClean="0"/>
                        <a:t>9 inches horizontal</a:t>
                      </a:r>
                      <a:endParaRPr lang="en-US" dirty="0"/>
                    </a:p>
                  </a:txBody>
                  <a:tcPr/>
                </a:tc>
                <a:tc>
                  <a:txBody>
                    <a:bodyPr/>
                    <a:lstStyle/>
                    <a:p>
                      <a:pPr algn="ctr"/>
                      <a:r>
                        <a:rPr lang="en-US" dirty="0" smtClean="0"/>
                        <a:t>Auto</a:t>
                      </a:r>
                      <a:endParaRPr lang="en-US" dirty="0"/>
                    </a:p>
                  </a:txBody>
                  <a:tcPr/>
                </a:tc>
                <a:tc>
                  <a:txBody>
                    <a:bodyPr/>
                    <a:lstStyle/>
                    <a:p>
                      <a:pPr algn="ctr"/>
                      <a:r>
                        <a:rPr lang="en-US" dirty="0" smtClean="0"/>
                        <a:t>Auto </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9 inches vertical</a:t>
                      </a:r>
                      <a:endParaRPr lang="en-US" dirty="0"/>
                    </a:p>
                  </a:txBody>
                  <a:tcPr/>
                </a:tc>
                <a:tc>
                  <a:txBody>
                    <a:bodyPr/>
                    <a:lstStyle/>
                    <a:p>
                      <a:pPr algn="ctr"/>
                      <a:r>
                        <a:rPr lang="en-US" dirty="0" smtClean="0"/>
                        <a:t>Manual</a:t>
                      </a:r>
                      <a:endParaRPr lang="en-US" dirty="0"/>
                    </a:p>
                  </a:txBody>
                  <a:tcPr/>
                </a:tc>
                <a:tc>
                  <a:txBody>
                    <a:bodyPr/>
                    <a:lstStyle/>
                    <a:p>
                      <a:pPr algn="ctr"/>
                      <a:r>
                        <a:rPr lang="en-US" dirty="0" smtClean="0"/>
                        <a:t>Manual</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11 inches horizontal</a:t>
                      </a:r>
                    </a:p>
                  </a:txBody>
                  <a:tcPr/>
                </a:tc>
                <a:tc>
                  <a:txBody>
                    <a:bodyPr/>
                    <a:lstStyle/>
                    <a:p>
                      <a:pPr algn="ctr"/>
                      <a:endParaRPr lang="en-US" dirty="0"/>
                    </a:p>
                  </a:txBody>
                  <a:tcPr/>
                </a:tc>
                <a:tc>
                  <a:txBody>
                    <a:bodyPr/>
                    <a:lstStyle/>
                    <a:p>
                      <a:pPr algn="ctr"/>
                      <a:r>
                        <a:rPr lang="en-US" dirty="0" smtClean="0"/>
                        <a:t>Mixed</a:t>
                      </a:r>
                      <a:endParaRPr lang="en-US" dirty="0"/>
                    </a:p>
                  </a:txBody>
                  <a:tcPr/>
                </a:tc>
              </a:tr>
              <a:tr h="37084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11</a:t>
                      </a:r>
                      <a:r>
                        <a:rPr lang="en-US" baseline="0" dirty="0" smtClean="0"/>
                        <a:t> </a:t>
                      </a:r>
                      <a:r>
                        <a:rPr lang="en-US" dirty="0" smtClean="0"/>
                        <a:t>inches vertical</a:t>
                      </a:r>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 inches horizontal</a:t>
                      </a:r>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23140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C++ Basics:</a:t>
            </a:r>
          </a:p>
          <a:p>
            <a:pPr marL="0" indent="0">
              <a:buNone/>
            </a:pPr>
            <a:r>
              <a:rPr lang="en-US" sz="2000" dirty="0"/>
              <a:t>Overview, Environment Setup, Basic Syntax, Comments, Data Types, Variable Scope, Constants/Literals, Modifier Types, Storage Classes, Operators, Loop Types, Decision Making, Functions, Numbers, Arrays, Strings, Pointers, References, </a:t>
            </a:r>
            <a:r>
              <a:rPr lang="en-US" sz="2000" dirty="0" err="1"/>
              <a:t>Date&amp;Time</a:t>
            </a:r>
            <a:r>
              <a:rPr lang="en-US" sz="2000" dirty="0"/>
              <a:t>, Basic Input/Output, Data Structures</a:t>
            </a:r>
            <a:r>
              <a:rPr lang="en-US" sz="2000" dirty="0" smtClean="0"/>
              <a:t>.</a:t>
            </a:r>
          </a:p>
          <a:p>
            <a:pPr>
              <a:buFontTx/>
              <a:buChar char="-"/>
            </a:pPr>
            <a:r>
              <a:rPr lang="en-US" sz="2800" dirty="0"/>
              <a:t>C++ Object Oriented</a:t>
            </a:r>
            <a:r>
              <a:rPr lang="en-US" sz="2800" dirty="0" smtClean="0"/>
              <a:t>:</a:t>
            </a:r>
          </a:p>
          <a:p>
            <a:pPr marL="0" indent="0">
              <a:buNone/>
            </a:pPr>
            <a:r>
              <a:rPr lang="en-US" sz="2000" dirty="0"/>
              <a:t>Classes &amp; Objects, Inheritance, Overloading, </a:t>
            </a:r>
            <a:r>
              <a:rPr lang="en-US" sz="2000" dirty="0" smtClean="0"/>
              <a:t>Polymorphism, Abstraction</a:t>
            </a:r>
            <a:r>
              <a:rPr lang="en-US" sz="2000" dirty="0"/>
              <a:t>, Encapsulation, Interfaces, Static variable, Static </a:t>
            </a:r>
            <a:r>
              <a:rPr lang="en-US" sz="2000" dirty="0" smtClean="0"/>
              <a:t>Function.</a:t>
            </a:r>
          </a:p>
          <a:p>
            <a:pPr>
              <a:buFontTx/>
              <a:buChar char="-"/>
            </a:pPr>
            <a:r>
              <a:rPr lang="en-US" sz="2800" dirty="0" smtClean="0"/>
              <a:t>C++ Advanced:</a:t>
            </a:r>
          </a:p>
          <a:p>
            <a:pPr marL="0" indent="0">
              <a:buNone/>
            </a:pPr>
            <a:r>
              <a:rPr lang="en-US" sz="2000" dirty="0"/>
              <a:t>Dynamic Memory, Multithreading (Join, Joinable, Detaching, </a:t>
            </a:r>
            <a:r>
              <a:rPr lang="en-US" sz="2000" dirty="0" err="1"/>
              <a:t>ThreadID</a:t>
            </a:r>
            <a:r>
              <a:rPr lang="en-US" sz="2000" dirty="0"/>
              <a:t>, </a:t>
            </a:r>
            <a:r>
              <a:rPr lang="en-US" sz="2000" dirty="0" err="1"/>
              <a:t>Mutex</a:t>
            </a:r>
            <a:r>
              <a:rPr lang="en-US" sz="2000" dirty="0" smtClean="0"/>
              <a:t>), </a:t>
            </a:r>
            <a:r>
              <a:rPr lang="en-US" sz="2000" dirty="0"/>
              <a:t>Files and Streams, Smart Pointer, </a:t>
            </a:r>
            <a:r>
              <a:rPr lang="en-US" sz="2000" dirty="0" smtClean="0"/>
              <a:t>Vector.</a:t>
            </a:r>
          </a:p>
        </p:txBody>
      </p:sp>
    </p:spTree>
    <p:extLst>
      <p:ext uri="{BB962C8B-B14F-4D97-AF65-F5344CB8AC3E}">
        <p14:creationId xmlns:p14="http://schemas.microsoft.com/office/powerpoint/2010/main" val="810340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Idea:</a:t>
            </a:r>
          </a:p>
          <a:p>
            <a:pPr marL="0" indent="0">
              <a:buNone/>
            </a:pPr>
            <a:endParaRPr lang="en-US" dirty="0" smtClean="0"/>
          </a:p>
        </p:txBody>
      </p:sp>
      <p:sp>
        <p:nvSpPr>
          <p:cNvPr id="4" name="Title 1"/>
          <p:cNvSpPr>
            <a:spLocks noGrp="1"/>
          </p:cNvSpPr>
          <p:nvPr>
            <p:ph type="title"/>
          </p:nvPr>
        </p:nvSpPr>
        <p:spPr/>
        <p:txBody>
          <a:bodyPr>
            <a:normAutofit/>
          </a:bodyPr>
          <a:lstStyle/>
          <a:p>
            <a:r>
              <a:rPr lang="en-US" dirty="0"/>
              <a:t>2</a:t>
            </a:r>
            <a:r>
              <a:rPr lang="en-US" dirty="0" smtClean="0"/>
              <a:t>. My practice – File Processing</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5186002"/>
              </p:ext>
            </p:extLst>
          </p:nvPr>
        </p:nvGraphicFramePr>
        <p:xfrm>
          <a:off x="3072130" y="856826"/>
          <a:ext cx="6300470" cy="5730240"/>
        </p:xfrm>
        <a:graphic>
          <a:graphicData uri="http://schemas.openxmlformats.org/drawingml/2006/table">
            <a:tbl>
              <a:tblPr firstRow="1" bandRow="1">
                <a:tableStyleId>{5940675A-B579-460E-94D1-54222C63F5DA}</a:tableStyleId>
              </a:tblPr>
              <a:tblGrid>
                <a:gridCol w="2305685"/>
                <a:gridCol w="2108835"/>
                <a:gridCol w="1885950"/>
              </a:tblGrid>
              <a:tr h="370840">
                <a:tc>
                  <a:txBody>
                    <a:bodyPr/>
                    <a:lstStyle/>
                    <a:p>
                      <a:r>
                        <a:rPr lang="en-US" sz="1600" dirty="0" smtClean="0">
                          <a:latin typeface="Arial" panose="020B0604020202020204" pitchFamily="34" charset="0"/>
                          <a:cs typeface="Arial" panose="020B0604020202020204" pitchFamily="34" charset="0"/>
                        </a:rPr>
                        <a:t>Number of Door</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2</a:t>
                      </a:r>
                    </a:p>
                    <a:p>
                      <a:r>
                        <a:rPr lang="en-US" sz="1600" dirty="0" smtClean="0">
                          <a:latin typeface="Arial" panose="020B0604020202020204" pitchFamily="34" charset="0"/>
                          <a:cs typeface="Arial" panose="020B0604020202020204" pitchFamily="34" charset="0"/>
                        </a:rPr>
                        <a:t>3</a:t>
                      </a:r>
                    </a:p>
                    <a:p>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Use</a:t>
                      </a:r>
                      <a:r>
                        <a:rPr lang="en-US" sz="1600" baseline="0" dirty="0" smtClean="0">
                          <a:latin typeface="Arial" panose="020B0604020202020204" pitchFamily="34" charset="0"/>
                          <a:cs typeface="Arial" panose="020B0604020202020204" pitchFamily="34" charset="0"/>
                        </a:rPr>
                        <a:t> 2 bits:</a:t>
                      </a:r>
                    </a:p>
                    <a:p>
                      <a:r>
                        <a:rPr lang="en-US" sz="1600" baseline="0" dirty="0" smtClean="0">
                          <a:latin typeface="Arial" panose="020B0604020202020204" pitchFamily="34" charset="0"/>
                          <a:cs typeface="Arial" panose="020B0604020202020204" pitchFamily="34" charset="0"/>
                        </a:rPr>
                        <a:t>00 -&gt; two doors</a:t>
                      </a:r>
                    </a:p>
                    <a:p>
                      <a:r>
                        <a:rPr lang="en-US" sz="1600" baseline="0" dirty="0" smtClean="0">
                          <a:latin typeface="Arial" panose="020B0604020202020204" pitchFamily="34" charset="0"/>
                          <a:cs typeface="Arial" panose="020B0604020202020204" pitchFamily="34" charset="0"/>
                        </a:rPr>
                        <a:t>01 -&gt; three doors </a:t>
                      </a:r>
                    </a:p>
                    <a:p>
                      <a:r>
                        <a:rPr lang="en-US" sz="1600" baseline="0" dirty="0" smtClean="0">
                          <a:latin typeface="Arial" panose="020B0604020202020204" pitchFamily="34" charset="0"/>
                          <a:cs typeface="Arial" panose="020B0604020202020204" pitchFamily="34" charset="0"/>
                        </a:rPr>
                        <a:t>10 -&gt; four doors</a:t>
                      </a:r>
                    </a:p>
                    <a:p>
                      <a:r>
                        <a:rPr lang="en-US" sz="1600" baseline="0" dirty="0" smtClean="0">
                          <a:latin typeface="Arial" panose="020B0604020202020204" pitchFamily="34" charset="0"/>
                          <a:cs typeface="Arial" panose="020B0604020202020204" pitchFamily="34" charset="0"/>
                        </a:rPr>
                        <a:t>11 -&gt; invalid</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Screen Size</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9 inches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9 inches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11 inches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11 inches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15 inches horizontal</a:t>
                      </a:r>
                    </a:p>
                  </a:txBody>
                  <a:tcPr/>
                </a:tc>
                <a:tc>
                  <a:txBody>
                    <a:bodyPr/>
                    <a:lstStyle/>
                    <a:p>
                      <a:r>
                        <a:rPr lang="en-US" sz="1600" dirty="0" smtClean="0">
                          <a:latin typeface="Arial" panose="020B0604020202020204" pitchFamily="34" charset="0"/>
                          <a:cs typeface="Arial" panose="020B0604020202020204" pitchFamily="34" charset="0"/>
                        </a:rPr>
                        <a:t>Use 3 bits:</a:t>
                      </a:r>
                    </a:p>
                    <a:p>
                      <a:r>
                        <a:rPr lang="en-US" sz="1600" dirty="0" smtClean="0">
                          <a:latin typeface="Arial" panose="020B0604020202020204" pitchFamily="34" charset="0"/>
                          <a:cs typeface="Arial" panose="020B0604020202020204" pitchFamily="34" charset="0"/>
                        </a:rPr>
                        <a:t>000</a:t>
                      </a:r>
                    </a:p>
                    <a:p>
                      <a:r>
                        <a:rPr lang="en-US" sz="1600" dirty="0" smtClean="0">
                          <a:latin typeface="Arial" panose="020B0604020202020204" pitchFamily="34" charset="0"/>
                          <a:cs typeface="Arial" panose="020B0604020202020204" pitchFamily="34" charset="0"/>
                        </a:rPr>
                        <a:t>001</a:t>
                      </a:r>
                    </a:p>
                    <a:p>
                      <a:r>
                        <a:rPr lang="en-US" sz="1600" dirty="0" smtClean="0">
                          <a:latin typeface="Arial" panose="020B0604020202020204" pitchFamily="34" charset="0"/>
                          <a:cs typeface="Arial" panose="020B0604020202020204" pitchFamily="34" charset="0"/>
                        </a:rPr>
                        <a:t>010</a:t>
                      </a:r>
                    </a:p>
                    <a:p>
                      <a:r>
                        <a:rPr lang="en-US" sz="1600" dirty="0" smtClean="0">
                          <a:latin typeface="Arial" panose="020B0604020202020204" pitchFamily="34" charset="0"/>
                          <a:cs typeface="Arial" panose="020B0604020202020204" pitchFamily="34" charset="0"/>
                        </a:rPr>
                        <a:t>011</a:t>
                      </a:r>
                    </a:p>
                    <a:p>
                      <a:r>
                        <a:rPr lang="en-US" sz="1600" dirty="0" smtClean="0">
                          <a:latin typeface="Arial" panose="020B0604020202020204" pitchFamily="34" charset="0"/>
                          <a:cs typeface="Arial" panose="020B0604020202020204" pitchFamily="34" charset="0"/>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101 </a:t>
                      </a:r>
                      <a:r>
                        <a:rPr lang="en-US" sz="1600" baseline="0" dirty="0" smtClean="0">
                          <a:latin typeface="Arial" panose="020B0604020202020204" pitchFamily="34" charset="0"/>
                          <a:cs typeface="Arial" panose="020B0604020202020204" pitchFamily="34" charset="0"/>
                        </a:rPr>
                        <a:t>-&gt; invalid</a:t>
                      </a:r>
                      <a:endParaRPr lang="en-US" sz="16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110 </a:t>
                      </a:r>
                      <a:r>
                        <a:rPr lang="en-US" sz="1600" baseline="0" dirty="0" smtClean="0">
                          <a:latin typeface="Arial" panose="020B0604020202020204" pitchFamily="34" charset="0"/>
                          <a:cs typeface="Arial" panose="020B0604020202020204" pitchFamily="34" charset="0"/>
                        </a:rPr>
                        <a:t>-&gt; invalid</a:t>
                      </a:r>
                      <a:endParaRPr lang="en-US" sz="16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111 </a:t>
                      </a:r>
                      <a:r>
                        <a:rPr lang="en-US" sz="1600" baseline="0" dirty="0" smtClean="0">
                          <a:latin typeface="Arial" panose="020B0604020202020204" pitchFamily="34" charset="0"/>
                          <a:cs typeface="Arial" panose="020B0604020202020204" pitchFamily="34" charset="0"/>
                        </a:rPr>
                        <a:t>-&gt; invalid</a:t>
                      </a:r>
                      <a:endParaRPr lang="en-US" sz="1600" dirty="0" smtClean="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Air Conditioning</a:t>
                      </a:r>
                      <a:r>
                        <a:rPr lang="en-US" sz="1600" baseline="0" dirty="0" smtClean="0">
                          <a:latin typeface="Arial" panose="020B0604020202020204" pitchFamily="34" charset="0"/>
                          <a:cs typeface="Arial" panose="020B0604020202020204" pitchFamily="34" charset="0"/>
                        </a:rPr>
                        <a:t> Type</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Auto</a:t>
                      </a:r>
                    </a:p>
                    <a:p>
                      <a:r>
                        <a:rPr lang="en-US" sz="1600" dirty="0" smtClean="0">
                          <a:latin typeface="Arial" panose="020B0604020202020204" pitchFamily="34" charset="0"/>
                          <a:cs typeface="Arial" panose="020B0604020202020204" pitchFamily="34" charset="0"/>
                        </a:rPr>
                        <a:t>Manual</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Use 1 bits:</a:t>
                      </a:r>
                    </a:p>
                    <a:p>
                      <a:r>
                        <a:rPr lang="en-US" sz="1600" dirty="0" smtClean="0">
                          <a:latin typeface="Arial" panose="020B0604020202020204" pitchFamily="34" charset="0"/>
                          <a:cs typeface="Arial" panose="020B0604020202020204" pitchFamily="34" charset="0"/>
                        </a:rPr>
                        <a:t>0</a:t>
                      </a:r>
                    </a:p>
                    <a:p>
                      <a:r>
                        <a:rPr lang="en-US" sz="1600" dirty="0" smtClean="0">
                          <a:latin typeface="Arial" panose="020B0604020202020204" pitchFamily="34" charset="0"/>
                          <a:cs typeface="Arial" panose="020B0604020202020204" pitchFamily="34" charset="0"/>
                        </a:rPr>
                        <a:t>1</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Gear Type</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Auto </a:t>
                      </a:r>
                    </a:p>
                    <a:p>
                      <a:r>
                        <a:rPr lang="en-US" sz="1600" dirty="0" smtClean="0">
                          <a:latin typeface="Arial" panose="020B0604020202020204" pitchFamily="34" charset="0"/>
                          <a:cs typeface="Arial" panose="020B0604020202020204" pitchFamily="34" charset="0"/>
                        </a:rPr>
                        <a:t>Manual</a:t>
                      </a:r>
                    </a:p>
                    <a:p>
                      <a:r>
                        <a:rPr lang="en-US" sz="1600" dirty="0" smtClean="0">
                          <a:latin typeface="Arial" panose="020B0604020202020204" pitchFamily="34" charset="0"/>
                          <a:cs typeface="Arial" panose="020B0604020202020204" pitchFamily="34" charset="0"/>
                        </a:rPr>
                        <a:t>Mixed</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Use 2 bits:</a:t>
                      </a:r>
                    </a:p>
                    <a:p>
                      <a:r>
                        <a:rPr lang="en-US" sz="1600" dirty="0" smtClean="0">
                          <a:latin typeface="Arial" panose="020B0604020202020204" pitchFamily="34" charset="0"/>
                          <a:cs typeface="Arial" panose="020B0604020202020204" pitchFamily="34" charset="0"/>
                        </a:rPr>
                        <a:t>00</a:t>
                      </a:r>
                    </a:p>
                    <a:p>
                      <a:r>
                        <a:rPr lang="en-US" sz="1600" dirty="0" smtClean="0">
                          <a:latin typeface="Arial" panose="020B0604020202020204" pitchFamily="34" charset="0"/>
                          <a:cs typeface="Arial" panose="020B0604020202020204" pitchFamily="34" charset="0"/>
                        </a:rPr>
                        <a:t>01</a:t>
                      </a:r>
                    </a:p>
                    <a:p>
                      <a:r>
                        <a:rPr lang="en-US" sz="1600" dirty="0" smtClean="0">
                          <a:latin typeface="Arial" panose="020B0604020202020204" pitchFamily="34" charset="0"/>
                          <a:cs typeface="Arial" panose="020B0604020202020204" pitchFamily="34"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11 </a:t>
                      </a:r>
                      <a:r>
                        <a:rPr lang="en-US" sz="1600" baseline="0" dirty="0" smtClean="0">
                          <a:latin typeface="Arial" panose="020B0604020202020204" pitchFamily="34" charset="0"/>
                          <a:cs typeface="Arial" panose="020B0604020202020204" pitchFamily="34" charset="0"/>
                        </a:rPr>
                        <a:t>-&gt; invalid</a:t>
                      </a:r>
                      <a:endParaRPr lang="en-US" sz="16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90876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a:t>
            </a:r>
          </a:p>
          <a:p>
            <a:pPr marL="0" indent="0">
              <a:buNone/>
            </a:pPr>
            <a:endParaRPr lang="en-US" dirty="0" smtClean="0"/>
          </a:p>
        </p:txBody>
      </p:sp>
      <p:sp>
        <p:nvSpPr>
          <p:cNvPr id="4" name="Title 1"/>
          <p:cNvSpPr>
            <a:spLocks noGrp="1"/>
          </p:cNvSpPr>
          <p:nvPr>
            <p:ph type="title"/>
          </p:nvPr>
        </p:nvSpPr>
        <p:spPr/>
        <p:txBody>
          <a:bodyPr>
            <a:normAutofit/>
          </a:bodyPr>
          <a:lstStyle/>
          <a:p>
            <a:r>
              <a:rPr lang="en-US" dirty="0"/>
              <a:t>2</a:t>
            </a:r>
            <a:r>
              <a:rPr lang="en-US" dirty="0" smtClean="0"/>
              <a:t>. My practice – File Processing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08410606"/>
              </p:ext>
            </p:extLst>
          </p:nvPr>
        </p:nvGraphicFramePr>
        <p:xfrm>
          <a:off x="2334895" y="959696"/>
          <a:ext cx="8128000" cy="7416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370840">
                <a:tc gridSpan="2">
                  <a:txBody>
                    <a:bodyPr/>
                    <a:lstStyle/>
                    <a:p>
                      <a:pPr algn="ctr"/>
                      <a:r>
                        <a:rPr lang="en-US" dirty="0" smtClean="0"/>
                        <a:t>Number of Door</a:t>
                      </a:r>
                      <a:endParaRPr lang="en-US" dirty="0"/>
                    </a:p>
                  </a:txBody>
                  <a:tcPr/>
                </a:tc>
                <a:tc hMerge="1">
                  <a:txBody>
                    <a:bodyPr/>
                    <a:lstStyle/>
                    <a:p>
                      <a:endParaRPr lang="en-US" dirty="0"/>
                    </a:p>
                  </a:txBody>
                  <a:tcPr/>
                </a:tc>
                <a:tc gridSpan="3">
                  <a:txBody>
                    <a:bodyPr/>
                    <a:lstStyle/>
                    <a:p>
                      <a:pPr algn="ctr"/>
                      <a:r>
                        <a:rPr lang="en-US" dirty="0" smtClean="0"/>
                        <a:t>Screen Size</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AC Type</a:t>
                      </a:r>
                      <a:endParaRPr lang="en-US" dirty="0"/>
                    </a:p>
                  </a:txBody>
                  <a:tcPr/>
                </a:tc>
                <a:tc gridSpan="2">
                  <a:txBody>
                    <a:bodyPr/>
                    <a:lstStyle/>
                    <a:p>
                      <a:pPr algn="ctr"/>
                      <a:r>
                        <a:rPr lang="en-US" dirty="0" smtClean="0"/>
                        <a:t>Gear Type</a:t>
                      </a:r>
                      <a:endParaRPr lang="en-US" dirty="0"/>
                    </a:p>
                  </a:txBody>
                  <a:tcPr/>
                </a:tc>
                <a:tc hMerge="1">
                  <a:txBody>
                    <a:bodyPr/>
                    <a:lstStyle/>
                    <a:p>
                      <a:endParaRPr lang="en-US" dirty="0"/>
                    </a:p>
                  </a:txBody>
                  <a:tcPr/>
                </a:tc>
              </a:tr>
              <a:tr h="370840">
                <a:tc>
                  <a:txBody>
                    <a:bodyPr/>
                    <a:lstStyle/>
                    <a:p>
                      <a:pPr algn="ctr"/>
                      <a:endParaRPr lang="en-US" dirty="0"/>
                    </a:p>
                  </a:txBody>
                  <a:tcPr>
                    <a:solidFill>
                      <a:schemeClr val="accent2">
                        <a:lumMod val="40000"/>
                        <a:lumOff val="60000"/>
                      </a:schemeClr>
                    </a:solidFill>
                  </a:tcPr>
                </a:tc>
                <a:tc>
                  <a:txBody>
                    <a:bodyPr/>
                    <a:lstStyle/>
                    <a:p>
                      <a:pPr algn="ctr"/>
                      <a:endParaRPr lang="en-US" dirty="0"/>
                    </a:p>
                  </a:txBody>
                  <a:tcPr>
                    <a:solidFill>
                      <a:schemeClr val="accent2">
                        <a:lumMod val="40000"/>
                        <a:lumOff val="60000"/>
                      </a:schemeClr>
                    </a:solidFill>
                  </a:tcPr>
                </a:tc>
                <a:tc>
                  <a:txBody>
                    <a:bodyPr/>
                    <a:lstStyle/>
                    <a:p>
                      <a:pPr algn="ctr"/>
                      <a:endParaRPr lang="en-US" dirty="0"/>
                    </a:p>
                  </a:txBody>
                  <a:tcPr>
                    <a:solidFill>
                      <a:schemeClr val="accent3">
                        <a:lumMod val="40000"/>
                        <a:lumOff val="60000"/>
                      </a:schemeClr>
                    </a:solidFill>
                  </a:tcPr>
                </a:tc>
                <a:tc>
                  <a:txBody>
                    <a:bodyPr/>
                    <a:lstStyle/>
                    <a:p>
                      <a:pPr algn="ctr"/>
                      <a:endParaRPr lang="en-US" dirty="0"/>
                    </a:p>
                  </a:txBody>
                  <a:tcPr>
                    <a:solidFill>
                      <a:schemeClr val="accent3">
                        <a:lumMod val="40000"/>
                        <a:lumOff val="60000"/>
                      </a:schemeClr>
                    </a:solidFill>
                  </a:tcPr>
                </a:tc>
                <a:tc>
                  <a:txBody>
                    <a:bodyPr/>
                    <a:lstStyle/>
                    <a:p>
                      <a:pPr algn="ctr"/>
                      <a:endParaRPr lang="en-US" dirty="0"/>
                    </a:p>
                  </a:txBody>
                  <a:tcPr>
                    <a:solidFill>
                      <a:schemeClr val="accent3">
                        <a:lumMod val="40000"/>
                        <a:lumOff val="60000"/>
                      </a:schemeClr>
                    </a:solidFill>
                  </a:tcPr>
                </a:tc>
                <a:tc>
                  <a:txBody>
                    <a:bodyPr/>
                    <a:lstStyle/>
                    <a:p>
                      <a:pPr algn="ctr"/>
                      <a:endParaRPr lang="en-US" dirty="0"/>
                    </a:p>
                  </a:txBody>
                  <a:tcPr>
                    <a:solidFill>
                      <a:schemeClr val="accent4">
                        <a:lumMod val="40000"/>
                        <a:lumOff val="60000"/>
                      </a:schemeClr>
                    </a:solidFill>
                  </a:tcPr>
                </a:tc>
                <a:tc>
                  <a:txBody>
                    <a:bodyPr/>
                    <a:lstStyle/>
                    <a:p>
                      <a:pPr algn="ctr"/>
                      <a:endParaRPr lang="en-US" dirty="0"/>
                    </a:p>
                  </a:txBody>
                  <a:tcPr>
                    <a:solidFill>
                      <a:schemeClr val="accent6">
                        <a:lumMod val="40000"/>
                        <a:lumOff val="60000"/>
                      </a:schemeClr>
                    </a:solidFill>
                  </a:tcPr>
                </a:tc>
                <a:tc>
                  <a:txBody>
                    <a:bodyPr/>
                    <a:lstStyle/>
                    <a:p>
                      <a:pPr algn="ctr"/>
                      <a:endParaRPr lang="en-US" dirty="0"/>
                    </a:p>
                  </a:txBody>
                  <a:tcPr>
                    <a:solidFill>
                      <a:schemeClr val="accent6">
                        <a:lumMod val="40000"/>
                        <a:lumOff val="60000"/>
                      </a:schemeClr>
                    </a:solidFill>
                  </a:tcPr>
                </a:tc>
              </a:tr>
            </a:tbl>
          </a:graphicData>
        </a:graphic>
      </p:graphicFrame>
      <p:sp>
        <p:nvSpPr>
          <p:cNvPr id="6" name="TextBox 5"/>
          <p:cNvSpPr txBox="1"/>
          <p:nvPr/>
        </p:nvSpPr>
        <p:spPr>
          <a:xfrm>
            <a:off x="4612005" y="1783080"/>
            <a:ext cx="2752228" cy="400110"/>
          </a:xfrm>
          <a:prstGeom prst="rect">
            <a:avLst/>
          </a:prstGeom>
          <a:noFill/>
        </p:spPr>
        <p:txBody>
          <a:bodyPr wrap="none" rtlCol="0">
            <a:spAutoFit/>
          </a:bodyPr>
          <a:lstStyle/>
          <a:p>
            <a:r>
              <a:rPr lang="en-US" sz="2000" b="1" dirty="0" smtClean="0"/>
              <a:t>8 bits -&gt; Just use uint8_t</a:t>
            </a:r>
            <a:endParaRPr lang="en-US" sz="2000" b="1" dirty="0"/>
          </a:p>
        </p:txBody>
      </p:sp>
      <p:graphicFrame>
        <p:nvGraphicFramePr>
          <p:cNvPr id="7" name="Table 6"/>
          <p:cNvGraphicFramePr>
            <a:graphicFrameLocks noGrp="1"/>
          </p:cNvGraphicFramePr>
          <p:nvPr>
            <p:extLst>
              <p:ext uri="{D42A27DB-BD31-4B8C-83A1-F6EECF244321}">
                <p14:modId xmlns:p14="http://schemas.microsoft.com/office/powerpoint/2010/main" val="2553509032"/>
              </p:ext>
            </p:extLst>
          </p:nvPr>
        </p:nvGraphicFramePr>
        <p:xfrm>
          <a:off x="138699" y="3570272"/>
          <a:ext cx="5391504" cy="1133140"/>
        </p:xfrm>
        <a:graphic>
          <a:graphicData uri="http://schemas.openxmlformats.org/drawingml/2006/table">
            <a:tbl>
              <a:tblPr firstRow="1" bandRow="1">
                <a:tableStyleId>{5C22544A-7EE6-4342-B048-85BDC9FD1C3A}</a:tableStyleId>
              </a:tblPr>
              <a:tblGrid>
                <a:gridCol w="673938"/>
                <a:gridCol w="673938"/>
                <a:gridCol w="673938"/>
                <a:gridCol w="673938"/>
                <a:gridCol w="673938"/>
                <a:gridCol w="673938"/>
                <a:gridCol w="673938"/>
                <a:gridCol w="673938"/>
              </a:tblGrid>
              <a:tr h="745349">
                <a:tc gridSpan="2">
                  <a:txBody>
                    <a:bodyPr/>
                    <a:lstStyle/>
                    <a:p>
                      <a:pPr algn="ctr"/>
                      <a:r>
                        <a:rPr lang="en-US" sz="1600" dirty="0" smtClean="0"/>
                        <a:t>Number of Door</a:t>
                      </a:r>
                      <a:endParaRPr lang="en-US" sz="1600" dirty="0"/>
                    </a:p>
                  </a:txBody>
                  <a:tcPr anchor="ctr"/>
                </a:tc>
                <a:tc hMerge="1">
                  <a:txBody>
                    <a:bodyPr/>
                    <a:lstStyle/>
                    <a:p>
                      <a:endParaRPr lang="en-US" dirty="0"/>
                    </a:p>
                  </a:txBody>
                  <a:tcPr/>
                </a:tc>
                <a:tc gridSpan="3">
                  <a:txBody>
                    <a:bodyPr/>
                    <a:lstStyle/>
                    <a:p>
                      <a:pPr algn="ctr"/>
                      <a:r>
                        <a:rPr lang="en-US" sz="1600" dirty="0" smtClean="0"/>
                        <a:t>Screen Size</a:t>
                      </a:r>
                      <a:endParaRPr lang="en-US" sz="1600" dirty="0"/>
                    </a:p>
                  </a:txBody>
                  <a:tcPr anchor="ctr"/>
                </a:tc>
                <a:tc hMerge="1">
                  <a:txBody>
                    <a:bodyPr/>
                    <a:lstStyle/>
                    <a:p>
                      <a:endParaRPr lang="en-US" dirty="0"/>
                    </a:p>
                  </a:txBody>
                  <a:tcPr/>
                </a:tc>
                <a:tc hMerge="1">
                  <a:txBody>
                    <a:bodyPr/>
                    <a:lstStyle/>
                    <a:p>
                      <a:endParaRPr lang="en-US" dirty="0"/>
                    </a:p>
                  </a:txBody>
                  <a:tcPr/>
                </a:tc>
                <a:tc>
                  <a:txBody>
                    <a:bodyPr/>
                    <a:lstStyle/>
                    <a:p>
                      <a:pPr algn="ctr"/>
                      <a:r>
                        <a:rPr lang="en-US" sz="1600" dirty="0" smtClean="0"/>
                        <a:t>AC Type</a:t>
                      </a:r>
                      <a:endParaRPr lang="en-US" sz="1600" dirty="0"/>
                    </a:p>
                  </a:txBody>
                  <a:tcPr anchor="ctr"/>
                </a:tc>
                <a:tc gridSpan="2">
                  <a:txBody>
                    <a:bodyPr/>
                    <a:lstStyle/>
                    <a:p>
                      <a:pPr algn="ctr"/>
                      <a:r>
                        <a:rPr lang="en-US" sz="1600" dirty="0" smtClean="0"/>
                        <a:t>Gear Type</a:t>
                      </a:r>
                      <a:endParaRPr lang="en-US" sz="1600" dirty="0"/>
                    </a:p>
                  </a:txBody>
                  <a:tcPr anchor="ctr"/>
                </a:tc>
                <a:tc hMerge="1">
                  <a:txBody>
                    <a:bodyPr/>
                    <a:lstStyle/>
                    <a:p>
                      <a:endParaRPr lang="en-US" dirty="0"/>
                    </a:p>
                  </a:txBody>
                  <a:tcPr/>
                </a:tc>
              </a:tr>
              <a:tr h="387791">
                <a:tc>
                  <a:txBody>
                    <a:bodyPr/>
                    <a:lstStyle/>
                    <a:p>
                      <a:pPr algn="ctr"/>
                      <a:r>
                        <a:rPr lang="en-US" sz="1600" dirty="0" smtClean="0"/>
                        <a:t>0</a:t>
                      </a:r>
                      <a:endParaRPr lang="en-US" sz="1600" dirty="0"/>
                    </a:p>
                  </a:txBody>
                  <a:tcPr anchor="ctr">
                    <a:solidFill>
                      <a:schemeClr val="accent2">
                        <a:lumMod val="40000"/>
                        <a:lumOff val="60000"/>
                      </a:schemeClr>
                    </a:solidFill>
                  </a:tcPr>
                </a:tc>
                <a:tc>
                  <a:txBody>
                    <a:bodyPr/>
                    <a:lstStyle/>
                    <a:p>
                      <a:pPr algn="ctr"/>
                      <a:r>
                        <a:rPr lang="en-US" sz="1600" dirty="0" smtClean="0"/>
                        <a:t>1</a:t>
                      </a:r>
                      <a:endParaRPr lang="en-US" sz="1600" dirty="0"/>
                    </a:p>
                  </a:txBody>
                  <a:tcPr anchor="ctr">
                    <a:solidFill>
                      <a:schemeClr val="accent2">
                        <a:lumMod val="40000"/>
                        <a:lumOff val="60000"/>
                      </a:schemeClr>
                    </a:solidFill>
                  </a:tcPr>
                </a:tc>
                <a:tc>
                  <a:txBody>
                    <a:bodyPr/>
                    <a:lstStyle/>
                    <a:p>
                      <a:pPr algn="ctr"/>
                      <a:r>
                        <a:rPr lang="en-US" sz="1600" dirty="0" smtClean="0"/>
                        <a:t>0</a:t>
                      </a:r>
                      <a:endParaRPr lang="en-US" sz="1600" dirty="0"/>
                    </a:p>
                  </a:txBody>
                  <a:tcPr anchor="ctr">
                    <a:solidFill>
                      <a:schemeClr val="accent3">
                        <a:lumMod val="40000"/>
                        <a:lumOff val="60000"/>
                      </a:schemeClr>
                    </a:solidFill>
                  </a:tcPr>
                </a:tc>
                <a:tc>
                  <a:txBody>
                    <a:bodyPr/>
                    <a:lstStyle/>
                    <a:p>
                      <a:pPr algn="ctr"/>
                      <a:r>
                        <a:rPr lang="en-US" sz="1600" dirty="0" smtClean="0"/>
                        <a:t>1</a:t>
                      </a:r>
                      <a:endParaRPr lang="en-US" sz="1600" dirty="0"/>
                    </a:p>
                  </a:txBody>
                  <a:tcPr anchor="ctr">
                    <a:solidFill>
                      <a:schemeClr val="accent3">
                        <a:lumMod val="40000"/>
                        <a:lumOff val="60000"/>
                      </a:schemeClr>
                    </a:solidFill>
                  </a:tcPr>
                </a:tc>
                <a:tc>
                  <a:txBody>
                    <a:bodyPr/>
                    <a:lstStyle/>
                    <a:p>
                      <a:pPr algn="ctr"/>
                      <a:r>
                        <a:rPr lang="en-US" sz="1600" dirty="0" smtClean="0"/>
                        <a:t>0</a:t>
                      </a:r>
                      <a:endParaRPr lang="en-US" sz="1600" dirty="0"/>
                    </a:p>
                  </a:txBody>
                  <a:tcPr anchor="ctr">
                    <a:solidFill>
                      <a:schemeClr val="accent3">
                        <a:lumMod val="40000"/>
                        <a:lumOff val="60000"/>
                      </a:schemeClr>
                    </a:solidFill>
                  </a:tcPr>
                </a:tc>
                <a:tc>
                  <a:txBody>
                    <a:bodyPr/>
                    <a:lstStyle/>
                    <a:p>
                      <a:pPr algn="ctr"/>
                      <a:r>
                        <a:rPr lang="en-US" sz="1600" dirty="0" smtClean="0"/>
                        <a:t>0</a:t>
                      </a:r>
                      <a:endParaRPr lang="en-US" sz="1600" dirty="0"/>
                    </a:p>
                  </a:txBody>
                  <a:tcPr anchor="ctr">
                    <a:solidFill>
                      <a:schemeClr val="accent4">
                        <a:lumMod val="40000"/>
                        <a:lumOff val="60000"/>
                      </a:schemeClr>
                    </a:solidFill>
                  </a:tcPr>
                </a:tc>
                <a:tc>
                  <a:txBody>
                    <a:bodyPr/>
                    <a:lstStyle/>
                    <a:p>
                      <a:pPr algn="ctr"/>
                      <a:r>
                        <a:rPr lang="en-US" sz="1600" dirty="0" smtClean="0"/>
                        <a:t>1</a:t>
                      </a:r>
                      <a:endParaRPr lang="en-US" sz="1600" dirty="0"/>
                    </a:p>
                  </a:txBody>
                  <a:tcPr anchor="ctr">
                    <a:solidFill>
                      <a:schemeClr val="accent6">
                        <a:lumMod val="40000"/>
                        <a:lumOff val="60000"/>
                      </a:schemeClr>
                    </a:solidFill>
                  </a:tcPr>
                </a:tc>
                <a:tc>
                  <a:txBody>
                    <a:bodyPr/>
                    <a:lstStyle/>
                    <a:p>
                      <a:pPr algn="ctr"/>
                      <a:r>
                        <a:rPr lang="en-US" sz="1600" dirty="0" smtClean="0"/>
                        <a:t>0</a:t>
                      </a:r>
                      <a:endParaRPr lang="en-US" sz="1600" dirty="0"/>
                    </a:p>
                  </a:txBody>
                  <a:tcPr anchor="ctr">
                    <a:solidFill>
                      <a:schemeClr val="accent6">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43704504"/>
              </p:ext>
            </p:extLst>
          </p:nvPr>
        </p:nvGraphicFramePr>
        <p:xfrm>
          <a:off x="5655310" y="2251286"/>
          <a:ext cx="5346065" cy="4389120"/>
        </p:xfrm>
        <a:graphic>
          <a:graphicData uri="http://schemas.openxmlformats.org/drawingml/2006/table">
            <a:tbl>
              <a:tblPr firstRow="1" bandRow="1">
                <a:tableStyleId>{5940675A-B579-460E-94D1-54222C63F5DA}</a:tableStyleId>
              </a:tblPr>
              <a:tblGrid>
                <a:gridCol w="1922780"/>
                <a:gridCol w="1897380"/>
                <a:gridCol w="1525905"/>
              </a:tblGrid>
              <a:tr h="370840">
                <a:tc>
                  <a:txBody>
                    <a:bodyPr/>
                    <a:lstStyle/>
                    <a:p>
                      <a:pPr algn="l"/>
                      <a:r>
                        <a:rPr lang="en-US" sz="1200" dirty="0" smtClean="0">
                          <a:latin typeface="Arial" panose="020B0604020202020204" pitchFamily="34" charset="0"/>
                          <a:cs typeface="Arial" panose="020B0604020202020204" pitchFamily="34" charset="0"/>
                        </a:rPr>
                        <a:t>Number of Door</a:t>
                      </a:r>
                      <a:endParaRPr lang="en-US" sz="1200" dirty="0">
                        <a:latin typeface="Arial" panose="020B0604020202020204" pitchFamily="34" charset="0"/>
                        <a:cs typeface="Arial" panose="020B0604020202020204" pitchFamily="34" charset="0"/>
                      </a:endParaRPr>
                    </a:p>
                  </a:txBody>
                  <a:tcPr/>
                </a:tc>
                <a:tc>
                  <a:txBody>
                    <a:bodyPr/>
                    <a:lstStyle/>
                    <a:p>
                      <a:pPr algn="l"/>
                      <a:endParaRPr lang="en-US" sz="1200" dirty="0" smtClean="0">
                        <a:latin typeface="Arial" panose="020B0604020202020204" pitchFamily="34" charset="0"/>
                        <a:cs typeface="Arial" panose="020B0604020202020204" pitchFamily="34" charset="0"/>
                      </a:endParaRPr>
                    </a:p>
                    <a:p>
                      <a:pPr algn="l"/>
                      <a:r>
                        <a:rPr lang="en-US" sz="1200" dirty="0" smtClean="0">
                          <a:latin typeface="Arial" panose="020B0604020202020204" pitchFamily="34" charset="0"/>
                          <a:cs typeface="Arial" panose="020B0604020202020204" pitchFamily="34" charset="0"/>
                        </a:rPr>
                        <a:t>2</a:t>
                      </a:r>
                    </a:p>
                    <a:p>
                      <a:pPr algn="l"/>
                      <a:r>
                        <a:rPr lang="en-US" sz="1200" dirty="0" smtClean="0">
                          <a:latin typeface="Arial" panose="020B0604020202020204" pitchFamily="34" charset="0"/>
                          <a:cs typeface="Arial" panose="020B0604020202020204" pitchFamily="34" charset="0"/>
                        </a:rPr>
                        <a:t>3</a:t>
                      </a:r>
                    </a:p>
                    <a:p>
                      <a:pPr algn="l"/>
                      <a:r>
                        <a:rPr lang="en-US" sz="1200" dirty="0" smtClean="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tc>
                <a:tc>
                  <a:txBody>
                    <a:bodyPr/>
                    <a:lstStyle/>
                    <a:p>
                      <a:pPr algn="l"/>
                      <a:r>
                        <a:rPr lang="en-US" sz="1200" dirty="0" smtClean="0">
                          <a:latin typeface="Arial" panose="020B0604020202020204" pitchFamily="34" charset="0"/>
                          <a:cs typeface="Arial" panose="020B0604020202020204" pitchFamily="34" charset="0"/>
                        </a:rPr>
                        <a:t>Use</a:t>
                      </a:r>
                      <a:r>
                        <a:rPr lang="en-US" sz="1200" baseline="0" dirty="0" smtClean="0">
                          <a:latin typeface="Arial" panose="020B0604020202020204" pitchFamily="34" charset="0"/>
                          <a:cs typeface="Arial" panose="020B0604020202020204" pitchFamily="34" charset="0"/>
                        </a:rPr>
                        <a:t> 2 bits:</a:t>
                      </a:r>
                    </a:p>
                    <a:p>
                      <a:pPr algn="l"/>
                      <a:r>
                        <a:rPr lang="en-US" sz="1200" baseline="0" dirty="0" smtClean="0">
                          <a:latin typeface="Arial" panose="020B0604020202020204" pitchFamily="34" charset="0"/>
                          <a:cs typeface="Arial" panose="020B0604020202020204" pitchFamily="34" charset="0"/>
                        </a:rPr>
                        <a:t>00 -&gt; two doors</a:t>
                      </a:r>
                    </a:p>
                    <a:p>
                      <a:pPr algn="l"/>
                      <a:r>
                        <a:rPr lang="en-US" sz="1200" baseline="0" dirty="0" smtClean="0">
                          <a:latin typeface="Arial" panose="020B0604020202020204" pitchFamily="34" charset="0"/>
                          <a:cs typeface="Arial" panose="020B0604020202020204" pitchFamily="34" charset="0"/>
                        </a:rPr>
                        <a:t>01 -&gt; three doors </a:t>
                      </a:r>
                    </a:p>
                    <a:p>
                      <a:pPr algn="l"/>
                      <a:r>
                        <a:rPr lang="en-US" sz="1200" baseline="0" dirty="0" smtClean="0">
                          <a:latin typeface="Arial" panose="020B0604020202020204" pitchFamily="34" charset="0"/>
                          <a:cs typeface="Arial" panose="020B0604020202020204" pitchFamily="34" charset="0"/>
                        </a:rPr>
                        <a:t>10 -&gt; four doors</a:t>
                      </a:r>
                    </a:p>
                    <a:p>
                      <a:pPr algn="l"/>
                      <a:r>
                        <a:rPr lang="en-US" sz="1200" baseline="0" dirty="0" smtClean="0">
                          <a:latin typeface="Arial" panose="020B0604020202020204" pitchFamily="34" charset="0"/>
                          <a:cs typeface="Arial" panose="020B0604020202020204" pitchFamily="34" charset="0"/>
                        </a:rPr>
                        <a:t>11 -&gt; invalid</a:t>
                      </a:r>
                      <a:endParaRPr lang="en-US" sz="1200" dirty="0">
                        <a:latin typeface="Arial" panose="020B0604020202020204" pitchFamily="34" charset="0"/>
                        <a:cs typeface="Arial" panose="020B0604020202020204" pitchFamily="34" charset="0"/>
                      </a:endParaRPr>
                    </a:p>
                  </a:txBody>
                  <a:tcPr/>
                </a:tc>
              </a:tr>
              <a:tr h="370840">
                <a:tc>
                  <a:txBody>
                    <a:bodyPr/>
                    <a:lstStyle/>
                    <a:p>
                      <a:pPr algn="l"/>
                      <a:r>
                        <a:rPr lang="en-US" sz="1200" dirty="0" smtClean="0">
                          <a:latin typeface="Arial" panose="020B0604020202020204" pitchFamily="34" charset="0"/>
                          <a:cs typeface="Arial" panose="020B0604020202020204" pitchFamily="34" charset="0"/>
                        </a:rPr>
                        <a:t>Screen Size</a:t>
                      </a:r>
                      <a:endParaRPr lang="en-US" sz="1200" dirty="0">
                        <a:latin typeface="Arial" panose="020B0604020202020204" pitchFamily="34" charset="0"/>
                        <a:cs typeface="Arial" panose="020B0604020202020204" pitchFamily="34" charset="0"/>
                      </a:endParaRPr>
                    </a:p>
                  </a:txBody>
                  <a:tcPr/>
                </a:tc>
                <a:tc>
                  <a:txBody>
                    <a:bodyPr/>
                    <a:lstStyle/>
                    <a:p>
                      <a:pPr algn="l"/>
                      <a:endParaRPr lang="en-US" sz="12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9 inches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9 inches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11 inches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11 inches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15 inches horizontal</a:t>
                      </a:r>
                    </a:p>
                  </a:txBody>
                  <a:tcPr/>
                </a:tc>
                <a:tc>
                  <a:txBody>
                    <a:bodyPr/>
                    <a:lstStyle/>
                    <a:p>
                      <a:pPr algn="l"/>
                      <a:r>
                        <a:rPr lang="en-US" sz="1200" dirty="0" smtClean="0">
                          <a:latin typeface="Arial" panose="020B0604020202020204" pitchFamily="34" charset="0"/>
                          <a:cs typeface="Arial" panose="020B0604020202020204" pitchFamily="34" charset="0"/>
                        </a:rPr>
                        <a:t>Use 3 bits:</a:t>
                      </a:r>
                    </a:p>
                    <a:p>
                      <a:pPr algn="l"/>
                      <a:r>
                        <a:rPr lang="en-US" sz="1200" dirty="0" smtClean="0">
                          <a:latin typeface="Arial" panose="020B0604020202020204" pitchFamily="34" charset="0"/>
                          <a:cs typeface="Arial" panose="020B0604020202020204" pitchFamily="34" charset="0"/>
                        </a:rPr>
                        <a:t>000</a:t>
                      </a:r>
                    </a:p>
                    <a:p>
                      <a:pPr algn="l"/>
                      <a:r>
                        <a:rPr lang="en-US" sz="1200" dirty="0" smtClean="0">
                          <a:latin typeface="Arial" panose="020B0604020202020204" pitchFamily="34" charset="0"/>
                          <a:cs typeface="Arial" panose="020B0604020202020204" pitchFamily="34" charset="0"/>
                        </a:rPr>
                        <a:t>001</a:t>
                      </a:r>
                    </a:p>
                    <a:p>
                      <a:pPr algn="l"/>
                      <a:r>
                        <a:rPr lang="en-US" sz="1200" dirty="0" smtClean="0">
                          <a:latin typeface="Arial" panose="020B0604020202020204" pitchFamily="34" charset="0"/>
                          <a:cs typeface="Arial" panose="020B0604020202020204" pitchFamily="34" charset="0"/>
                        </a:rPr>
                        <a:t>010</a:t>
                      </a:r>
                    </a:p>
                    <a:p>
                      <a:pPr algn="l"/>
                      <a:r>
                        <a:rPr lang="en-US" sz="1200" dirty="0" smtClean="0">
                          <a:latin typeface="Arial" panose="020B0604020202020204" pitchFamily="34" charset="0"/>
                          <a:cs typeface="Arial" panose="020B0604020202020204" pitchFamily="34" charset="0"/>
                        </a:rPr>
                        <a:t>011</a:t>
                      </a:r>
                    </a:p>
                    <a:p>
                      <a:pPr algn="l"/>
                      <a:r>
                        <a:rPr lang="en-US" sz="1200" dirty="0" smtClean="0">
                          <a:latin typeface="Arial" panose="020B0604020202020204" pitchFamily="34" charset="0"/>
                          <a:cs typeface="Arial" panose="020B0604020202020204" pitchFamily="34" charset="0"/>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101 </a:t>
                      </a:r>
                      <a:r>
                        <a:rPr lang="en-US" sz="1200" baseline="0" dirty="0" smtClean="0">
                          <a:latin typeface="Arial" panose="020B0604020202020204" pitchFamily="34" charset="0"/>
                          <a:cs typeface="Arial" panose="020B0604020202020204" pitchFamily="34" charset="0"/>
                        </a:rPr>
                        <a:t>-&gt; invalid</a:t>
                      </a:r>
                      <a:endParaRPr lang="en-US" sz="12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110 </a:t>
                      </a:r>
                      <a:r>
                        <a:rPr lang="en-US" sz="1200" baseline="0" dirty="0" smtClean="0">
                          <a:latin typeface="Arial" panose="020B0604020202020204" pitchFamily="34" charset="0"/>
                          <a:cs typeface="Arial" panose="020B0604020202020204" pitchFamily="34" charset="0"/>
                        </a:rPr>
                        <a:t>-&gt; invalid</a:t>
                      </a:r>
                      <a:endParaRPr lang="en-US" sz="12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111 </a:t>
                      </a:r>
                      <a:r>
                        <a:rPr lang="en-US" sz="1200" baseline="0" dirty="0" smtClean="0">
                          <a:latin typeface="Arial" panose="020B0604020202020204" pitchFamily="34" charset="0"/>
                          <a:cs typeface="Arial" panose="020B0604020202020204" pitchFamily="34" charset="0"/>
                        </a:rPr>
                        <a:t>-&gt; invalid</a:t>
                      </a:r>
                      <a:endParaRPr lang="en-US" sz="1200" dirty="0" smtClean="0">
                        <a:latin typeface="Arial" panose="020B0604020202020204" pitchFamily="34" charset="0"/>
                        <a:cs typeface="Arial" panose="020B0604020202020204" pitchFamily="34" charset="0"/>
                      </a:endParaRPr>
                    </a:p>
                  </a:txBody>
                  <a:tcPr/>
                </a:tc>
              </a:tr>
              <a:tr h="370840">
                <a:tc>
                  <a:txBody>
                    <a:bodyPr/>
                    <a:lstStyle/>
                    <a:p>
                      <a:pPr algn="l"/>
                      <a:r>
                        <a:rPr lang="en-US" sz="1200" dirty="0" smtClean="0">
                          <a:latin typeface="Arial" panose="020B0604020202020204" pitchFamily="34" charset="0"/>
                          <a:cs typeface="Arial" panose="020B0604020202020204" pitchFamily="34" charset="0"/>
                        </a:rPr>
                        <a:t>Air Conditioning</a:t>
                      </a:r>
                      <a:r>
                        <a:rPr lang="en-US" sz="1200" baseline="0" dirty="0" smtClean="0">
                          <a:latin typeface="Arial" panose="020B0604020202020204" pitchFamily="34" charset="0"/>
                          <a:cs typeface="Arial" panose="020B0604020202020204" pitchFamily="34" charset="0"/>
                        </a:rPr>
                        <a:t> Type</a:t>
                      </a:r>
                      <a:endParaRPr lang="en-US" sz="1200" dirty="0">
                        <a:latin typeface="Arial" panose="020B0604020202020204" pitchFamily="34" charset="0"/>
                        <a:cs typeface="Arial" panose="020B0604020202020204" pitchFamily="34" charset="0"/>
                      </a:endParaRPr>
                    </a:p>
                  </a:txBody>
                  <a:tcPr/>
                </a:tc>
                <a:tc>
                  <a:txBody>
                    <a:bodyPr/>
                    <a:lstStyle/>
                    <a:p>
                      <a:pPr algn="l"/>
                      <a:endParaRPr lang="en-US" sz="1200" dirty="0" smtClean="0">
                        <a:latin typeface="Arial" panose="020B0604020202020204" pitchFamily="34" charset="0"/>
                        <a:cs typeface="Arial" panose="020B0604020202020204" pitchFamily="34" charset="0"/>
                      </a:endParaRPr>
                    </a:p>
                    <a:p>
                      <a:pPr algn="l"/>
                      <a:r>
                        <a:rPr lang="en-US" sz="1200" dirty="0" smtClean="0">
                          <a:latin typeface="Arial" panose="020B0604020202020204" pitchFamily="34" charset="0"/>
                          <a:cs typeface="Arial" panose="020B0604020202020204" pitchFamily="34" charset="0"/>
                        </a:rPr>
                        <a:t>Auto</a:t>
                      </a:r>
                    </a:p>
                    <a:p>
                      <a:pPr algn="l"/>
                      <a:r>
                        <a:rPr lang="en-US" sz="1200" dirty="0" smtClean="0">
                          <a:latin typeface="Arial" panose="020B0604020202020204" pitchFamily="34" charset="0"/>
                          <a:cs typeface="Arial" panose="020B0604020202020204" pitchFamily="34" charset="0"/>
                        </a:rPr>
                        <a:t>Manual</a:t>
                      </a:r>
                      <a:endParaRPr lang="en-US" sz="1200" dirty="0">
                        <a:latin typeface="Arial" panose="020B0604020202020204" pitchFamily="34" charset="0"/>
                        <a:cs typeface="Arial" panose="020B0604020202020204" pitchFamily="34" charset="0"/>
                      </a:endParaRPr>
                    </a:p>
                  </a:txBody>
                  <a:tcPr/>
                </a:tc>
                <a:tc>
                  <a:txBody>
                    <a:bodyPr/>
                    <a:lstStyle/>
                    <a:p>
                      <a:pPr algn="l"/>
                      <a:r>
                        <a:rPr lang="en-US" sz="1200" dirty="0" smtClean="0">
                          <a:latin typeface="Arial" panose="020B0604020202020204" pitchFamily="34" charset="0"/>
                          <a:cs typeface="Arial" panose="020B0604020202020204" pitchFamily="34" charset="0"/>
                        </a:rPr>
                        <a:t>Use 1 bits:</a:t>
                      </a:r>
                    </a:p>
                    <a:p>
                      <a:pPr algn="l"/>
                      <a:r>
                        <a:rPr lang="en-US" sz="1200" dirty="0" smtClean="0">
                          <a:latin typeface="Arial" panose="020B0604020202020204" pitchFamily="34" charset="0"/>
                          <a:cs typeface="Arial" panose="020B0604020202020204" pitchFamily="34" charset="0"/>
                        </a:rPr>
                        <a:t>0</a:t>
                      </a:r>
                    </a:p>
                    <a:p>
                      <a:pPr algn="l"/>
                      <a:r>
                        <a:rPr lang="en-US" sz="1200" dirty="0" smtClean="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tc>
              </a:tr>
              <a:tr h="370840">
                <a:tc>
                  <a:txBody>
                    <a:bodyPr/>
                    <a:lstStyle/>
                    <a:p>
                      <a:pPr algn="l"/>
                      <a:r>
                        <a:rPr lang="en-US" sz="1200" dirty="0" smtClean="0">
                          <a:latin typeface="Arial" panose="020B0604020202020204" pitchFamily="34" charset="0"/>
                          <a:cs typeface="Arial" panose="020B0604020202020204" pitchFamily="34" charset="0"/>
                        </a:rPr>
                        <a:t>Gear Type</a:t>
                      </a:r>
                      <a:endParaRPr lang="en-US" sz="1200" dirty="0">
                        <a:latin typeface="Arial" panose="020B0604020202020204" pitchFamily="34" charset="0"/>
                        <a:cs typeface="Arial" panose="020B0604020202020204" pitchFamily="34" charset="0"/>
                      </a:endParaRPr>
                    </a:p>
                  </a:txBody>
                  <a:tcPr/>
                </a:tc>
                <a:tc>
                  <a:txBody>
                    <a:bodyPr/>
                    <a:lstStyle/>
                    <a:p>
                      <a:pPr algn="l"/>
                      <a:endParaRPr lang="en-US" sz="1200" dirty="0" smtClean="0">
                        <a:latin typeface="Arial" panose="020B0604020202020204" pitchFamily="34" charset="0"/>
                        <a:cs typeface="Arial" panose="020B0604020202020204" pitchFamily="34" charset="0"/>
                      </a:endParaRPr>
                    </a:p>
                    <a:p>
                      <a:pPr algn="l"/>
                      <a:r>
                        <a:rPr lang="en-US" sz="1200" dirty="0" smtClean="0">
                          <a:latin typeface="Arial" panose="020B0604020202020204" pitchFamily="34" charset="0"/>
                          <a:cs typeface="Arial" panose="020B0604020202020204" pitchFamily="34" charset="0"/>
                        </a:rPr>
                        <a:t>Auto </a:t>
                      </a:r>
                    </a:p>
                    <a:p>
                      <a:pPr algn="l"/>
                      <a:r>
                        <a:rPr lang="en-US" sz="1200" dirty="0" smtClean="0">
                          <a:latin typeface="Arial" panose="020B0604020202020204" pitchFamily="34" charset="0"/>
                          <a:cs typeface="Arial" panose="020B0604020202020204" pitchFamily="34" charset="0"/>
                        </a:rPr>
                        <a:t>Manual</a:t>
                      </a:r>
                    </a:p>
                    <a:p>
                      <a:pPr algn="l"/>
                      <a:r>
                        <a:rPr lang="en-US" sz="1200" dirty="0" smtClean="0">
                          <a:latin typeface="Arial" panose="020B0604020202020204" pitchFamily="34" charset="0"/>
                          <a:cs typeface="Arial" panose="020B0604020202020204" pitchFamily="34" charset="0"/>
                        </a:rPr>
                        <a:t>Mixed</a:t>
                      </a:r>
                      <a:endParaRPr lang="en-US" sz="1200" dirty="0">
                        <a:latin typeface="Arial" panose="020B0604020202020204" pitchFamily="34" charset="0"/>
                        <a:cs typeface="Arial" panose="020B0604020202020204" pitchFamily="34" charset="0"/>
                      </a:endParaRPr>
                    </a:p>
                  </a:txBody>
                  <a:tcPr/>
                </a:tc>
                <a:tc>
                  <a:txBody>
                    <a:bodyPr/>
                    <a:lstStyle/>
                    <a:p>
                      <a:pPr algn="l"/>
                      <a:r>
                        <a:rPr lang="en-US" sz="1200" dirty="0" smtClean="0">
                          <a:latin typeface="Arial" panose="020B0604020202020204" pitchFamily="34" charset="0"/>
                          <a:cs typeface="Arial" panose="020B0604020202020204" pitchFamily="34" charset="0"/>
                        </a:rPr>
                        <a:t>Use 2 bits:</a:t>
                      </a:r>
                    </a:p>
                    <a:p>
                      <a:pPr algn="l"/>
                      <a:r>
                        <a:rPr lang="en-US" sz="1200" dirty="0" smtClean="0">
                          <a:latin typeface="Arial" panose="020B0604020202020204" pitchFamily="34" charset="0"/>
                          <a:cs typeface="Arial" panose="020B0604020202020204" pitchFamily="34" charset="0"/>
                        </a:rPr>
                        <a:t>00</a:t>
                      </a:r>
                    </a:p>
                    <a:p>
                      <a:pPr algn="l"/>
                      <a:r>
                        <a:rPr lang="en-US" sz="1200" dirty="0" smtClean="0">
                          <a:latin typeface="Arial" panose="020B0604020202020204" pitchFamily="34" charset="0"/>
                          <a:cs typeface="Arial" panose="020B0604020202020204" pitchFamily="34" charset="0"/>
                        </a:rPr>
                        <a:t>01</a:t>
                      </a:r>
                    </a:p>
                    <a:p>
                      <a:pPr algn="l"/>
                      <a:r>
                        <a:rPr lang="en-US" sz="1200" dirty="0" smtClean="0">
                          <a:latin typeface="Arial" panose="020B0604020202020204" pitchFamily="34" charset="0"/>
                          <a:cs typeface="Arial" panose="020B0604020202020204" pitchFamily="34"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11 </a:t>
                      </a:r>
                      <a:r>
                        <a:rPr lang="en-US" sz="1200" baseline="0" dirty="0" smtClean="0">
                          <a:latin typeface="Arial" panose="020B0604020202020204" pitchFamily="34" charset="0"/>
                          <a:cs typeface="Arial" panose="020B0604020202020204" pitchFamily="34" charset="0"/>
                        </a:rPr>
                        <a:t>-&gt; invalid</a:t>
                      </a:r>
                      <a:endParaRPr lang="en-US" sz="12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083490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2</a:t>
            </a:r>
            <a:r>
              <a:rPr lang="en-US" dirty="0" smtClean="0"/>
              <a:t>. My practice – File Processing</a:t>
            </a:r>
            <a:endParaRPr lang="en-US" dirty="0"/>
          </a:p>
        </p:txBody>
      </p:sp>
      <p:sp>
        <p:nvSpPr>
          <p:cNvPr id="9" name="Content Placeholder 8"/>
          <p:cNvSpPr>
            <a:spLocks noGrp="1"/>
          </p:cNvSpPr>
          <p:nvPr>
            <p:ph idx="1"/>
          </p:nvPr>
        </p:nvSpPr>
        <p:spPr/>
        <p:txBody>
          <a:bodyPr/>
          <a:lstStyle/>
          <a:p>
            <a:r>
              <a:rPr lang="en-US" dirty="0" smtClean="0"/>
              <a:t>Code</a:t>
            </a:r>
            <a:endParaRPr lang="en-US" dirty="0"/>
          </a:p>
        </p:txBody>
      </p:sp>
      <p:pic>
        <p:nvPicPr>
          <p:cNvPr id="11" name="Picture 10"/>
          <p:cNvPicPr>
            <a:picLocks noChangeAspect="1"/>
          </p:cNvPicPr>
          <p:nvPr/>
        </p:nvPicPr>
        <p:blipFill>
          <a:blip r:embed="rId2"/>
          <a:stretch>
            <a:fillRect/>
          </a:stretch>
        </p:blipFill>
        <p:spPr>
          <a:xfrm>
            <a:off x="5813313" y="1344334"/>
            <a:ext cx="6105056" cy="4230546"/>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696172" y="1344334"/>
            <a:ext cx="4612097" cy="3729150"/>
          </a:xfrm>
          <a:prstGeom prst="rect">
            <a:avLst/>
          </a:prstGeom>
          <a:ln>
            <a:solidFill>
              <a:schemeClr val="tx1"/>
            </a:solidFill>
          </a:ln>
        </p:spPr>
      </p:pic>
    </p:spTree>
    <p:extLst>
      <p:ext uri="{BB962C8B-B14F-4D97-AF65-F5344CB8AC3E}">
        <p14:creationId xmlns:p14="http://schemas.microsoft.com/office/powerpoint/2010/main" val="1016979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2</a:t>
            </a:r>
            <a:r>
              <a:rPr lang="en-US" dirty="0" smtClean="0"/>
              <a:t>. My practice – File Processing</a:t>
            </a:r>
            <a:endParaRPr lang="en-US" dirty="0"/>
          </a:p>
        </p:txBody>
      </p:sp>
      <p:sp>
        <p:nvSpPr>
          <p:cNvPr id="9" name="Content Placeholder 8"/>
          <p:cNvSpPr>
            <a:spLocks noGrp="1"/>
          </p:cNvSpPr>
          <p:nvPr>
            <p:ph idx="1"/>
          </p:nvPr>
        </p:nvSpPr>
        <p:spPr/>
        <p:txBody>
          <a:bodyPr/>
          <a:lstStyle/>
          <a:p>
            <a:r>
              <a:rPr lang="en-US" dirty="0" smtClean="0"/>
              <a:t>Code</a:t>
            </a:r>
            <a:endParaRPr lang="en-US" dirty="0"/>
          </a:p>
        </p:txBody>
      </p:sp>
      <p:pic>
        <p:nvPicPr>
          <p:cNvPr id="2" name="Picture 1"/>
          <p:cNvPicPr>
            <a:picLocks noChangeAspect="1"/>
          </p:cNvPicPr>
          <p:nvPr/>
        </p:nvPicPr>
        <p:blipFill>
          <a:blip r:embed="rId2"/>
          <a:stretch>
            <a:fillRect/>
          </a:stretch>
        </p:blipFill>
        <p:spPr>
          <a:xfrm>
            <a:off x="428978" y="1328009"/>
            <a:ext cx="6364992" cy="4416733"/>
          </a:xfrm>
          <a:prstGeom prst="rect">
            <a:avLst/>
          </a:prstGeom>
          <a:ln>
            <a:solidFill>
              <a:schemeClr val="tx1"/>
            </a:solidFill>
          </a:ln>
        </p:spPr>
      </p:pic>
      <p:pic>
        <p:nvPicPr>
          <p:cNvPr id="3" name="Picture 2"/>
          <p:cNvPicPr>
            <a:picLocks noChangeAspect="1"/>
          </p:cNvPicPr>
          <p:nvPr/>
        </p:nvPicPr>
        <p:blipFill rotWithShape="1">
          <a:blip r:embed="rId3"/>
          <a:srcRect l="199" r="-1"/>
          <a:stretch/>
        </p:blipFill>
        <p:spPr>
          <a:xfrm>
            <a:off x="5023262" y="3694325"/>
            <a:ext cx="7080182" cy="3073186"/>
          </a:xfrm>
          <a:prstGeom prst="rect">
            <a:avLst/>
          </a:prstGeom>
          <a:ln>
            <a:solidFill>
              <a:schemeClr val="tx1"/>
            </a:solidFill>
          </a:ln>
        </p:spPr>
      </p:pic>
    </p:spTree>
    <p:extLst>
      <p:ext uri="{BB962C8B-B14F-4D97-AF65-F5344CB8AC3E}">
        <p14:creationId xmlns:p14="http://schemas.microsoft.com/office/powerpoint/2010/main" val="1291789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chor="ctr">
            <a:normAutofit/>
          </a:bodyPr>
          <a:lstStyle/>
          <a:p>
            <a:pPr marL="0" indent="0" algn="ctr">
              <a:buNone/>
            </a:pPr>
            <a:r>
              <a:rPr lang="en-US" sz="8000" b="1" dirty="0" smtClean="0"/>
              <a:t>Q&amp;A</a:t>
            </a:r>
            <a:endParaRPr lang="en-US" sz="8000" b="1" dirty="0"/>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101185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normAutofit/>
          </a:bodyPr>
          <a:lstStyle/>
          <a:p>
            <a:r>
              <a:rPr lang="en-US" i="1" dirty="0">
                <a:hlinkClick r:id="rId2"/>
              </a:rPr>
              <a:t>https://</a:t>
            </a:r>
            <a:r>
              <a:rPr lang="en-US" i="1" dirty="0" smtClean="0">
                <a:hlinkClick r:id="rId2"/>
              </a:rPr>
              <a:t>www.tutorialspoint.com/cplusplus/index.htm</a:t>
            </a:r>
            <a:endParaRPr lang="en-US" i="1" dirty="0" smtClean="0"/>
          </a:p>
          <a:p>
            <a:r>
              <a:rPr lang="en-US" i="1" dirty="0">
                <a:hlinkClick r:id="rId3"/>
              </a:rPr>
              <a:t>https://cplusplus.com/doc/tutorial/files</a:t>
            </a:r>
            <a:r>
              <a:rPr lang="en-US" i="1" dirty="0" smtClean="0">
                <a:hlinkClick r:id="rId3"/>
              </a:rPr>
              <a:t>/</a:t>
            </a:r>
            <a:endParaRPr lang="en-US" i="1" dirty="0" smtClean="0"/>
          </a:p>
          <a:p>
            <a:r>
              <a:rPr lang="en-US" i="1" dirty="0" smtClean="0">
                <a:hlinkClick r:id="rId4"/>
              </a:rPr>
              <a:t>https</a:t>
            </a:r>
            <a:r>
              <a:rPr lang="en-US" i="1" dirty="0">
                <a:hlinkClick r:id="rId4"/>
              </a:rPr>
              <a:t>://www.geeksforgeeks.org/file-handling-c-classes</a:t>
            </a:r>
            <a:r>
              <a:rPr lang="en-US" i="1" dirty="0" smtClean="0">
                <a:hlinkClick r:id="rId4"/>
              </a:rPr>
              <a:t>/</a:t>
            </a:r>
            <a:endParaRPr lang="en-US" i="1" dirty="0" smtClean="0"/>
          </a:p>
          <a:p>
            <a:r>
              <a:rPr lang="en-US" i="1" dirty="0">
                <a:hlinkClick r:id="rId5"/>
              </a:rPr>
              <a:t>https://</a:t>
            </a:r>
            <a:r>
              <a:rPr lang="en-US" i="1" dirty="0" smtClean="0">
                <a:hlinkClick r:id="rId5"/>
              </a:rPr>
              <a:t>www.youtube.com/watch?v=GPnDfDlLNHQ</a:t>
            </a:r>
            <a:endParaRPr lang="en-US" i="1" dirty="0" smtClean="0"/>
          </a:p>
          <a:p>
            <a:r>
              <a:rPr lang="en-US" i="1" dirty="0">
                <a:hlinkClick r:id="rId6"/>
              </a:rPr>
              <a:t>https://</a:t>
            </a:r>
            <a:r>
              <a:rPr lang="en-US" i="1" dirty="0" smtClean="0">
                <a:hlinkClick r:id="rId6"/>
              </a:rPr>
              <a:t>cplusplus.com/forum/unices/54404/</a:t>
            </a:r>
            <a:endParaRPr lang="en-US" i="1" dirty="0" smtClean="0"/>
          </a:p>
          <a:p>
            <a:r>
              <a:rPr lang="en-US" i="1" dirty="0">
                <a:hlinkClick r:id="rId7"/>
              </a:rPr>
              <a:t>https://</a:t>
            </a:r>
            <a:r>
              <a:rPr lang="en-US" i="1" dirty="0" smtClean="0">
                <a:hlinkClick r:id="rId7"/>
              </a:rPr>
              <a:t>www.studyplan.dev/pro-cpp/file-streams</a:t>
            </a:r>
            <a:endParaRPr lang="en-US" i="1" dirty="0" smtClean="0"/>
          </a:p>
          <a:p>
            <a:r>
              <a:rPr lang="en-US" i="1" dirty="0">
                <a:hlinkClick r:id="rId8"/>
              </a:rPr>
              <a:t>https://</a:t>
            </a:r>
            <a:r>
              <a:rPr lang="en-US" i="1" dirty="0" smtClean="0">
                <a:hlinkClick r:id="rId8"/>
              </a:rPr>
              <a:t>www3.ntu.edu.sg/home/ehchua/programming/cpp/cp3_oop.html</a:t>
            </a:r>
            <a:endParaRPr lang="en-US" i="1" dirty="0" smtClean="0"/>
          </a:p>
        </p:txBody>
      </p:sp>
    </p:spTree>
    <p:extLst>
      <p:ext uri="{BB962C8B-B14F-4D97-AF65-F5344CB8AC3E}">
        <p14:creationId xmlns:p14="http://schemas.microsoft.com/office/powerpoint/2010/main" val="199741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8000" b="1" dirty="0" smtClean="0"/>
              <a:t>Thanks for listening</a:t>
            </a:r>
            <a:endParaRPr lang="en-US" sz="8000" b="1" dirty="0"/>
          </a:p>
        </p:txBody>
      </p:sp>
    </p:spTree>
    <p:extLst>
      <p:ext uri="{BB962C8B-B14F-4D97-AF65-F5344CB8AC3E}">
        <p14:creationId xmlns:p14="http://schemas.microsoft.com/office/powerpoint/2010/main" val="424148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Pointers, References and Dynamic Memory Allocation </a:t>
            </a:r>
            <a:endParaRPr lang="en-US" dirty="0" smtClean="0"/>
          </a:p>
          <a:p>
            <a:pPr marL="457200" lvl="1" indent="0">
              <a:buNone/>
            </a:pPr>
            <a:r>
              <a:rPr lang="en-US" sz="2800" dirty="0"/>
              <a:t>→</a:t>
            </a:r>
            <a:r>
              <a:rPr lang="en-US" sz="2000" dirty="0"/>
              <a:t> </a:t>
            </a:r>
            <a:r>
              <a:rPr lang="en-US" sz="2000" dirty="0" smtClean="0"/>
              <a:t>allow </a:t>
            </a:r>
            <a:r>
              <a:rPr lang="en-US" sz="2000" dirty="0"/>
              <a:t>programmers to directly manipulate memory to </a:t>
            </a:r>
            <a:r>
              <a:rPr lang="en-US" sz="2000" i="1" u="sng" dirty="0"/>
              <a:t>efficiently manage the memory</a:t>
            </a:r>
            <a:endParaRPr lang="en-US" sz="2000" i="1" u="sng" dirty="0" smtClean="0"/>
          </a:p>
          <a:p>
            <a:pPr marL="914400" lvl="1" indent="-457200">
              <a:buAutoNum type="arabicPeriod"/>
            </a:pPr>
            <a:r>
              <a:rPr lang="en-US" sz="2000" dirty="0" smtClean="0"/>
              <a:t>Pointers → </a:t>
            </a:r>
            <a:r>
              <a:rPr lang="en-US" sz="2000" dirty="0"/>
              <a:t>allows you to access addresses and manipulate their </a:t>
            </a:r>
            <a:r>
              <a:rPr lang="en-US" sz="2000" dirty="0" smtClean="0"/>
              <a:t>contents</a:t>
            </a:r>
            <a:endParaRPr lang="en-US" sz="1800" dirty="0"/>
          </a:p>
          <a:p>
            <a:pPr marL="457200" lvl="1" indent="0">
              <a:buNone/>
            </a:pPr>
            <a:r>
              <a:rPr lang="en-US" sz="1800" dirty="0" smtClean="0"/>
              <a:t>		</a:t>
            </a:r>
            <a:r>
              <a:rPr lang="en-US" sz="2000" dirty="0"/>
              <a:t> </a:t>
            </a:r>
            <a:r>
              <a:rPr lang="en-US" sz="2000" dirty="0" smtClean="0"/>
              <a:t>→ Using </a:t>
            </a:r>
            <a:r>
              <a:rPr lang="en-US" sz="2000" dirty="0"/>
              <a:t>incorrectly could lead to many problems, from un-readable and un-maintainable codes, to infamous bugs such as memory leaks and buffer </a:t>
            </a:r>
            <a:r>
              <a:rPr lang="en-US" sz="2000" dirty="0" smtClean="0"/>
              <a:t>overflow.</a:t>
            </a:r>
          </a:p>
          <a:p>
            <a:pPr marL="914400" lvl="1" indent="-457200">
              <a:buFont typeface="Calibri" panose="020F0502020204030204" pitchFamily="34" charset="0"/>
              <a:buAutoNum type="arabicPeriod" startAt="2"/>
            </a:pPr>
            <a:r>
              <a:rPr lang="en-US" sz="2000" dirty="0" smtClean="0"/>
              <a:t>References </a:t>
            </a:r>
            <a:r>
              <a:rPr lang="en-US" sz="2000" dirty="0"/>
              <a:t>→ can access the contents of the variable through either the original variable </a:t>
            </a:r>
            <a:r>
              <a:rPr lang="en-US" sz="2000" dirty="0" smtClean="0"/>
              <a:t>     	          name </a:t>
            </a:r>
            <a:r>
              <a:rPr lang="en-US" sz="2000" dirty="0"/>
              <a:t>or the reference</a:t>
            </a:r>
          </a:p>
          <a:p>
            <a:pPr marL="457200" lvl="1" indent="0">
              <a:buNone/>
            </a:pPr>
            <a:r>
              <a:rPr lang="en-US" sz="2000" dirty="0" smtClean="0"/>
              <a:t>		      → can not </a:t>
            </a:r>
            <a:r>
              <a:rPr lang="en-US" sz="2000" dirty="0"/>
              <a:t>have NULL </a:t>
            </a:r>
            <a:r>
              <a:rPr lang="en-US" sz="2000" dirty="0" smtClean="0"/>
              <a:t>references</a:t>
            </a:r>
          </a:p>
          <a:p>
            <a:pPr marL="457200" lvl="1" indent="0">
              <a:buNone/>
            </a:pPr>
            <a:r>
              <a:rPr lang="en-US" sz="2000" dirty="0" smtClean="0"/>
              <a:t>		      </a:t>
            </a:r>
            <a:r>
              <a:rPr lang="en-US" sz="2000" dirty="0"/>
              <a:t>→ </a:t>
            </a:r>
            <a:r>
              <a:rPr lang="en-US" sz="2000" dirty="0" smtClean="0"/>
              <a:t>can not </a:t>
            </a:r>
            <a:r>
              <a:rPr lang="en-US" sz="2000" dirty="0"/>
              <a:t>be changed to refer to another </a:t>
            </a:r>
            <a:r>
              <a:rPr lang="en-US" sz="2000" dirty="0" smtClean="0"/>
              <a:t>object</a:t>
            </a:r>
          </a:p>
          <a:p>
            <a:pPr marL="457200" lvl="1" indent="0">
              <a:buNone/>
            </a:pPr>
            <a:r>
              <a:rPr lang="en-US" sz="2000" dirty="0" smtClean="0"/>
              <a:t>		      → need </a:t>
            </a:r>
            <a:r>
              <a:rPr lang="en-US" sz="2000" dirty="0"/>
              <a:t>to initialize the reference during </a:t>
            </a:r>
            <a:r>
              <a:rPr lang="en-US" sz="2000" dirty="0" smtClean="0"/>
              <a:t>declaration</a:t>
            </a:r>
          </a:p>
          <a:p>
            <a:pPr marL="457200" lvl="1" indent="0">
              <a:buNone/>
            </a:pPr>
            <a:endParaRPr lang="en-US" sz="2000" dirty="0" smtClean="0"/>
          </a:p>
          <a:p>
            <a:pPr marL="457200" lvl="1" indent="0">
              <a:buNone/>
            </a:pPr>
            <a:r>
              <a:rPr lang="en-US" sz="2000" dirty="0" smtClean="0"/>
              <a:t>		</a:t>
            </a:r>
          </a:p>
        </p:txBody>
      </p:sp>
      <p:pic>
        <p:nvPicPr>
          <p:cNvPr id="4" name="Picture 3"/>
          <p:cNvPicPr>
            <a:picLocks noChangeAspect="1"/>
          </p:cNvPicPr>
          <p:nvPr/>
        </p:nvPicPr>
        <p:blipFill>
          <a:blip r:embed="rId3"/>
          <a:stretch>
            <a:fillRect/>
          </a:stretch>
        </p:blipFill>
        <p:spPr>
          <a:xfrm>
            <a:off x="553979" y="5766977"/>
            <a:ext cx="7551201" cy="339604"/>
          </a:xfrm>
          <a:prstGeom prst="rect">
            <a:avLst/>
          </a:prstGeom>
        </p:spPr>
      </p:pic>
      <p:pic>
        <p:nvPicPr>
          <p:cNvPr id="5" name="Picture 4"/>
          <p:cNvPicPr>
            <a:picLocks noChangeAspect="1"/>
          </p:cNvPicPr>
          <p:nvPr/>
        </p:nvPicPr>
        <p:blipFill>
          <a:blip r:embed="rId4"/>
          <a:stretch>
            <a:fillRect/>
          </a:stretch>
        </p:blipFill>
        <p:spPr>
          <a:xfrm>
            <a:off x="3054702" y="4903404"/>
            <a:ext cx="7711189" cy="299513"/>
          </a:xfrm>
          <a:prstGeom prst="rect">
            <a:avLst/>
          </a:prstGeom>
        </p:spPr>
      </p:pic>
    </p:spTree>
    <p:extLst>
      <p:ext uri="{BB962C8B-B14F-4D97-AF65-F5344CB8AC3E}">
        <p14:creationId xmlns:p14="http://schemas.microsoft.com/office/powerpoint/2010/main" val="203475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Pointers, References and Dynamic Memory Allocation </a:t>
            </a:r>
            <a:endParaRPr lang="en-US" dirty="0" smtClean="0"/>
          </a:p>
          <a:p>
            <a:pPr marL="914400" lvl="1" indent="-457200">
              <a:buAutoNum type="arabicPeriod" startAt="3"/>
            </a:pPr>
            <a:r>
              <a:rPr lang="en-US" sz="2000" dirty="0" smtClean="0"/>
              <a:t>Dynamic Memory Allocation </a:t>
            </a:r>
            <a:r>
              <a:rPr lang="en-US" sz="2000" dirty="0"/>
              <a:t>→</a:t>
            </a:r>
            <a:r>
              <a:rPr lang="en-US" sz="2000" dirty="0" smtClean="0"/>
              <a:t> </a:t>
            </a:r>
            <a:r>
              <a:rPr lang="en-US" sz="2000" dirty="0"/>
              <a:t>the storage can be dynamically allocated </a:t>
            </a:r>
            <a:r>
              <a:rPr lang="en-US" sz="2000" b="1" dirty="0"/>
              <a:t>at runtime</a:t>
            </a:r>
            <a:r>
              <a:rPr lang="en-US" sz="2000" dirty="0"/>
              <a:t>, via </a:t>
            </a:r>
            <a:r>
              <a:rPr lang="en-US" sz="2000" dirty="0" smtClean="0"/>
              <a:t>				</a:t>
            </a:r>
            <a:r>
              <a:rPr lang="en-US" sz="2000" dirty="0"/>
              <a:t> </a:t>
            </a:r>
            <a:r>
              <a:rPr lang="en-US" sz="2000" dirty="0" smtClean="0"/>
              <a:t>          a</a:t>
            </a:r>
            <a:r>
              <a:rPr lang="en-US" sz="2000" dirty="0"/>
              <a:t> </a:t>
            </a:r>
            <a:r>
              <a:rPr lang="en-US" sz="2000" b="1" dirty="0"/>
              <a:t>new</a:t>
            </a:r>
            <a:r>
              <a:rPr lang="en-US" sz="2000" dirty="0"/>
              <a:t> operator </a:t>
            </a:r>
            <a:endParaRPr lang="en-US" sz="2000" dirty="0" smtClean="0"/>
          </a:p>
          <a:p>
            <a:pPr marL="457200" lvl="1" indent="0">
              <a:buNone/>
            </a:pPr>
            <a:r>
              <a:rPr lang="en-US" sz="2000" dirty="0" smtClean="0"/>
              <a:t>				       → </a:t>
            </a:r>
            <a:r>
              <a:rPr lang="en-US" sz="2000" dirty="0"/>
              <a:t>use delete to remove the storage  (i.e., to return the storage </a:t>
            </a:r>
            <a:r>
              <a:rPr lang="en-US" sz="2000" dirty="0" smtClean="0"/>
              <a:t> 				           to </a:t>
            </a:r>
            <a:r>
              <a:rPr lang="en-US" sz="2000" dirty="0"/>
              <a:t>the heap). </a:t>
            </a:r>
            <a:endParaRPr lang="en-US" sz="2000" dirty="0" smtClean="0"/>
          </a:p>
          <a:p>
            <a:pPr marL="457200" lvl="1" indent="0">
              <a:buNone/>
            </a:pPr>
            <a:endParaRPr lang="en-US" sz="2000" dirty="0"/>
          </a:p>
          <a:p>
            <a:pPr marL="457200" lvl="1" indent="0">
              <a:buNone/>
            </a:pPr>
            <a:r>
              <a:rPr lang="en-US" sz="2000" dirty="0"/>
              <a:t>D</a:t>
            </a:r>
            <a:r>
              <a:rPr lang="en-US" sz="2000" dirty="0" smtClean="0"/>
              <a:t>ifferences </a:t>
            </a:r>
            <a:r>
              <a:rPr lang="en-US" sz="2000" dirty="0"/>
              <a:t>between </a:t>
            </a:r>
            <a:r>
              <a:rPr lang="en-US" sz="2000" u="sng" dirty="0"/>
              <a:t>static allocation </a:t>
            </a:r>
            <a:r>
              <a:rPr lang="en-US" sz="2000" dirty="0"/>
              <a:t>and </a:t>
            </a:r>
            <a:r>
              <a:rPr lang="en-US" sz="2000" u="sng" dirty="0"/>
              <a:t>dynamic allocations</a:t>
            </a:r>
          </a:p>
          <a:p>
            <a:pPr marL="457200" lvl="1" indent="0">
              <a:buNone/>
            </a:pPr>
            <a:r>
              <a:rPr lang="en-US" sz="2000" dirty="0" smtClean="0"/>
              <a:t>1. Static allocation: </a:t>
            </a:r>
            <a:r>
              <a:rPr lang="en-US" sz="2000" dirty="0"/>
              <a:t>the compiler allocates and </a:t>
            </a:r>
            <a:r>
              <a:rPr lang="en-US" sz="2000" dirty="0" err="1"/>
              <a:t>deallocates</a:t>
            </a:r>
            <a:r>
              <a:rPr lang="en-US" sz="2000" dirty="0"/>
              <a:t> the storage automatically, and handle memory management. </a:t>
            </a:r>
            <a:r>
              <a:rPr lang="en-US" sz="2000" dirty="0" smtClean="0"/>
              <a:t/>
            </a:r>
            <a:br>
              <a:rPr lang="en-US" sz="2000" dirty="0" smtClean="0"/>
            </a:br>
            <a:r>
              <a:rPr lang="en-US" sz="2000" dirty="0" smtClean="0"/>
              <a:t>    Dynamic allocation: handle </a:t>
            </a:r>
            <a:r>
              <a:rPr lang="en-US" sz="2000" dirty="0"/>
              <a:t>the memory allocation and </a:t>
            </a:r>
            <a:r>
              <a:rPr lang="en-US" sz="2000" dirty="0" err="1"/>
              <a:t>deallocation</a:t>
            </a:r>
            <a:r>
              <a:rPr lang="en-US" sz="2000" dirty="0"/>
              <a:t> </a:t>
            </a:r>
            <a:r>
              <a:rPr lang="en-US" sz="2000" dirty="0" smtClean="0"/>
              <a:t>yourself, full </a:t>
            </a:r>
            <a:r>
              <a:rPr lang="en-US" sz="2000" dirty="0"/>
              <a:t>control on the pointer addresses and their contents, as well as memory management</a:t>
            </a:r>
            <a:r>
              <a:rPr lang="en-US" sz="2000" dirty="0" smtClean="0"/>
              <a:t>.</a:t>
            </a:r>
            <a:endParaRPr lang="en-US" sz="2000" dirty="0"/>
          </a:p>
          <a:p>
            <a:pPr marL="457200" lvl="1" indent="0">
              <a:buNone/>
            </a:pPr>
            <a:r>
              <a:rPr lang="en-US" sz="2000" dirty="0" smtClean="0"/>
              <a:t>2. </a:t>
            </a:r>
            <a:r>
              <a:rPr lang="en-US" sz="2000" dirty="0"/>
              <a:t>Static allocated entities are manipulated through named variables. </a:t>
            </a:r>
            <a:endParaRPr lang="en-US" sz="2000" dirty="0" smtClean="0"/>
          </a:p>
          <a:p>
            <a:pPr marL="457200" lvl="1" indent="0">
              <a:buNone/>
            </a:pPr>
            <a:r>
              <a:rPr lang="en-US" sz="2000" dirty="0"/>
              <a:t> </a:t>
            </a:r>
            <a:r>
              <a:rPr lang="en-US" sz="2000" dirty="0" smtClean="0"/>
              <a:t>   Dynamic </a:t>
            </a:r>
            <a:r>
              <a:rPr lang="en-US" sz="2000" dirty="0"/>
              <a:t>allocated entities are handled through pointers.</a:t>
            </a:r>
          </a:p>
          <a:p>
            <a:pPr marL="457200" lvl="1" indent="0">
              <a:buNone/>
            </a:pPr>
            <a:endParaRPr lang="en-US" sz="2000" dirty="0"/>
          </a:p>
          <a:p>
            <a:pPr marL="457200" lvl="1" indent="0">
              <a:buNone/>
            </a:pPr>
            <a:endParaRPr lang="en-US" sz="2000" dirty="0" smtClean="0"/>
          </a:p>
        </p:txBody>
      </p:sp>
      <p:sp>
        <p:nvSpPr>
          <p:cNvPr id="8" name="Rectangle 3"/>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6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Smart pointers</a:t>
            </a:r>
            <a:endParaRPr lang="en-US" sz="2000" dirty="0"/>
          </a:p>
          <a:p>
            <a:pPr marL="457200" lvl="1" indent="0">
              <a:buNone/>
            </a:pPr>
            <a:endParaRPr lang="en-US" sz="2000" dirty="0" smtClean="0"/>
          </a:p>
        </p:txBody>
      </p:sp>
      <p:sp>
        <p:nvSpPr>
          <p:cNvPr id="8" name="Rectangle 3"/>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767562" y="1796650"/>
            <a:ext cx="6461383" cy="3743146"/>
          </a:xfrm>
          <a:prstGeom prst="rect">
            <a:avLst/>
          </a:prstGeom>
        </p:spPr>
      </p:pic>
      <p:sp>
        <p:nvSpPr>
          <p:cNvPr id="5" name="TextBox 4"/>
          <p:cNvSpPr txBox="1"/>
          <p:nvPr/>
        </p:nvSpPr>
        <p:spPr>
          <a:xfrm>
            <a:off x="7701554" y="1796650"/>
            <a:ext cx="2516907" cy="1938992"/>
          </a:xfrm>
          <a:prstGeom prst="rect">
            <a:avLst/>
          </a:prstGeom>
          <a:noFill/>
        </p:spPr>
        <p:txBody>
          <a:bodyPr wrap="none" rtlCol="0">
            <a:spAutoFit/>
          </a:bodyPr>
          <a:lstStyle/>
          <a:p>
            <a:r>
              <a:rPr lang="en-US" sz="2400" dirty="0"/>
              <a:t>→ </a:t>
            </a:r>
            <a:r>
              <a:rPr lang="en-US" sz="2400" b="1" dirty="0" err="1" smtClean="0"/>
              <a:t>std</a:t>
            </a:r>
            <a:r>
              <a:rPr lang="en-US" sz="2400" b="1" dirty="0"/>
              <a:t>::</a:t>
            </a:r>
            <a:r>
              <a:rPr lang="en-US" sz="2400" b="1" dirty="0" err="1"/>
              <a:t>unique_ptr</a:t>
            </a:r>
            <a:endParaRPr lang="en-US" sz="2400" dirty="0"/>
          </a:p>
          <a:p>
            <a:r>
              <a:rPr lang="en-US" sz="2400" dirty="0"/>
              <a:t>→ </a:t>
            </a:r>
            <a:r>
              <a:rPr lang="en-US" sz="2400" b="1" dirty="0" err="1" smtClean="0"/>
              <a:t>std</a:t>
            </a:r>
            <a:r>
              <a:rPr lang="en-US" sz="2400" b="1" dirty="0"/>
              <a:t>::</a:t>
            </a:r>
            <a:r>
              <a:rPr lang="en-US" sz="2400" b="1" dirty="0" err="1" smtClean="0"/>
              <a:t>shared_ptr</a:t>
            </a:r>
            <a:endParaRPr lang="en-US" sz="2400" b="1" dirty="0" smtClean="0"/>
          </a:p>
          <a:p>
            <a:r>
              <a:rPr lang="en-US" sz="2400" dirty="0"/>
              <a:t>→ </a:t>
            </a:r>
            <a:r>
              <a:rPr lang="en-US" sz="2400" b="1" dirty="0" err="1" smtClean="0"/>
              <a:t>std</a:t>
            </a:r>
            <a:r>
              <a:rPr lang="en-US" sz="2400" b="1" dirty="0"/>
              <a:t>::</a:t>
            </a:r>
            <a:r>
              <a:rPr lang="en-US" sz="2400" b="1" dirty="0" err="1"/>
              <a:t>auto_ptr</a:t>
            </a:r>
            <a:endParaRPr lang="en-US" sz="2400" dirty="0"/>
          </a:p>
          <a:p>
            <a:r>
              <a:rPr lang="en-US" sz="2400" dirty="0"/>
              <a:t>→ </a:t>
            </a:r>
            <a:r>
              <a:rPr lang="en-US" sz="2400" b="1" dirty="0" err="1" smtClean="0"/>
              <a:t>std</a:t>
            </a:r>
            <a:r>
              <a:rPr lang="en-US" sz="2400" b="1" dirty="0"/>
              <a:t>::</a:t>
            </a:r>
            <a:r>
              <a:rPr lang="en-US" sz="2400" b="1" dirty="0" err="1"/>
              <a:t>weak_ptr</a:t>
            </a:r>
            <a:endParaRPr lang="en-US" sz="2400" dirty="0"/>
          </a:p>
          <a:p>
            <a:endParaRPr lang="en-US" sz="2400" dirty="0"/>
          </a:p>
        </p:txBody>
      </p:sp>
    </p:spTree>
    <p:extLst>
      <p:ext uri="{BB962C8B-B14F-4D97-AF65-F5344CB8AC3E}">
        <p14:creationId xmlns:p14="http://schemas.microsoft.com/office/powerpoint/2010/main" val="1676031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Smart pointers</a:t>
            </a:r>
            <a:endParaRPr lang="en-US" sz="2000" dirty="0"/>
          </a:p>
          <a:p>
            <a:pPr marL="457200" lvl="1" indent="0">
              <a:buNone/>
            </a:pPr>
            <a:endParaRPr lang="en-US" sz="2000" dirty="0" smtClean="0"/>
          </a:p>
        </p:txBody>
      </p:sp>
      <p:sp>
        <p:nvSpPr>
          <p:cNvPr id="8" name="Rectangle 3"/>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00287" y="1376159"/>
            <a:ext cx="2516907" cy="461665"/>
          </a:xfrm>
          <a:prstGeom prst="rect">
            <a:avLst/>
          </a:prstGeom>
          <a:noFill/>
        </p:spPr>
        <p:txBody>
          <a:bodyPr wrap="none" rtlCol="0">
            <a:spAutoFit/>
          </a:bodyPr>
          <a:lstStyle/>
          <a:p>
            <a:r>
              <a:rPr lang="en-US" sz="2400" dirty="0"/>
              <a:t>→ </a:t>
            </a:r>
            <a:r>
              <a:rPr lang="en-US" sz="2400" b="1" dirty="0" err="1" smtClean="0"/>
              <a:t>std</a:t>
            </a:r>
            <a:r>
              <a:rPr lang="en-US" sz="2400" b="1" dirty="0"/>
              <a:t>::</a:t>
            </a:r>
            <a:r>
              <a:rPr lang="en-US" sz="2400" b="1" dirty="0" err="1" smtClean="0"/>
              <a:t>unique_ptr</a:t>
            </a:r>
            <a:endParaRPr lang="en-US" sz="2400" dirty="0"/>
          </a:p>
        </p:txBody>
      </p:sp>
      <p:pic>
        <p:nvPicPr>
          <p:cNvPr id="7" name="Picture 6"/>
          <p:cNvPicPr>
            <a:picLocks noChangeAspect="1"/>
          </p:cNvPicPr>
          <p:nvPr/>
        </p:nvPicPr>
        <p:blipFill>
          <a:blip r:embed="rId3"/>
          <a:stretch>
            <a:fillRect/>
          </a:stretch>
        </p:blipFill>
        <p:spPr>
          <a:xfrm>
            <a:off x="4075791" y="1376159"/>
            <a:ext cx="6895171" cy="4798156"/>
          </a:xfrm>
          <a:prstGeom prst="rect">
            <a:avLst/>
          </a:prstGeom>
        </p:spPr>
      </p:pic>
    </p:spTree>
    <p:extLst>
      <p:ext uri="{BB962C8B-B14F-4D97-AF65-F5344CB8AC3E}">
        <p14:creationId xmlns:p14="http://schemas.microsoft.com/office/powerpoint/2010/main" val="150836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Smart pointers</a:t>
            </a:r>
            <a:endParaRPr lang="en-US" sz="2000" dirty="0"/>
          </a:p>
          <a:p>
            <a:pPr marL="457200" lvl="1" indent="0">
              <a:buNone/>
            </a:pPr>
            <a:endParaRPr lang="en-US" sz="2000" dirty="0" smtClean="0"/>
          </a:p>
        </p:txBody>
      </p:sp>
      <p:sp>
        <p:nvSpPr>
          <p:cNvPr id="8" name="Rectangle 3"/>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00287" y="1376159"/>
            <a:ext cx="2516907" cy="461665"/>
          </a:xfrm>
          <a:prstGeom prst="rect">
            <a:avLst/>
          </a:prstGeom>
          <a:noFill/>
        </p:spPr>
        <p:txBody>
          <a:bodyPr wrap="none" rtlCol="0">
            <a:spAutoFit/>
          </a:bodyPr>
          <a:lstStyle/>
          <a:p>
            <a:r>
              <a:rPr lang="en-US" sz="2400" dirty="0"/>
              <a:t>→ </a:t>
            </a:r>
            <a:r>
              <a:rPr lang="en-US" sz="2400" b="1" dirty="0" err="1"/>
              <a:t>std</a:t>
            </a:r>
            <a:r>
              <a:rPr lang="en-US" sz="2400" b="1" dirty="0"/>
              <a:t>::</a:t>
            </a:r>
            <a:r>
              <a:rPr lang="en-US" sz="2400" b="1" dirty="0" err="1"/>
              <a:t>shared_ptr</a:t>
            </a:r>
            <a:endParaRPr lang="en-US" sz="2400" b="1" dirty="0"/>
          </a:p>
        </p:txBody>
      </p:sp>
      <p:pic>
        <p:nvPicPr>
          <p:cNvPr id="4" name="Picture 3"/>
          <p:cNvPicPr>
            <a:picLocks noChangeAspect="1"/>
          </p:cNvPicPr>
          <p:nvPr/>
        </p:nvPicPr>
        <p:blipFill>
          <a:blip r:embed="rId3"/>
          <a:stretch>
            <a:fillRect/>
          </a:stretch>
        </p:blipFill>
        <p:spPr>
          <a:xfrm>
            <a:off x="337854" y="1976860"/>
            <a:ext cx="5459809" cy="3749820"/>
          </a:xfrm>
          <a:prstGeom prst="rect">
            <a:avLst/>
          </a:prstGeom>
        </p:spPr>
      </p:pic>
      <p:pic>
        <p:nvPicPr>
          <p:cNvPr id="6" name="Picture 5"/>
          <p:cNvPicPr>
            <a:picLocks noChangeAspect="1"/>
          </p:cNvPicPr>
          <p:nvPr/>
        </p:nvPicPr>
        <p:blipFill>
          <a:blip r:embed="rId4"/>
          <a:stretch>
            <a:fillRect/>
          </a:stretch>
        </p:blipFill>
        <p:spPr>
          <a:xfrm>
            <a:off x="6131278" y="2045203"/>
            <a:ext cx="5495973" cy="3613134"/>
          </a:xfrm>
          <a:prstGeom prst="rect">
            <a:avLst/>
          </a:prstGeom>
        </p:spPr>
      </p:pic>
    </p:spTree>
    <p:extLst>
      <p:ext uri="{BB962C8B-B14F-4D97-AF65-F5344CB8AC3E}">
        <p14:creationId xmlns:p14="http://schemas.microsoft.com/office/powerpoint/2010/main" val="1874594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Vector → </a:t>
            </a:r>
            <a:r>
              <a:rPr lang="en-US" sz="2800" dirty="0"/>
              <a:t>D</a:t>
            </a:r>
            <a:r>
              <a:rPr lang="en-US" sz="2800" dirty="0" smtClean="0"/>
              <a:t>ynamic </a:t>
            </a:r>
            <a:r>
              <a:rPr lang="en-US" sz="2800" dirty="0"/>
              <a:t>A</a:t>
            </a:r>
            <a:r>
              <a:rPr lang="en-US" sz="2800" dirty="0" smtClean="0"/>
              <a:t>rray → resize ≠ Array</a:t>
            </a:r>
          </a:p>
          <a:p>
            <a:pPr marL="457200" lvl="1" indent="0">
              <a:buNone/>
            </a:pPr>
            <a:endParaRPr lang="en-US" sz="2000" dirty="0" smtClean="0"/>
          </a:p>
        </p:txBody>
      </p:sp>
      <p:sp>
        <p:nvSpPr>
          <p:cNvPr id="5" name="TextBox 4"/>
          <p:cNvSpPr txBox="1"/>
          <p:nvPr/>
        </p:nvSpPr>
        <p:spPr>
          <a:xfrm>
            <a:off x="1488404" y="1348240"/>
            <a:ext cx="6766148" cy="1200329"/>
          </a:xfrm>
          <a:prstGeom prst="rect">
            <a:avLst/>
          </a:prstGeom>
          <a:noFill/>
        </p:spPr>
        <p:txBody>
          <a:bodyPr wrap="none" rtlCol="0">
            <a:spAutoFit/>
          </a:bodyPr>
          <a:lstStyle/>
          <a:p>
            <a:r>
              <a:rPr lang="en-US" dirty="0" smtClean="0"/>
              <a:t>Why we should use:</a:t>
            </a:r>
          </a:p>
          <a:p>
            <a:pPr marL="342900" indent="-342900">
              <a:buAutoNum type="arabicPeriod"/>
            </a:pPr>
            <a:r>
              <a:rPr lang="en-US" dirty="0" smtClean="0"/>
              <a:t>No </a:t>
            </a:r>
            <a:r>
              <a:rPr lang="en-US" dirty="0"/>
              <a:t>need to declare size, vector has the ability to resize itself</a:t>
            </a:r>
            <a:r>
              <a:rPr lang="en-US" dirty="0" smtClean="0"/>
              <a:t>.</a:t>
            </a:r>
          </a:p>
          <a:p>
            <a:pPr marL="342900" indent="-342900">
              <a:buAutoNum type="arabicPeriod"/>
            </a:pPr>
            <a:r>
              <a:rPr lang="en-US" dirty="0"/>
              <a:t>Automatically adjust the size to insert elements if the vector is full.</a:t>
            </a:r>
            <a:endParaRPr lang="en-US" dirty="0" smtClean="0"/>
          </a:p>
          <a:p>
            <a:pPr marL="342900" indent="-342900">
              <a:buAutoNum type="arabicPeriod"/>
            </a:pPr>
            <a:r>
              <a:rPr lang="en-US" dirty="0"/>
              <a:t>Allows the use of negative indexes</a:t>
            </a:r>
          </a:p>
        </p:txBody>
      </p:sp>
      <p:pic>
        <p:nvPicPr>
          <p:cNvPr id="6" name="Picture 5"/>
          <p:cNvPicPr>
            <a:picLocks noChangeAspect="1"/>
          </p:cNvPicPr>
          <p:nvPr/>
        </p:nvPicPr>
        <p:blipFill>
          <a:blip r:embed="rId3"/>
          <a:stretch>
            <a:fillRect/>
          </a:stretch>
        </p:blipFill>
        <p:spPr>
          <a:xfrm>
            <a:off x="290217" y="2799855"/>
            <a:ext cx="5532328" cy="3779885"/>
          </a:xfrm>
          <a:prstGeom prst="rect">
            <a:avLst/>
          </a:prstGeom>
        </p:spPr>
      </p:pic>
      <p:pic>
        <p:nvPicPr>
          <p:cNvPr id="7" name="Picture 6"/>
          <p:cNvPicPr>
            <a:picLocks noChangeAspect="1"/>
          </p:cNvPicPr>
          <p:nvPr/>
        </p:nvPicPr>
        <p:blipFill>
          <a:blip r:embed="rId4"/>
          <a:stretch>
            <a:fillRect/>
          </a:stretch>
        </p:blipFill>
        <p:spPr>
          <a:xfrm>
            <a:off x="6131278" y="2799855"/>
            <a:ext cx="5104024" cy="2639823"/>
          </a:xfrm>
          <a:prstGeom prst="rect">
            <a:avLst/>
          </a:prstGeom>
        </p:spPr>
      </p:pic>
    </p:spTree>
    <p:extLst>
      <p:ext uri="{BB962C8B-B14F-4D97-AF65-F5344CB8AC3E}">
        <p14:creationId xmlns:p14="http://schemas.microsoft.com/office/powerpoint/2010/main" val="1710260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What </a:t>
            </a:r>
            <a:r>
              <a:rPr lang="en-US" dirty="0" smtClean="0"/>
              <a:t>I have learned – My note</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smtClean="0"/>
              <a:t>Vector: Capacity &amp; Size</a:t>
            </a:r>
          </a:p>
          <a:p>
            <a:pPr lvl="1">
              <a:buFont typeface="Wingdings" panose="05000000000000000000" pitchFamily="2" charset="2"/>
              <a:buChar char="§"/>
            </a:pPr>
            <a:r>
              <a:rPr lang="en-US" sz="2600" dirty="0"/>
              <a:t>s</a:t>
            </a:r>
            <a:r>
              <a:rPr lang="en-US" sz="2600" dirty="0" smtClean="0"/>
              <a:t>ize(): </a:t>
            </a:r>
            <a:r>
              <a:rPr lang="en-US" sz="2600" dirty="0"/>
              <a:t>Get the current number of elements in the vector</a:t>
            </a:r>
            <a:r>
              <a:rPr lang="en-US" sz="2600" dirty="0" smtClean="0"/>
              <a:t>.</a:t>
            </a:r>
          </a:p>
          <a:p>
            <a:pPr lvl="1">
              <a:buFont typeface="Wingdings" panose="05000000000000000000" pitchFamily="2" charset="2"/>
              <a:buChar char="§"/>
            </a:pPr>
            <a:r>
              <a:rPr lang="en-US" sz="2600" dirty="0"/>
              <a:t>capacity(): Get the current storage space size of the vector.</a:t>
            </a:r>
            <a:endParaRPr lang="en-US" sz="2600" dirty="0" smtClean="0"/>
          </a:p>
          <a:p>
            <a:pPr lvl="1">
              <a:buFont typeface="Wingdings" panose="05000000000000000000" pitchFamily="2" charset="2"/>
              <a:buChar char="§"/>
            </a:pPr>
            <a:endParaRPr lang="en-US" sz="2600" dirty="0" smtClean="0"/>
          </a:p>
          <a:p>
            <a:pPr marL="457200" lvl="1" indent="0">
              <a:buNone/>
            </a:pPr>
            <a:endParaRPr lang="en-US" sz="2000" dirty="0" smtClean="0"/>
          </a:p>
        </p:txBody>
      </p:sp>
      <p:pic>
        <p:nvPicPr>
          <p:cNvPr id="4" name="Picture 3"/>
          <p:cNvPicPr>
            <a:picLocks noChangeAspect="1"/>
          </p:cNvPicPr>
          <p:nvPr/>
        </p:nvPicPr>
        <p:blipFill>
          <a:blip r:embed="rId3"/>
          <a:stretch>
            <a:fillRect/>
          </a:stretch>
        </p:blipFill>
        <p:spPr>
          <a:xfrm>
            <a:off x="1633553" y="2530424"/>
            <a:ext cx="8230749" cy="3372321"/>
          </a:xfrm>
          <a:prstGeom prst="rect">
            <a:avLst/>
          </a:prstGeom>
          <a:ln w="6350">
            <a:solidFill>
              <a:schemeClr val="tx1"/>
            </a:solidFill>
          </a:ln>
        </p:spPr>
      </p:pic>
    </p:spTree>
    <p:extLst>
      <p:ext uri="{BB962C8B-B14F-4D97-AF65-F5344CB8AC3E}">
        <p14:creationId xmlns:p14="http://schemas.microsoft.com/office/powerpoint/2010/main" val="4118397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2F3488D-978A-4458-B99D-8072B87C75F7}" vid="{499CFB23-41DC-4045-991A-843505464C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8878</TotalTime>
  <Words>1305</Words>
  <Application>Microsoft Office PowerPoint</Application>
  <PresentationFormat>Widescreen</PresentationFormat>
  <Paragraphs>333</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Gothic</vt:lpstr>
      <vt:lpstr>Arial</vt:lpstr>
      <vt:lpstr>Arial Black</vt:lpstr>
      <vt:lpstr>Calibri</vt:lpstr>
      <vt:lpstr>Freestyle Script</vt:lpstr>
      <vt:lpstr>Wingdings</vt:lpstr>
      <vt:lpstr>Theme1</vt:lpstr>
      <vt:lpstr>Training Report</vt:lpstr>
      <vt:lpstr>1. What I have learned</vt:lpstr>
      <vt:lpstr>1. What I have learned – My note</vt:lpstr>
      <vt:lpstr>1. What I have learned – My note</vt:lpstr>
      <vt:lpstr>1. What I have learned – My note</vt:lpstr>
      <vt:lpstr>1. What I have learned – My note</vt:lpstr>
      <vt:lpstr>1. What I have learned – My note</vt:lpstr>
      <vt:lpstr>1. What I have learned – My note</vt:lpstr>
      <vt:lpstr>1. What I have learned – My note</vt:lpstr>
      <vt:lpstr>1. What I have learned – My note</vt:lpstr>
      <vt:lpstr>1. What I have learned – My note</vt:lpstr>
      <vt:lpstr>1. What I have learned – My note</vt:lpstr>
      <vt:lpstr>2. My practice – Object Oriented Programming</vt:lpstr>
      <vt:lpstr>2. My practice – Object Oriented Programming</vt:lpstr>
      <vt:lpstr>2. My practice – Object Oriented Programming</vt:lpstr>
      <vt:lpstr>2. My practice – Object Oriented Programming</vt:lpstr>
      <vt:lpstr>2. My practice – Object Oriented Programming</vt:lpstr>
      <vt:lpstr>2. My practice – Object Oriented Programming</vt:lpstr>
      <vt:lpstr>2. My practice – File Processing</vt:lpstr>
      <vt:lpstr>2. My practice – File Processing</vt:lpstr>
      <vt:lpstr>2. My practice – File Processing</vt:lpstr>
      <vt:lpstr>2. My practice – File Processing</vt:lpstr>
      <vt:lpstr>2. My practice – File Processing</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J1_handover_tunghiem</dc:title>
  <dc:creator>TRAN HA BAO THI</dc:creator>
  <cp:keywords>handover;allrad;fourwheel;suspension;pdcc</cp:keywords>
  <cp:lastModifiedBy>THI HA BAO TRAN/LGEDV CORE FRAMEWORK &amp; FUNCTIONAL TECHNOLOGY TEAM(thi.tran@lge.com)</cp:lastModifiedBy>
  <cp:revision>376</cp:revision>
  <dcterms:created xsi:type="dcterms:W3CDTF">2020-02-19T03:25:17Z</dcterms:created>
  <dcterms:modified xsi:type="dcterms:W3CDTF">2023-12-15T09:48:37Z</dcterms:modified>
</cp:coreProperties>
</file>