
<file path=[Content_Types].xml><?xml version="1.0" encoding="utf-8"?>
<Types xmlns="http://schemas.openxmlformats.org/package/2006/content-types">
  <Default Extension="vml" ContentType="application/vnd.openxmlformats-officedocument.vmlDrawing"/>
  <Default Extension="xlsx" ContentType="application/vnd.openxmlformats-officedocument.spreadsheetml.sheet"/>
  <Default Extension="png" ContentType="image/png"/>
  <Default Extension="wmf" ContentType="image/x-wmf"/>
  <Default Extension="wdp" ContentType="image/vnd.ms-photo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7"/>
  </p:notesMasterIdLst>
  <p:sldIdLst>
    <p:sldId id="631" r:id="rId3"/>
    <p:sldId id="11088356" r:id="rId4"/>
    <p:sldId id="11088792" r:id="rId5"/>
    <p:sldId id="11088751" r:id="rId6"/>
    <p:sldId id="11088749" r:id="rId8"/>
    <p:sldId id="11088773" r:id="rId9"/>
    <p:sldId id="11088793" r:id="rId10"/>
    <p:sldId id="11088794" r:id="rId11"/>
    <p:sldId id="11088798" r:id="rId12"/>
    <p:sldId id="11088799" r:id="rId13"/>
    <p:sldId id="11088800" r:id="rId14"/>
    <p:sldId id="11088801" r:id="rId15"/>
    <p:sldId id="11088819" r:id="rId16"/>
    <p:sldId id="11088818" r:id="rId17"/>
    <p:sldId id="11088817" r:id="rId18"/>
    <p:sldId id="11088829" r:id="rId19"/>
    <p:sldId id="11088830" r:id="rId20"/>
    <p:sldId id="11088844" r:id="rId21"/>
    <p:sldId id="11088721" r:id="rId22"/>
    <p:sldId id="11088838" r:id="rId23"/>
    <p:sldId id="11088831" r:id="rId24"/>
    <p:sldId id="11088832" r:id="rId25"/>
    <p:sldId id="11088833" r:id="rId26"/>
    <p:sldId id="11088836" r:id="rId27"/>
    <p:sldId id="11088652" r:id="rId28"/>
  </p:sldIdLst>
  <p:sldSz cx="24384000" cy="13716000"/>
  <p:notesSz cx="9144000" cy="6858000"/>
  <p:custShowLst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a Vida Villanueva" initials="MVV" lastIdx="1" clrIdx="0"/>
  <p:cmAuthor id="7" name="1206988966@qq.com" initials="1" lastIdx="1" clrIdx="2"/>
  <p:cmAuthor id="1" name="颜艳梅" initials="颜艳梅" lastIdx="1" clrIdx="0"/>
  <p:cmAuthor id="8" name="姜伟光" initials="姜" lastIdx="1" clrIdx="0"/>
  <p:cmAuthor id="2" name="yan yimi" initials="yy" lastIdx="1" clrIdx="1"/>
  <p:cmAuthor id="3" name="lenovo" initials="l" lastIdx="6" clrIdx="2"/>
  <p:cmAuthor id="5" name="宋洁然" initials="宋" lastIdx="2" clrIdx="1"/>
  <p:cmAuthor id="6" name="ming qiu" initials="m" lastIdx="1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C00000"/>
    <a:srgbClr val="3CB58C"/>
    <a:srgbClr val="F2F2F2"/>
    <a:srgbClr val="E86265"/>
    <a:srgbClr val="4276B2"/>
    <a:srgbClr val="DBAE42"/>
    <a:srgbClr val="00AF94"/>
    <a:srgbClr val="FDEADA"/>
    <a:srgbClr val="D6D9DB"/>
    <a:srgbClr val="EEF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81" autoAdjust="0"/>
    <p:restoredTop sz="91298" autoAdjust="0"/>
  </p:normalViewPr>
  <p:slideViewPr>
    <p:cSldViewPr snapToGrid="0" snapToObjects="1">
      <p:cViewPr varScale="1">
        <p:scale>
          <a:sx n="28" d="100"/>
          <a:sy n="28" d="100"/>
        </p:scale>
        <p:origin x="932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0514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commentAuthors" Target="commentAuthors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1D4B8-4A18-4D59-95AC-239DC9F485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C90128-4D9B-482B-9026-B4F93A8FE7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90128-4D9B-482B-9026-B4F93A8FE7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90128-4D9B-482B-9026-B4F93A8FE7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90128-4D9B-482B-9026-B4F93A8FE7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90128-4D9B-482B-9026-B4F93A8FE7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美国的管理学家科维提出的一个时间管理的理论：重要紧急、重要不紧急、紧急不重要、不重要</a:t>
            </a:r>
            <a:r>
              <a:rPr lang="zh-CN" altLang="en-US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不紧急</a:t>
            </a:r>
            <a:r>
              <a:rPr lang="zh-CN" altLang="en-US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。</a:t>
            </a:r>
            <a:endParaRPr lang="zh-CN" altLang="en-US">
              <a:solidFill>
                <a:srgbClr val="C00000"/>
              </a:solidFill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r>
              <a:rPr lang="zh-CN" altLang="en-US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优先解决付费意愿强、大部分用户都会付钱的功能。产品价值解决的是多少人会为这个功能付多少钱。</a:t>
            </a:r>
            <a:endParaRPr lang="zh-CN" altLang="en-US">
              <a:solidFill>
                <a:srgbClr val="C00000"/>
              </a:solidFill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r>
              <a:rPr lang="zh-CN" altLang="en-US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最后解决少量用户的低频问题，改善用户体验，产生良好口碑</a:t>
            </a:r>
            <a:endParaRPr lang="zh-CN" altLang="en-US">
              <a:solidFill>
                <a:srgbClr val="C00000"/>
              </a:solidFill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r>
              <a:rPr lang="zh-CN" altLang="en-US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优先解决见效快，开发难度不大的，这就是迭代（小步跑，快速迭代，完善产品功能）</a:t>
            </a:r>
            <a:endParaRPr lang="zh-CN" altLang="en-US">
              <a:solidFill>
                <a:srgbClr val="C00000"/>
              </a:solidFill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r>
              <a:rPr lang="zh-CN" altLang="en-US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最后做很费劲而且见效慢的，这可能就是未来的机会（新的发展方向，需要着重讨论的）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90128-4D9B-482B-9026-B4F93A8FE7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90128-4D9B-482B-9026-B4F93A8FE7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90128-4D9B-482B-9026-B4F93A8FE7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90128-4D9B-482B-9026-B4F93A8FE7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90128-4D9B-482B-9026-B4F93A8FE7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90128-4D9B-482B-9026-B4F93A8FE7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5B925-22C6-43BA-9A74-53F784B92F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90128-4D9B-482B-9026-B4F93A8FE7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90128-4D9B-482B-9026-B4F93A8FE7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90128-4D9B-482B-9026-B4F93A8FE7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90128-4D9B-482B-9026-B4F93A8FE7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90128-4D9B-482B-9026-B4F93A8FE7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每个产品经理都应该建立自己个人的需求池，记录自己负责产品或功能现有的问题以及可优化的点</a:t>
            </a:r>
            <a:endParaRPr lang="zh-CN" altLang="en-US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整个产品组应该有统一的需求池，接收各个渠道反馈的问题以及自身提的问题</a:t>
            </a:r>
            <a:endParaRPr lang="zh-CN" altLang="en-US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需求池应该需要有专人进行管理</a:t>
            </a:r>
            <a:endParaRPr lang="zh-CN" altLang="en-US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需要真实客观的记录需求内容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90128-4D9B-482B-9026-B4F93A8FE7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90128-4D9B-482B-9026-B4F93A8FE7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90128-4D9B-482B-9026-B4F93A8FE7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3" Type="http://schemas.microsoft.com/office/2007/relationships/hdphoto" Target="../media/image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2000">
        <p15:prstTrans prst="pageCurlDouble"/>
      </p:transition>
    </mc:Choice>
    <mc:Fallback>
      <p:transition spd="slow" advClick="0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5600">
                <a:solidFill>
                  <a:schemeClr val="accent1"/>
                </a:solidFill>
              </a:defRPr>
            </a:lvl1pPr>
            <a:lvl2pPr>
              <a:defRPr sz="3600"/>
            </a:lvl2pPr>
          </a:lstStyle>
          <a:p>
            <a:pPr lvl="1"/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3829" y="614030"/>
            <a:ext cx="2571154" cy="109967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847779"/>
            <a:ext cx="1003300" cy="63217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/>
          </a:p>
        </p:txBody>
      </p:sp>
    </p:spTree>
  </p:cSld>
  <p:clrMapOvr>
    <a:masterClrMapping/>
  </p:clrMapOvr>
  <p:transition>
    <p:fade/>
  </p:transition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369D7DF7-DF22-4823-8026-55A0B60981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63DC5224-8567-4800-BF1E-3CD185AA38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3828" y="614030"/>
            <a:ext cx="2571154" cy="109967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847778"/>
            <a:ext cx="1003300" cy="63217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/>
          </a:p>
        </p:txBody>
      </p:sp>
      <p:pic>
        <p:nvPicPr>
          <p:cNvPr id="13" name="Picture 4" descr="E:\学科网LOGO\小博士\凤凰学易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9444" y="13160972"/>
            <a:ext cx="3382336" cy="5294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" name="直接连接符 16"/>
          <p:cNvCxnSpPr/>
          <p:nvPr userDrawn="1"/>
        </p:nvCxnSpPr>
        <p:spPr>
          <a:xfrm flipV="1">
            <a:off x="0" y="13382172"/>
            <a:ext cx="10218058" cy="1712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/>
        </p:nvCxnSpPr>
        <p:spPr>
          <a:xfrm flipV="1">
            <a:off x="13883168" y="13382172"/>
            <a:ext cx="10218058" cy="1712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986726" y="1410344"/>
            <a:ext cx="22410550" cy="0"/>
          </a:xfrm>
          <a:prstGeom prst="line">
            <a:avLst/>
          </a:prstGeom>
          <a:ln w="28575">
            <a:solidFill>
              <a:srgbClr val="C226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986730" y="110324"/>
            <a:ext cx="19378046" cy="1160542"/>
          </a:xfrm>
          <a:prstGeom prst="rect">
            <a:avLst/>
          </a:prstGeom>
        </p:spPr>
        <p:txBody>
          <a:bodyPr anchor="ctr"/>
          <a:lstStyle>
            <a:lvl1pPr algn="l">
              <a:defRPr sz="5600" b="1">
                <a:solidFill>
                  <a:srgbClr val="C2263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6122" y="140754"/>
            <a:ext cx="2571154" cy="1099672"/>
          </a:xfrm>
          <a:prstGeom prst="rect">
            <a:avLst/>
          </a:prstGeom>
        </p:spPr>
      </p:pic>
      <p:pic>
        <p:nvPicPr>
          <p:cNvPr id="9" name="Picture 4" descr="E:\学科网LOGO\小博士\凤凰学易.png"/>
          <p:cNvPicPr>
            <a:picLocks noChangeAspect="1" noChangeArrowheads="1"/>
          </p:cNvPicPr>
          <p:nvPr userDrawn="1"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1130" y="12869594"/>
            <a:ext cx="3093154" cy="48415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矩形 11"/>
          <p:cNvSpPr/>
          <p:nvPr userDrawn="1"/>
        </p:nvSpPr>
        <p:spPr>
          <a:xfrm>
            <a:off x="22397354" y="12719906"/>
            <a:ext cx="154164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dirty="0">
                <a:solidFill>
                  <a:srgbClr val="D2D2D2"/>
                </a:solidFill>
                <a:latin typeface="Arial Black" panose="020B0A04020102020204" pitchFamily="34" charset="0"/>
                <a:ea typeface="微软雅黑 Light" panose="020B0502040204020203" pitchFamily="34" charset="-122"/>
              </a:rPr>
              <a:t>· </a:t>
            </a:r>
            <a:fld id="{BF9C228B-3339-40BA-944B-D1973BB40C42}" type="slidenum">
              <a:rPr lang="zh-CN" altLang="en-US" sz="2800" dirty="0" smtClean="0">
                <a:solidFill>
                  <a:srgbClr val="D2D2D2"/>
                </a:solidFill>
                <a:latin typeface="Arial Black" panose="020B0A04020102020204" pitchFamily="34" charset="0"/>
                <a:ea typeface="微软雅黑 Light" panose="020B0502040204020203" pitchFamily="34" charset="-122"/>
              </a:rPr>
            </a:fld>
            <a:r>
              <a:rPr lang="zh-CN" altLang="en-US" sz="2800" dirty="0">
                <a:solidFill>
                  <a:srgbClr val="D2D2D2"/>
                </a:solidFill>
                <a:latin typeface="Arial Black" panose="020B0A04020102020204" pitchFamily="34" charset="0"/>
                <a:ea typeface="微软雅黑 Light" panose="020B0502040204020203" pitchFamily="34" charset="-122"/>
              </a:rPr>
              <a:t> </a:t>
            </a:r>
            <a:r>
              <a:rPr lang="en-US" altLang="zh-CN" sz="2800" dirty="0">
                <a:solidFill>
                  <a:srgbClr val="D2D2D2"/>
                </a:solidFill>
                <a:latin typeface="Arial Black" panose="020B0A04020102020204" pitchFamily="34" charset="0"/>
                <a:ea typeface="微软雅黑 Light" panose="020B0502040204020203" pitchFamily="34" charset="-122"/>
              </a:rPr>
              <a:t>·</a:t>
            </a:r>
            <a:endParaRPr lang="zh-CN" altLang="en-US" sz="2800" dirty="0">
              <a:solidFill>
                <a:srgbClr val="D2D2D2"/>
              </a:solidFill>
              <a:latin typeface="Arial Black" panose="020B0A04020102020204" pitchFamily="34" charset="0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20.wmf"/><Relationship Id="rId7" Type="http://schemas.openxmlformats.org/officeDocument/2006/relationships/package" Target="../embeddings/Workbook1.xlsx"/><Relationship Id="rId6" Type="http://schemas.openxmlformats.org/officeDocument/2006/relationships/image" Target="../media/image19.png"/><Relationship Id="rId5" Type="http://schemas.openxmlformats.org/officeDocument/2006/relationships/tags" Target="../tags/tag17.xml"/><Relationship Id="rId4" Type="http://schemas.openxmlformats.org/officeDocument/2006/relationships/image" Target="../media/image18.png"/><Relationship Id="rId3" Type="http://schemas.openxmlformats.org/officeDocument/2006/relationships/tags" Target="../tags/tag16.xml"/><Relationship Id="rId2" Type="http://schemas.openxmlformats.org/officeDocument/2006/relationships/image" Target="../media/image17.png"/><Relationship Id="rId11" Type="http://schemas.openxmlformats.org/officeDocument/2006/relationships/notesSlide" Target="../notesSlides/notesSlide9.xml"/><Relationship Id="rId10" Type="http://schemas.openxmlformats.org/officeDocument/2006/relationships/vmlDrawing" Target="../drawings/vmlDrawing1.v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2.xml"/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28.png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slideLayout" Target="../slideLayouts/slideLayout4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E:\PPT模板\封面_1.jpg封面_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" y="1270"/>
            <a:ext cx="24372570" cy="137147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434705" y="5114925"/>
            <a:ext cx="144875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8288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7200" b="1" dirty="0">
                <a:solidFill>
                  <a:schemeClr val="bg1"/>
                </a:solidFill>
                <a:ea typeface="方正大黑简体" panose="03000509000000000000" charset="-122"/>
                <a:cs typeface="+mn-ea"/>
                <a:sym typeface="+mn-lt"/>
              </a:rPr>
              <a:t>如何进行需求分析与需求管理</a:t>
            </a:r>
            <a:endParaRPr lang="zh-CN" altLang="en-US" sz="7200" b="1" spc="1400" dirty="0">
              <a:solidFill>
                <a:schemeClr val="bg1"/>
              </a:solidFill>
              <a:latin typeface="等线" panose="02010600030101010101" charset="-122"/>
              <a:ea typeface="方正大黑简体" panose="03000509000000000000" charset="-122"/>
              <a:cs typeface="+mn-ea"/>
              <a:sym typeface="+mn-lt"/>
            </a:endParaRPr>
          </a:p>
        </p:txBody>
      </p:sp>
      <p:cxnSp>
        <p:nvCxnSpPr>
          <p:cNvPr id="6" name="直接连接符 6"/>
          <p:cNvCxnSpPr/>
          <p:nvPr/>
        </p:nvCxnSpPr>
        <p:spPr>
          <a:xfrm>
            <a:off x="19887456" y="7011035"/>
            <a:ext cx="278384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5081885" y="11798935"/>
            <a:ext cx="45300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颜艳梅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algn="ctr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2020-7-6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flipV="1">
            <a:off x="6426994" y="1809748"/>
            <a:ext cx="11530012" cy="9139072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/>
          </a:p>
        </p:txBody>
      </p:sp>
      <p:sp>
        <p:nvSpPr>
          <p:cNvPr id="5" name="等腰三角形 4"/>
          <p:cNvSpPr/>
          <p:nvPr/>
        </p:nvSpPr>
        <p:spPr>
          <a:xfrm flipV="1">
            <a:off x="7512844" y="1809748"/>
            <a:ext cx="11530012" cy="9139072"/>
          </a:xfrm>
          <a:prstGeom prst="triangl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/>
          </a:p>
        </p:txBody>
      </p:sp>
      <p:sp>
        <p:nvSpPr>
          <p:cNvPr id="7" name="等腰三角形 6"/>
          <p:cNvSpPr/>
          <p:nvPr/>
        </p:nvSpPr>
        <p:spPr>
          <a:xfrm flipV="1">
            <a:off x="11564641" y="4610097"/>
            <a:ext cx="6392366" cy="5066802"/>
          </a:xfrm>
          <a:prstGeom prst="triangl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/>
          </a:p>
        </p:txBody>
      </p:sp>
      <p:sp>
        <p:nvSpPr>
          <p:cNvPr id="8" name="等腰三角形 7"/>
          <p:cNvSpPr/>
          <p:nvPr/>
        </p:nvSpPr>
        <p:spPr>
          <a:xfrm flipV="1">
            <a:off x="7898486" y="6605908"/>
            <a:ext cx="3874416" cy="3070992"/>
          </a:xfrm>
          <a:prstGeom prst="triangle">
            <a:avLst/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/>
          </a:p>
        </p:txBody>
      </p:sp>
      <p:sp>
        <p:nvSpPr>
          <p:cNvPr id="9" name="MH_SubTitle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750288" y="4587345"/>
            <a:ext cx="6833640" cy="1445188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sz="6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需求如何管理</a:t>
            </a:r>
            <a:endParaRPr lang="zh-CN" sz="6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等腰三角形 10"/>
          <p:cNvSpPr/>
          <p:nvPr/>
        </p:nvSpPr>
        <p:spPr>
          <a:xfrm flipV="1">
            <a:off x="4516184" y="4610097"/>
            <a:ext cx="1481748" cy="1174482"/>
          </a:xfrm>
          <a:prstGeom prst="triangle">
            <a:avLst/>
          </a:prstGeom>
          <a:solidFill>
            <a:srgbClr val="C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/>
          </a:p>
        </p:txBody>
      </p:sp>
      <p:sp>
        <p:nvSpPr>
          <p:cNvPr id="12" name="等腰三角形 11"/>
          <p:cNvSpPr/>
          <p:nvPr/>
        </p:nvSpPr>
        <p:spPr>
          <a:xfrm flipV="1">
            <a:off x="7469417" y="10608724"/>
            <a:ext cx="429070" cy="34009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/>
          </a:p>
        </p:txBody>
      </p:sp>
      <p:sp>
        <p:nvSpPr>
          <p:cNvPr id="13" name="等腰三角形 12"/>
          <p:cNvSpPr/>
          <p:nvPr/>
        </p:nvSpPr>
        <p:spPr>
          <a:xfrm rot="6300000" flipV="1">
            <a:off x="4616026" y="8135982"/>
            <a:ext cx="550776" cy="436564"/>
          </a:xfrm>
          <a:prstGeom prst="triangle">
            <a:avLst/>
          </a:prstGeom>
          <a:solidFill>
            <a:srgbClr val="C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 dirty="0"/>
          </a:p>
        </p:txBody>
      </p:sp>
      <p:sp>
        <p:nvSpPr>
          <p:cNvPr id="15" name="等腰三角形 14"/>
          <p:cNvSpPr/>
          <p:nvPr/>
        </p:nvSpPr>
        <p:spPr>
          <a:xfrm rot="5400000" flipV="1">
            <a:off x="2006176" y="11005926"/>
            <a:ext cx="550776" cy="436564"/>
          </a:xfrm>
          <a:prstGeom prst="triangle">
            <a:avLst/>
          </a:prstGeom>
          <a:solidFill>
            <a:srgbClr val="C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 dirty="0"/>
          </a:p>
        </p:txBody>
      </p:sp>
      <p:sp>
        <p:nvSpPr>
          <p:cNvPr id="16" name="等腰三角形 15"/>
          <p:cNvSpPr/>
          <p:nvPr/>
        </p:nvSpPr>
        <p:spPr>
          <a:xfrm flipV="1">
            <a:off x="18386069" y="4088737"/>
            <a:ext cx="1378774" cy="1092862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/>
          </a:p>
        </p:txBody>
      </p:sp>
      <p:sp>
        <p:nvSpPr>
          <p:cNvPr id="17" name="等腰三角形 16"/>
          <p:cNvSpPr/>
          <p:nvPr/>
        </p:nvSpPr>
        <p:spPr>
          <a:xfrm rot="5400000" flipV="1">
            <a:off x="20616500" y="8411370"/>
            <a:ext cx="550776" cy="436564"/>
          </a:xfrm>
          <a:prstGeom prst="triangle">
            <a:avLst/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 dirty="0"/>
          </a:p>
        </p:txBody>
      </p:sp>
      <p:sp>
        <p:nvSpPr>
          <p:cNvPr id="18" name="等腰三角形 17"/>
          <p:cNvSpPr/>
          <p:nvPr/>
        </p:nvSpPr>
        <p:spPr>
          <a:xfrm rot="6300000" flipV="1">
            <a:off x="16350826" y="9781114"/>
            <a:ext cx="550776" cy="436564"/>
          </a:xfrm>
          <a:prstGeom prst="triangle">
            <a:avLst/>
          </a:prstGeom>
          <a:solidFill>
            <a:srgbClr val="C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 dirty="0"/>
          </a:p>
        </p:txBody>
      </p:sp>
      <p:sp>
        <p:nvSpPr>
          <p:cNvPr id="22" name="KSO_Shape"/>
          <p:cNvSpPr/>
          <p:nvPr/>
        </p:nvSpPr>
        <p:spPr>
          <a:xfrm>
            <a:off x="8630295" y="11499597"/>
            <a:ext cx="7123410" cy="1006658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>
              <a:solidFill>
                <a:srgbClr val="FFFFFF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8706496" y="11541260"/>
            <a:ext cx="1409056" cy="893664"/>
            <a:chOff x="4353248" y="5770630"/>
            <a:chExt cx="704528" cy="446832"/>
          </a:xfrm>
        </p:grpSpPr>
        <p:sp>
          <p:nvSpPr>
            <p:cNvPr id="23" name="KSO_Shape"/>
            <p:cNvSpPr/>
            <p:nvPr/>
          </p:nvSpPr>
          <p:spPr>
            <a:xfrm>
              <a:off x="4353248" y="5785462"/>
              <a:ext cx="704528" cy="432000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600" dirty="0">
                <a:solidFill>
                  <a:srgbClr val="FFFFFF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424590" y="5770630"/>
              <a:ext cx="561845" cy="414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03</a:t>
              </a:r>
              <a:endParaRPr lang="en-US" sz="4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advClick="0" advTm="2300">
        <p15:prstTrans prst="peelOff"/>
      </p:transition>
    </mc:Choice>
    <mc:Fallback>
      <p:transition spd="slow" advClick="0" advTm="23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11022E-16 L 0.22656 1.11022E-1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99490" y="677545"/>
            <a:ext cx="4604385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需求如何管理</a:t>
            </a:r>
            <a:endParaRPr lang="zh-CN" altLang="en-US" sz="5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>
            <a:stCxn id="3" idx="3"/>
          </p:cNvCxnSpPr>
          <p:nvPr/>
        </p:nvCxnSpPr>
        <p:spPr>
          <a:xfrm>
            <a:off x="5603875" y="1154430"/>
            <a:ext cx="151098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585595" y="3123565"/>
            <a:ext cx="21451570" cy="11988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pPr indent="0" algn="ctr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需求池主要用来收集和管理各方来源的各类需求，这里不仅仅是简单记录需求是什么，还需要记录我们准备什么时间解决这些问题。</a:t>
            </a:r>
            <a:r>
              <a:rPr lang="zh-CN" altLang="en-US" sz="2400" b="1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需求池管理有两个原则：有进有出、宽进严出。</a:t>
            </a:r>
            <a:endParaRPr lang="zh-CN" altLang="en-US" sz="2400" b="1">
              <a:solidFill>
                <a:srgbClr val="C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853420" y="2171700"/>
            <a:ext cx="2926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1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</a:rPr>
              <a:t>需求池的创建</a:t>
            </a:r>
            <a:endParaRPr lang="en-US" altLang="zh-CN" sz="3600" b="1">
              <a:solidFill>
                <a:srgbClr val="C0000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2150090" y="5228590"/>
            <a:ext cx="7527290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sz="3600" b="1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产品经常会遇到的问题</a:t>
            </a:r>
            <a:endParaRPr lang="zh-CN" sz="3600" b="1">
              <a:solidFill>
                <a:srgbClr val="C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sz="28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下个版本做什么需求</a:t>
            </a:r>
            <a:endParaRPr lang="zh-CN" sz="280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sz="28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下个版本做谁的需求</a:t>
            </a:r>
            <a:endParaRPr lang="zh-CN" sz="280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2150090" y="7918450"/>
            <a:ext cx="10748645" cy="3507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3600" b="1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需求池创建目标</a:t>
            </a:r>
            <a:endParaRPr lang="en-US" altLang="zh-CN" sz="3200">
              <a:solidFill>
                <a:srgbClr val="C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sz="28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明确量化需求优先级，对需求进行集中管理、集中量化</a:t>
            </a:r>
            <a:endParaRPr lang="zh-CN" sz="280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28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为规划新版本提供依据（及时记录整理需求）</a:t>
            </a:r>
            <a:endParaRPr lang="zh-CN" altLang="en-US" sz="280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28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跨部门有效沟通的依据（安慰提需求者，我们很重视，且让自己冷静，了解哪些需要完成</a:t>
            </a:r>
            <a:endParaRPr lang="zh-CN" altLang="en-US" sz="280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5810" y="5380355"/>
            <a:ext cx="6972935" cy="629158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2" grpId="1"/>
      <p:bldP spid="20" grpId="0"/>
      <p:bldP spid="20" grpId="1"/>
      <p:bldP spid="31" grpId="0"/>
      <p:bldP spid="3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692910" y="4752340"/>
            <a:ext cx="8218170" cy="5692140"/>
            <a:chOff x="2666" y="8390"/>
            <a:chExt cx="12942" cy="8964"/>
          </a:xfrm>
        </p:grpSpPr>
        <p:sp>
          <p:nvSpPr>
            <p:cNvPr id="2" name="矩形 1"/>
            <p:cNvSpPr/>
            <p:nvPr/>
          </p:nvSpPr>
          <p:spPr>
            <a:xfrm>
              <a:off x="2666" y="8390"/>
              <a:ext cx="12730" cy="1246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2666" y="8390"/>
              <a:ext cx="12942" cy="89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 algn="l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2800" b="1" dirty="0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  <a:sym typeface="+mn-ea"/>
                </a:rPr>
                <a:t>要真正做到需求池科学管理，需要三个步骤</a:t>
              </a:r>
              <a:endParaRPr lang="zh-CN" altLang="en-US" sz="2800" dirty="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sym typeface="+mn-ea"/>
              </a:endParaRPr>
            </a:p>
            <a:p>
              <a:pPr marL="342900" indent="-34290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zh-CN" altLang="en-US" sz="2800" dirty="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sym typeface="+mn-ea"/>
              </a:endParaRPr>
            </a:p>
            <a:p>
              <a:pPr marL="342900" indent="-342900" algn="l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zh-CN" altLang="en-US" sz="2800" dirty="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sym typeface="+mn-ea"/>
                </a:rPr>
                <a:t>详细收集每一条需求</a:t>
              </a:r>
              <a:r>
                <a:rPr lang="en-US" altLang="zh-CN" sz="2800" dirty="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sym typeface="+mn-ea"/>
                </a:rPr>
                <a:t>——</a:t>
              </a:r>
              <a:r>
                <a:rPr lang="zh-CN" altLang="en-US" sz="2800" dirty="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sym typeface="+mn-ea"/>
                </a:rPr>
                <a:t>单个需求的收集</a:t>
              </a:r>
              <a:endParaRPr lang="zh-CN" altLang="en-US" sz="28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sym typeface="+mn-ea"/>
              </a:endParaRPr>
            </a:p>
            <a:p>
              <a:pPr marL="342900" indent="-342900" algn="l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zh-CN" altLang="en-US" sz="2800" dirty="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sym typeface="+mn-ea"/>
                </a:rPr>
                <a:t>将每一条需求完整的记录在需求池里，形成统一的管理</a:t>
              </a:r>
              <a:r>
                <a:rPr lang="en-US" altLang="zh-CN" sz="2800" dirty="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sym typeface="+mn-ea"/>
                </a:rPr>
                <a:t>——</a:t>
              </a:r>
              <a:r>
                <a:rPr lang="zh-CN" altLang="en-US" sz="2800" dirty="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sym typeface="+mn-ea"/>
                </a:rPr>
                <a:t>需求池</a:t>
              </a:r>
              <a:endParaRPr lang="zh-CN" altLang="en-US" sz="28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sym typeface="+mn-ea"/>
              </a:endParaRPr>
            </a:p>
            <a:p>
              <a:pPr marL="342900" indent="-342900" algn="l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zh-CN" altLang="en-US" sz="2800" dirty="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sym typeface="+mn-ea"/>
                </a:rPr>
                <a:t>对所有需求池里的需求进行科学分析，确定优先级</a:t>
              </a:r>
              <a:endParaRPr lang="zh-CN" altLang="en-US" sz="28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sym typeface="+mn-ea"/>
              </a:endParaRPr>
            </a:p>
          </p:txBody>
        </p:sp>
      </p:grpSp>
      <p:pic>
        <p:nvPicPr>
          <p:cNvPr id="48" name="图片 47" descr="需求池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5385" y="2311400"/>
            <a:ext cx="13027025" cy="992314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999490" y="677545"/>
            <a:ext cx="4604385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需求如何管理</a:t>
            </a:r>
            <a:endParaRPr lang="zh-CN" altLang="en-US" sz="5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>
            <a:stCxn id="3" idx="3"/>
          </p:cNvCxnSpPr>
          <p:nvPr/>
        </p:nvCxnSpPr>
        <p:spPr>
          <a:xfrm>
            <a:off x="5603875" y="1154430"/>
            <a:ext cx="151098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728960" y="2171700"/>
            <a:ext cx="3840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1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</a:rPr>
              <a:t>需求池的科学管理</a:t>
            </a:r>
            <a:endParaRPr lang="zh-CN" sz="3600" b="1">
              <a:solidFill>
                <a:srgbClr val="C0000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99490" y="677545"/>
            <a:ext cx="4604385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需求如何管理</a:t>
            </a:r>
            <a:endParaRPr lang="zh-CN" altLang="en-US" sz="5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>
            <a:stCxn id="3" idx="3"/>
          </p:cNvCxnSpPr>
          <p:nvPr/>
        </p:nvCxnSpPr>
        <p:spPr>
          <a:xfrm>
            <a:off x="5603875" y="1154430"/>
            <a:ext cx="151098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466215" y="2980055"/>
            <a:ext cx="21675090" cy="6451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pPr indent="0" algn="l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“单项需求卡片”是一种很实用的单个需求采集工具，一张单项需求卡片就是需求池里的一条需求。</a:t>
            </a:r>
            <a:endParaRPr lang="zh-CN" altLang="en-US" sz="240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180830" y="2171700"/>
            <a:ext cx="7955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3600" b="1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</a:rPr>
              <a:t>单个需求收集</a:t>
            </a:r>
            <a:r>
              <a:rPr lang="en-US" altLang="zh-CN" sz="3600" b="1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</a:rPr>
              <a:t>——</a:t>
            </a:r>
            <a:r>
              <a:rPr lang="zh-CN" sz="3600" b="1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</a:rPr>
              <a:t>单项需求卡片的采集</a:t>
            </a:r>
            <a:endParaRPr lang="zh-CN" sz="3600" b="1">
              <a:solidFill>
                <a:srgbClr val="C0000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2740" y="4749165"/>
            <a:ext cx="13070840" cy="706310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5110" y="5313680"/>
            <a:ext cx="11466195" cy="545782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2340" y="8833485"/>
            <a:ext cx="6936740" cy="440499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99490" y="677545"/>
            <a:ext cx="4604385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需求如何管理</a:t>
            </a:r>
            <a:endParaRPr lang="zh-CN" altLang="en-US" sz="5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>
            <a:stCxn id="3" idx="3"/>
          </p:cNvCxnSpPr>
          <p:nvPr/>
        </p:nvCxnSpPr>
        <p:spPr>
          <a:xfrm>
            <a:off x="5603875" y="1154430"/>
            <a:ext cx="151098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853420" y="2171700"/>
            <a:ext cx="2468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1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</a:rPr>
              <a:t>需求池样例</a:t>
            </a:r>
            <a:endParaRPr lang="zh-CN" sz="3600" b="1">
              <a:solidFill>
                <a:srgbClr val="C0000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85035" y="3166110"/>
            <a:ext cx="19805650" cy="53111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884805" y="7089775"/>
            <a:ext cx="14369415" cy="36328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784850" y="7835265"/>
            <a:ext cx="12185650" cy="5335905"/>
          </a:xfrm>
          <a:prstGeom prst="rect">
            <a:avLst/>
          </a:prstGeom>
        </p:spPr>
      </p:pic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072860" y="10151110"/>
          <a:ext cx="2620645" cy="1798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showAsIcon="1" r:id="rId7" imgW="971550" imgH="666750" progId="">
                  <p:embed/>
                </p:oleObj>
              </mc:Choice>
              <mc:Fallback>
                <p:oleObj name="" showAsIcon="1" r:id="rId7" imgW="971550" imgH="666750" progId="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072860" y="10151110"/>
                        <a:ext cx="2620645" cy="1798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flipV="1">
            <a:off x="6426994" y="1809748"/>
            <a:ext cx="11530012" cy="9139072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/>
          </a:p>
        </p:txBody>
      </p:sp>
      <p:sp>
        <p:nvSpPr>
          <p:cNvPr id="5" name="等腰三角形 4"/>
          <p:cNvSpPr/>
          <p:nvPr/>
        </p:nvSpPr>
        <p:spPr>
          <a:xfrm flipV="1">
            <a:off x="7512844" y="1809748"/>
            <a:ext cx="11530012" cy="9139072"/>
          </a:xfrm>
          <a:prstGeom prst="triangl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/>
          </a:p>
        </p:txBody>
      </p:sp>
      <p:sp>
        <p:nvSpPr>
          <p:cNvPr id="7" name="等腰三角形 6"/>
          <p:cNvSpPr/>
          <p:nvPr/>
        </p:nvSpPr>
        <p:spPr>
          <a:xfrm flipV="1">
            <a:off x="11564641" y="4610097"/>
            <a:ext cx="6392366" cy="5066802"/>
          </a:xfrm>
          <a:prstGeom prst="triangl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/>
          </a:p>
        </p:txBody>
      </p:sp>
      <p:sp>
        <p:nvSpPr>
          <p:cNvPr id="8" name="等腰三角形 7"/>
          <p:cNvSpPr/>
          <p:nvPr/>
        </p:nvSpPr>
        <p:spPr>
          <a:xfrm flipV="1">
            <a:off x="7898486" y="6605908"/>
            <a:ext cx="3874416" cy="3070992"/>
          </a:xfrm>
          <a:prstGeom prst="triangle">
            <a:avLst/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/>
          </a:p>
        </p:txBody>
      </p:sp>
      <p:sp>
        <p:nvSpPr>
          <p:cNvPr id="9" name="MH_SubTitle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750288" y="4587345"/>
            <a:ext cx="6833640" cy="1445188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sz="6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需求如何分析</a:t>
            </a:r>
            <a:endParaRPr lang="zh-CN" sz="6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等腰三角形 10"/>
          <p:cNvSpPr/>
          <p:nvPr/>
        </p:nvSpPr>
        <p:spPr>
          <a:xfrm flipV="1">
            <a:off x="4516184" y="4610097"/>
            <a:ext cx="1481748" cy="1174482"/>
          </a:xfrm>
          <a:prstGeom prst="triangle">
            <a:avLst/>
          </a:prstGeom>
          <a:solidFill>
            <a:srgbClr val="C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/>
          </a:p>
        </p:txBody>
      </p:sp>
      <p:sp>
        <p:nvSpPr>
          <p:cNvPr id="12" name="等腰三角形 11"/>
          <p:cNvSpPr/>
          <p:nvPr/>
        </p:nvSpPr>
        <p:spPr>
          <a:xfrm flipV="1">
            <a:off x="7469417" y="10608724"/>
            <a:ext cx="429070" cy="34009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/>
          </a:p>
        </p:txBody>
      </p:sp>
      <p:sp>
        <p:nvSpPr>
          <p:cNvPr id="13" name="等腰三角形 12"/>
          <p:cNvSpPr/>
          <p:nvPr/>
        </p:nvSpPr>
        <p:spPr>
          <a:xfrm rot="6300000" flipV="1">
            <a:off x="4616026" y="8135982"/>
            <a:ext cx="550776" cy="436564"/>
          </a:xfrm>
          <a:prstGeom prst="triangle">
            <a:avLst/>
          </a:prstGeom>
          <a:solidFill>
            <a:srgbClr val="C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 dirty="0"/>
          </a:p>
        </p:txBody>
      </p:sp>
      <p:sp>
        <p:nvSpPr>
          <p:cNvPr id="15" name="等腰三角形 14"/>
          <p:cNvSpPr/>
          <p:nvPr/>
        </p:nvSpPr>
        <p:spPr>
          <a:xfrm rot="5400000" flipV="1">
            <a:off x="2006176" y="11005926"/>
            <a:ext cx="550776" cy="436564"/>
          </a:xfrm>
          <a:prstGeom prst="triangle">
            <a:avLst/>
          </a:prstGeom>
          <a:solidFill>
            <a:srgbClr val="C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 dirty="0"/>
          </a:p>
        </p:txBody>
      </p:sp>
      <p:sp>
        <p:nvSpPr>
          <p:cNvPr id="16" name="等腰三角形 15"/>
          <p:cNvSpPr/>
          <p:nvPr/>
        </p:nvSpPr>
        <p:spPr>
          <a:xfrm flipV="1">
            <a:off x="18386069" y="4088737"/>
            <a:ext cx="1378774" cy="1092862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/>
          </a:p>
        </p:txBody>
      </p:sp>
      <p:sp>
        <p:nvSpPr>
          <p:cNvPr id="17" name="等腰三角形 16"/>
          <p:cNvSpPr/>
          <p:nvPr/>
        </p:nvSpPr>
        <p:spPr>
          <a:xfrm rot="5400000" flipV="1">
            <a:off x="20616500" y="8411370"/>
            <a:ext cx="550776" cy="436564"/>
          </a:xfrm>
          <a:prstGeom prst="triangle">
            <a:avLst/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 dirty="0"/>
          </a:p>
        </p:txBody>
      </p:sp>
      <p:sp>
        <p:nvSpPr>
          <p:cNvPr id="18" name="等腰三角形 17"/>
          <p:cNvSpPr/>
          <p:nvPr/>
        </p:nvSpPr>
        <p:spPr>
          <a:xfrm rot="6300000" flipV="1">
            <a:off x="16350826" y="9781114"/>
            <a:ext cx="550776" cy="436564"/>
          </a:xfrm>
          <a:prstGeom prst="triangle">
            <a:avLst/>
          </a:prstGeom>
          <a:solidFill>
            <a:srgbClr val="C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 dirty="0"/>
          </a:p>
        </p:txBody>
      </p:sp>
      <p:sp>
        <p:nvSpPr>
          <p:cNvPr id="22" name="KSO_Shape"/>
          <p:cNvSpPr/>
          <p:nvPr/>
        </p:nvSpPr>
        <p:spPr>
          <a:xfrm>
            <a:off x="8630295" y="11499597"/>
            <a:ext cx="7123410" cy="1006658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>
              <a:solidFill>
                <a:srgbClr val="FFFFFF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8706496" y="11541260"/>
            <a:ext cx="1409056" cy="893664"/>
            <a:chOff x="4353248" y="5770630"/>
            <a:chExt cx="704528" cy="446832"/>
          </a:xfrm>
        </p:grpSpPr>
        <p:sp>
          <p:nvSpPr>
            <p:cNvPr id="23" name="KSO_Shape"/>
            <p:cNvSpPr/>
            <p:nvPr/>
          </p:nvSpPr>
          <p:spPr>
            <a:xfrm>
              <a:off x="4353248" y="5785462"/>
              <a:ext cx="704528" cy="432000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600" dirty="0">
                <a:solidFill>
                  <a:srgbClr val="FFFFFF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424590" y="5770630"/>
              <a:ext cx="561845" cy="414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04</a:t>
              </a:r>
              <a:endParaRPr lang="en-US" sz="4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advClick="0" advTm="2300">
        <p15:prstTrans prst="peelOff"/>
      </p:transition>
    </mc:Choice>
    <mc:Fallback>
      <p:transition spd="slow" advClick="0" advTm="23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11022E-16 L 0.22656 1.11022E-1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99490" y="677545"/>
            <a:ext cx="4580890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需求如何分析</a:t>
            </a:r>
            <a:endParaRPr lang="zh-CN" altLang="en-US" sz="5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>
            <a:stCxn id="3" idx="3"/>
          </p:cNvCxnSpPr>
          <p:nvPr/>
        </p:nvCxnSpPr>
        <p:spPr>
          <a:xfrm>
            <a:off x="5580380" y="1154430"/>
            <a:ext cx="1555051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9560560" y="2204720"/>
            <a:ext cx="5262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 b="1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</a:rPr>
              <a:t>用户提需求的常见场景</a:t>
            </a:r>
            <a:endParaRPr lang="zh-CN" altLang="en-US" sz="4000" b="1">
              <a:solidFill>
                <a:srgbClr val="C0000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461625" y="4188460"/>
            <a:ext cx="11250930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1.</a:t>
            </a:r>
            <a:r>
              <a:rPr lang="zh-CN" altLang="en-US" sz="2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用户一般是直接给出解决方案，但不会直接告诉你为什么想要这个。</a:t>
            </a:r>
            <a:r>
              <a:rPr lang="en-US" altLang="zh-CN" sz="2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eg.</a:t>
            </a:r>
            <a:r>
              <a:rPr lang="zh-CN" altLang="en-US" sz="2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女生对男友说我想要一个</a:t>
            </a:r>
            <a:r>
              <a:rPr lang="en-US" altLang="zh-CN" sz="2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MAC</a:t>
            </a:r>
            <a:r>
              <a:rPr lang="zh-CN" altLang="en-US" sz="2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，男友给她买了一个</a:t>
            </a:r>
            <a:r>
              <a:rPr lang="en-US" altLang="zh-CN" sz="2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MAC</a:t>
            </a:r>
            <a:r>
              <a:rPr lang="zh-CN" altLang="en-US" sz="2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笔记本。</a:t>
            </a:r>
            <a:endParaRPr lang="zh-CN" altLang="en-US" sz="240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40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2.解决了一个需求，却会影响另一个需求。</a:t>
            </a:r>
            <a:r>
              <a:rPr lang="en-US" altLang="zh-CN" sz="2400">
                <a:latin typeface="等线" panose="02010600030101010101" charset="-122"/>
                <a:ea typeface="等线" panose="02010600030101010101" charset="-122"/>
                <a:sym typeface="+mn-ea"/>
              </a:rPr>
              <a:t>eg.</a:t>
            </a:r>
            <a:r>
              <a:rPr lang="zh-CN" altLang="en-US" sz="2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错题小印畅享版与精准教学通捆绑销售，两个代理商之间存在竞争关系，有可能给现有精准教学通代理商造成损失</a:t>
            </a:r>
            <a:endParaRPr lang="zh-CN" altLang="en-US" sz="240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3.</a:t>
            </a:r>
            <a:r>
              <a:rPr lang="zh-CN" altLang="en-US" sz="2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有些需求看似合理，但却</a:t>
            </a:r>
            <a:r>
              <a:rPr lang="en-US" altLang="zh-CN" sz="2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不符合用户习惯的需求</a:t>
            </a:r>
            <a:r>
              <a:rPr lang="zh-CN" altLang="en-US" sz="2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。</a:t>
            </a:r>
            <a:r>
              <a:rPr lang="en-US" altLang="zh-CN" sz="2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eg.</a:t>
            </a:r>
            <a:r>
              <a:rPr lang="en-US" altLang="zh-CN" sz="2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微信曾在某个版本推出下拉出现小视频，效果很不理想</a:t>
            </a:r>
            <a:r>
              <a:rPr lang="zh-CN" altLang="en-US" sz="2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，后来取消了</a:t>
            </a:r>
            <a:endParaRPr lang="zh-CN" altLang="en-US" sz="240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4.场景，市场评估不足。eg.上门洗车O2O(</a:t>
            </a:r>
            <a:r>
              <a:rPr lang="zh-CN" altLang="en-US" sz="2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车、水、电、地下通道等</a:t>
            </a:r>
            <a:r>
              <a:rPr lang="en-US" altLang="zh-CN" sz="2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)</a:t>
            </a:r>
            <a:endParaRPr lang="en-US" altLang="zh-CN" sz="240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142740" y="11573510"/>
            <a:ext cx="151180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800" b="1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我们需要弄清楚用户的真实动机到底是什么，他们到底想要解决什么问题，深挖用户的真正目标</a:t>
            </a:r>
            <a:endParaRPr lang="zh-CN" altLang="en-US" sz="2800" b="1">
              <a:solidFill>
                <a:srgbClr val="C00000"/>
              </a:solidFill>
              <a:latin typeface="等线" panose="02010600030101010101" charset="-122"/>
              <a:ea typeface="等线" panose="02010600030101010101" charset="-122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9310" y="4982845"/>
            <a:ext cx="7188835" cy="409829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99490" y="677545"/>
            <a:ext cx="4580890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需求如何分析</a:t>
            </a:r>
            <a:endParaRPr lang="zh-CN" altLang="en-US" sz="5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>
            <a:stCxn id="3" idx="3"/>
          </p:cNvCxnSpPr>
          <p:nvPr/>
        </p:nvCxnSpPr>
        <p:spPr>
          <a:xfrm>
            <a:off x="5580380" y="1154430"/>
            <a:ext cx="1555051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553585" y="10633075"/>
            <a:ext cx="1413573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2800">
                <a:solidFill>
                  <a:srgbClr val="C00000"/>
                </a:solidFill>
              </a:rPr>
              <a:t>分析：什么样的用户，在什么样的场景（时间、空间、境遇等）里，会有怎样的需求</a:t>
            </a:r>
            <a:endParaRPr lang="zh-CN" altLang="en-US" sz="2800">
              <a:solidFill>
                <a:srgbClr val="C00000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2800">
                <a:solidFill>
                  <a:srgbClr val="C00000"/>
                </a:solidFill>
              </a:rPr>
              <a:t>评估：这个需求被满足的如何，是否存在痛点，是否有优化的方案</a:t>
            </a:r>
            <a:endParaRPr lang="zh-CN" altLang="en-US" sz="2800">
              <a:solidFill>
                <a:srgbClr val="C0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02705" y="2311400"/>
            <a:ext cx="104057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3600" b="1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通过用户场景挖掘用户真实需求</a:t>
            </a:r>
            <a:endParaRPr lang="zh-CN" altLang="en-US" sz="3600" b="1">
              <a:solidFill>
                <a:srgbClr val="C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3441700" y="4945380"/>
            <a:ext cx="16357600" cy="5029200"/>
            <a:chOff x="5823" y="8010"/>
            <a:chExt cx="25760" cy="7920"/>
          </a:xfrm>
        </p:grpSpPr>
        <p:grpSp>
          <p:nvGrpSpPr>
            <p:cNvPr id="40" name="组合 39"/>
            <p:cNvGrpSpPr/>
            <p:nvPr/>
          </p:nvGrpSpPr>
          <p:grpSpPr>
            <a:xfrm>
              <a:off x="5823" y="8010"/>
              <a:ext cx="25761" cy="7921"/>
              <a:chOff x="13475" y="8178"/>
              <a:chExt cx="25761" cy="7921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18138" y="8178"/>
                <a:ext cx="4188" cy="2192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3600" b="1"/>
                  <a:t>用户</a:t>
                </a:r>
                <a:endParaRPr lang="zh-CN" altLang="en-US" sz="3600" b="1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18138" y="11936"/>
                <a:ext cx="4306" cy="219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3600" b="1"/>
                  <a:t>场景</a:t>
                </a:r>
                <a:endParaRPr lang="zh-CN" altLang="en-US" sz="3600" b="1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22722" y="10172"/>
                <a:ext cx="5322" cy="2192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3600" b="1"/>
                  <a:t>欲望</a:t>
                </a:r>
                <a:r>
                  <a:rPr lang="en-US" altLang="zh-CN" sz="3600" b="1"/>
                  <a:t>/</a:t>
                </a:r>
                <a:r>
                  <a:rPr lang="zh-CN" altLang="en-US" sz="3600" b="1">
                    <a:ea typeface="宋体" panose="02010600030101010101" pitchFamily="2" charset="-122"/>
                  </a:rPr>
                  <a:t>需求</a:t>
                </a:r>
                <a:endParaRPr lang="zh-CN" altLang="en-US" sz="3600" b="1">
                  <a:ea typeface="宋体" panose="02010600030101010101" pitchFamily="2" charset="-122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29736" y="10170"/>
                <a:ext cx="3166" cy="2192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3600" b="1"/>
                  <a:t>评估</a:t>
                </a:r>
                <a:endParaRPr lang="zh-CN" altLang="en-US" sz="3600" b="1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13475" y="12364"/>
                <a:ext cx="4663" cy="2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400" b="1">
                    <a:solidFill>
                      <a:srgbClr val="C00000"/>
                    </a:solidFill>
                    <a:latin typeface="等线" panose="02010600030101010101" charset="-122"/>
                    <a:ea typeface="等线" panose="02010600030101010101" charset="-122"/>
                  </a:rPr>
                  <a:t>产生用户心态：</a:t>
                </a:r>
                <a:endParaRPr lang="zh-CN" altLang="en-US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  <a:p>
                <a:r>
                  <a:rPr lang="zh-CN" altLang="en-US">
                    <a:solidFill>
                      <a:schemeClr val="tx1"/>
                    </a:solidFill>
                    <a:latin typeface="等线" panose="02010600030101010101" charset="-122"/>
                    <a:ea typeface="等线" panose="02010600030101010101" charset="-122"/>
                  </a:rPr>
                  <a:t>在什么时间？什么地点？遇到了什么事情？他是怎么解决的？</a:t>
                </a:r>
                <a:endParaRPr lang="zh-CN" altLang="en-US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3491" y="8178"/>
                <a:ext cx="4819" cy="1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400" b="1">
                    <a:solidFill>
                      <a:srgbClr val="C00000"/>
                    </a:solidFill>
                    <a:latin typeface="等线" panose="02010600030101010101" charset="-122"/>
                    <a:ea typeface="等线" panose="02010600030101010101" charset="-122"/>
                  </a:rPr>
                  <a:t>给用户打标签</a:t>
                </a:r>
                <a:endParaRPr lang="zh-CN" altLang="en-US" sz="2000">
                  <a:latin typeface="等线" panose="02010600030101010101" charset="-122"/>
                  <a:ea typeface="等线" panose="02010600030101010101" charset="-122"/>
                </a:endParaRPr>
              </a:p>
              <a:p>
                <a:r>
                  <a:rPr lang="zh-CN" altLang="en-US">
                    <a:latin typeface="等线" panose="02010600030101010101" charset="-122"/>
                    <a:ea typeface="等线" panose="02010600030101010101" charset="-122"/>
                  </a:rPr>
                  <a:t>什么样的人？有什么样的特征？年轻人？女人？学生？</a:t>
                </a:r>
                <a:endParaRPr lang="zh-CN" altLang="en-US"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23501" y="12563"/>
                <a:ext cx="4068" cy="1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2400">
                    <a:solidFill>
                      <a:srgbClr val="FF0000"/>
                    </a:solidFill>
                  </a:rPr>
                  <a:t>特定用户、特定场景中的需求</a:t>
                </a:r>
                <a:endParaRPr lang="zh-CN" altLang="en-US" sz="2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27931" y="10295"/>
                <a:ext cx="1888" cy="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2000">
                    <a:solidFill>
                      <a:schemeClr val="tx1"/>
                    </a:solidFill>
                  </a:rPr>
                  <a:t>分析痛点</a:t>
                </a:r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34292" y="10163"/>
                <a:ext cx="4944" cy="2192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3600" b="1"/>
                  <a:t>产品需求</a:t>
                </a:r>
                <a:endParaRPr lang="zh-CN" altLang="en-US" sz="3600" b="1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29736" y="12563"/>
                <a:ext cx="5264" cy="3536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indent="0" algn="l">
                  <a:buNone/>
                </a:pPr>
                <a:r>
                  <a:rPr lang="en-US" altLang="zh-CN" sz="2000">
                    <a:latin typeface="等线" panose="02010600030101010101" charset="-122"/>
                    <a:ea typeface="等线" panose="02010600030101010101" charset="-122"/>
                    <a:cs typeface="等线" panose="02010600030101010101" charset="-122"/>
                    <a:sym typeface="+mn-ea"/>
                  </a:rPr>
                  <a:t>1.</a:t>
                </a:r>
                <a:r>
                  <a:rPr lang="zh-CN" altLang="en-US" sz="2000">
                    <a:latin typeface="等线" panose="02010600030101010101" charset="-122"/>
                    <a:ea typeface="等线" panose="02010600030101010101" charset="-122"/>
                    <a:cs typeface="等线" panose="02010600030101010101" charset="-122"/>
                    <a:sym typeface="+mn-ea"/>
                  </a:rPr>
                  <a:t>用户群大不大；</a:t>
                </a:r>
                <a:endParaRPr lang="zh-CN" altLang="en-US" sz="200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endParaRPr>
              </a:p>
              <a:p>
                <a:pPr indent="0" algn="l">
                  <a:buNone/>
                </a:pPr>
                <a:r>
                  <a:rPr lang="en-US" altLang="zh-CN" sz="2000">
                    <a:latin typeface="等线" panose="02010600030101010101" charset="-122"/>
                    <a:ea typeface="等线" panose="02010600030101010101" charset="-122"/>
                    <a:cs typeface="等线" panose="02010600030101010101" charset="-122"/>
                    <a:sym typeface="+mn-ea"/>
                  </a:rPr>
                  <a:t>2.</a:t>
                </a:r>
                <a:r>
                  <a:rPr lang="zh-CN" altLang="en-US" sz="2000">
                    <a:latin typeface="等线" panose="02010600030101010101" charset="-122"/>
                    <a:ea typeface="等线" panose="02010600030101010101" charset="-122"/>
                    <a:cs typeface="等线" panose="02010600030101010101" charset="-122"/>
                    <a:sym typeface="+mn-ea"/>
                  </a:rPr>
                  <a:t>是不是用户必须解决的？</a:t>
                </a:r>
                <a:endParaRPr lang="zh-CN" altLang="en-US" sz="200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endParaRPr>
              </a:p>
              <a:p>
                <a:pPr indent="0" algn="l">
                  <a:buNone/>
                </a:pPr>
                <a:r>
                  <a:rPr lang="en-US" altLang="zh-CN" sz="2000">
                    <a:latin typeface="等线" panose="02010600030101010101" charset="-122"/>
                    <a:ea typeface="等线" panose="02010600030101010101" charset="-122"/>
                    <a:cs typeface="等线" panose="02010600030101010101" charset="-122"/>
                    <a:sym typeface="+mn-ea"/>
                  </a:rPr>
                  <a:t>3.</a:t>
                </a:r>
                <a:r>
                  <a:rPr lang="zh-CN" altLang="en-US" sz="2000">
                    <a:latin typeface="等线" panose="02010600030101010101" charset="-122"/>
                    <a:ea typeface="等线" panose="02010600030101010101" charset="-122"/>
                    <a:cs typeface="等线" panose="02010600030101010101" charset="-122"/>
                    <a:sym typeface="+mn-ea"/>
                  </a:rPr>
                  <a:t>是不是用户急切想解决的；</a:t>
                </a:r>
                <a:endParaRPr lang="zh-CN" altLang="en-US" sz="200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endParaRPr>
              </a:p>
              <a:p>
                <a:pPr indent="0" algn="l">
                  <a:buNone/>
                </a:pPr>
                <a:r>
                  <a:rPr lang="en-US" altLang="zh-CN" sz="2000">
                    <a:latin typeface="等线" panose="02010600030101010101" charset="-122"/>
                    <a:ea typeface="等线" panose="02010600030101010101" charset="-122"/>
                    <a:cs typeface="等线" panose="02010600030101010101" charset="-122"/>
                    <a:sym typeface="+mn-ea"/>
                  </a:rPr>
                  <a:t>4.</a:t>
                </a:r>
                <a:r>
                  <a:rPr lang="zh-CN" altLang="en-US" sz="2000">
                    <a:latin typeface="等线" panose="02010600030101010101" charset="-122"/>
                    <a:ea typeface="等线" panose="02010600030101010101" charset="-122"/>
                    <a:cs typeface="等线" panose="02010600030101010101" charset="-122"/>
                    <a:sym typeface="+mn-ea"/>
                  </a:rPr>
                  <a:t>是不是经常会遇到（容易产生付费）；</a:t>
                </a:r>
                <a:endParaRPr lang="zh-CN" altLang="en-US" sz="200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endParaRPr>
              </a:p>
              <a:p>
                <a:pPr indent="0" algn="l">
                  <a:buNone/>
                </a:pPr>
                <a:r>
                  <a:rPr lang="en-US" altLang="zh-CN" sz="2000">
                    <a:latin typeface="等线" panose="02010600030101010101" charset="-122"/>
                    <a:ea typeface="等线" panose="02010600030101010101" charset="-122"/>
                    <a:cs typeface="等线" panose="02010600030101010101" charset="-122"/>
                    <a:sym typeface="+mn-ea"/>
                  </a:rPr>
                  <a:t>5.</a:t>
                </a:r>
                <a:r>
                  <a:rPr lang="zh-CN" altLang="en-US" sz="2000">
                    <a:latin typeface="等线" panose="02010600030101010101" charset="-122"/>
                    <a:ea typeface="等线" panose="02010600030101010101" charset="-122"/>
                    <a:cs typeface="等线" panose="02010600030101010101" charset="-122"/>
                    <a:sym typeface="+mn-ea"/>
                  </a:rPr>
                  <a:t>能不能解决（技术、资金、资源、人员）</a:t>
                </a:r>
                <a:endParaRPr lang="zh-CN" altLang="en-US" sz="200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endParaRPr>
              </a:p>
            </p:txBody>
          </p:sp>
          <p:cxnSp>
            <p:nvCxnSpPr>
              <p:cNvPr id="29" name="直接箭头连接符 28"/>
              <p:cNvCxnSpPr/>
              <p:nvPr/>
            </p:nvCxnSpPr>
            <p:spPr>
              <a:xfrm flipV="1">
                <a:off x="28044" y="10933"/>
                <a:ext cx="1692" cy="2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/>
              <p:cNvCxnSpPr>
                <a:stCxn id="21" idx="6"/>
                <a:endCxn id="23" idx="2"/>
              </p:cNvCxnSpPr>
              <p:nvPr/>
            </p:nvCxnSpPr>
            <p:spPr>
              <a:xfrm flipV="1">
                <a:off x="32902" y="11259"/>
                <a:ext cx="1390" cy="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/>
              <p:cNvCxnSpPr/>
              <p:nvPr/>
            </p:nvCxnSpPr>
            <p:spPr>
              <a:xfrm flipH="1">
                <a:off x="27931" y="11340"/>
                <a:ext cx="1805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文本框 35"/>
              <p:cNvSpPr txBox="1"/>
              <p:nvPr/>
            </p:nvSpPr>
            <p:spPr>
              <a:xfrm>
                <a:off x="27946" y="11536"/>
                <a:ext cx="1888" cy="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2000">
                    <a:solidFill>
                      <a:schemeClr val="tx1"/>
                    </a:solidFill>
                  </a:rPr>
                  <a:t>不予满足</a:t>
                </a:r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32949" y="10486"/>
                <a:ext cx="1088" cy="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2000">
                    <a:solidFill>
                      <a:schemeClr val="tx1"/>
                    </a:solidFill>
                  </a:rPr>
                  <a:t>满足</a:t>
                </a:r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" name="直接箭头连接符 37"/>
              <p:cNvCxnSpPr>
                <a:stCxn id="2" idx="6"/>
                <a:endCxn id="20" idx="1"/>
              </p:cNvCxnSpPr>
              <p:nvPr/>
            </p:nvCxnSpPr>
            <p:spPr>
              <a:xfrm>
                <a:off x="22326" y="9274"/>
                <a:ext cx="1175" cy="1219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38"/>
              <p:cNvCxnSpPr>
                <a:stCxn id="5" idx="6"/>
                <a:endCxn id="20" idx="3"/>
              </p:cNvCxnSpPr>
              <p:nvPr/>
            </p:nvCxnSpPr>
            <p:spPr>
              <a:xfrm flipV="1">
                <a:off x="22444" y="12043"/>
                <a:ext cx="1057" cy="989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文本框 41"/>
            <p:cNvSpPr txBox="1"/>
            <p:nvPr/>
          </p:nvSpPr>
          <p:spPr>
            <a:xfrm>
              <a:off x="16213" y="8979"/>
              <a:ext cx="334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</a:rPr>
                <a:t>遇到了什么问题？</a:t>
              </a:r>
              <a:endParaRPr lang="zh-CN" altLang="en-US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  <a:p>
              <a:pPr algn="l"/>
              <a:r>
                <a:rPr lang="zh-CN" altLang="en-US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</a:rPr>
                <a:t>希望怎么解决</a:t>
              </a:r>
              <a:endParaRPr lang="zh-CN" altLang="en-US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7" grpId="0"/>
      <p:bldP spid="7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99490" y="677545"/>
            <a:ext cx="4937760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需求如何分析</a:t>
            </a:r>
            <a:endParaRPr lang="zh-CN" altLang="en-US" sz="5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>
            <a:stCxn id="3" idx="3"/>
          </p:cNvCxnSpPr>
          <p:nvPr/>
        </p:nvCxnSpPr>
        <p:spPr>
          <a:xfrm>
            <a:off x="5937250" y="1154430"/>
            <a:ext cx="147193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162300" y="3648710"/>
            <a:ext cx="6075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320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</a:rPr>
              <a:t>举例</a:t>
            </a:r>
            <a:r>
              <a:rPr lang="zh-CN" altLang="en-US" sz="320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</a:rPr>
              <a:t>：我想要男朋友</a:t>
            </a:r>
            <a:r>
              <a:rPr lang="en-US" altLang="zh-CN" sz="320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</a:rPr>
              <a:t>/</a:t>
            </a:r>
            <a:r>
              <a:rPr lang="zh-CN" altLang="en-US" sz="320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</a:rPr>
              <a:t>老公买</a:t>
            </a:r>
            <a:r>
              <a:rPr lang="en-US" altLang="zh-CN" sz="320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</a:rPr>
              <a:t>MAC</a:t>
            </a:r>
            <a:endParaRPr lang="en-US" altLang="zh-CN" sz="3200">
              <a:solidFill>
                <a:srgbClr val="C0000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24520" y="4875530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1">
                <a:latin typeface="等线" panose="02010600030101010101" charset="-122"/>
                <a:ea typeface="等线" panose="02010600030101010101" charset="-122"/>
              </a:rPr>
              <a:t>用户</a:t>
            </a:r>
            <a:endParaRPr lang="zh-CN" altLang="en-US" sz="3600" b="1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18035" y="4848860"/>
            <a:ext cx="14408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latin typeface="等线" panose="02010600030101010101" charset="-122"/>
                <a:ea typeface="等线" panose="02010600030101010101" charset="-122"/>
              </a:rPr>
              <a:t>场景</a:t>
            </a:r>
            <a:endParaRPr lang="zh-CN" altLang="en-US" sz="3600" b="1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249795" y="7378065"/>
            <a:ext cx="304673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>
                <a:latin typeface="等线" panose="02010600030101010101" charset="-122"/>
                <a:ea typeface="等线" panose="02010600030101010101" charset="-122"/>
              </a:rPr>
              <a:t>女朋友，</a:t>
            </a:r>
            <a:r>
              <a:rPr lang="en-US" altLang="zh-CN" sz="2800">
                <a:latin typeface="等线" panose="02010600030101010101" charset="-122"/>
                <a:ea typeface="等线" panose="02010600030101010101" charset="-122"/>
              </a:rPr>
              <a:t>25</a:t>
            </a:r>
            <a:r>
              <a:rPr lang="zh-CN" altLang="en-US" sz="2800">
                <a:latin typeface="等线" panose="02010600030101010101" charset="-122"/>
                <a:ea typeface="等线" panose="02010600030101010101" charset="-122"/>
              </a:rPr>
              <a:t>岁，喜欢最新潮的东西，爱打扮，爱一切能让自己变美的东西</a:t>
            </a:r>
            <a:endParaRPr lang="en-US" altLang="zh-CN" sz="280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717530" y="6123305"/>
            <a:ext cx="48272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等线" panose="02010600030101010101" charset="-122"/>
                <a:ea typeface="等线" panose="02010600030101010101" charset="-122"/>
              </a:rPr>
              <a:t>场景</a:t>
            </a:r>
            <a:r>
              <a:rPr lang="en-US" altLang="zh-CN" sz="2400">
                <a:latin typeface="等线" panose="02010600030101010101" charset="-122"/>
                <a:ea typeface="等线" panose="02010600030101010101" charset="-122"/>
              </a:rPr>
              <a:t>1</a:t>
            </a:r>
            <a:r>
              <a:rPr lang="zh-CN" altLang="en-US" sz="2400">
                <a:latin typeface="等线" panose="02010600030101010101" charset="-122"/>
                <a:ea typeface="等线" panose="02010600030101010101" charset="-122"/>
              </a:rPr>
              <a:t>：看到同事的一款</a:t>
            </a:r>
            <a:r>
              <a:rPr lang="en-US" altLang="zh-CN" sz="2400">
                <a:latin typeface="等线" panose="02010600030101010101" charset="-122"/>
                <a:ea typeface="等线" panose="02010600030101010101" charset="-122"/>
              </a:rPr>
              <a:t>MAC</a:t>
            </a:r>
            <a:r>
              <a:rPr lang="zh-CN" altLang="en-US" sz="2400">
                <a:latin typeface="等线" panose="02010600030101010101" charset="-122"/>
                <a:ea typeface="等线" panose="02010600030101010101" charset="-122"/>
              </a:rPr>
              <a:t>口红颜色很好看，自己也想买一根</a:t>
            </a:r>
            <a:endParaRPr lang="zh-CN" altLang="en-US" sz="240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717530" y="7624763"/>
            <a:ext cx="48279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等线" panose="02010600030101010101" charset="-122"/>
                <a:ea typeface="等线" panose="02010600030101010101" charset="-122"/>
              </a:rPr>
              <a:t>场景</a:t>
            </a:r>
            <a:r>
              <a:rPr lang="en-US" altLang="zh-CN" sz="2400">
                <a:latin typeface="等线" panose="02010600030101010101" charset="-122"/>
                <a:ea typeface="等线" panose="02010600030101010101" charset="-122"/>
              </a:rPr>
              <a:t>2</a:t>
            </a:r>
            <a:r>
              <a:rPr lang="zh-CN" altLang="en-US" sz="2400">
                <a:latin typeface="等线" panose="02010600030101010101" charset="-122"/>
                <a:ea typeface="等线" panose="02010600030101010101" charset="-122"/>
              </a:rPr>
              <a:t>：看到一个新的色号的口红，自己也想要，能记住的牌子只有</a:t>
            </a:r>
            <a:r>
              <a:rPr lang="en-US" altLang="zh-CN" sz="2400">
                <a:latin typeface="等线" panose="02010600030101010101" charset="-122"/>
                <a:ea typeface="等线" panose="02010600030101010101" charset="-122"/>
              </a:rPr>
              <a:t>MAC</a:t>
            </a:r>
            <a:endParaRPr lang="en-US" altLang="zh-CN" sz="240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717530" y="9674225"/>
            <a:ext cx="48006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等线" panose="02010600030101010101" charset="-122"/>
                <a:ea typeface="等线" panose="02010600030101010101" charset="-122"/>
              </a:rPr>
              <a:t>场景</a:t>
            </a:r>
            <a:r>
              <a:rPr lang="en-US" altLang="zh-CN" sz="2400">
                <a:latin typeface="等线" panose="02010600030101010101" charset="-122"/>
                <a:ea typeface="等线" panose="02010600030101010101" charset="-122"/>
              </a:rPr>
              <a:t>3</a:t>
            </a:r>
            <a:r>
              <a:rPr lang="zh-CN" altLang="en-US" sz="2400">
                <a:latin typeface="等线" panose="02010600030101010101" charset="-122"/>
                <a:ea typeface="等线" panose="02010600030101010101" charset="-122"/>
              </a:rPr>
              <a:t>：看到同事男朋友送了同事口红，女朋友很羡慕，也希望男朋友送自己礼物</a:t>
            </a:r>
            <a:endParaRPr lang="zh-CN" sz="2400"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8750" y="6597015"/>
            <a:ext cx="3336290" cy="2441575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3162300" y="4848860"/>
            <a:ext cx="2926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1">
                <a:latin typeface="等线" panose="02010600030101010101" charset="-122"/>
                <a:ea typeface="等线" panose="02010600030101010101" charset="-122"/>
              </a:rPr>
              <a:t>男友解决方案</a:t>
            </a:r>
            <a:endParaRPr lang="zh-CN" altLang="en-US" sz="3600" b="1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8140680" y="4848860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1">
                <a:latin typeface="等线" panose="02010600030101010101" charset="-122"/>
                <a:ea typeface="等线" panose="02010600030101010101" charset="-122"/>
              </a:rPr>
              <a:t>正解</a:t>
            </a:r>
            <a:endParaRPr lang="zh-CN" altLang="en-US" sz="3600" b="1"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7898110" y="5059680"/>
            <a:ext cx="1477010" cy="2667635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7839690" y="6856730"/>
            <a:ext cx="1593850" cy="246888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18025" y="9373870"/>
            <a:ext cx="1183005" cy="136969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57090" y="10873105"/>
            <a:ext cx="2096770" cy="92011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03900" y="9491345"/>
            <a:ext cx="935990" cy="1252220"/>
          </a:xfrm>
          <a:prstGeom prst="rect">
            <a:avLst/>
          </a:prstGeom>
        </p:spPr>
      </p:pic>
      <p:cxnSp>
        <p:nvCxnSpPr>
          <p:cNvPr id="42" name="直接连接符 41"/>
          <p:cNvCxnSpPr/>
          <p:nvPr/>
        </p:nvCxnSpPr>
        <p:spPr>
          <a:xfrm>
            <a:off x="6934835" y="4876800"/>
            <a:ext cx="0" cy="6917055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10398760" y="4827270"/>
            <a:ext cx="0" cy="6917055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15705455" y="4827270"/>
            <a:ext cx="0" cy="6917055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5" name="图片 4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23405" y="9491345"/>
            <a:ext cx="1928495" cy="2188845"/>
          </a:xfrm>
          <a:prstGeom prst="rect">
            <a:avLst/>
          </a:prstGeom>
        </p:spPr>
      </p:pic>
      <p:sp>
        <p:nvSpPr>
          <p:cNvPr id="46" name="乘号 45"/>
          <p:cNvSpPr/>
          <p:nvPr/>
        </p:nvSpPr>
        <p:spPr>
          <a:xfrm>
            <a:off x="3930650" y="10553700"/>
            <a:ext cx="1084580" cy="1009650"/>
          </a:xfrm>
          <a:prstGeom prst="mathMultiply">
            <a:avLst>
              <a:gd name="adj1" fmla="val 13219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402705" y="2311400"/>
            <a:ext cx="104057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3600" b="1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通过用户场景挖掘用户真实需求</a:t>
            </a:r>
            <a:endParaRPr lang="zh-CN" altLang="en-US" sz="3600" b="1">
              <a:solidFill>
                <a:srgbClr val="C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46" grpId="0" bldLvl="0" animBg="1"/>
      <p:bldP spid="46" grpId="1" animBg="1"/>
      <p:bldP spid="5" grpId="0"/>
      <p:bldP spid="13" grpId="0"/>
      <p:bldP spid="5" grpId="1"/>
      <p:bldP spid="13" grpId="1"/>
      <p:bldP spid="6" grpId="0"/>
      <p:bldP spid="14" grpId="0"/>
      <p:bldP spid="18" grpId="0"/>
      <p:bldP spid="21" grpId="0"/>
      <p:bldP spid="6" grpId="1"/>
      <p:bldP spid="14" grpId="1"/>
      <p:bldP spid="18" grpId="1"/>
      <p:bldP spid="21" grpId="1"/>
      <p:bldP spid="27" grpId="0"/>
      <p:bldP spid="27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99490" y="677545"/>
            <a:ext cx="4904105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需求如何分析</a:t>
            </a:r>
            <a:endParaRPr lang="zh-CN" altLang="en-US" sz="5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>
            <a:stCxn id="3" idx="3"/>
          </p:cNvCxnSpPr>
          <p:nvPr/>
        </p:nvCxnSpPr>
        <p:spPr>
          <a:xfrm>
            <a:off x="5903595" y="1154430"/>
            <a:ext cx="1498854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7616190" y="2443480"/>
            <a:ext cx="6786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 b="1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</a:rPr>
              <a:t>通过四象限法区分需求优先级</a:t>
            </a:r>
            <a:endParaRPr lang="zh-CN" altLang="en-US" sz="4000" b="1">
              <a:solidFill>
                <a:srgbClr val="C0000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194175" y="11201400"/>
            <a:ext cx="136315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衡量需求重要性几个维度：用户量、发生频率、产品价值，</a:t>
            </a:r>
            <a:r>
              <a:rPr lang="zh-CN" altLang="en-US" sz="240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重要性决定了该需求到底要</a:t>
            </a:r>
            <a:r>
              <a:rPr lang="zh-CN" altLang="en-US" sz="240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不要优化</a:t>
            </a:r>
            <a:endParaRPr lang="zh-CN" altLang="en-US" sz="2400" b="1">
              <a:solidFill>
                <a:srgbClr val="C00000"/>
              </a:solidFill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衡量需求的紧急性：开发难度与效度，</a:t>
            </a:r>
            <a:r>
              <a:rPr lang="zh-CN" altLang="en-US" sz="240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紧急性决定该需求什么时候解决</a:t>
            </a:r>
            <a:endParaRPr lang="en-US" altLang="zh-CN" sz="2400">
              <a:latin typeface="等线" panose="02010600030101010101" charset="-122"/>
              <a:ea typeface="等线" panose="02010600030101010101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376545" y="3836670"/>
            <a:ext cx="9654540" cy="6876415"/>
            <a:chOff x="7807" y="7801"/>
            <a:chExt cx="15204" cy="10829"/>
          </a:xfrm>
        </p:grpSpPr>
        <p:sp>
          <p:nvSpPr>
            <p:cNvPr id="21" name="矩形 20"/>
            <p:cNvSpPr/>
            <p:nvPr/>
          </p:nvSpPr>
          <p:spPr>
            <a:xfrm>
              <a:off x="14414" y="9186"/>
              <a:ext cx="5986" cy="459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zh-CN" altLang="en-US" sz="2400" b="1">
                  <a:latin typeface="等线" panose="02010600030101010101" charset="-122"/>
                  <a:ea typeface="等线" panose="02010600030101010101" charset="-122"/>
                  <a:sym typeface="+mn-ea"/>
                </a:rPr>
                <a:t>①重要紧急（</a:t>
              </a:r>
              <a:r>
                <a:rPr lang="en-US" altLang="zh-CN" sz="2400" b="1">
                  <a:latin typeface="等线" panose="02010600030101010101" charset="-122"/>
                  <a:ea typeface="等线" panose="02010600030101010101" charset="-122"/>
                  <a:sym typeface="+mn-ea"/>
                </a:rPr>
                <a:t>20%-25%</a:t>
              </a:r>
              <a:r>
                <a:rPr lang="zh-CN" altLang="en-US" sz="2400" b="1">
                  <a:latin typeface="等线" panose="02010600030101010101" charset="-122"/>
                  <a:ea typeface="等线" panose="02010600030101010101" charset="-122"/>
                  <a:sym typeface="+mn-ea"/>
                </a:rPr>
                <a:t>）</a:t>
              </a:r>
              <a:endParaRPr lang="zh-CN" altLang="en-US" sz="2400" b="1">
                <a:latin typeface="等线" panose="02010600030101010101" charset="-122"/>
                <a:ea typeface="等线" panose="02010600030101010101" charset="-122"/>
              </a:endParaRPr>
            </a:p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zh-CN" altLang="en-US" sz="2400" b="1">
                  <a:latin typeface="等线" panose="02010600030101010101" charset="-122"/>
                  <a:ea typeface="等线" panose="02010600030101010101" charset="-122"/>
                  <a:sym typeface="+mn-ea"/>
                </a:rPr>
                <a:t>影响线上正常使用的</a:t>
              </a:r>
              <a:r>
                <a:rPr lang="en-US" altLang="zh-CN" sz="2400" b="1">
                  <a:latin typeface="等线" panose="02010600030101010101" charset="-122"/>
                  <a:ea typeface="等线" panose="02010600030101010101" charset="-122"/>
                  <a:sym typeface="+mn-ea"/>
                </a:rPr>
                <a:t>bug</a:t>
              </a:r>
              <a:endParaRPr lang="en-US" altLang="zh-CN" sz="2400" b="1">
                <a:latin typeface="等线" panose="02010600030101010101" charset="-122"/>
                <a:ea typeface="等线" panose="02010600030101010101" charset="-122"/>
                <a:sym typeface="+mn-ea"/>
              </a:endParaRPr>
            </a:p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zh-CN" altLang="en-US" sz="2400" b="1">
                  <a:latin typeface="等线" panose="02010600030101010101" charset="-122"/>
                  <a:ea typeface="等线" panose="02010600030101010101" charset="-122"/>
                  <a:sym typeface="+mn-ea"/>
                </a:rPr>
                <a:t>影响产品、用户数据的安全隐患</a:t>
              </a:r>
              <a:endParaRPr lang="zh-CN" altLang="en-US" sz="2400" b="1">
                <a:latin typeface="等线" panose="02010600030101010101" charset="-122"/>
                <a:ea typeface="等线" panose="02010600030101010101" charset="-122"/>
                <a:sym typeface="+mn-ea"/>
              </a:endParaRPr>
            </a:p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zh-CN" altLang="en-US" sz="2400" b="1">
                  <a:latin typeface="等线" panose="02010600030101010101" charset="-122"/>
                  <a:ea typeface="等线" panose="02010600030101010101" charset="-122"/>
                  <a:sym typeface="+mn-ea"/>
                </a:rPr>
                <a:t>产品漏洞</a:t>
              </a:r>
              <a:endParaRPr lang="zh-CN" altLang="en-US" sz="2400" b="1">
                <a:latin typeface="等线" panose="02010600030101010101" charset="-122"/>
                <a:ea typeface="等线" panose="02010600030101010101" charset="-122"/>
                <a:sym typeface="+mn-ea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4414" y="13783"/>
              <a:ext cx="5986" cy="4537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indent="0" algn="l">
                <a:buFont typeface="Arial" panose="020B0604020202020204" pitchFamily="34" charset="0"/>
                <a:buNone/>
              </a:pPr>
              <a:r>
                <a:rPr lang="zh-CN" altLang="en-US" sz="2400" b="1">
                  <a:latin typeface="等线" panose="02010600030101010101" charset="-122"/>
                  <a:ea typeface="等线" panose="02010600030101010101" charset="-122"/>
                  <a:sym typeface="+mn-ea"/>
                </a:rPr>
                <a:t>③不重要但紧急</a:t>
              </a:r>
              <a:r>
                <a:rPr lang="en-US" altLang="zh-CN" sz="2400" b="1">
                  <a:latin typeface="等线" panose="02010600030101010101" charset="-122"/>
                  <a:ea typeface="等线" panose="02010600030101010101" charset="-122"/>
                  <a:sym typeface="+mn-ea"/>
                </a:rPr>
                <a:t>(</a:t>
              </a:r>
              <a:r>
                <a:rPr lang="en-US" altLang="zh-CN" sz="2400" b="1">
                  <a:latin typeface="等线" panose="02010600030101010101" charset="-122"/>
                  <a:ea typeface="等线" panose="02010600030101010101" charset="-122"/>
                  <a:sym typeface="+mn-ea"/>
                </a:rPr>
                <a:t>1%-5%)</a:t>
              </a:r>
              <a:endParaRPr lang="zh-CN" altLang="en-US" sz="2400" b="1">
                <a:latin typeface="等线" panose="02010600030101010101" charset="-122"/>
                <a:ea typeface="等线" panose="02010600030101010101" charset="-122"/>
              </a:endParaRPr>
            </a:p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zh-CN" altLang="en-US" sz="2400" b="1">
                  <a:latin typeface="等线" panose="02010600030101010101" charset="-122"/>
                  <a:ea typeface="等线" panose="02010600030101010101" charset="-122"/>
                  <a:sym typeface="+mn-ea"/>
                </a:rPr>
                <a:t>迫在眉睫的小事</a:t>
              </a:r>
              <a:endParaRPr lang="zh-CN" altLang="en-US" sz="2400" b="1">
                <a:latin typeface="等线" panose="02010600030101010101" charset="-122"/>
                <a:ea typeface="等线" panose="02010600030101010101" charset="-122"/>
                <a:sym typeface="+mn-ea"/>
              </a:endParaRPr>
            </a:p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zh-CN" altLang="en-US" sz="2400" b="1">
                  <a:latin typeface="等线" panose="02010600030101010101" charset="-122"/>
                  <a:ea typeface="等线" panose="02010600030101010101" charset="-122"/>
                  <a:sym typeface="+mn-ea"/>
                </a:rPr>
                <a:t>完善线上功能的体验优化</a:t>
              </a:r>
              <a:endParaRPr lang="zh-CN" altLang="en-US" sz="2400" b="1">
                <a:latin typeface="等线" panose="02010600030101010101" charset="-122"/>
                <a:ea typeface="等线" panose="02010600030101010101" charset="-122"/>
                <a:sym typeface="+mn-ea"/>
              </a:endParaRPr>
            </a:p>
            <a:p>
              <a:pPr marL="342900" indent="-342900" algn="l">
                <a:buFont typeface="Arial" panose="020B0604020202020204" pitchFamily="34" charset="0"/>
                <a:buChar char="•"/>
              </a:pPr>
              <a:endParaRPr lang="zh-CN" altLang="en-US" sz="2400" b="1">
                <a:latin typeface="等线" panose="02010600030101010101" charset="-122"/>
                <a:ea typeface="等线" panose="02010600030101010101" charset="-122"/>
                <a:sym typeface="+mn-ea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8367" y="9186"/>
              <a:ext cx="6047" cy="4597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zh-CN" altLang="en-US" sz="2400" b="1">
                  <a:latin typeface="等线" panose="02010600030101010101" charset="-122"/>
                  <a:ea typeface="等线" panose="02010600030101010101" charset="-122"/>
                  <a:sym typeface="+mn-ea"/>
                </a:rPr>
                <a:t>②重要不紧急（</a:t>
              </a:r>
              <a:r>
                <a:rPr lang="en-US" altLang="zh-CN" sz="2400" b="1">
                  <a:latin typeface="等线" panose="02010600030101010101" charset="-122"/>
                  <a:ea typeface="等线" panose="02010600030101010101" charset="-122"/>
                  <a:sym typeface="+mn-ea"/>
                </a:rPr>
                <a:t>75%-80%</a:t>
              </a:r>
              <a:r>
                <a:rPr lang="zh-CN" altLang="en-US" sz="2400" b="1">
                  <a:latin typeface="等线" panose="02010600030101010101" charset="-122"/>
                  <a:ea typeface="等线" panose="02010600030101010101" charset="-122"/>
                  <a:sym typeface="+mn-ea"/>
                </a:rPr>
                <a:t>）</a:t>
              </a:r>
              <a:endParaRPr lang="zh-CN" altLang="en-US" sz="2400" b="1">
                <a:latin typeface="等线" panose="02010600030101010101" charset="-122"/>
                <a:ea typeface="等线" panose="02010600030101010101" charset="-122"/>
              </a:endParaRPr>
            </a:p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zh-CN" altLang="en-US" sz="2400" b="1">
                  <a:latin typeface="等线" panose="02010600030101010101" charset="-122"/>
                  <a:ea typeface="等线" panose="02010600030101010101" charset="-122"/>
                  <a:sym typeface="+mn-ea"/>
                </a:rPr>
                <a:t>符合公司战略的产品规划</a:t>
              </a:r>
              <a:endParaRPr lang="zh-CN" altLang="en-US" sz="2400" b="1">
                <a:latin typeface="等线" panose="02010600030101010101" charset="-122"/>
                <a:ea typeface="等线" panose="02010600030101010101" charset="-122"/>
                <a:sym typeface="+mn-ea"/>
              </a:endParaRPr>
            </a:p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zh-CN" altLang="en-US" sz="2400" b="1">
                  <a:latin typeface="等线" panose="02010600030101010101" charset="-122"/>
                  <a:ea typeface="等线" panose="02010600030101010101" charset="-122"/>
                  <a:sym typeface="+mn-ea"/>
                </a:rPr>
                <a:t>产品与流程优化</a:t>
              </a:r>
              <a:endParaRPr lang="zh-CN" altLang="en-US" sz="2400" b="1">
                <a:latin typeface="等线" panose="02010600030101010101" charset="-122"/>
                <a:ea typeface="等线" panose="02010600030101010101" charset="-122"/>
                <a:sym typeface="+mn-ea"/>
              </a:endParaRPr>
            </a:p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zh-CN" altLang="en-US" sz="2400" b="1">
                  <a:latin typeface="等线" panose="02010600030101010101" charset="-122"/>
                  <a:ea typeface="等线" panose="02010600030101010101" charset="-122"/>
                  <a:sym typeface="+mn-ea"/>
                </a:rPr>
                <a:t>可超越竞争对手的产品策略</a:t>
              </a:r>
              <a:endParaRPr lang="zh-CN" altLang="en-US" sz="2400" b="1">
                <a:latin typeface="等线" panose="02010600030101010101" charset="-122"/>
                <a:ea typeface="等线" panose="02010600030101010101" charset="-122"/>
                <a:sym typeface="+mn-ea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8367" y="13783"/>
              <a:ext cx="6047" cy="4537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indent="0" algn="ctr">
                <a:buFont typeface="Arial" panose="020B0604020202020204" pitchFamily="34" charset="0"/>
                <a:buNone/>
              </a:pPr>
              <a:r>
                <a:rPr lang="zh-CN" altLang="en-US" sz="2400" b="1">
                  <a:latin typeface="等线" panose="02010600030101010101" charset="-122"/>
                  <a:ea typeface="等线" panose="02010600030101010101" charset="-122"/>
                  <a:sym typeface="+mn-ea"/>
                </a:rPr>
                <a:t>④不重要不紧急（</a:t>
              </a:r>
              <a:r>
                <a:rPr lang="en-US" altLang="zh-CN" sz="2400" b="1">
                  <a:latin typeface="等线" panose="02010600030101010101" charset="-122"/>
                  <a:ea typeface="等线" panose="02010600030101010101" charset="-122"/>
                  <a:sym typeface="+mn-ea"/>
                </a:rPr>
                <a:t>&lt;1%</a:t>
              </a:r>
              <a:r>
                <a:rPr lang="zh-CN" altLang="en-US" sz="2400" b="1">
                  <a:latin typeface="等线" panose="02010600030101010101" charset="-122"/>
                  <a:ea typeface="等线" panose="02010600030101010101" charset="-122"/>
                  <a:sym typeface="+mn-ea"/>
                </a:rPr>
                <a:t>）</a:t>
              </a:r>
              <a:endParaRPr lang="zh-CN" altLang="en-US" sz="2400" b="1">
                <a:latin typeface="等线" panose="02010600030101010101" charset="-122"/>
                <a:ea typeface="等线" panose="02010600030101010101" charset="-122"/>
                <a:sym typeface="+mn-ea"/>
              </a:endParaRPr>
            </a:p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zh-CN" altLang="en-US" sz="2400" b="1">
                  <a:latin typeface="等线" panose="02010600030101010101" charset="-122"/>
                  <a:ea typeface="等线" panose="02010600030101010101" charset="-122"/>
                  <a:sym typeface="+mn-ea"/>
                </a:rPr>
                <a:t>文案细节调整</a:t>
              </a:r>
              <a:endParaRPr lang="zh-CN" altLang="en-US" sz="2400" b="1">
                <a:latin typeface="等线" panose="02010600030101010101" charset="-122"/>
                <a:ea typeface="等线" panose="02010600030101010101" charset="-122"/>
                <a:sym typeface="+mn-ea"/>
              </a:endParaRPr>
            </a:p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zh-CN" altLang="en-US" sz="2400" b="1">
                  <a:latin typeface="等线" panose="02010600030101010101" charset="-122"/>
                  <a:ea typeface="等线" panose="02010600030101010101" charset="-122"/>
                  <a:sym typeface="+mn-ea"/>
                </a:rPr>
                <a:t>线上功能交互细节统一</a:t>
              </a:r>
              <a:endParaRPr lang="zh-CN" altLang="en-US" sz="2400" b="1">
                <a:latin typeface="等线" panose="02010600030101010101" charset="-122"/>
                <a:ea typeface="等线" panose="02010600030101010101" charset="-122"/>
                <a:sym typeface="+mn-ea"/>
              </a:endParaRPr>
            </a:p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zh-CN" altLang="en-US" sz="2400" b="1">
                  <a:latin typeface="等线" panose="02010600030101010101" charset="-122"/>
                  <a:ea typeface="等线" panose="02010600030101010101" charset="-122"/>
                  <a:sym typeface="+mn-ea"/>
                </a:rPr>
                <a:t>交互细节优化</a:t>
              </a:r>
              <a:endParaRPr lang="zh-CN" altLang="en-US" sz="2400" b="1">
                <a:latin typeface="等线" panose="02010600030101010101" charset="-122"/>
                <a:ea typeface="等线" panose="02010600030101010101" charset="-122"/>
                <a:sym typeface="+mn-ea"/>
              </a:endParaRPr>
            </a:p>
          </p:txBody>
        </p:sp>
        <p:cxnSp>
          <p:nvCxnSpPr>
            <p:cNvPr id="26" name="直接箭头连接符 25"/>
            <p:cNvCxnSpPr/>
            <p:nvPr/>
          </p:nvCxnSpPr>
          <p:spPr>
            <a:xfrm>
              <a:off x="7807" y="13791"/>
              <a:ext cx="13092" cy="1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flipV="1">
              <a:off x="14414" y="8623"/>
              <a:ext cx="0" cy="1000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21043" y="13334"/>
              <a:ext cx="196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800"/>
                <a:t>紧急性</a:t>
              </a:r>
              <a:endParaRPr lang="zh-CN" altLang="en-US" sz="280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3366" y="7801"/>
              <a:ext cx="196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800"/>
                <a:t>重要性</a:t>
              </a:r>
              <a:endParaRPr lang="zh-CN" altLang="en-US" sz="2800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6815455" y="12689205"/>
            <a:ext cx="5436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ea typeface="宋体" panose="02010600030101010101" pitchFamily="2" charset="-122"/>
              </a:rPr>
              <a:t>优先级</a:t>
            </a:r>
            <a:r>
              <a:rPr lang="en-US" altLang="zh-CN">
                <a:ea typeface="宋体" panose="02010600030101010101" pitchFamily="2" charset="-122"/>
              </a:rPr>
              <a:t>=(</a:t>
            </a:r>
            <a:r>
              <a:rPr lang="zh-CN" altLang="en-US">
                <a:ea typeface="宋体" panose="02010600030101010101" pitchFamily="2" charset="-122"/>
              </a:rPr>
              <a:t>重要性</a:t>
            </a:r>
            <a:r>
              <a:rPr lang="en-US" altLang="zh-CN">
                <a:ea typeface="宋体" panose="02010600030101010101" pitchFamily="2" charset="-122"/>
              </a:rPr>
              <a:t>+</a:t>
            </a:r>
            <a:r>
              <a:rPr lang="zh-CN" altLang="en-US">
                <a:ea typeface="宋体" panose="02010600030101010101" pitchFamily="2" charset="-122"/>
              </a:rPr>
              <a:t>紧急性</a:t>
            </a:r>
            <a:r>
              <a:rPr lang="en-US" altLang="zh-CN">
                <a:ea typeface="宋体" panose="02010600030101010101" pitchFamily="2" charset="-122"/>
              </a:rPr>
              <a:t>+</a:t>
            </a:r>
            <a:r>
              <a:rPr lang="zh-CN" altLang="en-US">
                <a:ea typeface="宋体" panose="02010600030101010101" pitchFamily="2" charset="-122"/>
              </a:rPr>
              <a:t>用户量</a:t>
            </a:r>
            <a:r>
              <a:rPr lang="en-US" altLang="zh-CN">
                <a:ea typeface="宋体" panose="02010600030101010101" pitchFamily="2" charset="-122"/>
              </a:rPr>
              <a:t>+</a:t>
            </a:r>
            <a:r>
              <a:rPr lang="zh-CN" altLang="en-US">
                <a:ea typeface="宋体" panose="02010600030101010101" pitchFamily="2" charset="-122"/>
              </a:rPr>
              <a:t>使用频率</a:t>
            </a:r>
            <a:r>
              <a:rPr lang="en-US" altLang="zh-CN">
                <a:ea typeface="宋体" panose="02010600030101010101" pitchFamily="2" charset="-122"/>
              </a:rPr>
              <a:t>)/</a:t>
            </a:r>
            <a:r>
              <a:rPr lang="zh-CN" altLang="en-US">
                <a:ea typeface="宋体" panose="02010600030101010101" pitchFamily="2" charset="-122"/>
              </a:rPr>
              <a:t>开发成本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690975" y="6776085"/>
            <a:ext cx="4754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latin typeface="等线" panose="02010600030101010101" charset="-122"/>
                <a:ea typeface="等线" panose="02010600030101010101" charset="-122"/>
              </a:rPr>
              <a:t>大联考期间大量用户突然无法登录</a:t>
            </a:r>
            <a:endParaRPr lang="zh-CN" altLang="en-US" sz="240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690975" y="7598410"/>
            <a:ext cx="70751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精准教学通</a:t>
            </a:r>
            <a:r>
              <a:rPr lang="en-US" altLang="zh-CN" sz="2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APP</a:t>
            </a:r>
            <a:r>
              <a:rPr lang="zh-CN" altLang="en-US" sz="2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要加一个拍搜的功能，收集线下错题</a:t>
            </a:r>
            <a:endParaRPr lang="zh-CN" altLang="en-US" sz="24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690975" y="8420735"/>
            <a:ext cx="57086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手机端一个</a:t>
            </a:r>
            <a:r>
              <a:rPr lang="en-US" altLang="zh-CN" sz="2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H5</a:t>
            </a:r>
            <a:r>
              <a:rPr lang="zh-CN" altLang="en-US" sz="2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页面加载比较慢，需要优化</a:t>
            </a:r>
            <a:endParaRPr lang="zh-CN" altLang="en-US" sz="24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690975" y="9243060"/>
            <a:ext cx="64655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APP</a:t>
            </a:r>
            <a:r>
              <a:rPr lang="zh-CN" altLang="en-US" sz="2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里的文章，标题颜色太黑了，建议调灰一点</a:t>
            </a:r>
            <a:endParaRPr lang="zh-CN" altLang="en-US" sz="24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438370" y="5742940"/>
            <a:ext cx="2672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latin typeface="等线" panose="02010600030101010101" charset="-122"/>
                <a:ea typeface="等线" panose="02010600030101010101" charset="-122"/>
              </a:rPr>
              <a:t>举例排序优先级</a:t>
            </a:r>
            <a:endParaRPr lang="zh-CN" altLang="en-US" sz="2800" b="1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5997555" y="6776085"/>
            <a:ext cx="482600" cy="4603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1</a:t>
            </a:r>
            <a:endParaRPr lang="en-US" altLang="zh-CN" sz="3200"/>
          </a:p>
        </p:txBody>
      </p:sp>
      <p:sp>
        <p:nvSpPr>
          <p:cNvPr id="11" name="椭圆 10"/>
          <p:cNvSpPr/>
          <p:nvPr/>
        </p:nvSpPr>
        <p:spPr>
          <a:xfrm>
            <a:off x="15997555" y="7586980"/>
            <a:ext cx="482600" cy="4603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2</a:t>
            </a:r>
            <a:endParaRPr lang="en-US" altLang="zh-CN" sz="3200"/>
          </a:p>
        </p:txBody>
      </p:sp>
      <p:sp>
        <p:nvSpPr>
          <p:cNvPr id="12" name="椭圆 11"/>
          <p:cNvSpPr/>
          <p:nvPr/>
        </p:nvSpPr>
        <p:spPr>
          <a:xfrm>
            <a:off x="15997555" y="8397875"/>
            <a:ext cx="482600" cy="4603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3</a:t>
            </a:r>
            <a:endParaRPr lang="en-US" altLang="zh-CN" sz="3200"/>
          </a:p>
        </p:txBody>
      </p:sp>
      <p:sp>
        <p:nvSpPr>
          <p:cNvPr id="13" name="椭圆 12"/>
          <p:cNvSpPr/>
          <p:nvPr/>
        </p:nvSpPr>
        <p:spPr>
          <a:xfrm>
            <a:off x="15997555" y="9208770"/>
            <a:ext cx="482600" cy="4603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4</a:t>
            </a:r>
            <a:endParaRPr lang="en-US" altLang="zh-CN" sz="32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  <p:bldP spid="2" grpId="1"/>
      <p:bldP spid="5" grpId="1"/>
      <p:bldP spid="6" grpId="1"/>
      <p:bldP spid="7" grpId="1"/>
      <p:bldP spid="8" grpId="1"/>
      <p:bldP spid="10" grpId="0" animBg="1"/>
      <p:bldP spid="11" grpId="0" animBg="1"/>
      <p:bldP spid="12" grpId="0" animBg="1"/>
      <p:bldP spid="13" grpId="0" animBg="1"/>
      <p:bldP spid="10" grpId="1" animBg="1"/>
      <p:bldP spid="11" grpId="1" animBg="1"/>
      <p:bldP spid="12" grpId="1" animBg="1"/>
      <p:bldP spid="1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/>
        </p:nvSpPr>
        <p:spPr>
          <a:xfrm flipH="1">
            <a:off x="534838" y="0"/>
            <a:ext cx="15510296" cy="11317856"/>
          </a:xfrm>
          <a:custGeom>
            <a:avLst/>
            <a:gdLst>
              <a:gd name="connsiteX0" fmla="*/ 0 w 6219646"/>
              <a:gd name="connsiteY0" fmla="*/ 3623094 h 3623094"/>
              <a:gd name="connsiteX1" fmla="*/ 3109823 w 6219646"/>
              <a:gd name="connsiteY1" fmla="*/ 0 h 3623094"/>
              <a:gd name="connsiteX2" fmla="*/ 6219646 w 6219646"/>
              <a:gd name="connsiteY2" fmla="*/ 3623094 h 3623094"/>
              <a:gd name="connsiteX3" fmla="*/ 0 w 6219646"/>
              <a:gd name="connsiteY3" fmla="*/ 3623094 h 3623094"/>
              <a:gd name="connsiteX0-1" fmla="*/ 0 w 6219646"/>
              <a:gd name="connsiteY0-2" fmla="*/ 4321834 h 4321834"/>
              <a:gd name="connsiteX1-3" fmla="*/ 5275053 w 6219646"/>
              <a:gd name="connsiteY1-4" fmla="*/ 0 h 4321834"/>
              <a:gd name="connsiteX2-5" fmla="*/ 6219646 w 6219646"/>
              <a:gd name="connsiteY2-6" fmla="*/ 4321834 h 4321834"/>
              <a:gd name="connsiteX3-7" fmla="*/ 0 w 6219646"/>
              <a:gd name="connsiteY3-8" fmla="*/ 4321834 h 4321834"/>
              <a:gd name="connsiteX0-9" fmla="*/ 0 w 6219646"/>
              <a:gd name="connsiteY0-10" fmla="*/ 5193102 h 5193102"/>
              <a:gd name="connsiteX1-11" fmla="*/ 4196751 w 6219646"/>
              <a:gd name="connsiteY1-12" fmla="*/ 0 h 5193102"/>
              <a:gd name="connsiteX2-13" fmla="*/ 6219646 w 6219646"/>
              <a:gd name="connsiteY2-14" fmla="*/ 5193102 h 5193102"/>
              <a:gd name="connsiteX3-15" fmla="*/ 0 w 6219646"/>
              <a:gd name="connsiteY3-16" fmla="*/ 5193102 h 5193102"/>
              <a:gd name="connsiteX0-17" fmla="*/ 0 w 7660258"/>
              <a:gd name="connsiteY0-18" fmla="*/ 5193102 h 5193102"/>
              <a:gd name="connsiteX1-19" fmla="*/ 4196751 w 7660258"/>
              <a:gd name="connsiteY1-20" fmla="*/ 0 h 5193102"/>
              <a:gd name="connsiteX2-21" fmla="*/ 7660258 w 7660258"/>
              <a:gd name="connsiteY2-22" fmla="*/ 1932317 h 5193102"/>
              <a:gd name="connsiteX3-23" fmla="*/ 0 w 7660258"/>
              <a:gd name="connsiteY3-24" fmla="*/ 5193102 h 5193102"/>
              <a:gd name="connsiteX0-25" fmla="*/ 0 w 7660258"/>
              <a:gd name="connsiteY0-26" fmla="*/ 5658928 h 5658928"/>
              <a:gd name="connsiteX1-27" fmla="*/ 3774057 w 7660258"/>
              <a:gd name="connsiteY1-28" fmla="*/ 0 h 5658928"/>
              <a:gd name="connsiteX2-29" fmla="*/ 7660258 w 7660258"/>
              <a:gd name="connsiteY2-30" fmla="*/ 2398143 h 5658928"/>
              <a:gd name="connsiteX3-31" fmla="*/ 0 w 7660258"/>
              <a:gd name="connsiteY3-32" fmla="*/ 5658928 h 5658928"/>
              <a:gd name="connsiteX0-33" fmla="*/ 0 w 7755148"/>
              <a:gd name="connsiteY0-34" fmla="*/ 5658928 h 5658928"/>
              <a:gd name="connsiteX1-35" fmla="*/ 3774057 w 7755148"/>
              <a:gd name="connsiteY1-36" fmla="*/ 0 h 5658928"/>
              <a:gd name="connsiteX2-37" fmla="*/ 7755148 w 7755148"/>
              <a:gd name="connsiteY2-38" fmla="*/ 2363637 h 5658928"/>
              <a:gd name="connsiteX3-39" fmla="*/ 0 w 7755148"/>
              <a:gd name="connsiteY3-40" fmla="*/ 5658928 h 565892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7755148" h="5658928">
                <a:moveTo>
                  <a:pt x="0" y="5658928"/>
                </a:moveTo>
                <a:lnTo>
                  <a:pt x="3774057" y="0"/>
                </a:lnTo>
                <a:lnTo>
                  <a:pt x="7755148" y="2363637"/>
                </a:lnTo>
                <a:lnTo>
                  <a:pt x="0" y="5658928"/>
                </a:lnTo>
                <a:close/>
              </a:path>
            </a:pathLst>
          </a:custGeom>
          <a:solidFill>
            <a:srgbClr val="F8F8F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如何管理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2586" y="-19050"/>
            <a:ext cx="8921078" cy="13735050"/>
          </a:xfrm>
          <a:prstGeom prst="rect">
            <a:avLst/>
          </a:prstGeom>
        </p:spPr>
      </p:pic>
      <p:sp>
        <p:nvSpPr>
          <p:cNvPr id="12" name="文本框 18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99685" y="3975221"/>
            <a:ext cx="1413510" cy="4914900"/>
          </a:xfrm>
          <a:prstGeom prst="rect">
            <a:avLst/>
          </a:prstGeom>
          <a:noFill/>
          <a:ln>
            <a:noFill/>
          </a:ln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b="0" i="0" u="none" strike="noStrike" kern="1200" cap="none" spc="0" normalizeH="0" baseline="0" noProof="0" dirty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Contents</a:t>
            </a:r>
            <a:endParaRPr kumimoji="0" lang="en-US" altLang="zh-CN" sz="8000" b="0" i="0" u="none" strike="noStrike" kern="1200" cap="none" spc="0" normalizeH="0" baseline="0" noProof="0" dirty="0">
              <a:ln>
                <a:noFill/>
              </a:ln>
              <a:solidFill>
                <a:srgbClr val="EEEEE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椭圆 12"/>
          <p:cNvSpPr/>
          <p:nvPr>
            <p:custDataLst>
              <p:tags r:id="rId3"/>
            </p:custDataLst>
          </p:nvPr>
        </p:nvSpPr>
        <p:spPr>
          <a:xfrm>
            <a:off x="1036488" y="1305046"/>
            <a:ext cx="1739900" cy="1739900"/>
          </a:xfrm>
          <a:prstGeom prst="ellipse">
            <a:avLst/>
          </a:prstGeom>
          <a:solidFill>
            <a:srgbClr val="FFFF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椭圆 13"/>
          <p:cNvSpPr/>
          <p:nvPr>
            <p:custDataLst>
              <p:tags r:id="rId4"/>
            </p:custDataLst>
          </p:nvPr>
        </p:nvSpPr>
        <p:spPr>
          <a:xfrm>
            <a:off x="1985816" y="2609972"/>
            <a:ext cx="1365250" cy="1365250"/>
          </a:xfrm>
          <a:prstGeom prst="ellipse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录</a:t>
            </a:r>
            <a:endParaRPr kumimoji="0" lang="zh-CN" altLang="en-US" sz="8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MH_SubTitle_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640070" y="3691890"/>
            <a:ext cx="4631055" cy="926465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什么是需求</a:t>
            </a:r>
            <a:endParaRPr kumimoji="1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19" name="MH_Other_2"/>
          <p:cNvCxnSpPr>
            <a:cxnSpLocks noChangeShapeType="1"/>
          </p:cNvCxnSpPr>
          <p:nvPr>
            <p:custDataLst>
              <p:tags r:id="rId6"/>
            </p:custDataLst>
          </p:nvPr>
        </p:nvCxnSpPr>
        <p:spPr bwMode="auto">
          <a:xfrm>
            <a:off x="5792360" y="4625075"/>
            <a:ext cx="6955658" cy="0"/>
          </a:xfrm>
          <a:prstGeom prst="line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</p:spPr>
      </p:cxnSp>
      <p:cxnSp>
        <p:nvCxnSpPr>
          <p:cNvPr id="3" name="直接连接符 2"/>
          <p:cNvCxnSpPr>
            <a:stCxn id="45" idx="4"/>
          </p:cNvCxnSpPr>
          <p:nvPr/>
        </p:nvCxnSpPr>
        <p:spPr>
          <a:xfrm>
            <a:off x="4634230" y="4662805"/>
            <a:ext cx="0" cy="4618355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MH_SubTitle_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640070" y="5450205"/>
            <a:ext cx="5060950" cy="926465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需求</a:t>
            </a:r>
            <a:r>
              <a:rPr kumimoji="1" lang="zh-CN" altLang="en-US"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如何挖掘</a:t>
            </a:r>
            <a:endParaRPr kumimoji="1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31" name="MH_Other_2"/>
          <p:cNvCxnSpPr>
            <a:cxnSpLocks noChangeShapeType="1"/>
          </p:cNvCxnSpPr>
          <p:nvPr>
            <p:custDataLst>
              <p:tags r:id="rId8"/>
            </p:custDataLst>
          </p:nvPr>
        </p:nvCxnSpPr>
        <p:spPr bwMode="auto">
          <a:xfrm>
            <a:off x="5792360" y="6383268"/>
            <a:ext cx="6955658" cy="0"/>
          </a:xfrm>
          <a:prstGeom prst="line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</p:spPr>
      </p:cxnSp>
      <p:sp>
        <p:nvSpPr>
          <p:cNvPr id="32" name="椭圆 31"/>
          <p:cNvSpPr/>
          <p:nvPr/>
        </p:nvSpPr>
        <p:spPr>
          <a:xfrm>
            <a:off x="4166068" y="5461708"/>
            <a:ext cx="936186" cy="93618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072316" y="5560468"/>
            <a:ext cx="1123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bg1"/>
                </a:solidFill>
                <a:latin typeface="Impact" panose="020B0806030902050204" pitchFamily="34" charset="0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等线" panose="02010600030101010101" charset="-122"/>
                <a:cs typeface="Calibri" panose="020F0502020204030204" pitchFamily="34" charset="0"/>
              </a:rPr>
              <a:t>02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等线" panose="02010600030101010101" charset="-122"/>
              <a:cs typeface="Calibri" panose="020F0502020204030204" pitchFamily="34" charset="0"/>
            </a:endParaRPr>
          </a:p>
        </p:txBody>
      </p:sp>
      <p:sp>
        <p:nvSpPr>
          <p:cNvPr id="39" name="MH_SubTitle_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640070" y="7177405"/>
            <a:ext cx="4631055" cy="926465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需求如何管理</a:t>
            </a:r>
            <a:endParaRPr kumimoji="1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41" name="MH_Other_2"/>
          <p:cNvCxnSpPr>
            <a:cxnSpLocks noChangeShapeType="1"/>
          </p:cNvCxnSpPr>
          <p:nvPr>
            <p:custDataLst>
              <p:tags r:id="rId10"/>
            </p:custDataLst>
          </p:nvPr>
        </p:nvCxnSpPr>
        <p:spPr bwMode="auto">
          <a:xfrm>
            <a:off x="5792360" y="8286212"/>
            <a:ext cx="6955658" cy="0"/>
          </a:xfrm>
          <a:prstGeom prst="line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</p:spPr>
      </p:cxnSp>
      <p:sp>
        <p:nvSpPr>
          <p:cNvPr id="42" name="椭圆 41"/>
          <p:cNvSpPr/>
          <p:nvPr/>
        </p:nvSpPr>
        <p:spPr>
          <a:xfrm>
            <a:off x="4166068" y="7364652"/>
            <a:ext cx="936186" cy="93618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072316" y="7458940"/>
            <a:ext cx="1123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等线" panose="02010600030101010101" charset="-122"/>
                <a:cs typeface="Calibri" panose="020F0502020204030204" pitchFamily="34" charset="0"/>
              </a:rPr>
              <a:t>03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等线" panose="02010600030101010101" charset="-122"/>
              <a:cs typeface="Calibri" panose="020F0502020204030204" pitchFamily="34" charset="0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4166068" y="3726923"/>
            <a:ext cx="936186" cy="93618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072316" y="3824925"/>
            <a:ext cx="1123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等线" panose="02010600030101010101" charset="-122"/>
                <a:cs typeface="Calibri" panose="020F0502020204030204" pitchFamily="34" charset="0"/>
              </a:rPr>
              <a:t>01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等线" panose="02010600030101010101" charset="-122"/>
              <a:cs typeface="Calibri" panose="020F0502020204030204" pitchFamily="34" charset="0"/>
            </a:endParaRPr>
          </a:p>
        </p:txBody>
      </p:sp>
      <p:sp>
        <p:nvSpPr>
          <p:cNvPr id="2" name="MH_SubTitle_1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640070" y="9093835"/>
            <a:ext cx="4631055" cy="926465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zh-CN"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需求如何分析</a:t>
            </a:r>
            <a:endParaRPr kumimoji="1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4" name="MH_Other_2"/>
          <p:cNvCxnSpPr>
            <a:cxnSpLocks noChangeShapeType="1"/>
          </p:cNvCxnSpPr>
          <p:nvPr>
            <p:custDataLst>
              <p:tags r:id="rId12"/>
            </p:custDataLst>
          </p:nvPr>
        </p:nvCxnSpPr>
        <p:spPr bwMode="auto">
          <a:xfrm>
            <a:off x="5792360" y="10163104"/>
            <a:ext cx="6955658" cy="0"/>
          </a:xfrm>
          <a:prstGeom prst="line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</p:spPr>
      </p:cxnSp>
      <p:sp>
        <p:nvSpPr>
          <p:cNvPr id="7" name="椭圆 6"/>
          <p:cNvSpPr/>
          <p:nvPr/>
        </p:nvSpPr>
        <p:spPr>
          <a:xfrm>
            <a:off x="4166068" y="9280914"/>
            <a:ext cx="936186" cy="93618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72316" y="9375202"/>
            <a:ext cx="1123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等线" panose="02010600030101010101" charset="-122"/>
                <a:cs typeface="Calibri" panose="020F0502020204030204" pitchFamily="34" charset="0"/>
              </a:rPr>
              <a:t>0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等线" panose="02010600030101010101" charset="-122"/>
                <a:cs typeface="Calibri" panose="020F0502020204030204" pitchFamily="34" charset="0"/>
              </a:rPr>
              <a:t>4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等线" panose="02010600030101010101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99490" y="677545"/>
            <a:ext cx="4957445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需求如何分析</a:t>
            </a:r>
            <a:endParaRPr lang="zh-CN" altLang="en-US" sz="5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>
            <a:stCxn id="3" idx="3"/>
          </p:cNvCxnSpPr>
          <p:nvPr/>
        </p:nvCxnSpPr>
        <p:spPr>
          <a:xfrm>
            <a:off x="5956935" y="1154430"/>
            <a:ext cx="154432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614160" y="2456180"/>
            <a:ext cx="11155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1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</a:rPr>
              <a:t>通过需求与产品生命周期管理的关系来分析需求优先级</a:t>
            </a:r>
            <a:endParaRPr lang="zh-CN" altLang="en-US" sz="3600" b="1">
              <a:solidFill>
                <a:srgbClr val="C0000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986895" y="9589770"/>
            <a:ext cx="1104011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产品衰退期：</a:t>
            </a:r>
            <a:r>
              <a:rPr lang="zh-CN" altLang="en-US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用户流失、有新的更好的替代品，此时需要研究产品自身问题，并积极创新，寻求转型的新机会。</a:t>
            </a:r>
            <a:endParaRPr lang="zh-CN" altLang="en-US"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重点关注：</a:t>
            </a:r>
            <a:r>
              <a:rPr lang="zh-CN" altLang="en-US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用户访谈了解流失原因，制定相应策略提高留存；竞品调研、市场分析寻求新机会；设计各种运营活动，用诱惑</a:t>
            </a:r>
            <a:r>
              <a:rPr lang="en-US" altLang="zh-CN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/</a:t>
            </a:r>
            <a:r>
              <a:rPr lang="zh-CN" altLang="en-US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情感留住用户</a:t>
            </a:r>
            <a:endParaRPr lang="zh-CN" altLang="en-US"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986895" y="3846830"/>
            <a:ext cx="1104011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产品启动期：</a:t>
            </a:r>
            <a:r>
              <a:rPr lang="zh-CN" altLang="en-US" sz="2000">
                <a:sym typeface="+mn-ea"/>
              </a:rPr>
              <a:t>产品前途并不是很明朗，</a:t>
            </a:r>
            <a:r>
              <a:rPr lang="zh-CN" altLang="en-US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快速验证产品是否满足用户真实需求，需要挖掘</a:t>
            </a:r>
            <a:r>
              <a:rPr lang="zh-CN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用户的基本需求</a:t>
            </a:r>
            <a:r>
              <a:rPr lang="zh-CN" altLang="en-US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，确保产品解决了用户的痛点问题，留住种子用户。如</a:t>
            </a:r>
            <a:r>
              <a:rPr lang="en-US" altLang="zh-CN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p2p</a:t>
            </a:r>
            <a:r>
              <a:rPr lang="zh-CN" altLang="en-US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平台：下单购买、充值、提现。</a:t>
            </a:r>
            <a:endParaRPr lang="zh-CN" altLang="en-US"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需求：</a:t>
            </a:r>
            <a:r>
              <a:rPr lang="zh-CN" altLang="en-US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基本需求、痛点需求、安全需求、性能需求</a:t>
            </a:r>
            <a:endParaRPr lang="zh-CN" altLang="en-US"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986895" y="5737225"/>
            <a:ext cx="112807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</a:rPr>
              <a:t>产品成长期：</a:t>
            </a:r>
            <a:r>
              <a:rPr lang="zh-CN" altLang="en-US" sz="2000">
                <a:latin typeface="等线" panose="02010600030101010101" charset="-122"/>
                <a:ea typeface="等线" panose="02010600030101010101" charset="-122"/>
                <a:sym typeface="+mn-ea"/>
              </a:rPr>
              <a:t>产品已渡过了种子用户期，并且也获得了种子用户的认可，这时候就需要选择性的满足用户的其他需求，完善原有需求，去掉不合理需求，还要进行拉新，配合运营进行拉新活动推广。</a:t>
            </a:r>
            <a:endParaRPr lang="zh-CN" altLang="en-US" sz="2000"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</a:rPr>
              <a:t>需求：</a:t>
            </a:r>
            <a:r>
              <a:rPr lang="zh-CN" altLang="en-US" sz="2000">
                <a:latin typeface="等线" panose="02010600030101010101" charset="-122"/>
                <a:ea typeface="等线" panose="02010600030101010101" charset="-122"/>
              </a:rPr>
              <a:t>优化现有需求，获取用户、平台导流、做好用户体验、提高转化</a:t>
            </a:r>
            <a:endParaRPr lang="zh-CN" altLang="en-US" sz="200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986895" y="7769860"/>
            <a:ext cx="1104011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</a:rPr>
              <a:t>产品</a:t>
            </a:r>
            <a:r>
              <a:rPr lang="zh-CN" altLang="en-US" sz="200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成熟期：</a:t>
            </a:r>
            <a:r>
              <a:rPr lang="zh-CN" altLang="en-US" sz="2000">
                <a:latin typeface="等线" panose="02010600030101010101" charset="-122"/>
                <a:ea typeface="等线" panose="02010600030101010101" charset="-122"/>
                <a:sym typeface="+mn-ea"/>
              </a:rPr>
              <a:t>产品已经进入稳定阶段，</a:t>
            </a:r>
            <a:r>
              <a:rPr lang="zh-CN" sz="2000" dirty="0">
                <a:sym typeface="+mn-ea"/>
              </a:rPr>
              <a:t>大部分用户需求已得到满足，</a:t>
            </a:r>
            <a:r>
              <a:rPr lang="zh-CN" altLang="en-US" sz="2000">
                <a:latin typeface="等线" panose="02010600030101010101" charset="-122"/>
                <a:ea typeface="等线" panose="02010600030101010101" charset="-122"/>
                <a:sym typeface="+mn-ea"/>
              </a:rPr>
              <a:t>产品很难有突破性的增长，这时主要目标是活跃和营收，所有需求都围绕增加黏性、用户活跃度、增加收入来进行。</a:t>
            </a:r>
            <a:endParaRPr lang="zh-CN" altLang="en-US" sz="2000"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需求：</a:t>
            </a:r>
            <a:r>
              <a:rPr lang="zh-CN" altLang="en-US" sz="2000">
                <a:latin typeface="等线" panose="02010600030101010101" charset="-122"/>
                <a:ea typeface="等线" panose="02010600030101010101" charset="-122"/>
                <a:sym typeface="+mn-ea"/>
              </a:rPr>
              <a:t>社区、积分、广告、运营活动等</a:t>
            </a:r>
            <a:endParaRPr lang="zh-CN" altLang="en-US" sz="200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32960" y="11692890"/>
            <a:ext cx="15118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不同的阶段应该做不同的事，需求关注点也应不一样。只有在正确的阶段做正确的事情，才能得到最大的回报。</a:t>
            </a:r>
            <a:endParaRPr lang="zh-CN" altLang="en-US" sz="2400">
              <a:solidFill>
                <a:srgbClr val="C00000"/>
              </a:solidFill>
              <a:latin typeface="等线" panose="02010600030101010101" charset="-122"/>
              <a:ea typeface="等线" panose="02010600030101010101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9490" y="4638040"/>
            <a:ext cx="10600690" cy="597471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99490" y="677545"/>
            <a:ext cx="3844925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举</a:t>
            </a:r>
            <a:r>
              <a:rPr lang="zh-CN" altLang="en-US" sz="5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例说明</a:t>
            </a:r>
            <a:endParaRPr lang="zh-CN" altLang="en-US" sz="5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>
            <a:stCxn id="3" idx="3"/>
          </p:cNvCxnSpPr>
          <p:nvPr/>
        </p:nvCxnSpPr>
        <p:spPr>
          <a:xfrm>
            <a:off x="4844415" y="1154430"/>
            <a:ext cx="1555051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207135" y="2747645"/>
            <a:ext cx="21842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320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举例：</a:t>
            </a:r>
            <a:r>
              <a:rPr lang="zh-CN" altLang="en-US" sz="320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精准教学通学生端APP里自主练习或者拍搜录入的错题，无法在我的错题里找到，也不知道怎么进行学习。</a:t>
            </a:r>
            <a:endParaRPr lang="zh-CN" altLang="en-US" sz="3200">
              <a:solidFill>
                <a:srgbClr val="C00000"/>
              </a:solidFill>
              <a:latin typeface="等线" panose="02010600030101010101" charset="-122"/>
              <a:ea typeface="等线" panose="02010600030101010101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800" y="5394960"/>
            <a:ext cx="10567670" cy="55118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830" y="4336415"/>
            <a:ext cx="10509250" cy="762952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6536055" y="6277610"/>
            <a:ext cx="3259455" cy="6355080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10680065" y="6277610"/>
            <a:ext cx="3259455" cy="6355080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99490" y="677545"/>
            <a:ext cx="3844925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举</a:t>
            </a:r>
            <a:r>
              <a:rPr lang="zh-CN" altLang="en-US" sz="5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例说明</a:t>
            </a:r>
            <a:endParaRPr lang="zh-CN" altLang="en-US" sz="5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>
            <a:stCxn id="3" idx="3"/>
          </p:cNvCxnSpPr>
          <p:nvPr/>
        </p:nvCxnSpPr>
        <p:spPr>
          <a:xfrm>
            <a:off x="4844415" y="1154430"/>
            <a:ext cx="1555051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890395" y="4686300"/>
            <a:ext cx="2925445" cy="78930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/>
              <a:t>用户</a:t>
            </a:r>
            <a:endParaRPr lang="zh-CN" altLang="en-US" sz="3200"/>
          </a:p>
        </p:txBody>
      </p:sp>
      <p:sp>
        <p:nvSpPr>
          <p:cNvPr id="7" name="矩形 6"/>
          <p:cNvSpPr/>
          <p:nvPr/>
        </p:nvSpPr>
        <p:spPr>
          <a:xfrm>
            <a:off x="1889125" y="7847330"/>
            <a:ext cx="2925445" cy="78930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/>
              <a:t>精准教学通学生用户</a:t>
            </a:r>
            <a:endParaRPr lang="zh-CN" altLang="en-US" sz="2000"/>
          </a:p>
        </p:txBody>
      </p:sp>
      <p:sp>
        <p:nvSpPr>
          <p:cNvPr id="8" name="文本框 7"/>
          <p:cNvSpPr txBox="1"/>
          <p:nvPr/>
        </p:nvSpPr>
        <p:spPr>
          <a:xfrm>
            <a:off x="1888490" y="9192895"/>
            <a:ext cx="29260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初高中生，有电子设备，有错题管理需求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703060" y="4686300"/>
            <a:ext cx="2925445" cy="78930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/>
              <a:t>场景</a:t>
            </a:r>
            <a:endParaRPr lang="zh-CN" altLang="en-US" sz="3200"/>
          </a:p>
        </p:txBody>
      </p:sp>
      <p:sp>
        <p:nvSpPr>
          <p:cNvPr id="11" name="矩形 10"/>
          <p:cNvSpPr/>
          <p:nvPr/>
        </p:nvSpPr>
        <p:spPr>
          <a:xfrm>
            <a:off x="6703060" y="6482715"/>
            <a:ext cx="2925445" cy="78930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</a:rPr>
              <a:t>拍照搜题后加入错题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703060" y="7738745"/>
            <a:ext cx="2925445" cy="78930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</a:rPr>
              <a:t>完成作业后查找错题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703060" y="8943340"/>
            <a:ext cx="2925445" cy="78930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</a:rPr>
              <a:t>练习名校试卷后查看错题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703060" y="10273030"/>
            <a:ext cx="2925445" cy="78930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</a:rPr>
              <a:t>想进行错题重做时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703060" y="11513185"/>
            <a:ext cx="2925445" cy="78930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</a:rPr>
              <a:t>个性提升后遇到的错题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847070" y="4686300"/>
            <a:ext cx="2925445" cy="78930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/>
              <a:t>遇到的问题</a:t>
            </a:r>
            <a:endParaRPr lang="zh-CN" altLang="en-US" sz="3200"/>
          </a:p>
        </p:txBody>
      </p:sp>
      <p:sp>
        <p:nvSpPr>
          <p:cNvPr id="17" name="矩形 16"/>
          <p:cNvSpPr/>
          <p:nvPr/>
        </p:nvSpPr>
        <p:spPr>
          <a:xfrm>
            <a:off x="10847070" y="6482715"/>
            <a:ext cx="2925445" cy="78930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</a:rPr>
              <a:t>找不到错题在哪里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847070" y="7738745"/>
            <a:ext cx="2925445" cy="78930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</a:rPr>
              <a:t>找到了，但只有部分作业的错题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847070" y="8943340"/>
            <a:ext cx="2925445" cy="78930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</a:rPr>
              <a:t>不知道如何去进行错题重做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0847070" y="10273030"/>
            <a:ext cx="2925445" cy="78930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</a:rPr>
              <a:t>无法下载错题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847070" y="11513185"/>
            <a:ext cx="2925445" cy="78930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</a:rPr>
              <a:t>错题无法在线重做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4726285" y="4686300"/>
            <a:ext cx="2925445" cy="78930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/>
              <a:t>解决方式</a:t>
            </a:r>
            <a:endParaRPr lang="zh-CN" altLang="en-US" sz="3200"/>
          </a:p>
        </p:txBody>
      </p:sp>
      <p:sp>
        <p:nvSpPr>
          <p:cNvPr id="23" name="矩形 22"/>
          <p:cNvSpPr/>
          <p:nvPr/>
        </p:nvSpPr>
        <p:spPr>
          <a:xfrm>
            <a:off x="14726285" y="6482715"/>
            <a:ext cx="2925445" cy="78930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</a:rPr>
              <a:t>没有解决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4726285" y="8943340"/>
            <a:ext cx="2925445" cy="78930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</a:rPr>
              <a:t>没有解决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4726285" y="10273030"/>
            <a:ext cx="2925445" cy="78930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</a:rPr>
              <a:t>没有解决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4726285" y="7738745"/>
            <a:ext cx="2925445" cy="78930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</a:rPr>
              <a:t>只能练习作业错题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4726285" y="11513185"/>
            <a:ext cx="2925445" cy="78930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</a:rPr>
              <a:t>没有解决</a:t>
            </a:r>
            <a:endParaRPr lang="zh-CN" altLang="en-US" sz="2000">
              <a:solidFill>
                <a:schemeClr val="tx1"/>
              </a:solidFill>
            </a:endParaRPr>
          </a:p>
        </p:txBody>
      </p:sp>
      <p:cxnSp>
        <p:nvCxnSpPr>
          <p:cNvPr id="30" name="肘形连接符 29"/>
          <p:cNvCxnSpPr>
            <a:stCxn id="7" idx="3"/>
            <a:endCxn id="11" idx="1"/>
          </p:cNvCxnSpPr>
          <p:nvPr/>
        </p:nvCxnSpPr>
        <p:spPr>
          <a:xfrm flipV="1">
            <a:off x="4833620" y="6877685"/>
            <a:ext cx="1888490" cy="136461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7" idx="3"/>
            <a:endCxn id="12" idx="1"/>
          </p:cNvCxnSpPr>
          <p:nvPr/>
        </p:nvCxnSpPr>
        <p:spPr>
          <a:xfrm flipV="1">
            <a:off x="4833620" y="8133715"/>
            <a:ext cx="1888490" cy="10858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endCxn id="13" idx="1"/>
          </p:cNvCxnSpPr>
          <p:nvPr/>
        </p:nvCxnSpPr>
        <p:spPr>
          <a:xfrm>
            <a:off x="4834890" y="8242300"/>
            <a:ext cx="1887220" cy="1096010"/>
          </a:xfrm>
          <a:prstGeom prst="bentConnector3">
            <a:avLst>
              <a:gd name="adj1" fmla="val 50034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7" idx="3"/>
            <a:endCxn id="14" idx="1"/>
          </p:cNvCxnSpPr>
          <p:nvPr/>
        </p:nvCxnSpPr>
        <p:spPr>
          <a:xfrm>
            <a:off x="4833620" y="8242300"/>
            <a:ext cx="1888490" cy="242570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7" idx="3"/>
            <a:endCxn id="15" idx="1"/>
          </p:cNvCxnSpPr>
          <p:nvPr/>
        </p:nvCxnSpPr>
        <p:spPr>
          <a:xfrm>
            <a:off x="4833620" y="8242300"/>
            <a:ext cx="1888490" cy="366585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17" idx="3"/>
            <a:endCxn id="23" idx="1"/>
          </p:cNvCxnSpPr>
          <p:nvPr/>
        </p:nvCxnSpPr>
        <p:spPr>
          <a:xfrm>
            <a:off x="13791565" y="6877685"/>
            <a:ext cx="953770" cy="3175"/>
          </a:xfrm>
          <a:prstGeom prst="bentConnector2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18" idx="3"/>
            <a:endCxn id="28" idx="1"/>
          </p:cNvCxnSpPr>
          <p:nvPr/>
        </p:nvCxnSpPr>
        <p:spPr>
          <a:xfrm>
            <a:off x="13791565" y="8133715"/>
            <a:ext cx="953770" cy="3175"/>
          </a:xfrm>
          <a:prstGeom prst="bentConnector2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19" idx="3"/>
            <a:endCxn id="26" idx="1"/>
          </p:cNvCxnSpPr>
          <p:nvPr/>
        </p:nvCxnSpPr>
        <p:spPr>
          <a:xfrm>
            <a:off x="13791565" y="9338310"/>
            <a:ext cx="953770" cy="3175"/>
          </a:xfrm>
          <a:prstGeom prst="bentConnector2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0" idx="3"/>
            <a:endCxn id="27" idx="1"/>
          </p:cNvCxnSpPr>
          <p:nvPr/>
        </p:nvCxnSpPr>
        <p:spPr>
          <a:xfrm>
            <a:off x="13791565" y="10668000"/>
            <a:ext cx="953770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1" idx="3"/>
          </p:cNvCxnSpPr>
          <p:nvPr/>
        </p:nvCxnSpPr>
        <p:spPr>
          <a:xfrm>
            <a:off x="13791565" y="11908155"/>
            <a:ext cx="953770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右箭头 41"/>
          <p:cNvSpPr/>
          <p:nvPr/>
        </p:nvSpPr>
        <p:spPr>
          <a:xfrm>
            <a:off x="9795510" y="9192895"/>
            <a:ext cx="884555" cy="289560"/>
          </a:xfrm>
          <a:prstGeom prst="rightArrow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8836660" y="2009775"/>
            <a:ext cx="65836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3600" b="1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通过用户场景挖掘用户真实需求</a:t>
            </a:r>
            <a:endParaRPr lang="zh-CN" altLang="en-US" sz="3600" b="1">
              <a:solidFill>
                <a:srgbClr val="C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8744565" y="4686300"/>
            <a:ext cx="2925445" cy="78930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/>
              <a:t>用户真实需求</a:t>
            </a:r>
            <a:endParaRPr lang="zh-CN" altLang="en-US" sz="3200"/>
          </a:p>
        </p:txBody>
      </p:sp>
      <p:sp>
        <p:nvSpPr>
          <p:cNvPr id="45" name="矩形 44"/>
          <p:cNvSpPr/>
          <p:nvPr/>
        </p:nvSpPr>
        <p:spPr>
          <a:xfrm>
            <a:off x="18577560" y="6277610"/>
            <a:ext cx="3259455" cy="635508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1.</a:t>
            </a:r>
            <a:r>
              <a:rPr lang="zh-CN" altLang="en-US" sz="240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在我的错题里能查找到各种练习中产生的错题，并且能够很便捷的查找</a:t>
            </a:r>
            <a:endParaRPr lang="zh-CN" altLang="en-US" sz="2400">
              <a:solidFill>
                <a:srgbClr val="C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2.</a:t>
            </a:r>
            <a:r>
              <a:rPr lang="zh-CN" altLang="en-US" sz="240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能够</a:t>
            </a:r>
            <a:r>
              <a:rPr lang="zh-CN" sz="240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在线管理、筛选、查看、练习、下载错题</a:t>
            </a:r>
            <a:endParaRPr lang="zh-CN" sz="2400">
              <a:solidFill>
                <a:srgbClr val="C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07135" y="2867025"/>
            <a:ext cx="21842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320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举例：</a:t>
            </a:r>
            <a:r>
              <a:rPr lang="zh-CN" altLang="en-US" sz="320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精准教学通学生端APP里自主练习或者拍搜录入的错题，无法在我的错题里找到，也不知道怎么进行学习。</a:t>
            </a:r>
            <a:endParaRPr lang="zh-CN" altLang="en-US" sz="3200">
              <a:solidFill>
                <a:srgbClr val="C00000"/>
              </a:solidFill>
              <a:latin typeface="等线" panose="02010600030101010101" charset="-122"/>
              <a:ea typeface="等线" panose="02010600030101010101" charset="-122"/>
              <a:sym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图片 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2485" y="8716645"/>
            <a:ext cx="3844925" cy="407733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999490" y="677545"/>
            <a:ext cx="3844925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举</a:t>
            </a:r>
            <a:r>
              <a:rPr lang="zh-CN" altLang="en-US" sz="5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例说明</a:t>
            </a:r>
            <a:endParaRPr lang="zh-CN" altLang="en-US" sz="5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>
            <a:stCxn id="3" idx="3"/>
          </p:cNvCxnSpPr>
          <p:nvPr/>
        </p:nvCxnSpPr>
        <p:spPr>
          <a:xfrm>
            <a:off x="4844415" y="1154430"/>
            <a:ext cx="1555051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8836660" y="2009775"/>
            <a:ext cx="61264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3600" b="1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通过四象限法区分需求优先级</a:t>
            </a:r>
            <a:endParaRPr lang="en-US" altLang="zh-CN" sz="3600" b="1">
              <a:solidFill>
                <a:srgbClr val="C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613535" y="4520565"/>
            <a:ext cx="838581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重要性：（用户量、使用频率、产品价值）</a:t>
            </a:r>
            <a:r>
              <a:rPr lang="en-US" altLang="zh-CN" sz="2400" b="1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————</a:t>
            </a:r>
            <a:r>
              <a:rPr lang="zh-CN" altLang="en-US" sz="2400" b="1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重要</a:t>
            </a:r>
            <a:endParaRPr lang="zh-CN" altLang="en-US" sz="2400" b="1">
              <a:solidFill>
                <a:srgbClr val="C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涉及的用户量：学生个性学习的错有功能几乎都基于错题的数据，所有学生用户都会用到</a:t>
            </a:r>
            <a:endParaRPr lang="zh-CN" altLang="en-US" sz="24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发生的频率：</a:t>
            </a:r>
            <a:r>
              <a:rPr lang="en-US" altLang="zh-CN" sz="2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45%</a:t>
            </a:r>
            <a:r>
              <a:rPr lang="zh-CN" altLang="en-US" sz="2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的学生几乎每天会整理错题，仅有</a:t>
            </a:r>
            <a:r>
              <a:rPr lang="en-US" altLang="zh-CN" sz="2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3.5%</a:t>
            </a:r>
            <a:r>
              <a:rPr lang="zh-CN" altLang="en-US" sz="2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的学生不整理错题。频率很高。</a:t>
            </a:r>
            <a:endParaRPr lang="zh-CN" altLang="en-US" sz="24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产品价值：属于基础功能，且能产生较大的商业价值。</a:t>
            </a:r>
            <a:r>
              <a:rPr lang="en-US" altLang="zh-CN" sz="2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(</a:t>
            </a:r>
            <a:r>
              <a:rPr lang="zh-CN" altLang="en-US" sz="2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所有数据分析都是基于错题数据的分析</a:t>
            </a:r>
            <a:r>
              <a:rPr lang="en-US" altLang="zh-CN" sz="2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)</a:t>
            </a:r>
            <a:endParaRPr lang="en-US" altLang="zh-CN" sz="24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2790170" y="4621530"/>
            <a:ext cx="969391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紧急性：（开发难度、开发效度）</a:t>
            </a:r>
            <a:r>
              <a:rPr lang="en-US" altLang="zh-CN" sz="2400" b="1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————</a:t>
            </a:r>
            <a:r>
              <a:rPr lang="zh-CN" altLang="en-US" sz="2400" b="1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紧急</a:t>
            </a:r>
            <a:endParaRPr lang="zh-CN" altLang="en-US" sz="2400" b="1">
              <a:solidFill>
                <a:srgbClr val="C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开发难度：属于常规的错题管理功能，难度不大</a:t>
            </a:r>
            <a:endParaRPr lang="zh-CN" altLang="en-US" sz="24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开发效度：解决后可以立即让学生方便的进行错题管理与复习，见效快</a:t>
            </a:r>
            <a:endParaRPr lang="zh-CN" altLang="en-US" sz="24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影响度：如果不解决，用户直接无法使用错题管理功能，无法有效实现个性学习</a:t>
            </a:r>
            <a:endParaRPr lang="zh-CN" altLang="en-US" sz="24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14963775" y="7996555"/>
            <a:ext cx="5431155" cy="4164330"/>
            <a:chOff x="9236" y="8096"/>
            <a:chExt cx="15121" cy="10534"/>
          </a:xfrm>
        </p:grpSpPr>
        <p:sp>
          <p:nvSpPr>
            <p:cNvPr id="60" name="矩形 59"/>
            <p:cNvSpPr/>
            <p:nvPr/>
          </p:nvSpPr>
          <p:spPr>
            <a:xfrm>
              <a:off x="14414" y="9611"/>
              <a:ext cx="4527" cy="417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000" b="1">
                  <a:latin typeface="等线" panose="02010600030101010101" charset="-122"/>
                  <a:ea typeface="等线" panose="02010600030101010101" charset="-122"/>
                </a:rPr>
                <a:t>第一象限</a:t>
              </a:r>
              <a:endParaRPr lang="zh-CN" altLang="en-US" sz="2000" b="1">
                <a:latin typeface="等线" panose="02010600030101010101" charset="-122"/>
                <a:ea typeface="等线" panose="02010600030101010101" charset="-122"/>
              </a:endParaRPr>
            </a:p>
            <a:p>
              <a:pPr algn="ctr"/>
              <a:r>
                <a:rPr lang="zh-CN" altLang="en-US" sz="2000" b="1">
                  <a:latin typeface="等线" panose="02010600030101010101" charset="-122"/>
                  <a:ea typeface="等线" panose="02010600030101010101" charset="-122"/>
                </a:rPr>
                <a:t>重要紧急</a:t>
              </a:r>
              <a:endParaRPr lang="zh-CN" altLang="en-US" sz="2000" b="1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4414" y="13783"/>
              <a:ext cx="4527" cy="417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000" b="1">
                  <a:latin typeface="等线" panose="02010600030101010101" charset="-122"/>
                  <a:ea typeface="等线" panose="02010600030101010101" charset="-122"/>
                </a:rPr>
                <a:t>第三象限</a:t>
              </a:r>
              <a:endParaRPr lang="zh-CN" altLang="en-US" sz="2000" b="1">
                <a:latin typeface="等线" panose="02010600030101010101" charset="-122"/>
                <a:ea typeface="等线" panose="02010600030101010101" charset="-122"/>
              </a:endParaRPr>
            </a:p>
            <a:p>
              <a:pPr algn="ctr"/>
              <a:r>
                <a:rPr lang="zh-CN" altLang="en-US" sz="2000" b="1">
                  <a:latin typeface="等线" panose="02010600030101010101" charset="-122"/>
                  <a:ea typeface="等线" panose="02010600030101010101" charset="-122"/>
                </a:rPr>
                <a:t>不重要但紧急</a:t>
              </a:r>
              <a:endParaRPr lang="zh-CN" altLang="en-US" sz="2000" b="1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9887" y="9611"/>
              <a:ext cx="4527" cy="417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000" b="1">
                  <a:latin typeface="等线" panose="02010600030101010101" charset="-122"/>
                  <a:ea typeface="等线" panose="02010600030101010101" charset="-122"/>
                </a:rPr>
                <a:t>第二象限</a:t>
              </a:r>
              <a:endParaRPr lang="zh-CN" altLang="en-US" sz="2000" b="1">
                <a:latin typeface="等线" panose="02010600030101010101" charset="-122"/>
                <a:ea typeface="等线" panose="02010600030101010101" charset="-122"/>
              </a:endParaRPr>
            </a:p>
            <a:p>
              <a:pPr algn="ctr"/>
              <a:r>
                <a:rPr lang="zh-CN" altLang="en-US" sz="2000" b="1">
                  <a:latin typeface="等线" panose="02010600030101010101" charset="-122"/>
                  <a:ea typeface="等线" panose="02010600030101010101" charset="-122"/>
                </a:rPr>
                <a:t>重要不紧急</a:t>
              </a:r>
              <a:endParaRPr lang="zh-CN" altLang="en-US" sz="2000" b="1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9887" y="13783"/>
              <a:ext cx="4527" cy="4172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000" b="1">
                  <a:latin typeface="等线" panose="02010600030101010101" charset="-122"/>
                  <a:ea typeface="等线" panose="02010600030101010101" charset="-122"/>
                </a:rPr>
                <a:t>第四象限</a:t>
              </a:r>
              <a:endParaRPr lang="zh-CN" altLang="en-US" sz="2000" b="1">
                <a:latin typeface="等线" panose="02010600030101010101" charset="-122"/>
                <a:ea typeface="等线" panose="02010600030101010101" charset="-122"/>
              </a:endParaRPr>
            </a:p>
            <a:p>
              <a:pPr algn="ctr"/>
              <a:r>
                <a:rPr lang="zh-CN" altLang="en-US" sz="2000" b="1">
                  <a:latin typeface="等线" panose="02010600030101010101" charset="-122"/>
                  <a:ea typeface="等线" panose="02010600030101010101" charset="-122"/>
                </a:rPr>
                <a:t>不重要不紧急</a:t>
              </a:r>
              <a:endParaRPr lang="zh-CN" altLang="en-US" sz="2000" b="1">
                <a:latin typeface="等线" panose="02010600030101010101" charset="-122"/>
                <a:ea typeface="等线" panose="02010600030101010101" charset="-122"/>
              </a:endParaRPr>
            </a:p>
          </p:txBody>
        </p:sp>
        <p:cxnSp>
          <p:nvCxnSpPr>
            <p:cNvPr id="64" name="直接箭头连接符 63"/>
            <p:cNvCxnSpPr/>
            <p:nvPr/>
          </p:nvCxnSpPr>
          <p:spPr>
            <a:xfrm>
              <a:off x="9236" y="13783"/>
              <a:ext cx="1056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/>
            <p:nvPr/>
          </p:nvCxnSpPr>
          <p:spPr>
            <a:xfrm flipV="1">
              <a:off x="14414" y="8623"/>
              <a:ext cx="0" cy="1000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本框 65"/>
            <p:cNvSpPr txBox="1"/>
            <p:nvPr/>
          </p:nvSpPr>
          <p:spPr>
            <a:xfrm>
              <a:off x="19835" y="13092"/>
              <a:ext cx="4522" cy="1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/>
                <a:t>紧急性</a:t>
              </a:r>
              <a:endParaRPr lang="zh-CN" altLang="en-US" sz="280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11817" y="8096"/>
              <a:ext cx="5405" cy="1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/>
                <a:t>重要性</a:t>
              </a:r>
              <a:endParaRPr lang="zh-CN" altLang="en-US" sz="2800"/>
            </a:p>
          </p:txBody>
        </p:sp>
      </p:grpSp>
      <p:cxnSp>
        <p:nvCxnSpPr>
          <p:cNvPr id="69" name="直接连接符 68"/>
          <p:cNvCxnSpPr/>
          <p:nvPr/>
        </p:nvCxnSpPr>
        <p:spPr>
          <a:xfrm>
            <a:off x="11002645" y="4611370"/>
            <a:ext cx="19685" cy="7549515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11149330" y="4621530"/>
            <a:ext cx="19685" cy="7549515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207135" y="2905125"/>
            <a:ext cx="21842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320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举例：</a:t>
            </a:r>
            <a:r>
              <a:rPr lang="zh-CN" altLang="en-US" sz="320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精准教学通学生端APP里自主练习或者拍搜录入的错题，无法在我的错题里找到，也不知道怎么进行学习。</a:t>
            </a:r>
            <a:endParaRPr lang="zh-CN" altLang="en-US" sz="3200">
              <a:solidFill>
                <a:srgbClr val="C00000"/>
              </a:solidFill>
              <a:latin typeface="等线" panose="02010600030101010101" charset="-122"/>
              <a:ea typeface="等线" panose="02010600030101010101" charset="-122"/>
              <a:sym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2" grpId="1"/>
      <p:bldP spid="58" grpId="0"/>
      <p:bldP spid="58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99490" y="677545"/>
            <a:ext cx="3844925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举</a:t>
            </a:r>
            <a:r>
              <a:rPr lang="zh-CN" altLang="en-US" sz="5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例说明</a:t>
            </a:r>
            <a:endParaRPr lang="zh-CN" altLang="en-US" sz="5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>
            <a:stCxn id="3" idx="3"/>
          </p:cNvCxnSpPr>
          <p:nvPr/>
        </p:nvCxnSpPr>
        <p:spPr>
          <a:xfrm>
            <a:off x="4844415" y="1154430"/>
            <a:ext cx="1555051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8836660" y="2009775"/>
            <a:ext cx="74980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3600" b="1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通过产品生命周期来区分需求优先级</a:t>
            </a:r>
            <a:endParaRPr lang="en-US" altLang="zh-CN" sz="3600" b="1">
              <a:solidFill>
                <a:srgbClr val="C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85010" y="7367905"/>
            <a:ext cx="2925445" cy="78930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/>
              <a:t>精准教学通学生用户</a:t>
            </a:r>
            <a:endParaRPr lang="zh-CN" altLang="en-US" sz="2000"/>
          </a:p>
        </p:txBody>
      </p:sp>
      <p:sp>
        <p:nvSpPr>
          <p:cNvPr id="10" name="矩形 9"/>
          <p:cNvSpPr/>
          <p:nvPr/>
        </p:nvSpPr>
        <p:spPr>
          <a:xfrm>
            <a:off x="6798945" y="4206875"/>
            <a:ext cx="2925445" cy="78930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/>
              <a:t>生命周期</a:t>
            </a:r>
            <a:endParaRPr lang="zh-CN" altLang="en-US" sz="3200"/>
          </a:p>
        </p:txBody>
      </p:sp>
      <p:sp>
        <p:nvSpPr>
          <p:cNvPr id="11" name="矩形 10"/>
          <p:cNvSpPr/>
          <p:nvPr/>
        </p:nvSpPr>
        <p:spPr>
          <a:xfrm>
            <a:off x="6798945" y="6003290"/>
            <a:ext cx="2925445" cy="78930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</a:rPr>
              <a:t>启动期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798945" y="7259320"/>
            <a:ext cx="2925445" cy="78930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bg1"/>
                </a:solidFill>
              </a:rPr>
              <a:t>成长期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798945" y="8463915"/>
            <a:ext cx="2925445" cy="78930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</a:rPr>
              <a:t>成熟期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798945" y="9793605"/>
            <a:ext cx="2925445" cy="78930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</a:rPr>
              <a:t>衰退期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942955" y="4206875"/>
            <a:ext cx="2925445" cy="78930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ea typeface="宋体" panose="02010600030101010101" pitchFamily="2" charset="-122"/>
              </a:rPr>
              <a:t>需求优先级</a:t>
            </a:r>
            <a:endParaRPr lang="zh-CN" altLang="en-US" sz="3200"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942955" y="6003290"/>
            <a:ext cx="9097010" cy="78930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ea typeface="宋体" panose="02010600030101010101" pitchFamily="2" charset="-122"/>
              </a:rPr>
              <a:t>基本功能（作业、阅卷、错题管理、基础数据）</a:t>
            </a: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942955" y="7259320"/>
            <a:ext cx="9097010" cy="78930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完善原有需求，去掉不合理需求，</a:t>
            </a:r>
            <a:r>
              <a:rPr lang="zh-CN" altLang="en-US" sz="2000">
                <a:latin typeface="等线" panose="02010600030101010101" charset="-122"/>
                <a:ea typeface="等线" panose="02010600030101010101" charset="-122"/>
                <a:sym typeface="+mn-ea"/>
              </a:rPr>
              <a:t>增加产品品类功能，通过运营活动满足用户其他需求</a:t>
            </a:r>
            <a:endParaRPr lang="zh-CN" altLang="en-US" sz="200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942955" y="8463915"/>
            <a:ext cx="9097010" cy="78930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需求都围绕增加黏性、用户活跃度、增加收入来进行。社区、积分、广告、运营活动等</a:t>
            </a:r>
            <a:endParaRPr lang="zh-CN" altLang="en-US" sz="200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0942955" y="9793605"/>
            <a:ext cx="9097010" cy="78930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研究产品自身问题，并积极创新，寻求转型的新机会。</a:t>
            </a:r>
            <a:endParaRPr lang="zh-CN" altLang="en-US" sz="200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cxnSp>
        <p:nvCxnSpPr>
          <p:cNvPr id="30" name="肘形连接符 29"/>
          <p:cNvCxnSpPr>
            <a:stCxn id="7" idx="3"/>
            <a:endCxn id="11" idx="1"/>
          </p:cNvCxnSpPr>
          <p:nvPr/>
        </p:nvCxnSpPr>
        <p:spPr>
          <a:xfrm flipV="1">
            <a:off x="4910455" y="6398260"/>
            <a:ext cx="1888490" cy="136461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7" idx="3"/>
            <a:endCxn id="12" idx="1"/>
          </p:cNvCxnSpPr>
          <p:nvPr/>
        </p:nvCxnSpPr>
        <p:spPr>
          <a:xfrm flipV="1">
            <a:off x="4910455" y="7654290"/>
            <a:ext cx="1888490" cy="10858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endCxn id="13" idx="1"/>
          </p:cNvCxnSpPr>
          <p:nvPr/>
        </p:nvCxnSpPr>
        <p:spPr>
          <a:xfrm>
            <a:off x="4911725" y="7762875"/>
            <a:ext cx="1887220" cy="1096010"/>
          </a:xfrm>
          <a:prstGeom prst="bentConnector3">
            <a:avLst>
              <a:gd name="adj1" fmla="val 50034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7" idx="3"/>
            <a:endCxn id="14" idx="1"/>
          </p:cNvCxnSpPr>
          <p:nvPr/>
        </p:nvCxnSpPr>
        <p:spPr>
          <a:xfrm>
            <a:off x="4910455" y="7762875"/>
            <a:ext cx="1888490" cy="242570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772150" y="11398885"/>
            <a:ext cx="11765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错题管理属于学生端的基础功能，需要进行完善，并且优化掉错题管理中不合理的需求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1207135" y="2867025"/>
            <a:ext cx="21842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320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举例：</a:t>
            </a:r>
            <a:r>
              <a:rPr lang="zh-CN" altLang="en-US" sz="320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精准教学通学生端APP里自主练习或者拍搜录入的错题，无法在我的错题里找到，也不知道怎么进行学习。</a:t>
            </a:r>
            <a:endParaRPr lang="zh-CN" altLang="en-US" sz="3200">
              <a:solidFill>
                <a:srgbClr val="C00000"/>
              </a:solidFill>
              <a:latin typeface="等线" panose="02010600030101010101" charset="-122"/>
              <a:ea typeface="等线" panose="02010600030101010101" charset="-122"/>
              <a:sym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直角三角形 38"/>
          <p:cNvSpPr/>
          <p:nvPr/>
        </p:nvSpPr>
        <p:spPr>
          <a:xfrm rot="5400000">
            <a:off x="-96254" y="96251"/>
            <a:ext cx="6184233" cy="5991729"/>
          </a:xfrm>
          <a:prstGeom prst="rtTriangle">
            <a:avLst/>
          </a:prstGeom>
          <a:solidFill>
            <a:srgbClr val="C0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744394" y="1631852"/>
            <a:ext cx="20848320" cy="104100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C00000"/>
              </a:solidFill>
            </a:endParaRPr>
          </a:p>
        </p:txBody>
      </p:sp>
      <p:sp>
        <p:nvSpPr>
          <p:cNvPr id="7" name="等腰三角形 6"/>
          <p:cNvSpPr/>
          <p:nvPr/>
        </p:nvSpPr>
        <p:spPr>
          <a:xfrm>
            <a:off x="11575920" y="2765394"/>
            <a:ext cx="4030932" cy="3115788"/>
          </a:xfrm>
          <a:prstGeom prst="triangl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8515865" y="3260965"/>
            <a:ext cx="7500047" cy="5797309"/>
          </a:xfrm>
          <a:prstGeom prst="triangl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008620" y="5501005"/>
            <a:ext cx="8952865" cy="1861185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C00000"/>
                </a:solidFill>
                <a:latin typeface="方正兰亭中黑_GBK" panose="02000000000000000000" charset="-122"/>
                <a:ea typeface="方正兰亭中黑_GBK" panose="02000000000000000000" charset="-122"/>
              </a:rPr>
              <a:t>THANKS</a:t>
            </a:r>
            <a:r>
              <a:rPr lang="zh-CN" altLang="en-US" sz="11500" dirty="0">
                <a:solidFill>
                  <a:srgbClr val="C00000"/>
                </a:solidFill>
                <a:latin typeface="方正兰亭中黑_GBK" panose="02000000000000000000" charset="-122"/>
                <a:ea typeface="方正兰亭中黑_GBK" panose="02000000000000000000" charset="-122"/>
              </a:rPr>
              <a:t>！</a:t>
            </a:r>
            <a:endParaRPr lang="zh-CN" altLang="en-US" sz="11500" dirty="0">
              <a:solidFill>
                <a:srgbClr val="C00000"/>
              </a:solidFill>
              <a:latin typeface="方正兰亭中黑_GBK" panose="02000000000000000000" charset="-122"/>
              <a:ea typeface="方正兰亭中黑_GBK" panose="02000000000000000000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4452" y="-2"/>
            <a:ext cx="2876523" cy="1230277"/>
          </a:xfrm>
          <a:prstGeom prst="rect">
            <a:avLst/>
          </a:prstGeom>
        </p:spPr>
      </p:pic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10897879" y="7821036"/>
            <a:ext cx="2588242" cy="947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2800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汇报人：颜艳梅</a:t>
            </a:r>
            <a:endParaRPr lang="en-US" altLang="zh-CN" sz="2800" dirty="0">
              <a:solidFill>
                <a:srgbClr val="C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>
              <a:buNone/>
            </a:pPr>
            <a:r>
              <a:rPr lang="en-US" altLang="zh-CN" sz="2800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2020-7-</a:t>
            </a:r>
            <a:r>
              <a:rPr lang="en-US" sz="2800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6</a:t>
            </a:r>
            <a:endParaRPr lang="en-US" sz="2800" dirty="0">
              <a:solidFill>
                <a:srgbClr val="C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" name="直角三角形 39"/>
          <p:cNvSpPr/>
          <p:nvPr/>
        </p:nvSpPr>
        <p:spPr>
          <a:xfrm rot="16200000">
            <a:off x="18297255" y="7628019"/>
            <a:ext cx="6184233" cy="5991729"/>
          </a:xfrm>
          <a:prstGeom prst="rtTriangle">
            <a:avLst/>
          </a:prstGeom>
          <a:solidFill>
            <a:srgbClr val="C0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2000">
        <p15:prstTrans prst="pageCurlDouble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10" grpId="0" bldLvl="0" animBg="1"/>
      <p:bldP spid="10" grpId="1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flipV="1">
            <a:off x="6426994" y="1809748"/>
            <a:ext cx="11530012" cy="9139072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/>
          </a:p>
        </p:txBody>
      </p:sp>
      <p:sp>
        <p:nvSpPr>
          <p:cNvPr id="5" name="等腰三角形 4"/>
          <p:cNvSpPr/>
          <p:nvPr/>
        </p:nvSpPr>
        <p:spPr>
          <a:xfrm flipV="1">
            <a:off x="7512844" y="1809748"/>
            <a:ext cx="11530012" cy="9139072"/>
          </a:xfrm>
          <a:prstGeom prst="triangl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/>
          </a:p>
        </p:txBody>
      </p:sp>
      <p:sp>
        <p:nvSpPr>
          <p:cNvPr id="7" name="等腰三角形 6"/>
          <p:cNvSpPr/>
          <p:nvPr/>
        </p:nvSpPr>
        <p:spPr>
          <a:xfrm flipV="1">
            <a:off x="11564641" y="4610097"/>
            <a:ext cx="6392366" cy="5066802"/>
          </a:xfrm>
          <a:prstGeom prst="triangl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/>
          </a:p>
        </p:txBody>
      </p:sp>
      <p:sp>
        <p:nvSpPr>
          <p:cNvPr id="8" name="等腰三角形 7"/>
          <p:cNvSpPr/>
          <p:nvPr/>
        </p:nvSpPr>
        <p:spPr>
          <a:xfrm flipV="1">
            <a:off x="7898486" y="6605908"/>
            <a:ext cx="3874416" cy="3070992"/>
          </a:xfrm>
          <a:prstGeom prst="triangle">
            <a:avLst/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/>
          </a:p>
        </p:txBody>
      </p:sp>
      <p:sp>
        <p:nvSpPr>
          <p:cNvPr id="9" name="MH_SubTitle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750288" y="4587345"/>
            <a:ext cx="6833640" cy="1445188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sz="6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什么是需求</a:t>
            </a:r>
            <a:endParaRPr lang="zh-CN" sz="6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等腰三角形 10"/>
          <p:cNvSpPr/>
          <p:nvPr/>
        </p:nvSpPr>
        <p:spPr>
          <a:xfrm flipV="1">
            <a:off x="4516184" y="4610097"/>
            <a:ext cx="1481748" cy="1174482"/>
          </a:xfrm>
          <a:prstGeom prst="triangle">
            <a:avLst/>
          </a:prstGeom>
          <a:solidFill>
            <a:srgbClr val="C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/>
          </a:p>
        </p:txBody>
      </p:sp>
      <p:sp>
        <p:nvSpPr>
          <p:cNvPr id="12" name="等腰三角形 11"/>
          <p:cNvSpPr/>
          <p:nvPr/>
        </p:nvSpPr>
        <p:spPr>
          <a:xfrm flipV="1">
            <a:off x="7469417" y="10608724"/>
            <a:ext cx="429070" cy="34009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/>
          </a:p>
        </p:txBody>
      </p:sp>
      <p:sp>
        <p:nvSpPr>
          <p:cNvPr id="13" name="等腰三角形 12"/>
          <p:cNvSpPr/>
          <p:nvPr/>
        </p:nvSpPr>
        <p:spPr>
          <a:xfrm rot="6300000" flipV="1">
            <a:off x="4616026" y="8135982"/>
            <a:ext cx="550776" cy="436564"/>
          </a:xfrm>
          <a:prstGeom prst="triangle">
            <a:avLst/>
          </a:prstGeom>
          <a:solidFill>
            <a:srgbClr val="C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 dirty="0"/>
          </a:p>
        </p:txBody>
      </p:sp>
      <p:sp>
        <p:nvSpPr>
          <p:cNvPr id="15" name="等腰三角形 14"/>
          <p:cNvSpPr/>
          <p:nvPr/>
        </p:nvSpPr>
        <p:spPr>
          <a:xfrm rot="5400000" flipV="1">
            <a:off x="2006176" y="11005926"/>
            <a:ext cx="550776" cy="436564"/>
          </a:xfrm>
          <a:prstGeom prst="triangle">
            <a:avLst/>
          </a:prstGeom>
          <a:solidFill>
            <a:srgbClr val="C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 dirty="0"/>
          </a:p>
        </p:txBody>
      </p:sp>
      <p:sp>
        <p:nvSpPr>
          <p:cNvPr id="16" name="等腰三角形 15"/>
          <p:cNvSpPr/>
          <p:nvPr/>
        </p:nvSpPr>
        <p:spPr>
          <a:xfrm flipV="1">
            <a:off x="18386069" y="4088737"/>
            <a:ext cx="1378774" cy="1092862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/>
          </a:p>
        </p:txBody>
      </p:sp>
      <p:sp>
        <p:nvSpPr>
          <p:cNvPr id="17" name="等腰三角形 16"/>
          <p:cNvSpPr/>
          <p:nvPr/>
        </p:nvSpPr>
        <p:spPr>
          <a:xfrm rot="5400000" flipV="1">
            <a:off x="20616500" y="8411370"/>
            <a:ext cx="550776" cy="436564"/>
          </a:xfrm>
          <a:prstGeom prst="triangle">
            <a:avLst/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 dirty="0"/>
          </a:p>
        </p:txBody>
      </p:sp>
      <p:sp>
        <p:nvSpPr>
          <p:cNvPr id="18" name="等腰三角形 17"/>
          <p:cNvSpPr/>
          <p:nvPr/>
        </p:nvSpPr>
        <p:spPr>
          <a:xfrm rot="6300000" flipV="1">
            <a:off x="16350826" y="9781114"/>
            <a:ext cx="550776" cy="436564"/>
          </a:xfrm>
          <a:prstGeom prst="triangle">
            <a:avLst/>
          </a:prstGeom>
          <a:solidFill>
            <a:srgbClr val="C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 dirty="0"/>
          </a:p>
        </p:txBody>
      </p:sp>
      <p:sp>
        <p:nvSpPr>
          <p:cNvPr id="22" name="KSO_Shape"/>
          <p:cNvSpPr/>
          <p:nvPr/>
        </p:nvSpPr>
        <p:spPr>
          <a:xfrm>
            <a:off x="8630295" y="11499597"/>
            <a:ext cx="7123410" cy="1006658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>
              <a:solidFill>
                <a:srgbClr val="FFFFFF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8706496" y="11541260"/>
            <a:ext cx="1409056" cy="893664"/>
            <a:chOff x="4353248" y="5770630"/>
            <a:chExt cx="704528" cy="446832"/>
          </a:xfrm>
        </p:grpSpPr>
        <p:sp>
          <p:nvSpPr>
            <p:cNvPr id="23" name="KSO_Shape"/>
            <p:cNvSpPr/>
            <p:nvPr/>
          </p:nvSpPr>
          <p:spPr>
            <a:xfrm>
              <a:off x="4353248" y="5785462"/>
              <a:ext cx="704528" cy="432000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600" dirty="0">
                <a:solidFill>
                  <a:srgbClr val="FFFFFF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424590" y="5770630"/>
              <a:ext cx="561845" cy="415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01</a:t>
              </a:r>
              <a:endParaRPr lang="zh-CN" altLang="en-US" sz="4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advClick="0" advTm="2300">
        <p15:prstTrans prst="peelOff"/>
      </p:transition>
    </mc:Choice>
    <mc:Fallback>
      <p:transition spd="slow" advClick="0" advTm="23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11022E-16 L 0.22656 1.11022E-1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99490" y="677545"/>
            <a:ext cx="3782695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sz="5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什么是需求</a:t>
            </a:r>
            <a:endParaRPr lang="zh-CN" altLang="en-US" sz="5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>
            <a:stCxn id="3" idx="3"/>
          </p:cNvCxnSpPr>
          <p:nvPr/>
        </p:nvCxnSpPr>
        <p:spPr>
          <a:xfrm>
            <a:off x="4782185" y="1154430"/>
            <a:ext cx="1558163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1084560" y="2577465"/>
            <a:ext cx="2468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1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</a:rPr>
              <a:t>何为需求？</a:t>
            </a:r>
            <a:endParaRPr lang="zh-CN" altLang="en-US" sz="3600" b="1">
              <a:solidFill>
                <a:srgbClr val="C0000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3040995" y="6116955"/>
            <a:ext cx="102806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3200" b="1">
              <a:solidFill>
                <a:srgbClr val="C00000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b="1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</a:rPr>
              <a:t>产品需求：需求是特定人群在特定场景下想要什么样的功能实现什么样的目的</a:t>
            </a:r>
            <a:r>
              <a:rPr lang="en-US" altLang="zh-CN" sz="3200" b="1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</a:rPr>
              <a:t>/</a:t>
            </a:r>
            <a:r>
              <a:rPr lang="zh-CN" altLang="en-US" sz="3200" b="1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</a:rPr>
              <a:t>价值而提出的诉求。</a:t>
            </a:r>
            <a:endParaRPr lang="zh-CN" altLang="en-US" sz="3200" b="1">
              <a:solidFill>
                <a:srgbClr val="C0000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0725" y="3631565"/>
            <a:ext cx="10020935" cy="35610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295" y="7733665"/>
            <a:ext cx="9992360" cy="35083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375005" y="5609590"/>
            <a:ext cx="96126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>
                <a:latin typeface="等线" panose="02010600030101010101" charset="-122"/>
                <a:ea typeface="等线" panose="02010600030101010101" charset="-122"/>
              </a:rPr>
              <a:t>经济学概念：“需求”常用于表达“消费者对于具体某种商品的使用程度</a:t>
            </a:r>
            <a:endParaRPr lang="zh-CN" altLang="en-US" sz="240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90725" y="11485880"/>
            <a:ext cx="1028065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sz="2800" b="1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</a:rPr>
              <a:t>现实状况与理想之间存在差距时，产生需求</a:t>
            </a:r>
            <a:endParaRPr lang="zh-CN" sz="2800" b="1">
              <a:solidFill>
                <a:srgbClr val="C0000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99490" y="677545"/>
            <a:ext cx="4058920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sz="5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什么是需求</a:t>
            </a:r>
            <a:endParaRPr lang="zh-CN" altLang="en-US" sz="5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>
            <a:stCxn id="3" idx="3"/>
          </p:cNvCxnSpPr>
          <p:nvPr/>
        </p:nvCxnSpPr>
        <p:spPr>
          <a:xfrm>
            <a:off x="5058410" y="1154430"/>
            <a:ext cx="1548320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0043160" y="2560320"/>
            <a:ext cx="4297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1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</a:rPr>
              <a:t>为什么会产生需求？</a:t>
            </a:r>
            <a:endParaRPr lang="zh-CN" altLang="en-US" sz="3600" b="1">
              <a:solidFill>
                <a:srgbClr val="C0000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0190" y="4724400"/>
            <a:ext cx="4365625" cy="1700530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4661535" y="7112000"/>
            <a:ext cx="0" cy="3602990"/>
          </a:xfrm>
          <a:prstGeom prst="line">
            <a:avLst/>
          </a:prstGeom>
          <a:ln w="190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661535" y="7239000"/>
            <a:ext cx="429895" cy="0"/>
          </a:xfrm>
          <a:prstGeom prst="line">
            <a:avLst/>
          </a:prstGeom>
          <a:ln w="190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257800" y="7071995"/>
            <a:ext cx="197040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C00000"/>
                </a:solidFill>
              </a:rPr>
              <a:t>用户问题：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257800" y="7545705"/>
            <a:ext cx="660273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>
                <a:sym typeface="+mn-ea"/>
              </a:rPr>
              <a:t>我想吃饭，但不想自己做饭，也不想出去吃，还想吃很好吃的饭？怎么办？</a:t>
            </a:r>
            <a:endParaRPr lang="zh-CN" altLang="en-US" sz="2400">
              <a:sym typeface="+mn-ea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4661535" y="9102090"/>
            <a:ext cx="429895" cy="0"/>
          </a:xfrm>
          <a:prstGeom prst="line">
            <a:avLst/>
          </a:prstGeom>
          <a:ln w="190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257800" y="8916035"/>
            <a:ext cx="12553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C00000"/>
                </a:solidFill>
              </a:rPr>
              <a:t>需求：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257800" y="9451975"/>
            <a:ext cx="1402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400">
                <a:sym typeface="+mn-ea"/>
              </a:rPr>
              <a:t>在线点餐</a:t>
            </a:r>
            <a:endParaRPr lang="zh-CN" altLang="en-US" sz="2400">
              <a:sym typeface="+mn-ea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4661535" y="10532745"/>
            <a:ext cx="429895" cy="0"/>
          </a:xfrm>
          <a:prstGeom prst="line">
            <a:avLst/>
          </a:prstGeom>
          <a:ln w="190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257800" y="10346690"/>
            <a:ext cx="12553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C00000"/>
                </a:solidFill>
              </a:rPr>
              <a:t>方案：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257800" y="10826115"/>
            <a:ext cx="41452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400">
                <a:sym typeface="+mn-ea"/>
              </a:rPr>
              <a:t>饿了么、美团外卖、百度外卖</a:t>
            </a:r>
            <a:endParaRPr lang="zh-CN" altLang="en-US" sz="2400">
              <a:sym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9204960" y="11913870"/>
            <a:ext cx="59740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2400" b="1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</a:rPr>
              <a:t>产品最终就是为用户解决各种各样的问题；</a:t>
            </a:r>
            <a:endParaRPr lang="zh-CN" altLang="en-US" sz="2400" b="1">
              <a:solidFill>
                <a:srgbClr val="C00000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</a:rPr>
              <a:t>产品初衷是满足用户各种欲望，让用户更爽</a:t>
            </a:r>
            <a:endParaRPr lang="zh-CN" altLang="en-US" sz="2400" b="1">
              <a:solidFill>
                <a:srgbClr val="C0000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13785850" y="6929755"/>
            <a:ext cx="0" cy="3602990"/>
          </a:xfrm>
          <a:prstGeom prst="line">
            <a:avLst/>
          </a:prstGeom>
          <a:ln w="190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3785850" y="7056755"/>
            <a:ext cx="429895" cy="0"/>
          </a:xfrm>
          <a:prstGeom prst="line">
            <a:avLst/>
          </a:prstGeom>
          <a:ln w="190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14382115" y="6889750"/>
            <a:ext cx="197040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C00000"/>
                </a:solidFill>
              </a:rPr>
              <a:t>用户期望：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4382115" y="7363460"/>
            <a:ext cx="640016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>
                <a:sym typeface="+mn-ea"/>
              </a:rPr>
              <a:t>我希望我的钱能生钱，让我赚更多的钱，但我不懂理财，我也不想承担风险</a:t>
            </a:r>
            <a:endParaRPr lang="zh-CN" altLang="en-US" sz="2400">
              <a:sym typeface="+mn-ea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13785850" y="8919845"/>
            <a:ext cx="429895" cy="0"/>
          </a:xfrm>
          <a:prstGeom prst="line">
            <a:avLst/>
          </a:prstGeom>
          <a:ln w="190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4382115" y="8733790"/>
            <a:ext cx="12553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C00000"/>
                </a:solidFill>
              </a:rPr>
              <a:t>需求：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4382115" y="9247505"/>
            <a:ext cx="23164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400">
                <a:sym typeface="+mn-ea"/>
              </a:rPr>
              <a:t>有人帮他钱生钱</a:t>
            </a:r>
            <a:endParaRPr lang="zh-CN" altLang="en-US" sz="2400">
              <a:sym typeface="+mn-ea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13785850" y="10350500"/>
            <a:ext cx="429895" cy="0"/>
          </a:xfrm>
          <a:prstGeom prst="line">
            <a:avLst/>
          </a:prstGeom>
          <a:ln w="190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4382115" y="10164445"/>
            <a:ext cx="12553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C00000"/>
                </a:solidFill>
              </a:rPr>
              <a:t>方案：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4382115" y="10666095"/>
            <a:ext cx="32308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400">
                <a:sym typeface="+mn-ea"/>
              </a:rPr>
              <a:t>余额宝、各类理财产品</a:t>
            </a:r>
            <a:endParaRPr lang="zh-CN" altLang="en-US" sz="2400">
              <a:sym typeface="+mn-ea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4870" y="5121910"/>
            <a:ext cx="2600325" cy="113411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7773670" y="3729990"/>
            <a:ext cx="8836660" cy="872490"/>
            <a:chOff x="12642" y="5955"/>
            <a:chExt cx="13916" cy="1374"/>
          </a:xfrm>
        </p:grpSpPr>
        <p:sp>
          <p:nvSpPr>
            <p:cNvPr id="42" name="矩形 41"/>
            <p:cNvSpPr/>
            <p:nvPr/>
          </p:nvSpPr>
          <p:spPr>
            <a:xfrm>
              <a:off x="12642" y="5955"/>
              <a:ext cx="2166" cy="137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800">
                  <a:solidFill>
                    <a:srgbClr val="C00000"/>
                  </a:solidFill>
                  <a:latin typeface="等线" panose="02010600030101010101" charset="-122"/>
                  <a:ea typeface="等线" panose="02010600030101010101" charset="-122"/>
                </a:rPr>
                <a:t>问题</a:t>
              </a:r>
              <a:endParaRPr lang="zh-CN" altLang="en-US" sz="280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8306" y="5955"/>
              <a:ext cx="2166" cy="137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800">
                  <a:solidFill>
                    <a:srgbClr val="C00000"/>
                  </a:solidFill>
                  <a:latin typeface="等线" panose="02010600030101010101" charset="-122"/>
                  <a:ea typeface="等线" panose="02010600030101010101" charset="-122"/>
                </a:rPr>
                <a:t>欲望</a:t>
              </a:r>
              <a:endParaRPr lang="zh-CN" altLang="en-US" sz="280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4392" y="5955"/>
              <a:ext cx="2166" cy="137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800">
                  <a:solidFill>
                    <a:srgbClr val="C00000"/>
                  </a:solidFill>
                  <a:latin typeface="等线" panose="02010600030101010101" charset="-122"/>
                  <a:ea typeface="等线" panose="02010600030101010101" charset="-122"/>
                </a:rPr>
                <a:t>需求</a:t>
              </a:r>
              <a:endParaRPr lang="zh-CN" altLang="en-US" sz="280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7" name="加号 6"/>
            <p:cNvSpPr/>
            <p:nvPr/>
          </p:nvSpPr>
          <p:spPr>
            <a:xfrm>
              <a:off x="15519" y="5955"/>
              <a:ext cx="1583" cy="1375"/>
            </a:xfrm>
            <a:prstGeom prst="mathPlus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右箭头 7"/>
            <p:cNvSpPr/>
            <p:nvPr/>
          </p:nvSpPr>
          <p:spPr>
            <a:xfrm>
              <a:off x="21656" y="6399"/>
              <a:ext cx="1911" cy="487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6" grpId="0"/>
      <p:bldP spid="27" grpId="0"/>
      <p:bldP spid="28" grpId="0"/>
      <p:bldP spid="12" grpId="1"/>
      <p:bldP spid="13" grpId="1"/>
      <p:bldP spid="15" grpId="1"/>
      <p:bldP spid="16" grpId="1"/>
      <p:bldP spid="27" grpId="1"/>
      <p:bldP spid="28" grpId="1"/>
      <p:bldP spid="32" grpId="0"/>
      <p:bldP spid="33" grpId="0"/>
      <p:bldP spid="35" grpId="0"/>
      <p:bldP spid="36" grpId="0"/>
      <p:bldP spid="38" grpId="0"/>
      <p:bldP spid="39" grpId="0"/>
      <p:bldP spid="32" grpId="1"/>
      <p:bldP spid="33" grpId="1"/>
      <p:bldP spid="35" grpId="1"/>
      <p:bldP spid="36" grpId="1"/>
      <p:bldP spid="38" grpId="1"/>
      <p:bldP spid="39" grpId="1"/>
      <p:bldP spid="29" grpId="0"/>
      <p:bldP spid="2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0720" y="3908425"/>
            <a:ext cx="13225780" cy="822198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999490" y="677545"/>
            <a:ext cx="3960495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sz="5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什么是需求</a:t>
            </a:r>
            <a:endParaRPr lang="zh-CN" altLang="en-US" sz="5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>
            <a:stCxn id="3" idx="3"/>
          </p:cNvCxnSpPr>
          <p:nvPr/>
        </p:nvCxnSpPr>
        <p:spPr>
          <a:xfrm>
            <a:off x="4959985" y="1154430"/>
            <a:ext cx="154432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0271760" y="2339975"/>
            <a:ext cx="3840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1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</a:rPr>
              <a:t>需求有哪些分类？</a:t>
            </a:r>
            <a:endParaRPr lang="zh-CN" altLang="en-US" sz="3600" b="1">
              <a:solidFill>
                <a:srgbClr val="C0000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585210" y="3448050"/>
            <a:ext cx="23253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rgbClr val="C00000"/>
                </a:solidFill>
              </a:rPr>
              <a:t>马斯洛需求理论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23" name="右大括号 22"/>
          <p:cNvSpPr/>
          <p:nvPr/>
        </p:nvSpPr>
        <p:spPr>
          <a:xfrm>
            <a:off x="13391515" y="7258685"/>
            <a:ext cx="245110" cy="1323975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3715365" y="7530465"/>
            <a:ext cx="159766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 b="1">
                <a:solidFill>
                  <a:srgbClr val="C00000"/>
                </a:solidFill>
              </a:rPr>
              <a:t>生存</a:t>
            </a:r>
            <a:endParaRPr lang="zh-CN" altLang="en-US" sz="2400" b="1">
              <a:solidFill>
                <a:srgbClr val="C00000"/>
              </a:solidFill>
            </a:endParaRPr>
          </a:p>
          <a:p>
            <a:pPr algn="ctr"/>
            <a:r>
              <a:rPr lang="en-US" altLang="zh-CN" sz="2400" b="1">
                <a:solidFill>
                  <a:srgbClr val="C00000"/>
                </a:solidFill>
              </a:rPr>
              <a:t>(</a:t>
            </a:r>
            <a:r>
              <a:rPr lang="zh-CN" altLang="en-US" sz="2400" b="1">
                <a:solidFill>
                  <a:srgbClr val="C00000"/>
                </a:solidFill>
                <a:ea typeface="宋体" panose="02010600030101010101" pitchFamily="2" charset="-122"/>
              </a:rPr>
              <a:t>基本需求</a:t>
            </a:r>
            <a:r>
              <a:rPr lang="en-US" altLang="zh-CN" sz="2400" b="1">
                <a:solidFill>
                  <a:srgbClr val="C00000"/>
                </a:solidFill>
              </a:rPr>
              <a:t>)</a:t>
            </a:r>
            <a:endParaRPr lang="en-US" altLang="zh-CN" sz="2400" b="1">
              <a:solidFill>
                <a:srgbClr val="C00000"/>
              </a:solidFill>
            </a:endParaRPr>
          </a:p>
        </p:txBody>
      </p:sp>
      <p:sp>
        <p:nvSpPr>
          <p:cNvPr id="25" name="右大括号 24"/>
          <p:cNvSpPr/>
          <p:nvPr/>
        </p:nvSpPr>
        <p:spPr>
          <a:xfrm>
            <a:off x="13391515" y="5318760"/>
            <a:ext cx="245110" cy="1323975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3715365" y="5638800"/>
            <a:ext cx="159766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 b="1">
                <a:solidFill>
                  <a:srgbClr val="C00000"/>
                </a:solidFill>
              </a:rPr>
              <a:t>归属</a:t>
            </a:r>
            <a:endParaRPr lang="zh-CN" altLang="en-US" sz="2400" b="1">
              <a:solidFill>
                <a:srgbClr val="C00000"/>
              </a:solidFill>
            </a:endParaRPr>
          </a:p>
          <a:p>
            <a:pPr algn="ctr"/>
            <a:r>
              <a:rPr lang="en-US" altLang="zh-CN" sz="2400" b="1">
                <a:solidFill>
                  <a:srgbClr val="C00000"/>
                </a:solidFill>
              </a:rPr>
              <a:t>(</a:t>
            </a:r>
            <a:r>
              <a:rPr lang="zh-CN" altLang="en-US" sz="2400" b="1">
                <a:solidFill>
                  <a:srgbClr val="C00000"/>
                </a:solidFill>
              </a:rPr>
              <a:t>期望需求</a:t>
            </a:r>
            <a:r>
              <a:rPr lang="en-US" altLang="zh-CN" sz="2400" b="1">
                <a:solidFill>
                  <a:srgbClr val="C00000"/>
                </a:solidFill>
              </a:rPr>
              <a:t>)</a:t>
            </a:r>
            <a:endParaRPr lang="en-US" altLang="zh-CN" sz="2400" b="1">
              <a:solidFill>
                <a:srgbClr val="C00000"/>
              </a:solidFill>
            </a:endParaRPr>
          </a:p>
        </p:txBody>
      </p:sp>
      <p:sp>
        <p:nvSpPr>
          <p:cNvPr id="27" name="右大括号 26"/>
          <p:cNvSpPr/>
          <p:nvPr/>
        </p:nvSpPr>
        <p:spPr>
          <a:xfrm>
            <a:off x="13391515" y="4276090"/>
            <a:ext cx="245110" cy="477520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3715365" y="4116070"/>
            <a:ext cx="159766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 b="1">
                <a:solidFill>
                  <a:srgbClr val="C00000"/>
                </a:solidFill>
              </a:rPr>
              <a:t>成长</a:t>
            </a:r>
            <a:endParaRPr lang="zh-CN" altLang="en-US" sz="2400" b="1">
              <a:solidFill>
                <a:srgbClr val="C00000"/>
              </a:solidFill>
            </a:endParaRPr>
          </a:p>
          <a:p>
            <a:pPr algn="ctr"/>
            <a:r>
              <a:rPr lang="en-US" altLang="zh-CN" sz="2400" b="1">
                <a:solidFill>
                  <a:srgbClr val="C00000"/>
                </a:solidFill>
              </a:rPr>
              <a:t>(</a:t>
            </a:r>
            <a:r>
              <a:rPr lang="zh-CN" altLang="en-US" sz="2400" b="1">
                <a:solidFill>
                  <a:srgbClr val="C00000"/>
                </a:solidFill>
                <a:ea typeface="宋体" panose="02010600030101010101" pitchFamily="2" charset="-122"/>
              </a:rPr>
              <a:t>兴奋</a:t>
            </a:r>
            <a:r>
              <a:rPr lang="zh-CN" altLang="en-US" sz="2400" b="1">
                <a:solidFill>
                  <a:srgbClr val="C00000"/>
                </a:solidFill>
                <a:ea typeface="宋体" panose="02010600030101010101" pitchFamily="2" charset="-122"/>
              </a:rPr>
              <a:t>需求</a:t>
            </a:r>
            <a:r>
              <a:rPr lang="en-US" altLang="zh-CN" sz="2400" b="1">
                <a:solidFill>
                  <a:srgbClr val="C00000"/>
                </a:solidFill>
              </a:rPr>
              <a:t>)</a:t>
            </a:r>
            <a:endParaRPr lang="en-US" altLang="zh-CN" sz="2400" b="1">
              <a:solidFill>
                <a:srgbClr val="C00000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15704820" y="7258685"/>
            <a:ext cx="7626350" cy="727710"/>
          </a:xfrm>
          <a:prstGeom prst="wedgeRoundRectCallout">
            <a:avLst>
              <a:gd name="adj1" fmla="val -52829"/>
              <a:gd name="adj2" fmla="val 26963"/>
              <a:gd name="adj3" fmla="val 16667"/>
            </a:avLst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2400">
                <a:solidFill>
                  <a:srgbClr val="C00000"/>
                </a:solidFill>
                <a:sym typeface="+mn-ea"/>
              </a:rPr>
              <a:t>安全需求：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确保用户数据安全、支付安全、产品安全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15681960" y="8150860"/>
            <a:ext cx="7626350" cy="727710"/>
          </a:xfrm>
          <a:prstGeom prst="wedgeRoundRectCallout">
            <a:avLst>
              <a:gd name="adj1" fmla="val -52531"/>
              <a:gd name="adj2" fmla="val -30366"/>
              <a:gd name="adj3" fmla="val 16667"/>
            </a:avLst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2400">
                <a:solidFill>
                  <a:srgbClr val="C00000"/>
                </a:solidFill>
                <a:sym typeface="+mn-ea"/>
              </a:rPr>
              <a:t>基本需求：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产品基本功能，产品性能稳定；产品操作顺畅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15704820" y="5318760"/>
            <a:ext cx="7626350" cy="705485"/>
          </a:xfrm>
          <a:prstGeom prst="wedgeRoundRectCallout">
            <a:avLst>
              <a:gd name="adj1" fmla="val -53105"/>
              <a:gd name="adj2" fmla="val 31368"/>
              <a:gd name="adj3" fmla="val 16667"/>
            </a:avLst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2400">
                <a:solidFill>
                  <a:srgbClr val="C00000"/>
                </a:solidFill>
                <a:sym typeface="+mn-ea"/>
              </a:rPr>
              <a:t>用户体验类：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前端体验、服务体验、用户专属身份、社交功能等、视觉效果（易用、好用）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15704820" y="6138545"/>
            <a:ext cx="7626350" cy="799465"/>
          </a:xfrm>
          <a:prstGeom prst="wedgeRoundRectCallout">
            <a:avLst>
              <a:gd name="adj1" fmla="val -52672"/>
              <a:gd name="adj2" fmla="val -36576"/>
              <a:gd name="adj3" fmla="val 16667"/>
            </a:avLst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2400">
                <a:solidFill>
                  <a:srgbClr val="C00000"/>
                </a:solidFill>
                <a:sym typeface="+mn-ea"/>
              </a:rPr>
              <a:t>运营需求：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运营活动、社交功能，增加用户活跃度与用户黏性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15704820" y="4150995"/>
            <a:ext cx="7626350" cy="727710"/>
          </a:xfrm>
          <a:prstGeom prst="wedgeRoundRectCallout">
            <a:avLst>
              <a:gd name="adj1" fmla="val -53120"/>
              <a:gd name="adj2" fmla="val -3403"/>
              <a:gd name="adj3" fmla="val 16667"/>
            </a:avLst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2400">
                <a:solidFill>
                  <a:srgbClr val="C00000"/>
                </a:solidFill>
                <a:sym typeface="+mn-ea"/>
              </a:rPr>
              <a:t>定制需求：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用户参与感、智能推送、定制化服务等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138160" y="11349355"/>
            <a:ext cx="81076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2400" b="1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</a:rPr>
              <a:t>需求分类强调的是在产品不同阶段我们应该更关注哪类需求</a:t>
            </a:r>
            <a:endParaRPr lang="zh-CN" altLang="en-US" sz="2400" b="1">
              <a:solidFill>
                <a:srgbClr val="C00000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</a:rPr>
              <a:t>并不是说在这个阶段只关注这一类需求</a:t>
            </a:r>
            <a:endParaRPr lang="zh-CN" altLang="en-US" sz="2400" b="1">
              <a:solidFill>
                <a:srgbClr val="C0000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8" grpId="1" animBg="1"/>
      <p:bldP spid="9" grpId="1" animBg="1"/>
      <p:bldP spid="10" grpId="1" animBg="1"/>
      <p:bldP spid="11" grpId="1" animBg="1"/>
      <p:bldP spid="12" grpId="1" animBg="1"/>
      <p:bldP spid="23" grpId="0" animBg="1"/>
      <p:bldP spid="24" grpId="0"/>
      <p:bldP spid="25" grpId="0" animBg="1"/>
      <p:bldP spid="26" grpId="0"/>
      <p:bldP spid="27" grpId="0" animBg="1"/>
      <p:bldP spid="28" grpId="0"/>
      <p:bldP spid="23" grpId="1" animBg="1"/>
      <p:bldP spid="24" grpId="1"/>
      <p:bldP spid="25" grpId="1" animBg="1"/>
      <p:bldP spid="26" grpId="1"/>
      <p:bldP spid="27" grpId="1" animBg="1"/>
      <p:bldP spid="28" grpId="1"/>
      <p:bldP spid="29" grpId="0"/>
      <p:bldP spid="2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flipV="1">
            <a:off x="6426994" y="1809748"/>
            <a:ext cx="11530012" cy="9139072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/>
          </a:p>
        </p:txBody>
      </p:sp>
      <p:sp>
        <p:nvSpPr>
          <p:cNvPr id="5" name="等腰三角形 4"/>
          <p:cNvSpPr/>
          <p:nvPr/>
        </p:nvSpPr>
        <p:spPr>
          <a:xfrm flipV="1">
            <a:off x="7512844" y="1809748"/>
            <a:ext cx="11530012" cy="9139072"/>
          </a:xfrm>
          <a:prstGeom prst="triangl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/>
          </a:p>
        </p:txBody>
      </p:sp>
      <p:sp>
        <p:nvSpPr>
          <p:cNvPr id="7" name="等腰三角形 6"/>
          <p:cNvSpPr/>
          <p:nvPr/>
        </p:nvSpPr>
        <p:spPr>
          <a:xfrm flipV="1">
            <a:off x="11564641" y="4610097"/>
            <a:ext cx="6392366" cy="5066802"/>
          </a:xfrm>
          <a:prstGeom prst="triangl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/>
          </a:p>
        </p:txBody>
      </p:sp>
      <p:sp>
        <p:nvSpPr>
          <p:cNvPr id="8" name="等腰三角形 7"/>
          <p:cNvSpPr/>
          <p:nvPr/>
        </p:nvSpPr>
        <p:spPr>
          <a:xfrm flipV="1">
            <a:off x="7898486" y="6605908"/>
            <a:ext cx="3874416" cy="3070992"/>
          </a:xfrm>
          <a:prstGeom prst="triangle">
            <a:avLst/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/>
          </a:p>
        </p:txBody>
      </p:sp>
      <p:sp>
        <p:nvSpPr>
          <p:cNvPr id="9" name="MH_SubTitle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750288" y="4587345"/>
            <a:ext cx="6833640" cy="1445188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sz="6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需求如何</a:t>
            </a:r>
            <a:r>
              <a:rPr lang="zh-CN" sz="6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挖掘</a:t>
            </a:r>
            <a:endParaRPr lang="zh-CN" sz="6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等腰三角形 10"/>
          <p:cNvSpPr/>
          <p:nvPr/>
        </p:nvSpPr>
        <p:spPr>
          <a:xfrm flipV="1">
            <a:off x="4516184" y="4610097"/>
            <a:ext cx="1481748" cy="1174482"/>
          </a:xfrm>
          <a:prstGeom prst="triangle">
            <a:avLst/>
          </a:prstGeom>
          <a:solidFill>
            <a:srgbClr val="C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/>
          </a:p>
        </p:txBody>
      </p:sp>
      <p:sp>
        <p:nvSpPr>
          <p:cNvPr id="12" name="等腰三角形 11"/>
          <p:cNvSpPr/>
          <p:nvPr/>
        </p:nvSpPr>
        <p:spPr>
          <a:xfrm flipV="1">
            <a:off x="7469417" y="10608724"/>
            <a:ext cx="429070" cy="34009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/>
          </a:p>
        </p:txBody>
      </p:sp>
      <p:sp>
        <p:nvSpPr>
          <p:cNvPr id="13" name="等腰三角形 12"/>
          <p:cNvSpPr/>
          <p:nvPr/>
        </p:nvSpPr>
        <p:spPr>
          <a:xfrm rot="6300000" flipV="1">
            <a:off x="4616026" y="8135982"/>
            <a:ext cx="550776" cy="436564"/>
          </a:xfrm>
          <a:prstGeom prst="triangle">
            <a:avLst/>
          </a:prstGeom>
          <a:solidFill>
            <a:srgbClr val="C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 dirty="0"/>
          </a:p>
        </p:txBody>
      </p:sp>
      <p:sp>
        <p:nvSpPr>
          <p:cNvPr id="15" name="等腰三角形 14"/>
          <p:cNvSpPr/>
          <p:nvPr/>
        </p:nvSpPr>
        <p:spPr>
          <a:xfrm rot="5400000" flipV="1">
            <a:off x="2006176" y="11005926"/>
            <a:ext cx="550776" cy="436564"/>
          </a:xfrm>
          <a:prstGeom prst="triangle">
            <a:avLst/>
          </a:prstGeom>
          <a:solidFill>
            <a:srgbClr val="C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 dirty="0"/>
          </a:p>
        </p:txBody>
      </p:sp>
      <p:sp>
        <p:nvSpPr>
          <p:cNvPr id="16" name="等腰三角形 15"/>
          <p:cNvSpPr/>
          <p:nvPr/>
        </p:nvSpPr>
        <p:spPr>
          <a:xfrm flipV="1">
            <a:off x="18386069" y="4088737"/>
            <a:ext cx="1378774" cy="1092862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/>
          </a:p>
        </p:txBody>
      </p:sp>
      <p:sp>
        <p:nvSpPr>
          <p:cNvPr id="17" name="等腰三角形 16"/>
          <p:cNvSpPr/>
          <p:nvPr/>
        </p:nvSpPr>
        <p:spPr>
          <a:xfrm rot="5400000" flipV="1">
            <a:off x="20616500" y="8411370"/>
            <a:ext cx="550776" cy="436564"/>
          </a:xfrm>
          <a:prstGeom prst="triangle">
            <a:avLst/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 dirty="0"/>
          </a:p>
        </p:txBody>
      </p:sp>
      <p:sp>
        <p:nvSpPr>
          <p:cNvPr id="18" name="等腰三角形 17"/>
          <p:cNvSpPr/>
          <p:nvPr/>
        </p:nvSpPr>
        <p:spPr>
          <a:xfrm rot="6300000" flipV="1">
            <a:off x="16350826" y="9781114"/>
            <a:ext cx="550776" cy="436564"/>
          </a:xfrm>
          <a:prstGeom prst="triangle">
            <a:avLst/>
          </a:prstGeom>
          <a:solidFill>
            <a:srgbClr val="C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 dirty="0"/>
          </a:p>
        </p:txBody>
      </p:sp>
      <p:sp>
        <p:nvSpPr>
          <p:cNvPr id="22" name="KSO_Shape"/>
          <p:cNvSpPr/>
          <p:nvPr/>
        </p:nvSpPr>
        <p:spPr>
          <a:xfrm>
            <a:off x="8630295" y="11499597"/>
            <a:ext cx="7123410" cy="1006658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>
              <a:solidFill>
                <a:srgbClr val="FFFFFF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8706496" y="11541260"/>
            <a:ext cx="1409056" cy="893664"/>
            <a:chOff x="4353248" y="5770630"/>
            <a:chExt cx="704528" cy="446832"/>
          </a:xfrm>
        </p:grpSpPr>
        <p:sp>
          <p:nvSpPr>
            <p:cNvPr id="23" name="KSO_Shape"/>
            <p:cNvSpPr/>
            <p:nvPr/>
          </p:nvSpPr>
          <p:spPr>
            <a:xfrm>
              <a:off x="4353248" y="5785462"/>
              <a:ext cx="704528" cy="432000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600" dirty="0">
                <a:solidFill>
                  <a:srgbClr val="FFFFFF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424590" y="5770630"/>
              <a:ext cx="561845" cy="414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02</a:t>
              </a:r>
              <a:endParaRPr lang="en-US" sz="4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advClick="0" advTm="2300">
        <p15:prstTrans prst="peelOff"/>
      </p:transition>
    </mc:Choice>
    <mc:Fallback>
      <p:transition spd="slow" advClick="0" advTm="23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11022E-16 L 0.22656 1.11022E-1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99490" y="677545"/>
            <a:ext cx="4835525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sz="5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需求</a:t>
            </a:r>
            <a:r>
              <a:rPr kumimoji="1" lang="zh-CN" sz="5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如何挖掘</a:t>
            </a:r>
            <a:endParaRPr lang="zh-CN" altLang="en-US" sz="5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>
            <a:stCxn id="3" idx="3"/>
          </p:cNvCxnSpPr>
          <p:nvPr/>
        </p:nvCxnSpPr>
        <p:spPr>
          <a:xfrm>
            <a:off x="5835015" y="1154430"/>
            <a:ext cx="1521079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561715" y="3463290"/>
            <a:ext cx="2325370" cy="64643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公司内部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664190" y="3463290"/>
            <a:ext cx="2325370" cy="64643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产品自身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7262475" y="3463290"/>
            <a:ext cx="2325370" cy="64643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公司外部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271760" y="2309495"/>
            <a:ext cx="3840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1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</a:rPr>
              <a:t>需求来源有哪些？</a:t>
            </a:r>
            <a:endParaRPr lang="en-US" altLang="zh-CN" sz="3600" b="1">
              <a:solidFill>
                <a:srgbClr val="C0000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1059160" y="4585335"/>
            <a:ext cx="21399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800" b="1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</a:rPr>
              <a:t>竞品分析</a:t>
            </a:r>
            <a:endParaRPr lang="zh-CN" sz="2800" b="1">
              <a:solidFill>
                <a:srgbClr val="C0000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1" name="左中括号 40"/>
          <p:cNvSpPr/>
          <p:nvPr/>
        </p:nvSpPr>
        <p:spPr>
          <a:xfrm>
            <a:off x="10664190" y="4109720"/>
            <a:ext cx="693420" cy="6790055"/>
          </a:xfrm>
          <a:prstGeom prst="leftBracket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11059160" y="6864985"/>
            <a:ext cx="21399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800" b="1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</a:rPr>
              <a:t>用户调研</a:t>
            </a:r>
            <a:endParaRPr lang="zh-CN" sz="2800" b="1">
              <a:solidFill>
                <a:srgbClr val="C0000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1059160" y="9380855"/>
            <a:ext cx="26085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800" b="1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</a:rPr>
              <a:t>产品自己挖掘</a:t>
            </a:r>
            <a:endParaRPr lang="zh-CN" sz="2800" b="1">
              <a:solidFill>
                <a:srgbClr val="C0000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1059160" y="5120640"/>
            <a:ext cx="33858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>
                <a:latin typeface="等线" panose="02010600030101010101" charset="-122"/>
                <a:ea typeface="等线" panose="02010600030101010101" charset="-122"/>
              </a:rPr>
              <a:t>产品定位、主要功能、市场发展状况、用户画像等方面去找竞品</a:t>
            </a:r>
            <a:endParaRPr lang="zh-CN" altLang="en-US" sz="200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1059160" y="7386955"/>
            <a:ext cx="338582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现场访谈、电话访谈、问卷调研、观察用户操作</a:t>
            </a:r>
            <a:r>
              <a:rPr lang="en-US" altLang="zh-CN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...</a:t>
            </a:r>
            <a:endParaRPr lang="zh-CN" altLang="en-US"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algn="l"/>
            <a:r>
              <a:rPr lang="zh-CN" altLang="en-US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主要是了解用户感受，并收集问题。调研前建议先拟定调研提纲</a:t>
            </a:r>
            <a:endParaRPr lang="zh-CN" altLang="en-US"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1059160" y="9916160"/>
            <a:ext cx="33858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>
                <a:latin typeface="等线" panose="02010600030101010101" charset="-122"/>
                <a:ea typeface="等线" panose="02010600030101010101" charset="-122"/>
              </a:rPr>
              <a:t>知乎、微博、产品体验、运营数据等来发现问题</a:t>
            </a:r>
            <a:endParaRPr lang="zh-CN" altLang="en-US" sz="200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7" name="左中括号 46"/>
          <p:cNvSpPr/>
          <p:nvPr/>
        </p:nvSpPr>
        <p:spPr>
          <a:xfrm>
            <a:off x="17262475" y="4109720"/>
            <a:ext cx="693420" cy="6790055"/>
          </a:xfrm>
          <a:prstGeom prst="leftBracket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17955895" y="4585335"/>
            <a:ext cx="21399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800" b="1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</a:rPr>
              <a:t>用户反馈</a:t>
            </a:r>
            <a:endParaRPr lang="zh-CN" sz="2800" b="1">
              <a:solidFill>
                <a:srgbClr val="C0000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7955895" y="6864985"/>
            <a:ext cx="27597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800" b="1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</a:rPr>
              <a:t>合作伙伴反馈</a:t>
            </a:r>
            <a:endParaRPr lang="zh-CN" sz="2800" b="1">
              <a:solidFill>
                <a:srgbClr val="C0000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7955895" y="9380855"/>
            <a:ext cx="19869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800" b="1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</a:rPr>
              <a:t>客户反馈</a:t>
            </a:r>
            <a:endParaRPr lang="zh-CN" sz="2800" b="1">
              <a:solidFill>
                <a:srgbClr val="C0000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7955895" y="5120640"/>
            <a:ext cx="33858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>
                <a:latin typeface="等线" panose="02010600030101010101" charset="-122"/>
                <a:ea typeface="等线" panose="02010600030101010101" charset="-122"/>
              </a:rPr>
              <a:t>大部分为产品使用的问题</a:t>
            </a:r>
            <a:endParaRPr lang="zh-CN" altLang="en-US" sz="200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7955895" y="7386955"/>
            <a:ext cx="38036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000">
                <a:latin typeface="等线" panose="02010600030101010101" charset="-122"/>
                <a:ea typeface="等线" panose="02010600030101010101" charset="-122"/>
              </a:rPr>
              <a:t>体验、功能、市场</a:t>
            </a:r>
            <a:endParaRPr lang="zh-CN" sz="200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7955895" y="9916160"/>
            <a:ext cx="33858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>
                <a:latin typeface="等线" panose="02010600030101010101" charset="-122"/>
                <a:ea typeface="等线" panose="02010600030101010101" charset="-122"/>
              </a:rPr>
              <a:t>体验、功能、市场</a:t>
            </a:r>
            <a:endParaRPr lang="zh-CN" altLang="en-US" sz="200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5" name="左中括号 54"/>
          <p:cNvSpPr/>
          <p:nvPr/>
        </p:nvSpPr>
        <p:spPr>
          <a:xfrm>
            <a:off x="3561715" y="4119245"/>
            <a:ext cx="693420" cy="6790055"/>
          </a:xfrm>
          <a:prstGeom prst="leftBracket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3909060" y="4572000"/>
            <a:ext cx="47320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800" b="1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</a:rPr>
              <a:t>公司业务战略需求</a:t>
            </a:r>
            <a:endParaRPr lang="zh-CN" sz="2800" b="1">
              <a:solidFill>
                <a:srgbClr val="C0000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909060" y="6851650"/>
            <a:ext cx="37318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老板</a:t>
            </a:r>
            <a:r>
              <a:rPr lang="en-US" altLang="zh-CN" sz="2800" b="1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/</a:t>
            </a:r>
            <a:r>
              <a:rPr lang="zh-CN" altLang="en-US" sz="2800" b="1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领导的需求</a:t>
            </a:r>
            <a:endParaRPr lang="zh-CN" altLang="en-US" sz="2800" b="1">
              <a:solidFill>
                <a:srgbClr val="C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909060" y="9367520"/>
            <a:ext cx="32334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800" b="1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</a:rPr>
              <a:t>市场、运营需求</a:t>
            </a:r>
            <a:endParaRPr lang="zh-CN" sz="2800" b="1">
              <a:solidFill>
                <a:srgbClr val="C0000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3909060" y="9903460"/>
            <a:ext cx="33858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运营活动、市场反馈等需求</a:t>
            </a:r>
            <a:endParaRPr lang="zh-CN" altLang="en-US"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r>
              <a:rPr lang="en-US" altLang="zh-CN" sz="200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(</a:t>
            </a:r>
            <a:r>
              <a:rPr lang="zh-CN" altLang="en-US" sz="200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五一、十一促销活动、分销</a:t>
            </a:r>
            <a:r>
              <a:rPr lang="en-US" altLang="zh-CN" sz="200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)</a:t>
            </a:r>
            <a:endParaRPr lang="zh-CN" altLang="en-US"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3909060" y="5093970"/>
            <a:ext cx="338582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等线" panose="02010600030101010101" charset="-122"/>
                <a:ea typeface="等线" panose="02010600030101010101" charset="-122"/>
              </a:rPr>
              <a:t>公司遇到的问题就是需求，公司的愿景也是需求</a:t>
            </a:r>
            <a:endParaRPr lang="zh-CN" altLang="en-US" sz="2000"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zh-CN" altLang="en-US" sz="200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精准教学、个性化报告、英语个性化报告</a:t>
            </a:r>
            <a:endParaRPr lang="zh-CN" altLang="en-US" sz="2000">
              <a:solidFill>
                <a:srgbClr val="C00000"/>
              </a:solidFill>
              <a:latin typeface="等线" panose="02010600030101010101" charset="-122"/>
              <a:ea typeface="等线" panose="02010600030101010101" charset="-122"/>
              <a:sym typeface="+mn-ea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3909060" y="7386955"/>
            <a:ext cx="338582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老板或领导基于长期对市场的接触和观察，有一些自己的看法</a:t>
            </a:r>
            <a:endParaRPr lang="zh-CN" altLang="en-US"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r>
              <a:rPr lang="zh-CN" altLang="en-US" sz="200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共享打印</a:t>
            </a:r>
            <a:r>
              <a:rPr lang="en-US" altLang="zh-CN" sz="200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/</a:t>
            </a:r>
            <a:r>
              <a:rPr lang="zh-CN" altLang="en-US" sz="200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错题打印</a:t>
            </a:r>
            <a:endParaRPr lang="zh-CN" altLang="en-US"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55" grpId="0" animBg="1"/>
      <p:bldP spid="56" grpId="0"/>
      <p:bldP spid="57" grpId="0"/>
      <p:bldP spid="58" grpId="0"/>
      <p:bldP spid="61" grpId="0"/>
      <p:bldP spid="62" grpId="0"/>
      <p:bldP spid="63" grpId="0"/>
      <p:bldP spid="23" grpId="1" animBg="1"/>
      <p:bldP spid="55" grpId="1" animBg="1"/>
      <p:bldP spid="56" grpId="1"/>
      <p:bldP spid="57" grpId="1"/>
      <p:bldP spid="58" grpId="1"/>
      <p:bldP spid="61" grpId="1"/>
      <p:bldP spid="62" grpId="1"/>
      <p:bldP spid="63" grpId="1"/>
      <p:bldP spid="24" grpId="0" animBg="1"/>
      <p:bldP spid="37" grpId="0"/>
      <p:bldP spid="41" grpId="0" animBg="1"/>
      <p:bldP spid="42" grpId="0"/>
      <p:bldP spid="43" grpId="0"/>
      <p:bldP spid="44" grpId="0"/>
      <p:bldP spid="45" grpId="0"/>
      <p:bldP spid="46" grpId="0"/>
      <p:bldP spid="24" grpId="1" animBg="1"/>
      <p:bldP spid="37" grpId="1"/>
      <p:bldP spid="41" grpId="1" animBg="1"/>
      <p:bldP spid="42" grpId="1"/>
      <p:bldP spid="43" grpId="1"/>
      <p:bldP spid="44" grpId="1"/>
      <p:bldP spid="45" grpId="1"/>
      <p:bldP spid="46" grpId="1"/>
      <p:bldP spid="25" grpId="0" animBg="1"/>
      <p:bldP spid="47" grpId="0" animBg="1"/>
      <p:bldP spid="48" grpId="0"/>
      <p:bldP spid="49" grpId="0"/>
      <p:bldP spid="50" grpId="0"/>
      <p:bldP spid="52" grpId="0"/>
      <p:bldP spid="53" grpId="0"/>
      <p:bldP spid="54" grpId="0"/>
      <p:bldP spid="25" grpId="1" animBg="1"/>
      <p:bldP spid="47" grpId="1" animBg="1"/>
      <p:bldP spid="48" grpId="1"/>
      <p:bldP spid="49" grpId="1"/>
      <p:bldP spid="50" grpId="1"/>
      <p:bldP spid="52" grpId="1"/>
      <p:bldP spid="53" grpId="1"/>
      <p:bldP spid="5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99490" y="677545"/>
            <a:ext cx="4835525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sz="5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需求</a:t>
            </a:r>
            <a:r>
              <a:rPr kumimoji="1" lang="zh-CN" sz="5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如何挖掘</a:t>
            </a:r>
            <a:endParaRPr lang="zh-CN" altLang="en-US" sz="5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>
            <a:stCxn id="3" idx="3"/>
          </p:cNvCxnSpPr>
          <p:nvPr/>
        </p:nvCxnSpPr>
        <p:spPr>
          <a:xfrm>
            <a:off x="5835015" y="1154430"/>
            <a:ext cx="1521079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9585960" y="2284730"/>
            <a:ext cx="5212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1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</a:rPr>
              <a:t>需求挖掘的途径有哪些？</a:t>
            </a:r>
            <a:endParaRPr lang="en-US" altLang="zh-CN" sz="3600" b="1">
              <a:solidFill>
                <a:srgbClr val="C0000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49980" y="4295775"/>
            <a:ext cx="666750" cy="646239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endParaRPr lang="zh-CN" altLang="en-US" sz="3600" b="1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chemeClr val="bg1"/>
                </a:solidFill>
              </a:rPr>
              <a:t>需</a:t>
            </a:r>
            <a:endParaRPr lang="zh-CN" altLang="en-US" sz="3600" b="1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chemeClr val="bg1"/>
                </a:solidFill>
              </a:rPr>
              <a:t>求</a:t>
            </a:r>
            <a:endParaRPr lang="zh-CN" altLang="en-US" sz="3600" b="1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chemeClr val="bg1"/>
                </a:solidFill>
              </a:rPr>
              <a:t>挖</a:t>
            </a:r>
            <a:endParaRPr lang="zh-CN" altLang="en-US" sz="3600" b="1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chemeClr val="bg1"/>
                </a:solidFill>
              </a:rPr>
              <a:t>掘</a:t>
            </a:r>
            <a:endParaRPr lang="zh-CN" altLang="en-US" sz="3600" b="1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chemeClr val="bg1"/>
                </a:solidFill>
              </a:rPr>
              <a:t>途</a:t>
            </a:r>
            <a:endParaRPr lang="zh-CN" altLang="en-US" sz="3600" b="1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chemeClr val="bg1"/>
                </a:solidFill>
              </a:rPr>
              <a:t>径</a:t>
            </a:r>
            <a:endParaRPr lang="zh-CN" altLang="en-US" sz="3600" b="1">
              <a:solidFill>
                <a:schemeClr val="bg1"/>
              </a:solidFill>
            </a:endParaRPr>
          </a:p>
          <a:p>
            <a:endParaRPr lang="zh-CN" altLang="en-US" sz="3600" b="1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62930" y="4295775"/>
            <a:ext cx="3096260" cy="77216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rgbClr val="C00000"/>
                </a:solidFill>
              </a:rPr>
              <a:t>公司内部需求</a:t>
            </a:r>
            <a:endParaRPr lang="zh-CN" altLang="en-US" sz="240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62930" y="7141210"/>
            <a:ext cx="3096260" cy="77216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rgbClr val="C00000"/>
                </a:solidFill>
              </a:rPr>
              <a:t>产品自身需求</a:t>
            </a:r>
            <a:endParaRPr lang="zh-CN" altLang="en-US" sz="240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62930" y="9986010"/>
            <a:ext cx="3096260" cy="77216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rgbClr val="C00000"/>
                </a:solidFill>
              </a:rPr>
              <a:t>公司外部需求</a:t>
            </a:r>
            <a:endParaRPr lang="zh-CN" altLang="en-US" sz="2400">
              <a:solidFill>
                <a:srgbClr val="C00000"/>
              </a:solidFill>
            </a:endParaRPr>
          </a:p>
        </p:txBody>
      </p:sp>
      <p:cxnSp>
        <p:nvCxnSpPr>
          <p:cNvPr id="13" name="曲线连接符 12"/>
          <p:cNvCxnSpPr>
            <a:stCxn id="6" idx="3"/>
            <a:endCxn id="7" idx="1"/>
          </p:cNvCxnSpPr>
          <p:nvPr/>
        </p:nvCxnSpPr>
        <p:spPr>
          <a:xfrm flipV="1">
            <a:off x="4316730" y="4681855"/>
            <a:ext cx="1346200" cy="2845435"/>
          </a:xfrm>
          <a:prstGeom prst="curved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曲线连接符 13"/>
          <p:cNvCxnSpPr>
            <a:stCxn id="6" idx="3"/>
            <a:endCxn id="8" idx="1"/>
          </p:cNvCxnSpPr>
          <p:nvPr/>
        </p:nvCxnSpPr>
        <p:spPr>
          <a:xfrm>
            <a:off x="4316730" y="7527290"/>
            <a:ext cx="1346200" cy="3175"/>
          </a:xfrm>
          <a:prstGeom prst="curvedConnector2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14"/>
          <p:cNvCxnSpPr>
            <a:stCxn id="6" idx="3"/>
            <a:endCxn id="9" idx="1"/>
          </p:cNvCxnSpPr>
          <p:nvPr/>
        </p:nvCxnSpPr>
        <p:spPr>
          <a:xfrm>
            <a:off x="4316730" y="7527290"/>
            <a:ext cx="1346200" cy="2844800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1478260" y="3927475"/>
            <a:ext cx="92887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latin typeface="等线" panose="02010600030101010101" charset="-122"/>
                <a:ea typeface="等线" panose="02010600030101010101" charset="-122"/>
              </a:rPr>
              <a:t>从公司业务方向去挖掘</a:t>
            </a:r>
            <a:r>
              <a:rPr lang="zh-CN" altLang="en-US" b="1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</a:rPr>
              <a:t>（梳理业务方向</a:t>
            </a:r>
            <a:r>
              <a:rPr lang="en-US" altLang="zh-CN" b="1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</a:rPr>
              <a:t>-</a:t>
            </a:r>
            <a:r>
              <a:rPr lang="zh-CN" altLang="en-US" b="1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</a:rPr>
              <a:t>梳理必须功能</a:t>
            </a:r>
            <a:r>
              <a:rPr lang="en-US" altLang="zh-CN" b="1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</a:rPr>
              <a:t>-</a:t>
            </a:r>
            <a:r>
              <a:rPr lang="zh-CN" altLang="en-US" b="1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</a:rPr>
              <a:t>对比现在的功能</a:t>
            </a:r>
            <a:r>
              <a:rPr lang="en-US" altLang="zh-CN" b="1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</a:rPr>
              <a:t>-</a:t>
            </a:r>
            <a:r>
              <a:rPr lang="zh-CN" altLang="en-US" b="1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</a:rPr>
              <a:t>需求产生）</a:t>
            </a:r>
            <a:endParaRPr lang="zh-CN" altLang="en-US" b="1">
              <a:solidFill>
                <a:srgbClr val="C0000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1478260" y="4497705"/>
            <a:ext cx="10546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latin typeface="等线" panose="02010600030101010101" charset="-122"/>
                <a:ea typeface="等线" panose="02010600030101010101" charset="-122"/>
              </a:rPr>
              <a:t>产品内部进行头脑风暴去挖掘</a:t>
            </a:r>
            <a:r>
              <a:rPr lang="zh-CN" altLang="en-US" b="1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</a:rPr>
              <a:t>（</a:t>
            </a:r>
            <a:r>
              <a:rPr lang="zh-CN" b="1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</a:rPr>
              <a:t>选定议题、确定参会者、时间、场所、引导发音并记录观点</a:t>
            </a:r>
            <a:r>
              <a:rPr lang="zh-CN" altLang="en-US" b="1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</a:rPr>
              <a:t>）</a:t>
            </a:r>
            <a:endParaRPr lang="zh-CN" altLang="en-US" b="1">
              <a:solidFill>
                <a:srgbClr val="C0000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1478260" y="5067935"/>
            <a:ext cx="2926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latin typeface="等线" panose="02010600030101010101" charset="-122"/>
                <a:ea typeface="等线" panose="02010600030101010101" charset="-122"/>
              </a:rPr>
              <a:t>分析用户场景去挖掘</a:t>
            </a:r>
            <a:endParaRPr lang="zh-CN" altLang="en-US" sz="240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1478260" y="6513830"/>
            <a:ext cx="6380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latin typeface="等线" panose="02010600030101010101" charset="-122"/>
                <a:ea typeface="等线" panose="02010600030101010101" charset="-122"/>
              </a:rPr>
              <a:t>从公司自媒体宣传去查看用户反馈数据</a:t>
            </a:r>
            <a:r>
              <a:rPr lang="zh-CN" altLang="en-US" sz="2000" b="1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</a:rPr>
              <a:t>（差评）</a:t>
            </a:r>
            <a:endParaRPr lang="zh-CN" altLang="en-US" sz="2000" b="1">
              <a:solidFill>
                <a:srgbClr val="C0000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1478260" y="7084060"/>
            <a:ext cx="714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latin typeface="等线" panose="02010600030101010101" charset="-122"/>
                <a:ea typeface="等线" panose="02010600030101010101" charset="-122"/>
              </a:rPr>
              <a:t>通过友盟等数据查看重要埋点点击数据</a:t>
            </a:r>
            <a:r>
              <a:rPr lang="zh-CN" altLang="en-US" sz="2000" b="1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</a:rPr>
              <a:t>（未支付成功）</a:t>
            </a:r>
            <a:endParaRPr lang="zh-CN" altLang="en-US" sz="2000" b="1">
              <a:solidFill>
                <a:srgbClr val="C0000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1478260" y="7654290"/>
            <a:ext cx="902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latin typeface="等线" panose="02010600030101010101" charset="-122"/>
                <a:ea typeface="等线" panose="02010600030101010101" charset="-122"/>
              </a:rPr>
              <a:t>通过竞品分析去挖掘需求</a:t>
            </a:r>
            <a:r>
              <a:rPr lang="zh-CN" altLang="en-US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</a:rPr>
              <a:t>（新功能及用户的喜爱程度、有没有更优的解决方案）</a:t>
            </a:r>
            <a:endParaRPr lang="zh-CN" altLang="en-US">
              <a:solidFill>
                <a:srgbClr val="C0000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1478260" y="8247380"/>
            <a:ext cx="4145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latin typeface="等线" panose="02010600030101010101" charset="-122"/>
                <a:ea typeface="等线" panose="02010600030101010101" charset="-122"/>
              </a:rPr>
              <a:t>通过搜索引擎去分析用户画像</a:t>
            </a:r>
            <a:endParaRPr lang="zh-CN" altLang="en-US" sz="240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1478260" y="9287510"/>
            <a:ext cx="3840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latin typeface="等线" panose="02010600030101010101" charset="-122"/>
                <a:ea typeface="等线" panose="02010600030101010101" charset="-122"/>
              </a:rPr>
              <a:t>用户、客户、合作伙伴反馈</a:t>
            </a:r>
            <a:endParaRPr lang="zh-CN" altLang="en-US" sz="240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1478260" y="9857740"/>
            <a:ext cx="643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latin typeface="等线" panose="02010600030101010101" charset="-122"/>
                <a:ea typeface="等线" panose="02010600030101010101" charset="-122"/>
              </a:rPr>
              <a:t>通过用户访谈挖掘需求</a:t>
            </a:r>
            <a:r>
              <a:rPr lang="zh-CN" altLang="en-US" b="1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</a:rPr>
              <a:t>（结构性访谈与非结构性访谈）</a:t>
            </a:r>
            <a:endParaRPr lang="zh-CN" altLang="en-US" b="1">
              <a:solidFill>
                <a:srgbClr val="C0000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1478260" y="10427970"/>
            <a:ext cx="8488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latin typeface="等线" panose="02010600030101010101" charset="-122"/>
                <a:ea typeface="等线" panose="02010600030101010101" charset="-122"/>
              </a:rPr>
              <a:t>通过实地调研获得需求</a:t>
            </a:r>
            <a:r>
              <a:rPr lang="zh-CN" altLang="en-US" b="1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</a:rPr>
              <a:t>（看用户操作行为，了解用户无法继续使用的问题）</a:t>
            </a:r>
            <a:endParaRPr lang="zh-CN" altLang="en-US" b="1">
              <a:solidFill>
                <a:srgbClr val="C0000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1478260" y="11021060"/>
            <a:ext cx="3230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latin typeface="等线" panose="02010600030101010101" charset="-122"/>
                <a:ea typeface="等线" panose="02010600030101010101" charset="-122"/>
              </a:rPr>
              <a:t>通过问卷调查获得需求</a:t>
            </a:r>
            <a:endParaRPr lang="zh-CN" altLang="en-US" sz="2400">
              <a:latin typeface="等线" panose="02010600030101010101" charset="-122"/>
              <a:ea typeface="等线" panose="02010600030101010101" charset="-122"/>
            </a:endParaRPr>
          </a:p>
        </p:txBody>
      </p:sp>
      <p:cxnSp>
        <p:nvCxnSpPr>
          <p:cNvPr id="33" name="曲线连接符 32"/>
          <p:cNvCxnSpPr>
            <a:stCxn id="7" idx="3"/>
            <a:endCxn id="17" idx="1"/>
          </p:cNvCxnSpPr>
          <p:nvPr/>
        </p:nvCxnSpPr>
        <p:spPr>
          <a:xfrm flipV="1">
            <a:off x="8759190" y="4157980"/>
            <a:ext cx="2719070" cy="523875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7" idx="3"/>
            <a:endCxn id="23" idx="1"/>
          </p:cNvCxnSpPr>
          <p:nvPr/>
        </p:nvCxnSpPr>
        <p:spPr>
          <a:xfrm>
            <a:off x="8759190" y="4681855"/>
            <a:ext cx="2719070" cy="46355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曲线连接符 34"/>
          <p:cNvCxnSpPr>
            <a:stCxn id="7" idx="3"/>
            <a:endCxn id="24" idx="1"/>
          </p:cNvCxnSpPr>
          <p:nvPr/>
        </p:nvCxnSpPr>
        <p:spPr>
          <a:xfrm>
            <a:off x="8759190" y="4681855"/>
            <a:ext cx="2719070" cy="616585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曲线连接符 35"/>
          <p:cNvCxnSpPr>
            <a:stCxn id="8" idx="3"/>
            <a:endCxn id="25" idx="1"/>
          </p:cNvCxnSpPr>
          <p:nvPr/>
        </p:nvCxnSpPr>
        <p:spPr>
          <a:xfrm flipV="1">
            <a:off x="8759190" y="6744335"/>
            <a:ext cx="2719070" cy="782955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8" idx="3"/>
            <a:endCxn id="26" idx="1"/>
          </p:cNvCxnSpPr>
          <p:nvPr/>
        </p:nvCxnSpPr>
        <p:spPr>
          <a:xfrm flipV="1">
            <a:off x="8759190" y="7314565"/>
            <a:ext cx="2719070" cy="212725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曲线连接符 37"/>
          <p:cNvCxnSpPr>
            <a:stCxn id="8" idx="3"/>
          </p:cNvCxnSpPr>
          <p:nvPr/>
        </p:nvCxnSpPr>
        <p:spPr>
          <a:xfrm>
            <a:off x="8759190" y="7527290"/>
            <a:ext cx="2719070" cy="386080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/>
          <p:cNvCxnSpPr>
            <a:stCxn id="8" idx="3"/>
            <a:endCxn id="28" idx="1"/>
          </p:cNvCxnSpPr>
          <p:nvPr/>
        </p:nvCxnSpPr>
        <p:spPr>
          <a:xfrm>
            <a:off x="8759190" y="7527290"/>
            <a:ext cx="2719070" cy="950595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曲线连接符 39"/>
          <p:cNvCxnSpPr>
            <a:stCxn id="9" idx="3"/>
            <a:endCxn id="29" idx="1"/>
          </p:cNvCxnSpPr>
          <p:nvPr/>
        </p:nvCxnSpPr>
        <p:spPr>
          <a:xfrm flipV="1">
            <a:off x="8759190" y="9518015"/>
            <a:ext cx="2719070" cy="854075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曲线连接符 40"/>
          <p:cNvCxnSpPr>
            <a:stCxn id="9" idx="3"/>
            <a:endCxn id="30" idx="1"/>
          </p:cNvCxnSpPr>
          <p:nvPr/>
        </p:nvCxnSpPr>
        <p:spPr>
          <a:xfrm flipV="1">
            <a:off x="8759190" y="10088245"/>
            <a:ext cx="2719070" cy="283845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曲线连接符 41"/>
          <p:cNvCxnSpPr>
            <a:stCxn id="9" idx="3"/>
          </p:cNvCxnSpPr>
          <p:nvPr/>
        </p:nvCxnSpPr>
        <p:spPr>
          <a:xfrm>
            <a:off x="8759190" y="10372090"/>
            <a:ext cx="2719070" cy="386080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/>
          <p:cNvCxnSpPr>
            <a:stCxn id="9" idx="3"/>
            <a:endCxn id="32" idx="1"/>
          </p:cNvCxnSpPr>
          <p:nvPr/>
        </p:nvCxnSpPr>
        <p:spPr>
          <a:xfrm>
            <a:off x="8759190" y="10372090"/>
            <a:ext cx="2719070" cy="879475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21045805" y="6244590"/>
            <a:ext cx="995045" cy="25692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50000"/>
              </a:lnSpc>
            </a:pPr>
            <a:r>
              <a:rPr lang="zh-CN" altLang="en-US" sz="3600" b="1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</a:rPr>
              <a:t>需求池</a:t>
            </a:r>
            <a:endParaRPr lang="zh-CN" altLang="en-US" sz="3600" b="1">
              <a:solidFill>
                <a:srgbClr val="C0000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 flipV="1">
            <a:off x="18671540" y="6470015"/>
            <a:ext cx="1525270" cy="444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V="1">
            <a:off x="18671540" y="7535545"/>
            <a:ext cx="1525270" cy="444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18671540" y="8703310"/>
            <a:ext cx="1525270" cy="444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6" grpId="1" animBg="1"/>
    </p:bldLst>
  </p:timing>
</p:sld>
</file>

<file path=ppt/tags/tag1.xml><?xml version="1.0" encoding="utf-8"?>
<p:tagLst xmlns:p="http://schemas.openxmlformats.org/presentationml/2006/main">
  <p:tag name="MH" val="20170308142004"/>
  <p:tag name="MH_LIBRARY" val="GRAPHIC"/>
  <p:tag name="MH_ORDER" val="文本框 18"/>
</p:tagLst>
</file>

<file path=ppt/tags/tag10.xml><?xml version="1.0" encoding="utf-8"?>
<p:tagLst xmlns:p="http://schemas.openxmlformats.org/presentationml/2006/main">
  <p:tag name="MH" val="20170308142253"/>
  <p:tag name="MH_LIBRARY" val="GRAPHIC"/>
  <p:tag name="MH_TYPE" val="SubTitle"/>
  <p:tag name="MH_ORDER" val="1"/>
</p:tagLst>
</file>

<file path=ppt/tags/tag11.xml><?xml version="1.0" encoding="utf-8"?>
<p:tagLst xmlns:p="http://schemas.openxmlformats.org/presentationml/2006/main">
  <p:tag name="MH" val="20170308142253"/>
  <p:tag name="MH_LIBRARY" val="GRAPHIC"/>
  <p:tag name="MH_TYPE" val="Other"/>
  <p:tag name="MH_ORDER" val="2"/>
</p:tagLst>
</file>

<file path=ppt/tags/tag12.xml><?xml version="1.0" encoding="utf-8"?>
<p:tagLst xmlns:p="http://schemas.openxmlformats.org/presentationml/2006/main">
  <p:tag name="MH" val="20170308142253"/>
  <p:tag name="MH_LIBRARY" val="GRAPHIC"/>
  <p:tag name="MH_TYPE" val="SubTitle"/>
  <p:tag name="MH_ORDER" val="1"/>
</p:tagLst>
</file>

<file path=ppt/tags/tag13.xml><?xml version="1.0" encoding="utf-8"?>
<p:tagLst xmlns:p="http://schemas.openxmlformats.org/presentationml/2006/main">
  <p:tag name="MH" val="20170308142253"/>
  <p:tag name="MH_LIBRARY" val="GRAPHIC"/>
  <p:tag name="MH_TYPE" val="SubTitle"/>
  <p:tag name="MH_ORDER" val="1"/>
</p:tagLst>
</file>

<file path=ppt/tags/tag14.xml><?xml version="1.0" encoding="utf-8"?>
<p:tagLst xmlns:p="http://schemas.openxmlformats.org/presentationml/2006/main">
  <p:tag name="MH" val="20170308142253"/>
  <p:tag name="MH_LIBRARY" val="GRAPHIC"/>
  <p:tag name="MH_TYPE" val="SubTitle"/>
  <p:tag name="MH_ORDER" val="1"/>
</p:tagLst>
</file>

<file path=ppt/tags/tag15.xml><?xml version="1.0" encoding="utf-8"?>
<p:tagLst xmlns:p="http://schemas.openxmlformats.org/presentationml/2006/main">
  <p:tag name="KSO_WM_UNIT_PLACING_PICTURE_USER_VIEWPORT" val="{&quot;height&quot;:8364,&quot;width&quot;:31190}"/>
</p:tagLst>
</file>

<file path=ppt/tags/tag16.xml><?xml version="1.0" encoding="utf-8"?>
<p:tagLst xmlns:p="http://schemas.openxmlformats.org/presentationml/2006/main">
  <p:tag name="KSO_WM_UNIT_PLACING_PICTURE_USER_VIEWPORT" val="{&quot;height&quot;:5721,&quot;width&quot;:22629}"/>
</p:tagLst>
</file>

<file path=ppt/tags/tag17.xml><?xml version="1.0" encoding="utf-8"?>
<p:tagLst xmlns:p="http://schemas.openxmlformats.org/presentationml/2006/main">
  <p:tag name="KSO_WM_UNIT_PLACING_PICTURE_USER_VIEWPORT" val="{&quot;height&quot;:10200,&quot;width&quot;:23295}"/>
</p:tagLst>
</file>

<file path=ppt/tags/tag18.xml><?xml version="1.0" encoding="utf-8"?>
<p:tagLst xmlns:p="http://schemas.openxmlformats.org/presentationml/2006/main">
  <p:tag name="MH" val="20170308142253"/>
  <p:tag name="MH_LIBRARY" val="GRAPHIC"/>
  <p:tag name="MH_TYPE" val="SubTitle"/>
  <p:tag name="MH_ORDER" val="1"/>
</p:tagLst>
</file>

<file path=ppt/tags/tag2.xml><?xml version="1.0" encoding="utf-8"?>
<p:tagLst xmlns:p="http://schemas.openxmlformats.org/presentationml/2006/main">
  <p:tag name="MH" val="20170308142004"/>
  <p:tag name="MH_LIBRARY" val="GRAPHIC"/>
  <p:tag name="MH_ORDER" val="Oval 20"/>
</p:tagLst>
</file>

<file path=ppt/tags/tag3.xml><?xml version="1.0" encoding="utf-8"?>
<p:tagLst xmlns:p="http://schemas.openxmlformats.org/presentationml/2006/main">
  <p:tag name="MH" val="20170308142004"/>
  <p:tag name="MH_LIBRARY" val="GRAPHIC"/>
  <p:tag name="MH_ORDER" val="Oval 23"/>
</p:tagLst>
</file>

<file path=ppt/tags/tag4.xml><?xml version="1.0" encoding="utf-8"?>
<p:tagLst xmlns:p="http://schemas.openxmlformats.org/presentationml/2006/main">
  <p:tag name="MH" val="20170308142253"/>
  <p:tag name="MH_LIBRARY" val="GRAPHIC"/>
  <p:tag name="MH_TYPE" val="SubTitle"/>
  <p:tag name="MH_ORDER" val="1"/>
</p:tagLst>
</file>

<file path=ppt/tags/tag5.xml><?xml version="1.0" encoding="utf-8"?>
<p:tagLst xmlns:p="http://schemas.openxmlformats.org/presentationml/2006/main">
  <p:tag name="MH" val="20170308142253"/>
  <p:tag name="MH_LIBRARY" val="GRAPHIC"/>
  <p:tag name="MH_TYPE" val="Other"/>
  <p:tag name="MH_ORDER" val="2"/>
</p:tagLst>
</file>

<file path=ppt/tags/tag6.xml><?xml version="1.0" encoding="utf-8"?>
<p:tagLst xmlns:p="http://schemas.openxmlformats.org/presentationml/2006/main">
  <p:tag name="MH" val="20170308142253"/>
  <p:tag name="MH_LIBRARY" val="GRAPHIC"/>
  <p:tag name="MH_TYPE" val="SubTitle"/>
  <p:tag name="MH_ORDER" val="1"/>
</p:tagLst>
</file>

<file path=ppt/tags/tag7.xml><?xml version="1.0" encoding="utf-8"?>
<p:tagLst xmlns:p="http://schemas.openxmlformats.org/presentationml/2006/main">
  <p:tag name="MH" val="20170308142253"/>
  <p:tag name="MH_LIBRARY" val="GRAPHIC"/>
  <p:tag name="MH_TYPE" val="Other"/>
  <p:tag name="MH_ORDER" val="2"/>
</p:tagLst>
</file>

<file path=ppt/tags/tag8.xml><?xml version="1.0" encoding="utf-8"?>
<p:tagLst xmlns:p="http://schemas.openxmlformats.org/presentationml/2006/main">
  <p:tag name="MH" val="20170308142253"/>
  <p:tag name="MH_LIBRARY" val="GRAPHIC"/>
  <p:tag name="MH_TYPE" val="SubTitle"/>
  <p:tag name="MH_ORDER" val="1"/>
</p:tagLst>
</file>

<file path=ppt/tags/tag9.xml><?xml version="1.0" encoding="utf-8"?>
<p:tagLst xmlns:p="http://schemas.openxmlformats.org/presentationml/2006/main">
  <p:tag name="MH" val="20170308142253"/>
  <p:tag name="MH_LIBRARY" val="GRAPHIC"/>
  <p:tag name="MH_TYPE" val="Other"/>
  <p:tag name="MH_ORDER" val="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4232</Words>
  <Application>WPS 演示</Application>
  <PresentationFormat>自定义</PresentationFormat>
  <Paragraphs>516</Paragraphs>
  <Slides>25</Slides>
  <Notes>16</Notes>
  <HiddenSlides>0</HiddenSlides>
  <MMClips>2</MMClips>
  <ScaleCrop>false</ScaleCrop>
  <HeadingPairs>
    <vt:vector size="10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25</vt:i4>
      </vt:variant>
      <vt:variant>
        <vt:lpstr>自定义放映</vt:lpstr>
      </vt:variant>
      <vt:variant>
        <vt:i4>0</vt:i4>
      </vt:variant>
    </vt:vector>
  </HeadingPairs>
  <TitlesOfParts>
    <vt:vector size="42" baseType="lpstr">
      <vt:lpstr>Arial</vt:lpstr>
      <vt:lpstr>宋体</vt:lpstr>
      <vt:lpstr>Wingdings</vt:lpstr>
      <vt:lpstr>Arial</vt:lpstr>
      <vt:lpstr>微软雅黑</vt:lpstr>
      <vt:lpstr>Arial Black</vt:lpstr>
      <vt:lpstr>微软雅黑 Light</vt:lpstr>
      <vt:lpstr>方正大黑简体</vt:lpstr>
      <vt:lpstr>黑体</vt:lpstr>
      <vt:lpstr>等线</vt:lpstr>
      <vt:lpstr>Arial Narrow</vt:lpstr>
      <vt:lpstr>Calibri</vt:lpstr>
      <vt:lpstr>Impact</vt:lpstr>
      <vt:lpstr>Arial Unicode MS</vt:lpstr>
      <vt:lpstr>Wingdings</vt:lpstr>
      <vt:lpstr>方正兰亭中黑_GBK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颜艳梅</dc:creator>
  <cp:lastModifiedBy>zxxk</cp:lastModifiedBy>
  <cp:revision>4675</cp:revision>
  <dcterms:created xsi:type="dcterms:W3CDTF">2020-04-17T00:59:00Z</dcterms:created>
  <dcterms:modified xsi:type="dcterms:W3CDTF">2020-07-23T03:28:40Z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