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3" r:id="rId8"/>
    <p:sldId id="272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DD7"/>
    <a:srgbClr val="FFFECE"/>
    <a:srgbClr val="E1992F"/>
    <a:srgbClr val="E8B161"/>
    <a:srgbClr val="3B87C5"/>
    <a:srgbClr val="E9C38B"/>
    <a:srgbClr val="F0D5AE"/>
    <a:srgbClr val="3A87C5"/>
    <a:srgbClr val="519CD6"/>
    <a:srgbClr val="DDA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74"/>
  </p:normalViewPr>
  <p:slideViewPr>
    <p:cSldViewPr snapToGrid="0">
      <p:cViewPr>
        <p:scale>
          <a:sx n="59" d="100"/>
          <a:sy n="59" d="100"/>
        </p:scale>
        <p:origin x="3280" y="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5208837773481"/>
          <c:y val="0.0592592592592593"/>
          <c:w val="0.820957874315928"/>
          <c:h val="0.8913580246913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D9D9D9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19CD6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55"/>
        <c:holeSize val="88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5208837773481"/>
          <c:y val="0.0592592592592593"/>
          <c:w val="0.820957874315928"/>
          <c:h val="0.8913580246913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E8B16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65.0</c:v>
                </c:pt>
                <c:pt idx="1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5208837773481"/>
          <c:y val="0.0592592592592593"/>
          <c:w val="0.820957874315928"/>
          <c:h val="0.8913580246913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519CD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45.0</c:v>
                </c:pt>
                <c:pt idx="1">
                  <c:v>55.0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59780" y="1106321"/>
            <a:ext cx="6245475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5822" y="3602038"/>
            <a:ext cx="62454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300687" y="652517"/>
            <a:ext cx="5527790" cy="4385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0" y="5960614"/>
            <a:ext cx="2229852" cy="8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2013044" y="2330143"/>
            <a:ext cx="8598089" cy="1678674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" y="0"/>
            <a:ext cx="12191445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7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D1E5-6E0D-4E41-BDD9-A2A3F674B03F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25.jpeg"/><Relationship Id="rId6" Type="http://schemas.openxmlformats.org/officeDocument/2006/relationships/image" Target="../media/image26.jpeg"/><Relationship Id="rId7" Type="http://schemas.openxmlformats.org/officeDocument/2006/relationships/image" Target="../media/image27.jpe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240139" y="4399500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www.sf-express.com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OkHttp3</a:t>
            </a:r>
            <a:r>
              <a:rPr lang="zh-CN" altLang="en-US" dirty="0" smtClean="0"/>
              <a:t>拦截器链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刘诗晗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en-US" altLang="zh-CN" dirty="0" smtClean="0"/>
              <a:t>/12/27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309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2121" y="1772378"/>
            <a:ext cx="1819275" cy="1819275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82121" y="3761028"/>
            <a:ext cx="1819275" cy="181927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782121" y="3761027"/>
            <a:ext cx="1819275" cy="1819275"/>
          </a:xfrm>
          <a:prstGeom prst="rtTriangl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1782121" y="1772378"/>
            <a:ext cx="1819275" cy="1819275"/>
          </a:xfrm>
          <a:prstGeom prst="rtTriangl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57863" y="1772378"/>
            <a:ext cx="6817895" cy="1819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57863" y="3761027"/>
            <a:ext cx="6817895" cy="1819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5" descr="\\MAGNUM\Projects\Microsoft\Cloud Power FY12\Design\ICONS_PNG\Increase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1685868" y="1772377"/>
            <a:ext cx="1975742" cy="1713260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/>
        </p:nvGrpSpPr>
        <p:grpSpPr>
          <a:xfrm>
            <a:off x="1945401" y="4078692"/>
            <a:ext cx="1387141" cy="1263281"/>
            <a:chOff x="2065786" y="4184708"/>
            <a:chExt cx="1143803" cy="1041671"/>
          </a:xfrm>
        </p:grpSpPr>
        <p:pic>
          <p:nvPicPr>
            <p:cNvPr id="14" name="Picture 3" descr="\\MAGNUM\Projects\Microsoft\Cloud Power FY12\Design\ICONS_PNG\User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</a:blip>
            <a:srcRect/>
            <a:stretch>
              <a:fillRect/>
            </a:stretch>
          </p:blipFill>
          <p:spPr bwMode="auto">
            <a:xfrm>
              <a:off x="2065786" y="4184708"/>
              <a:ext cx="1041942" cy="1041671"/>
            </a:xfrm>
            <a:prstGeom prst="rect">
              <a:avLst/>
            </a:prstGeom>
            <a:noFill/>
          </p:spPr>
        </p:pic>
        <p:pic>
          <p:nvPicPr>
            <p:cNvPr id="15" name="Picture 12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8917" y="4416131"/>
              <a:ext cx="360672" cy="532913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4069793" y="2174183"/>
            <a:ext cx="619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69793" y="4162832"/>
            <a:ext cx="619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6058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0394" y="2248849"/>
            <a:ext cx="2218375" cy="2218375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823044" y="2248849"/>
            <a:ext cx="1097020" cy="2215923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15506" y="2246397"/>
            <a:ext cx="2218375" cy="2218375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H="1">
            <a:off x="3628156" y="2246397"/>
            <a:ext cx="1097020" cy="2215923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20619" y="2248849"/>
            <a:ext cx="2218375" cy="2218375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H="1">
            <a:off x="6433269" y="2248849"/>
            <a:ext cx="1097020" cy="2215923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25731" y="2248849"/>
            <a:ext cx="2218375" cy="2218375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9238381" y="2248849"/>
            <a:ext cx="1097020" cy="2215923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半闭框 9"/>
          <p:cNvSpPr/>
          <p:nvPr/>
        </p:nvSpPr>
        <p:spPr>
          <a:xfrm rot="8093902">
            <a:off x="2909405" y="3120995"/>
            <a:ext cx="466725" cy="466725"/>
          </a:xfrm>
          <a:prstGeom prst="halfFrame">
            <a:avLst>
              <a:gd name="adj1" fmla="val 17963"/>
              <a:gd name="adj2" fmla="val 1863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/>
          <p:cNvSpPr/>
          <p:nvPr/>
        </p:nvSpPr>
        <p:spPr>
          <a:xfrm rot="8093902">
            <a:off x="5750632" y="3120997"/>
            <a:ext cx="466725" cy="466725"/>
          </a:xfrm>
          <a:prstGeom prst="halfFrame">
            <a:avLst>
              <a:gd name="adj1" fmla="val 17963"/>
              <a:gd name="adj2" fmla="val 1863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8093902">
            <a:off x="8572809" y="3120995"/>
            <a:ext cx="466725" cy="466725"/>
          </a:xfrm>
          <a:prstGeom prst="halfFrame">
            <a:avLst>
              <a:gd name="adj1" fmla="val 17963"/>
              <a:gd name="adj2" fmla="val 1863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89524" y="5191125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41923" y="5102132"/>
            <a:ext cx="4112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52074" y="5191125"/>
            <a:ext cx="152400" cy="152400"/>
          </a:xfrm>
          <a:prstGeom prst="ellips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04473" y="5102132"/>
            <a:ext cx="4112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16"/>
          <p:cNvGrpSpPr>
            <a:grpSpLocks noChangeAspect="1"/>
          </p:cNvGrpSpPr>
          <p:nvPr/>
        </p:nvGrpSpPr>
        <p:grpSpPr>
          <a:xfrm>
            <a:off x="9745883" y="2569067"/>
            <a:ext cx="1070637" cy="1378027"/>
            <a:chOff x="-2773363" y="1651000"/>
            <a:chExt cx="2692401" cy="3448051"/>
          </a:xfrm>
          <a:solidFill>
            <a:schemeClr val="bg1">
              <a:lumMod val="95000"/>
            </a:schemeClr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 18"/>
          <p:cNvSpPr>
            <a:spLocks noEditPoints="1"/>
          </p:cNvSpPr>
          <p:nvPr/>
        </p:nvSpPr>
        <p:spPr bwMode="black">
          <a:xfrm>
            <a:off x="4211664" y="2873417"/>
            <a:ext cx="1052324" cy="964746"/>
          </a:xfrm>
          <a:custGeom>
            <a:avLst/>
            <a:gdLst>
              <a:gd name="T0" fmla="*/ 1304 w 1423"/>
              <a:gd name="T1" fmla="*/ 301 h 1114"/>
              <a:gd name="T2" fmla="*/ 1302 w 1423"/>
              <a:gd name="T3" fmla="*/ 297 h 1114"/>
              <a:gd name="T4" fmla="*/ 719 w 1423"/>
              <a:gd name="T5" fmla="*/ 113 h 1114"/>
              <a:gd name="T6" fmla="*/ 496 w 1423"/>
              <a:gd name="T7" fmla="*/ 416 h 1114"/>
              <a:gd name="T8" fmla="*/ 441 w 1423"/>
              <a:gd name="T9" fmla="*/ 482 h 1114"/>
              <a:gd name="T10" fmla="*/ 375 w 1423"/>
              <a:gd name="T11" fmla="*/ 536 h 1114"/>
              <a:gd name="T12" fmla="*/ 290 w 1423"/>
              <a:gd name="T13" fmla="*/ 648 h 1114"/>
              <a:gd name="T14" fmla="*/ 470 w 1423"/>
              <a:gd name="T15" fmla="*/ 973 h 1114"/>
              <a:gd name="T16" fmla="*/ 610 w 1423"/>
              <a:gd name="T17" fmla="*/ 960 h 1114"/>
              <a:gd name="T18" fmla="*/ 775 w 1423"/>
              <a:gd name="T19" fmla="*/ 921 h 1114"/>
              <a:gd name="T20" fmla="*/ 932 w 1423"/>
              <a:gd name="T21" fmla="*/ 927 h 1114"/>
              <a:gd name="T22" fmla="*/ 1151 w 1423"/>
              <a:gd name="T23" fmla="*/ 893 h 1114"/>
              <a:gd name="T24" fmla="*/ 1304 w 1423"/>
              <a:gd name="T25" fmla="*/ 301 h 1114"/>
              <a:gd name="T26" fmla="*/ 1024 w 1423"/>
              <a:gd name="T27" fmla="*/ 311 h 1114"/>
              <a:gd name="T28" fmla="*/ 1024 w 1423"/>
              <a:gd name="T29" fmla="*/ 311 h 1114"/>
              <a:gd name="T30" fmla="*/ 873 w 1423"/>
              <a:gd name="T31" fmla="*/ 299 h 1114"/>
              <a:gd name="T32" fmla="*/ 873 w 1423"/>
              <a:gd name="T33" fmla="*/ 299 h 1114"/>
              <a:gd name="T34" fmla="*/ 799 w 1423"/>
              <a:gd name="T35" fmla="*/ 278 h 1114"/>
              <a:gd name="T36" fmla="*/ 821 w 1423"/>
              <a:gd name="T37" fmla="*/ 203 h 1114"/>
              <a:gd name="T38" fmla="*/ 828 w 1423"/>
              <a:gd name="T39" fmla="*/ 200 h 1114"/>
              <a:gd name="T40" fmla="*/ 1101 w 1423"/>
              <a:gd name="T41" fmla="*/ 234 h 1114"/>
              <a:gd name="T42" fmla="*/ 1108 w 1423"/>
              <a:gd name="T43" fmla="*/ 244 h 1114"/>
              <a:gd name="T44" fmla="*/ 1087 w 1423"/>
              <a:gd name="T45" fmla="*/ 318 h 1114"/>
              <a:gd name="T46" fmla="*/ 1024 w 1423"/>
              <a:gd name="T47" fmla="*/ 311 h 1114"/>
              <a:gd name="T48" fmla="*/ 14 w 1423"/>
              <a:gd name="T49" fmla="*/ 967 h 1114"/>
              <a:gd name="T50" fmla="*/ 53 w 1423"/>
              <a:gd name="T51" fmla="*/ 1037 h 1114"/>
              <a:gd name="T52" fmla="*/ 115 w 1423"/>
              <a:gd name="T53" fmla="*/ 1064 h 1114"/>
              <a:gd name="T54" fmla="*/ 24 w 1423"/>
              <a:gd name="T55" fmla="*/ 900 h 1114"/>
              <a:gd name="T56" fmla="*/ 14 w 1423"/>
              <a:gd name="T57" fmla="*/ 967 h 1114"/>
              <a:gd name="T58" fmla="*/ 400 w 1423"/>
              <a:gd name="T59" fmla="*/ 959 h 1114"/>
              <a:gd name="T60" fmla="*/ 265 w 1423"/>
              <a:gd name="T61" fmla="*/ 714 h 1114"/>
              <a:gd name="T62" fmla="*/ 190 w 1423"/>
              <a:gd name="T63" fmla="*/ 686 h 1114"/>
              <a:gd name="T64" fmla="*/ 175 w 1423"/>
              <a:gd name="T65" fmla="*/ 764 h 1114"/>
              <a:gd name="T66" fmla="*/ 310 w 1423"/>
              <a:gd name="T67" fmla="*/ 1008 h 1114"/>
              <a:gd name="T68" fmla="*/ 385 w 1423"/>
              <a:gd name="T69" fmla="*/ 1037 h 1114"/>
              <a:gd name="T70" fmla="*/ 400 w 1423"/>
              <a:gd name="T71" fmla="*/ 959 h 1114"/>
              <a:gd name="T72" fmla="*/ 266 w 1423"/>
              <a:gd name="T73" fmla="*/ 1026 h 1114"/>
              <a:gd name="T74" fmla="*/ 136 w 1423"/>
              <a:gd name="T75" fmla="*/ 792 h 1114"/>
              <a:gd name="T76" fmla="*/ 65 w 1423"/>
              <a:gd name="T77" fmla="*/ 764 h 1114"/>
              <a:gd name="T78" fmla="*/ 50 w 1423"/>
              <a:gd name="T79" fmla="*/ 840 h 1114"/>
              <a:gd name="T80" fmla="*/ 180 w 1423"/>
              <a:gd name="T81" fmla="*/ 1074 h 1114"/>
              <a:gd name="T82" fmla="*/ 251 w 1423"/>
              <a:gd name="T83" fmla="*/ 1101 h 1114"/>
              <a:gd name="T84" fmla="*/ 266 w 1423"/>
              <a:gd name="T85" fmla="*/ 1026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23" h="1114">
                <a:moveTo>
                  <a:pt x="1304" y="301"/>
                </a:moveTo>
                <a:cubicBezTo>
                  <a:pt x="1303" y="298"/>
                  <a:pt x="1304" y="300"/>
                  <a:pt x="1302" y="297"/>
                </a:cubicBezTo>
                <a:cubicBezTo>
                  <a:pt x="1184" y="83"/>
                  <a:pt x="922" y="0"/>
                  <a:pt x="719" y="113"/>
                </a:cubicBezTo>
                <a:cubicBezTo>
                  <a:pt x="602" y="177"/>
                  <a:pt x="570" y="311"/>
                  <a:pt x="496" y="416"/>
                </a:cubicBezTo>
                <a:cubicBezTo>
                  <a:pt x="476" y="444"/>
                  <a:pt x="458" y="465"/>
                  <a:pt x="441" y="482"/>
                </a:cubicBezTo>
                <a:cubicBezTo>
                  <a:pt x="418" y="504"/>
                  <a:pt x="397" y="520"/>
                  <a:pt x="375" y="536"/>
                </a:cubicBezTo>
                <a:cubicBezTo>
                  <a:pt x="334" y="566"/>
                  <a:pt x="296" y="593"/>
                  <a:pt x="290" y="648"/>
                </a:cubicBezTo>
                <a:cubicBezTo>
                  <a:pt x="470" y="973"/>
                  <a:pt x="470" y="973"/>
                  <a:pt x="470" y="973"/>
                </a:cubicBezTo>
                <a:cubicBezTo>
                  <a:pt x="519" y="997"/>
                  <a:pt x="563" y="978"/>
                  <a:pt x="610" y="960"/>
                </a:cubicBezTo>
                <a:cubicBezTo>
                  <a:pt x="654" y="943"/>
                  <a:pt x="697" y="925"/>
                  <a:pt x="775" y="921"/>
                </a:cubicBezTo>
                <a:cubicBezTo>
                  <a:pt x="827" y="918"/>
                  <a:pt x="880" y="924"/>
                  <a:pt x="932" y="927"/>
                </a:cubicBezTo>
                <a:cubicBezTo>
                  <a:pt x="1008" y="932"/>
                  <a:pt x="1082" y="931"/>
                  <a:pt x="1151" y="893"/>
                </a:cubicBezTo>
                <a:cubicBezTo>
                  <a:pt x="1354" y="780"/>
                  <a:pt x="1423" y="515"/>
                  <a:pt x="1304" y="301"/>
                </a:cubicBezTo>
                <a:close/>
                <a:moveTo>
                  <a:pt x="1024" y="311"/>
                </a:moveTo>
                <a:cubicBezTo>
                  <a:pt x="1024" y="311"/>
                  <a:pt x="1024" y="311"/>
                  <a:pt x="1024" y="311"/>
                </a:cubicBezTo>
                <a:cubicBezTo>
                  <a:pt x="983" y="270"/>
                  <a:pt x="917" y="279"/>
                  <a:pt x="873" y="299"/>
                </a:cubicBezTo>
                <a:cubicBezTo>
                  <a:pt x="873" y="299"/>
                  <a:pt x="873" y="299"/>
                  <a:pt x="873" y="299"/>
                </a:cubicBezTo>
                <a:cubicBezTo>
                  <a:pt x="847" y="313"/>
                  <a:pt x="814" y="304"/>
                  <a:pt x="799" y="278"/>
                </a:cubicBezTo>
                <a:cubicBezTo>
                  <a:pt x="785" y="251"/>
                  <a:pt x="794" y="218"/>
                  <a:pt x="821" y="203"/>
                </a:cubicBezTo>
                <a:cubicBezTo>
                  <a:pt x="823" y="202"/>
                  <a:pt x="828" y="200"/>
                  <a:pt x="828" y="200"/>
                </a:cubicBezTo>
                <a:cubicBezTo>
                  <a:pt x="927" y="155"/>
                  <a:pt x="1035" y="168"/>
                  <a:pt x="1101" y="234"/>
                </a:cubicBezTo>
                <a:cubicBezTo>
                  <a:pt x="1101" y="234"/>
                  <a:pt x="1106" y="240"/>
                  <a:pt x="1108" y="244"/>
                </a:cubicBezTo>
                <a:cubicBezTo>
                  <a:pt x="1122" y="270"/>
                  <a:pt x="1113" y="303"/>
                  <a:pt x="1087" y="318"/>
                </a:cubicBezTo>
                <a:cubicBezTo>
                  <a:pt x="1066" y="329"/>
                  <a:pt x="1041" y="326"/>
                  <a:pt x="1024" y="311"/>
                </a:cubicBezTo>
                <a:close/>
                <a:moveTo>
                  <a:pt x="14" y="967"/>
                </a:moveTo>
                <a:cubicBezTo>
                  <a:pt x="53" y="1037"/>
                  <a:pt x="53" y="1037"/>
                  <a:pt x="53" y="1037"/>
                </a:cubicBezTo>
                <a:cubicBezTo>
                  <a:pt x="67" y="1062"/>
                  <a:pt x="94" y="1074"/>
                  <a:pt x="115" y="1064"/>
                </a:cubicBezTo>
                <a:cubicBezTo>
                  <a:pt x="24" y="900"/>
                  <a:pt x="24" y="900"/>
                  <a:pt x="24" y="900"/>
                </a:cubicBezTo>
                <a:cubicBezTo>
                  <a:pt x="5" y="912"/>
                  <a:pt x="0" y="941"/>
                  <a:pt x="14" y="967"/>
                </a:cubicBezTo>
                <a:close/>
                <a:moveTo>
                  <a:pt x="400" y="959"/>
                </a:moveTo>
                <a:cubicBezTo>
                  <a:pt x="265" y="714"/>
                  <a:pt x="265" y="714"/>
                  <a:pt x="265" y="714"/>
                </a:cubicBezTo>
                <a:cubicBezTo>
                  <a:pt x="248" y="685"/>
                  <a:pt x="215" y="672"/>
                  <a:pt x="190" y="686"/>
                </a:cubicBezTo>
                <a:cubicBezTo>
                  <a:pt x="166" y="699"/>
                  <a:pt x="159" y="734"/>
                  <a:pt x="175" y="764"/>
                </a:cubicBezTo>
                <a:cubicBezTo>
                  <a:pt x="310" y="1008"/>
                  <a:pt x="310" y="1008"/>
                  <a:pt x="310" y="1008"/>
                </a:cubicBezTo>
                <a:cubicBezTo>
                  <a:pt x="327" y="1038"/>
                  <a:pt x="360" y="1051"/>
                  <a:pt x="385" y="1037"/>
                </a:cubicBezTo>
                <a:cubicBezTo>
                  <a:pt x="410" y="1023"/>
                  <a:pt x="416" y="988"/>
                  <a:pt x="400" y="959"/>
                </a:cubicBezTo>
                <a:close/>
                <a:moveTo>
                  <a:pt x="266" y="1026"/>
                </a:moveTo>
                <a:cubicBezTo>
                  <a:pt x="136" y="792"/>
                  <a:pt x="136" y="792"/>
                  <a:pt x="136" y="792"/>
                </a:cubicBezTo>
                <a:cubicBezTo>
                  <a:pt x="121" y="764"/>
                  <a:pt x="89" y="751"/>
                  <a:pt x="65" y="764"/>
                </a:cubicBezTo>
                <a:cubicBezTo>
                  <a:pt x="41" y="778"/>
                  <a:pt x="35" y="811"/>
                  <a:pt x="50" y="840"/>
                </a:cubicBezTo>
                <a:cubicBezTo>
                  <a:pt x="180" y="1074"/>
                  <a:pt x="180" y="1074"/>
                  <a:pt x="180" y="1074"/>
                </a:cubicBezTo>
                <a:cubicBezTo>
                  <a:pt x="196" y="1102"/>
                  <a:pt x="228" y="1114"/>
                  <a:pt x="251" y="1101"/>
                </a:cubicBezTo>
                <a:cubicBezTo>
                  <a:pt x="275" y="1088"/>
                  <a:pt x="282" y="1055"/>
                  <a:pt x="266" y="10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6" tIns="34294" rIns="68586" bIns="34294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black">
          <a:xfrm>
            <a:off x="1382932" y="2797910"/>
            <a:ext cx="1075326" cy="1149184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32" name="Picture 34" descr="Efficienc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3643" y="2598961"/>
            <a:ext cx="1628666" cy="147974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文本框 32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62268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798295" y="1872555"/>
            <a:ext cx="2542903" cy="2542903"/>
          </a:xfrm>
          <a:prstGeom prst="roundRect">
            <a:avLst>
              <a:gd name="adj" fmla="val 7763"/>
            </a:avLst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157348" y="2741441"/>
            <a:ext cx="2182140" cy="1674017"/>
          </a:xfrm>
          <a:custGeom>
            <a:avLst/>
            <a:gdLst>
              <a:gd name="connsiteX0" fmla="*/ 1794146 w 2182140"/>
              <a:gd name="connsiteY0" fmla="*/ 0 h 1674017"/>
              <a:gd name="connsiteX1" fmla="*/ 2182140 w 2182140"/>
              <a:gd name="connsiteY1" fmla="*/ 556824 h 1674017"/>
              <a:gd name="connsiteX2" fmla="*/ 2182140 w 2182140"/>
              <a:gd name="connsiteY2" fmla="*/ 1476611 h 1674017"/>
              <a:gd name="connsiteX3" fmla="*/ 1984734 w 2182140"/>
              <a:gd name="connsiteY3" fmla="*/ 1674017 h 1674017"/>
              <a:gd name="connsiteX4" fmla="*/ 690750 w 2182140"/>
              <a:gd name="connsiteY4" fmla="*/ 1674017 h 1674017"/>
              <a:gd name="connsiteX5" fmla="*/ 0 w 2182140"/>
              <a:gd name="connsiteY5" fmla="*/ 682697 h 167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140" h="1674017">
                <a:moveTo>
                  <a:pt x="1794146" y="0"/>
                </a:moveTo>
                <a:lnTo>
                  <a:pt x="2182140" y="556824"/>
                </a:lnTo>
                <a:lnTo>
                  <a:pt x="2182140" y="1476611"/>
                </a:lnTo>
                <a:cubicBezTo>
                  <a:pt x="2182140" y="1585635"/>
                  <a:pt x="2093758" y="1674017"/>
                  <a:pt x="1984734" y="1674017"/>
                </a:cubicBezTo>
                <a:lnTo>
                  <a:pt x="690750" y="1674017"/>
                </a:lnTo>
                <a:lnTo>
                  <a:pt x="0" y="682697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09404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66085" y="2462566"/>
            <a:ext cx="154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05615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3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0643" y="3582723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16790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16790" y="4278980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7"/>
          <p:cNvSpPr>
            <a:spLocks/>
          </p:cNvSpPr>
          <p:nvPr/>
        </p:nvSpPr>
        <p:spPr bwMode="auto">
          <a:xfrm>
            <a:off x="3045122" y="2493394"/>
            <a:ext cx="2042012" cy="1089329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FFFE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90491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7775" y="1973816"/>
            <a:ext cx="3152775" cy="58102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43425" y="1973816"/>
            <a:ext cx="3152775" cy="581025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39073" y="1973817"/>
            <a:ext cx="3152775" cy="58102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0" descr="C:\Users\Jonahs\Dropbox\Projects SCOTT\MEET Windows Azure\source\Background\tile-icon-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022" y="1968529"/>
            <a:ext cx="586464" cy="58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Jonahs\Dropbox\Projects SCOTT\MEET Windows Azure\source\Background\tile-icon-CD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72" y="1928257"/>
            <a:ext cx="638782" cy="6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jonahs\Documents\Dropbox\Projects SCOTT\MEET Windows Azure\source\Background\Service-Icon-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70" y="2015953"/>
            <a:ext cx="496879" cy="4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2261938" y="2064273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2560" y="2064273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43183" y="2064273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r="6115"/>
          <a:stretch/>
        </p:blipFill>
        <p:spPr>
          <a:xfrm>
            <a:off x="7839073" y="2697716"/>
            <a:ext cx="3171825" cy="24212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7" t="4015" r="4555" b="1"/>
          <a:stretch/>
        </p:blipFill>
        <p:spPr>
          <a:xfrm>
            <a:off x="1247775" y="2697716"/>
            <a:ext cx="3143250" cy="240921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r="9023"/>
          <a:stretch/>
        </p:blipFill>
        <p:spPr>
          <a:xfrm>
            <a:off x="4533898" y="2697716"/>
            <a:ext cx="3162301" cy="242124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96005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789780356"/>
              </p:ext>
            </p:extLst>
          </p:nvPr>
        </p:nvGraphicFramePr>
        <p:xfrm>
          <a:off x="1193949" y="1866900"/>
          <a:ext cx="2792287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62150" y="2714625"/>
            <a:ext cx="1333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80</a:t>
            </a: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783596915"/>
              </p:ext>
            </p:extLst>
          </p:nvPr>
        </p:nvGraphicFramePr>
        <p:xfrm>
          <a:off x="4694386" y="1866900"/>
          <a:ext cx="2792287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179823738"/>
              </p:ext>
            </p:extLst>
          </p:nvPr>
        </p:nvGraphicFramePr>
        <p:xfrm>
          <a:off x="8118624" y="1866900"/>
          <a:ext cx="2792287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448300" y="2714625"/>
            <a:ext cx="1333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65</a:t>
            </a: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34450" y="2714624"/>
            <a:ext cx="1333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45</a:t>
            </a: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1824" y="4871634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4224" y="4764684"/>
            <a:ext cx="3134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395298" y="4871634"/>
            <a:ext cx="152400" cy="152400"/>
          </a:xfrm>
          <a:prstGeom prst="ellips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47698" y="4764683"/>
            <a:ext cx="3134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048772" y="4871634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201172" y="4764682"/>
            <a:ext cx="3134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64191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542380" y="3476073"/>
            <a:ext cx="9565152" cy="8579"/>
          </a:xfrm>
          <a:prstGeom prst="straightConnector1">
            <a:avLst/>
          </a:prstGeom>
          <a:ln w="25400">
            <a:solidFill>
              <a:srgbClr val="3A87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238475" y="2952814"/>
            <a:ext cx="1046980" cy="1046980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H="1">
            <a:off x="1251124" y="2952813"/>
            <a:ext cx="517748" cy="1045824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16754" y="2962339"/>
            <a:ext cx="1046980" cy="1046980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flipH="1">
            <a:off x="3929403" y="2962338"/>
            <a:ext cx="517748" cy="1045824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82385" y="2962339"/>
            <a:ext cx="1046980" cy="1046980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>
            <a:off x="6595034" y="2962338"/>
            <a:ext cx="517748" cy="1045824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203724" y="3212651"/>
            <a:ext cx="113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2010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47635" y="3212651"/>
            <a:ext cx="113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2012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904105" y="3212651"/>
            <a:ext cx="113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2011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176793" y="2726425"/>
            <a:ext cx="1509052" cy="1509052"/>
          </a:xfrm>
          <a:prstGeom prst="ellipse">
            <a:avLst/>
          </a:prstGeom>
          <a:solidFill>
            <a:srgbClr val="F0D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02087" y="2956535"/>
            <a:ext cx="1046980" cy="104698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>
            <a:off x="9414736" y="2956534"/>
            <a:ext cx="517748" cy="1045824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386161" y="3217529"/>
            <a:ext cx="113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2013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6752" y="389989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86119" y="1001021"/>
            <a:ext cx="1800000" cy="1440000"/>
            <a:chOff x="726293" y="1281297"/>
            <a:chExt cx="1815376" cy="2144668"/>
          </a:xfrm>
        </p:grpSpPr>
        <p:sp>
          <p:nvSpPr>
            <p:cNvPr id="3" name="矩形 2"/>
            <p:cNvSpPr/>
            <p:nvPr/>
          </p:nvSpPr>
          <p:spPr>
            <a:xfrm>
              <a:off x="726293" y="1281297"/>
              <a:ext cx="1815376" cy="1815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10800000">
              <a:off x="1794966" y="2981686"/>
              <a:ext cx="477970" cy="4442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H="1" flipV="1">
            <a:off x="1239487" y="4162411"/>
            <a:ext cx="1800000" cy="1440000"/>
            <a:chOff x="726293" y="1281297"/>
            <a:chExt cx="1815376" cy="2144668"/>
          </a:xfrm>
        </p:grpSpPr>
        <p:sp>
          <p:nvSpPr>
            <p:cNvPr id="39" name="矩形 38"/>
            <p:cNvSpPr/>
            <p:nvPr/>
          </p:nvSpPr>
          <p:spPr>
            <a:xfrm>
              <a:off x="726293" y="1281297"/>
              <a:ext cx="1815376" cy="1815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1794966" y="2981686"/>
              <a:ext cx="477970" cy="4442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508630" y="1001021"/>
            <a:ext cx="1800000" cy="1440000"/>
            <a:chOff x="461539" y="1016543"/>
            <a:chExt cx="2080130" cy="2483473"/>
          </a:xfrm>
          <a:solidFill>
            <a:srgbClr val="E8B161"/>
          </a:solidFill>
        </p:grpSpPr>
        <p:sp>
          <p:nvSpPr>
            <p:cNvPr id="42" name="矩形 41"/>
            <p:cNvSpPr/>
            <p:nvPr/>
          </p:nvSpPr>
          <p:spPr>
            <a:xfrm>
              <a:off x="461539" y="1016543"/>
              <a:ext cx="2080130" cy="2080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1494689" y="2784866"/>
              <a:ext cx="769382" cy="7151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 flipH="1" flipV="1">
            <a:off x="6612090" y="4162411"/>
            <a:ext cx="1800000" cy="1440000"/>
            <a:chOff x="726293" y="1281297"/>
            <a:chExt cx="1815376" cy="2144668"/>
          </a:xfrm>
        </p:grpSpPr>
        <p:sp>
          <p:nvSpPr>
            <p:cNvPr id="45" name="矩形 44"/>
            <p:cNvSpPr/>
            <p:nvPr/>
          </p:nvSpPr>
          <p:spPr>
            <a:xfrm>
              <a:off x="726293" y="1281297"/>
              <a:ext cx="1815376" cy="1815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1794966" y="2981686"/>
              <a:ext cx="477970" cy="4442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294311" y="1259356"/>
            <a:ext cx="1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321296" y="4420746"/>
            <a:ext cx="1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665865" y="4420746"/>
            <a:ext cx="154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661856" y="1259356"/>
            <a:ext cx="1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0668539" y="3475671"/>
            <a:ext cx="669950" cy="0"/>
          </a:xfrm>
          <a:prstGeom prst="straightConnector1">
            <a:avLst/>
          </a:prstGeom>
          <a:ln w="25400">
            <a:solidFill>
              <a:srgbClr val="E199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1645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1772" y="2643647"/>
            <a:ext cx="710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4832" y="4283719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www.sf-tech.com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68868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1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13772" y="3582723"/>
            <a:ext cx="657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RetryAndFollowUpInterceptor</a:t>
            </a:r>
            <a:endParaRPr lang="en-US" altLang="zh-CN" sz="36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76948" y="4278980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17815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60241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3209" y="2240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67457" y="1562108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67457" y="3208019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7457" y="4853929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26513" y="1604567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6513" y="3256544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6513" y="4923684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868206" y="2768221"/>
            <a:ext cx="4129527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68207" y="4419600"/>
            <a:ext cx="4129527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868208" y="6070979"/>
            <a:ext cx="4129527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992949" y="1611590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00273" y="2053428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50052" y="3236797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57376" y="3678635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950052" y="4876665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57376" y="5318503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373315" y="2761198"/>
            <a:ext cx="4129527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373316" y="4412577"/>
            <a:ext cx="4129527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373317" y="6063956"/>
            <a:ext cx="4129527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55161" y="1604567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05382" y="2046405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455161" y="3229774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62485" y="3671612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55161" y="4869642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62485" y="5311480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34" name="椭圆 33"/>
          <p:cNvSpPr/>
          <p:nvPr/>
        </p:nvSpPr>
        <p:spPr>
          <a:xfrm>
            <a:off x="6368284" y="1562108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9CD6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368284" y="3208019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368284" y="4853929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327340" y="1604567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27340" y="3256544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27340" y="4923684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06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38119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821" y="1569495"/>
            <a:ext cx="6837528" cy="2006220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91821" y="3643954"/>
            <a:ext cx="3398291" cy="2006220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2000" y="3643954"/>
            <a:ext cx="3357348" cy="2006220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11236" y="1569495"/>
            <a:ext cx="3316406" cy="2006220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11236" y="3643954"/>
            <a:ext cx="3316406" cy="2006220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4" descr="\\MAGNUM\Projects\Microsoft\Cloud Power FY12\Design\ICONS_PNG\Private_Cloud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72402" y="1247562"/>
            <a:ext cx="2571801" cy="257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14" y="1784769"/>
            <a:ext cx="991428" cy="1026508"/>
          </a:xfrm>
          <a:prstGeom prst="rect">
            <a:avLst/>
          </a:prstGeom>
        </p:spPr>
      </p:pic>
      <p:pic>
        <p:nvPicPr>
          <p:cNvPr id="13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00" y="3897648"/>
            <a:ext cx="1010359" cy="1046110"/>
          </a:xfrm>
          <a:prstGeom prst="rect">
            <a:avLst/>
          </a:prstGeom>
        </p:spPr>
      </p:pic>
      <p:pic>
        <p:nvPicPr>
          <p:cNvPr id="14" name="Picture 7" descr="C:\Users\Jonahs\Dropbox\Projects SCOTT\MEET Windows Azure\source\Background\tile-icon-identi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538" y="3897648"/>
            <a:ext cx="958271" cy="9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onahs\Dropbox\Projects SCOTT\MEET Windows Azure\source\Background\tile-icon-CD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22" y="3790989"/>
            <a:ext cx="1131433" cy="113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872161" y="1856095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72161" y="2317760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sftech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5981" y="2981352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95981" y="4947026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49923" y="4947026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83222" y="4947026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90189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46664" y="1588854"/>
            <a:ext cx="2306471" cy="2306471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69529" y="1112178"/>
            <a:ext cx="3259821" cy="3259821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776866" y="1588852"/>
            <a:ext cx="2306471" cy="2306471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flipH="1">
            <a:off x="4669529" y="1112178"/>
            <a:ext cx="1629911" cy="3259822"/>
          </a:xfrm>
          <a:custGeom>
            <a:avLst/>
            <a:gdLst>
              <a:gd name="connsiteX0" fmla="*/ 0 w 1629911"/>
              <a:gd name="connsiteY0" fmla="*/ 0 h 3259822"/>
              <a:gd name="connsiteX1" fmla="*/ 1629911 w 1629911"/>
              <a:gd name="connsiteY1" fmla="*/ 1629911 h 3259822"/>
              <a:gd name="connsiteX2" fmla="*/ 0 w 1629911"/>
              <a:gd name="connsiteY2" fmla="*/ 3259822 h 325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911" h="3259822">
                <a:moveTo>
                  <a:pt x="0" y="0"/>
                </a:moveTo>
                <a:cubicBezTo>
                  <a:pt x="900175" y="0"/>
                  <a:pt x="1629911" y="729736"/>
                  <a:pt x="1629911" y="1629911"/>
                </a:cubicBezTo>
                <a:cubicBezTo>
                  <a:pt x="1629911" y="2530086"/>
                  <a:pt x="900175" y="3259822"/>
                  <a:pt x="0" y="3259822"/>
                </a:cubicBezTo>
                <a:close/>
              </a:path>
            </a:pathLst>
          </a:cu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flipH="1">
            <a:off x="1459314" y="1591402"/>
            <a:ext cx="1140585" cy="2303921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flipH="1">
            <a:off x="8777484" y="1588852"/>
            <a:ext cx="1140585" cy="2303921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" descr="\\MAGNUM\Projects\Microsoft\Cloud Power FY12\Design\ICONS_PNG\Tower.png"/>
          <p:cNvPicPr>
            <a:picLocks noChangeAspect="1" noChangeArrowheads="1"/>
          </p:cNvPicPr>
          <p:nvPr/>
        </p:nvPicPr>
        <p:blipFill rotWithShape="1">
          <a:blip r:embed="rId2" cstate="print">
            <a:lum bright="100000" contrast="100000"/>
          </a:blip>
          <a:srcRect t="22057" b="22140"/>
          <a:stretch/>
        </p:blipFill>
        <p:spPr bwMode="auto">
          <a:xfrm>
            <a:off x="4932291" y="1919041"/>
            <a:ext cx="2759598" cy="1539556"/>
          </a:xfrm>
          <a:prstGeom prst="rect">
            <a:avLst/>
          </a:prstGeom>
          <a:noFill/>
        </p:spPr>
      </p:pic>
      <p:sp>
        <p:nvSpPr>
          <p:cNvPr id="27" name="Freeform 86"/>
          <p:cNvSpPr>
            <a:spLocks noEditPoints="1"/>
          </p:cNvSpPr>
          <p:nvPr/>
        </p:nvSpPr>
        <p:spPr bwMode="black">
          <a:xfrm>
            <a:off x="2107514" y="2460462"/>
            <a:ext cx="664508" cy="668187"/>
          </a:xfrm>
          <a:custGeom>
            <a:avLst/>
            <a:gdLst>
              <a:gd name="T0" fmla="*/ 287 w 292"/>
              <a:gd name="T1" fmla="*/ 113 h 294"/>
              <a:gd name="T2" fmla="*/ 239 w 292"/>
              <a:gd name="T3" fmla="*/ 105 h 294"/>
              <a:gd name="T4" fmla="*/ 252 w 292"/>
              <a:gd name="T5" fmla="*/ 58 h 294"/>
              <a:gd name="T6" fmla="*/ 229 w 292"/>
              <a:gd name="T7" fmla="*/ 32 h 294"/>
              <a:gd name="T8" fmla="*/ 187 w 292"/>
              <a:gd name="T9" fmla="*/ 57 h 294"/>
              <a:gd name="T10" fmla="*/ 167 w 292"/>
              <a:gd name="T11" fmla="*/ 6 h 294"/>
              <a:gd name="T12" fmla="*/ 132 w 292"/>
              <a:gd name="T13" fmla="*/ 0 h 294"/>
              <a:gd name="T14" fmla="*/ 115 w 292"/>
              <a:gd name="T15" fmla="*/ 53 h 294"/>
              <a:gd name="T16" fmla="*/ 72 w 292"/>
              <a:gd name="T17" fmla="*/ 31 h 294"/>
              <a:gd name="T18" fmla="*/ 42 w 292"/>
              <a:gd name="T19" fmla="*/ 49 h 294"/>
              <a:gd name="T20" fmla="*/ 59 w 292"/>
              <a:gd name="T21" fmla="*/ 95 h 294"/>
              <a:gd name="T22" fmla="*/ 12 w 292"/>
              <a:gd name="T23" fmla="*/ 107 h 294"/>
              <a:gd name="T24" fmla="*/ 0 w 292"/>
              <a:gd name="T25" fmla="*/ 140 h 294"/>
              <a:gd name="T26" fmla="*/ 43 w 292"/>
              <a:gd name="T27" fmla="*/ 164 h 294"/>
              <a:gd name="T28" fmla="*/ 14 w 292"/>
              <a:gd name="T29" fmla="*/ 204 h 294"/>
              <a:gd name="T30" fmla="*/ 27 w 292"/>
              <a:gd name="T31" fmla="*/ 237 h 294"/>
              <a:gd name="T32" fmla="*/ 75 w 292"/>
              <a:gd name="T33" fmla="*/ 227 h 294"/>
              <a:gd name="T34" fmla="*/ 79 w 292"/>
              <a:gd name="T35" fmla="*/ 276 h 294"/>
              <a:gd name="T36" fmla="*/ 109 w 292"/>
              <a:gd name="T37" fmla="*/ 293 h 294"/>
              <a:gd name="T38" fmla="*/ 140 w 292"/>
              <a:gd name="T39" fmla="*/ 255 h 294"/>
              <a:gd name="T40" fmla="*/ 152 w 292"/>
              <a:gd name="T41" fmla="*/ 255 h 294"/>
              <a:gd name="T42" fmla="*/ 183 w 292"/>
              <a:gd name="T43" fmla="*/ 293 h 294"/>
              <a:gd name="T44" fmla="*/ 213 w 292"/>
              <a:gd name="T45" fmla="*/ 276 h 294"/>
              <a:gd name="T46" fmla="*/ 217 w 292"/>
              <a:gd name="T47" fmla="*/ 227 h 294"/>
              <a:gd name="T48" fmla="*/ 265 w 292"/>
              <a:gd name="T49" fmla="*/ 237 h 294"/>
              <a:gd name="T50" fmla="*/ 278 w 292"/>
              <a:gd name="T51" fmla="*/ 204 h 294"/>
              <a:gd name="T52" fmla="*/ 249 w 292"/>
              <a:gd name="T53" fmla="*/ 164 h 294"/>
              <a:gd name="T54" fmla="*/ 292 w 292"/>
              <a:gd name="T55" fmla="*/ 140 h 294"/>
              <a:gd name="T56" fmla="*/ 187 w 292"/>
              <a:gd name="T57" fmla="*/ 193 h 294"/>
              <a:gd name="T58" fmla="*/ 105 w 292"/>
              <a:gd name="T59" fmla="*/ 193 h 294"/>
              <a:gd name="T60" fmla="*/ 105 w 292"/>
              <a:gd name="T61" fmla="*/ 111 h 294"/>
              <a:gd name="T62" fmla="*/ 187 w 292"/>
              <a:gd name="T63" fmla="*/ 11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94">
                <a:moveTo>
                  <a:pt x="292" y="140"/>
                </a:moveTo>
                <a:cubicBezTo>
                  <a:pt x="287" y="113"/>
                  <a:pt x="287" y="113"/>
                  <a:pt x="287" y="113"/>
                </a:cubicBezTo>
                <a:cubicBezTo>
                  <a:pt x="286" y="110"/>
                  <a:pt x="284" y="108"/>
                  <a:pt x="280" y="107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37" y="102"/>
                  <a:pt x="235" y="98"/>
                  <a:pt x="233" y="95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4" y="55"/>
                  <a:pt x="253" y="51"/>
                  <a:pt x="250" y="49"/>
                </a:cubicBezTo>
                <a:cubicBezTo>
                  <a:pt x="229" y="32"/>
                  <a:pt x="229" y="32"/>
                  <a:pt x="229" y="32"/>
                </a:cubicBezTo>
                <a:cubicBezTo>
                  <a:pt x="227" y="29"/>
                  <a:pt x="223" y="29"/>
                  <a:pt x="220" y="31"/>
                </a:cubicBezTo>
                <a:cubicBezTo>
                  <a:pt x="187" y="57"/>
                  <a:pt x="187" y="57"/>
                  <a:pt x="187" y="57"/>
                </a:cubicBezTo>
                <a:cubicBezTo>
                  <a:pt x="184" y="55"/>
                  <a:pt x="181" y="54"/>
                  <a:pt x="177" y="53"/>
                </a:cubicBezTo>
                <a:cubicBezTo>
                  <a:pt x="167" y="6"/>
                  <a:pt x="167" y="6"/>
                  <a:pt x="167" y="6"/>
                </a:cubicBezTo>
                <a:cubicBezTo>
                  <a:pt x="166" y="3"/>
                  <a:pt x="163" y="0"/>
                  <a:pt x="16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9" y="0"/>
                  <a:pt x="126" y="3"/>
                  <a:pt x="125" y="6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111" y="54"/>
                  <a:pt x="108" y="55"/>
                  <a:pt x="105" y="57"/>
                </a:cubicBezTo>
                <a:cubicBezTo>
                  <a:pt x="72" y="31"/>
                  <a:pt x="72" y="31"/>
                  <a:pt x="72" y="31"/>
                </a:cubicBezTo>
                <a:cubicBezTo>
                  <a:pt x="69" y="29"/>
                  <a:pt x="65" y="29"/>
                  <a:pt x="63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9" y="51"/>
                  <a:pt x="39" y="55"/>
                  <a:pt x="40" y="58"/>
                </a:cubicBezTo>
                <a:cubicBezTo>
                  <a:pt x="59" y="95"/>
                  <a:pt x="59" y="95"/>
                  <a:pt x="59" y="95"/>
                </a:cubicBezTo>
                <a:cubicBezTo>
                  <a:pt x="57" y="98"/>
                  <a:pt x="55" y="102"/>
                  <a:pt x="53" y="105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8" y="107"/>
                  <a:pt x="6" y="110"/>
                  <a:pt x="5" y="11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1" y="147"/>
                  <a:pt x="4" y="148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4" y="168"/>
                  <a:pt x="44" y="172"/>
                  <a:pt x="45" y="176"/>
                </a:cubicBezTo>
                <a:cubicBezTo>
                  <a:pt x="14" y="204"/>
                  <a:pt x="14" y="204"/>
                  <a:pt x="14" y="204"/>
                </a:cubicBezTo>
                <a:cubicBezTo>
                  <a:pt x="12" y="206"/>
                  <a:pt x="11" y="210"/>
                  <a:pt x="13" y="213"/>
                </a:cubicBezTo>
                <a:cubicBezTo>
                  <a:pt x="27" y="237"/>
                  <a:pt x="27" y="237"/>
                  <a:pt x="27" y="237"/>
                </a:cubicBezTo>
                <a:cubicBezTo>
                  <a:pt x="28" y="239"/>
                  <a:pt x="32" y="241"/>
                  <a:pt x="35" y="240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78" y="230"/>
                  <a:pt x="81" y="233"/>
                  <a:pt x="84" y="235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8" y="280"/>
                  <a:pt x="80" y="283"/>
                  <a:pt x="83" y="284"/>
                </a:cubicBezTo>
                <a:cubicBezTo>
                  <a:pt x="109" y="293"/>
                  <a:pt x="109" y="293"/>
                  <a:pt x="109" y="293"/>
                </a:cubicBezTo>
                <a:cubicBezTo>
                  <a:pt x="112" y="294"/>
                  <a:pt x="116" y="293"/>
                  <a:pt x="118" y="291"/>
                </a:cubicBezTo>
                <a:cubicBezTo>
                  <a:pt x="140" y="255"/>
                  <a:pt x="140" y="255"/>
                  <a:pt x="140" y="255"/>
                </a:cubicBezTo>
                <a:cubicBezTo>
                  <a:pt x="142" y="255"/>
                  <a:pt x="144" y="256"/>
                  <a:pt x="146" y="256"/>
                </a:cubicBezTo>
                <a:cubicBezTo>
                  <a:pt x="148" y="256"/>
                  <a:pt x="150" y="255"/>
                  <a:pt x="152" y="255"/>
                </a:cubicBezTo>
                <a:cubicBezTo>
                  <a:pt x="174" y="291"/>
                  <a:pt x="174" y="291"/>
                  <a:pt x="174" y="291"/>
                </a:cubicBezTo>
                <a:cubicBezTo>
                  <a:pt x="176" y="293"/>
                  <a:pt x="180" y="294"/>
                  <a:pt x="183" y="293"/>
                </a:cubicBezTo>
                <a:cubicBezTo>
                  <a:pt x="209" y="284"/>
                  <a:pt x="209" y="284"/>
                  <a:pt x="209" y="284"/>
                </a:cubicBezTo>
                <a:cubicBezTo>
                  <a:pt x="212" y="283"/>
                  <a:pt x="214" y="280"/>
                  <a:pt x="213" y="276"/>
                </a:cubicBezTo>
                <a:cubicBezTo>
                  <a:pt x="208" y="235"/>
                  <a:pt x="208" y="235"/>
                  <a:pt x="208" y="235"/>
                </a:cubicBezTo>
                <a:cubicBezTo>
                  <a:pt x="211" y="232"/>
                  <a:pt x="214" y="230"/>
                  <a:pt x="217" y="227"/>
                </a:cubicBezTo>
                <a:cubicBezTo>
                  <a:pt x="257" y="240"/>
                  <a:pt x="257" y="240"/>
                  <a:pt x="257" y="240"/>
                </a:cubicBezTo>
                <a:cubicBezTo>
                  <a:pt x="260" y="241"/>
                  <a:pt x="264" y="239"/>
                  <a:pt x="265" y="237"/>
                </a:cubicBezTo>
                <a:cubicBezTo>
                  <a:pt x="279" y="213"/>
                  <a:pt x="279" y="213"/>
                  <a:pt x="279" y="213"/>
                </a:cubicBezTo>
                <a:cubicBezTo>
                  <a:pt x="281" y="210"/>
                  <a:pt x="280" y="206"/>
                  <a:pt x="278" y="204"/>
                </a:cubicBezTo>
                <a:cubicBezTo>
                  <a:pt x="247" y="176"/>
                  <a:pt x="247" y="176"/>
                  <a:pt x="247" y="176"/>
                </a:cubicBezTo>
                <a:cubicBezTo>
                  <a:pt x="248" y="172"/>
                  <a:pt x="248" y="168"/>
                  <a:pt x="249" y="164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91" y="147"/>
                  <a:pt x="292" y="144"/>
                  <a:pt x="292" y="140"/>
                </a:cubicBezTo>
                <a:close/>
                <a:moveTo>
                  <a:pt x="204" y="152"/>
                </a:moveTo>
                <a:cubicBezTo>
                  <a:pt x="204" y="168"/>
                  <a:pt x="197" y="182"/>
                  <a:pt x="187" y="193"/>
                </a:cubicBezTo>
                <a:cubicBezTo>
                  <a:pt x="176" y="203"/>
                  <a:pt x="162" y="210"/>
                  <a:pt x="146" y="210"/>
                </a:cubicBezTo>
                <a:cubicBezTo>
                  <a:pt x="130" y="210"/>
                  <a:pt x="116" y="203"/>
                  <a:pt x="105" y="193"/>
                </a:cubicBezTo>
                <a:cubicBezTo>
                  <a:pt x="95" y="182"/>
                  <a:pt x="88" y="168"/>
                  <a:pt x="88" y="152"/>
                </a:cubicBezTo>
                <a:cubicBezTo>
                  <a:pt x="88" y="136"/>
                  <a:pt x="95" y="121"/>
                  <a:pt x="105" y="111"/>
                </a:cubicBezTo>
                <a:cubicBezTo>
                  <a:pt x="116" y="100"/>
                  <a:pt x="130" y="94"/>
                  <a:pt x="146" y="94"/>
                </a:cubicBezTo>
                <a:cubicBezTo>
                  <a:pt x="162" y="94"/>
                  <a:pt x="176" y="100"/>
                  <a:pt x="187" y="111"/>
                </a:cubicBezTo>
                <a:cubicBezTo>
                  <a:pt x="197" y="121"/>
                  <a:pt x="204" y="136"/>
                  <a:pt x="20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Freeform 88"/>
          <p:cNvSpPr>
            <a:spLocks noEditPoints="1"/>
          </p:cNvSpPr>
          <p:nvPr/>
        </p:nvSpPr>
        <p:spPr bwMode="black">
          <a:xfrm>
            <a:off x="2723597" y="2333421"/>
            <a:ext cx="394077" cy="424369"/>
          </a:xfrm>
          <a:custGeom>
            <a:avLst/>
            <a:gdLst>
              <a:gd name="T0" fmla="*/ 129 w 148"/>
              <a:gd name="T1" fmla="*/ 91 h 160"/>
              <a:gd name="T2" fmla="*/ 131 w 148"/>
              <a:gd name="T3" fmla="*/ 80 h 160"/>
              <a:gd name="T4" fmla="*/ 129 w 148"/>
              <a:gd name="T5" fmla="*/ 70 h 160"/>
              <a:gd name="T6" fmla="*/ 145 w 148"/>
              <a:gd name="T7" fmla="*/ 55 h 160"/>
              <a:gd name="T8" fmla="*/ 147 w 148"/>
              <a:gd name="T9" fmla="*/ 50 h 160"/>
              <a:gd name="T10" fmla="*/ 147 w 148"/>
              <a:gd name="T11" fmla="*/ 46 h 160"/>
              <a:gd name="T12" fmla="*/ 140 w 148"/>
              <a:gd name="T13" fmla="*/ 34 h 160"/>
              <a:gd name="T14" fmla="*/ 133 w 148"/>
              <a:gd name="T15" fmla="*/ 31 h 160"/>
              <a:gd name="T16" fmla="*/ 131 w 148"/>
              <a:gd name="T17" fmla="*/ 31 h 160"/>
              <a:gd name="T18" fmla="*/ 111 w 148"/>
              <a:gd name="T19" fmla="*/ 37 h 160"/>
              <a:gd name="T20" fmla="*/ 92 w 148"/>
              <a:gd name="T21" fmla="*/ 27 h 160"/>
              <a:gd name="T22" fmla="*/ 88 w 148"/>
              <a:gd name="T23" fmla="*/ 6 h 160"/>
              <a:gd name="T24" fmla="*/ 81 w 148"/>
              <a:gd name="T25" fmla="*/ 0 h 160"/>
              <a:gd name="T26" fmla="*/ 67 w 148"/>
              <a:gd name="T27" fmla="*/ 0 h 160"/>
              <a:gd name="T28" fmla="*/ 60 w 148"/>
              <a:gd name="T29" fmla="*/ 6 h 160"/>
              <a:gd name="T30" fmla="*/ 55 w 148"/>
              <a:gd name="T31" fmla="*/ 27 h 160"/>
              <a:gd name="T32" fmla="*/ 37 w 148"/>
              <a:gd name="T33" fmla="*/ 38 h 160"/>
              <a:gd name="T34" fmla="*/ 16 w 148"/>
              <a:gd name="T35" fmla="*/ 31 h 160"/>
              <a:gd name="T36" fmla="*/ 14 w 148"/>
              <a:gd name="T37" fmla="*/ 31 h 160"/>
              <a:gd name="T38" fmla="*/ 8 w 148"/>
              <a:gd name="T39" fmla="*/ 34 h 160"/>
              <a:gd name="T40" fmla="*/ 1 w 148"/>
              <a:gd name="T41" fmla="*/ 46 h 160"/>
              <a:gd name="T42" fmla="*/ 0 w 148"/>
              <a:gd name="T43" fmla="*/ 50 h 160"/>
              <a:gd name="T44" fmla="*/ 2 w 148"/>
              <a:gd name="T45" fmla="*/ 55 h 160"/>
              <a:gd name="T46" fmla="*/ 19 w 148"/>
              <a:gd name="T47" fmla="*/ 70 h 160"/>
              <a:gd name="T48" fmla="*/ 17 w 148"/>
              <a:gd name="T49" fmla="*/ 80 h 160"/>
              <a:gd name="T50" fmla="*/ 19 w 148"/>
              <a:gd name="T51" fmla="*/ 91 h 160"/>
              <a:gd name="T52" fmla="*/ 2 w 148"/>
              <a:gd name="T53" fmla="*/ 106 h 160"/>
              <a:gd name="T54" fmla="*/ 0 w 148"/>
              <a:gd name="T55" fmla="*/ 111 h 160"/>
              <a:gd name="T56" fmla="*/ 1 w 148"/>
              <a:gd name="T57" fmla="*/ 114 h 160"/>
              <a:gd name="T58" fmla="*/ 8 w 148"/>
              <a:gd name="T59" fmla="*/ 126 h 160"/>
              <a:gd name="T60" fmla="*/ 14 w 148"/>
              <a:gd name="T61" fmla="*/ 130 h 160"/>
              <a:gd name="T62" fmla="*/ 16 w 148"/>
              <a:gd name="T63" fmla="*/ 130 h 160"/>
              <a:gd name="T64" fmla="*/ 37 w 148"/>
              <a:gd name="T65" fmla="*/ 123 h 160"/>
              <a:gd name="T66" fmla="*/ 55 w 148"/>
              <a:gd name="T67" fmla="*/ 133 h 160"/>
              <a:gd name="T68" fmla="*/ 60 w 148"/>
              <a:gd name="T69" fmla="*/ 155 h 160"/>
              <a:gd name="T70" fmla="*/ 67 w 148"/>
              <a:gd name="T71" fmla="*/ 160 h 160"/>
              <a:gd name="T72" fmla="*/ 81 w 148"/>
              <a:gd name="T73" fmla="*/ 160 h 160"/>
              <a:gd name="T74" fmla="*/ 88 w 148"/>
              <a:gd name="T75" fmla="*/ 155 h 160"/>
              <a:gd name="T76" fmla="*/ 92 w 148"/>
              <a:gd name="T77" fmla="*/ 134 h 160"/>
              <a:gd name="T78" fmla="*/ 111 w 148"/>
              <a:gd name="T79" fmla="*/ 123 h 160"/>
              <a:gd name="T80" fmla="*/ 131 w 148"/>
              <a:gd name="T81" fmla="*/ 130 h 160"/>
              <a:gd name="T82" fmla="*/ 133 w 148"/>
              <a:gd name="T83" fmla="*/ 130 h 160"/>
              <a:gd name="T84" fmla="*/ 140 w 148"/>
              <a:gd name="T85" fmla="*/ 126 h 160"/>
              <a:gd name="T86" fmla="*/ 147 w 148"/>
              <a:gd name="T87" fmla="*/ 114 h 160"/>
              <a:gd name="T88" fmla="*/ 147 w 148"/>
              <a:gd name="T89" fmla="*/ 111 h 160"/>
              <a:gd name="T90" fmla="*/ 145 w 148"/>
              <a:gd name="T91" fmla="*/ 106 h 160"/>
              <a:gd name="T92" fmla="*/ 129 w 148"/>
              <a:gd name="T93" fmla="*/ 91 h 160"/>
              <a:gd name="T94" fmla="*/ 96 w 148"/>
              <a:gd name="T95" fmla="*/ 80 h 160"/>
              <a:gd name="T96" fmla="*/ 74 w 148"/>
              <a:gd name="T97" fmla="*/ 102 h 160"/>
              <a:gd name="T98" fmla="*/ 52 w 148"/>
              <a:gd name="T99" fmla="*/ 80 h 160"/>
              <a:gd name="T100" fmla="*/ 74 w 148"/>
              <a:gd name="T101" fmla="*/ 58 h 160"/>
              <a:gd name="T102" fmla="*/ 96 w 148"/>
              <a:gd name="T103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160">
                <a:moveTo>
                  <a:pt x="129" y="91"/>
                </a:moveTo>
                <a:cubicBezTo>
                  <a:pt x="130" y="88"/>
                  <a:pt x="131" y="84"/>
                  <a:pt x="131" y="80"/>
                </a:cubicBezTo>
                <a:cubicBezTo>
                  <a:pt x="131" y="77"/>
                  <a:pt x="130" y="73"/>
                  <a:pt x="129" y="70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7" y="54"/>
                  <a:pt x="147" y="52"/>
                  <a:pt x="147" y="50"/>
                </a:cubicBezTo>
                <a:cubicBezTo>
                  <a:pt x="147" y="49"/>
                  <a:pt x="147" y="47"/>
                  <a:pt x="147" y="46"/>
                </a:cubicBezTo>
                <a:cubicBezTo>
                  <a:pt x="140" y="34"/>
                  <a:pt x="140" y="34"/>
                  <a:pt x="140" y="34"/>
                </a:cubicBezTo>
                <a:cubicBezTo>
                  <a:pt x="138" y="32"/>
                  <a:pt x="136" y="31"/>
                  <a:pt x="133" y="31"/>
                </a:cubicBezTo>
                <a:cubicBezTo>
                  <a:pt x="133" y="31"/>
                  <a:pt x="132" y="31"/>
                  <a:pt x="131" y="31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05" y="33"/>
                  <a:pt x="99" y="29"/>
                  <a:pt x="92" y="27"/>
                </a:cubicBezTo>
                <a:cubicBezTo>
                  <a:pt x="88" y="6"/>
                  <a:pt x="88" y="6"/>
                  <a:pt x="88" y="6"/>
                </a:cubicBezTo>
                <a:cubicBezTo>
                  <a:pt x="87" y="3"/>
                  <a:pt x="84" y="0"/>
                  <a:pt x="81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3" y="0"/>
                  <a:pt x="61" y="3"/>
                  <a:pt x="60" y="6"/>
                </a:cubicBezTo>
                <a:cubicBezTo>
                  <a:pt x="55" y="27"/>
                  <a:pt x="55" y="27"/>
                  <a:pt x="55" y="27"/>
                </a:cubicBezTo>
                <a:cubicBezTo>
                  <a:pt x="48" y="29"/>
                  <a:pt x="42" y="33"/>
                  <a:pt x="37" y="38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31"/>
                  <a:pt x="15" y="31"/>
                  <a:pt x="14" y="31"/>
                </a:cubicBezTo>
                <a:cubicBezTo>
                  <a:pt x="12" y="31"/>
                  <a:pt x="9" y="32"/>
                  <a:pt x="8" y="34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7"/>
                  <a:pt x="0" y="49"/>
                  <a:pt x="0" y="50"/>
                </a:cubicBezTo>
                <a:cubicBezTo>
                  <a:pt x="0" y="52"/>
                  <a:pt x="1" y="54"/>
                  <a:pt x="2" y="55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3"/>
                  <a:pt x="17" y="77"/>
                  <a:pt x="17" y="80"/>
                </a:cubicBezTo>
                <a:cubicBezTo>
                  <a:pt x="17" y="84"/>
                  <a:pt x="18" y="87"/>
                  <a:pt x="19" y="91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7"/>
                  <a:pt x="0" y="109"/>
                  <a:pt x="0" y="111"/>
                </a:cubicBezTo>
                <a:cubicBezTo>
                  <a:pt x="0" y="112"/>
                  <a:pt x="0" y="113"/>
                  <a:pt x="1" y="114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9"/>
                  <a:pt x="12" y="130"/>
                  <a:pt x="14" y="130"/>
                </a:cubicBezTo>
                <a:cubicBezTo>
                  <a:pt x="15" y="130"/>
                  <a:pt x="15" y="130"/>
                  <a:pt x="16" y="130"/>
                </a:cubicBezTo>
                <a:cubicBezTo>
                  <a:pt x="37" y="123"/>
                  <a:pt x="37" y="123"/>
                  <a:pt x="37" y="123"/>
                </a:cubicBezTo>
                <a:cubicBezTo>
                  <a:pt x="42" y="127"/>
                  <a:pt x="48" y="131"/>
                  <a:pt x="55" y="133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61" y="158"/>
                  <a:pt x="63" y="160"/>
                  <a:pt x="67" y="160"/>
                </a:cubicBezTo>
                <a:cubicBezTo>
                  <a:pt x="81" y="160"/>
                  <a:pt x="81" y="160"/>
                  <a:pt x="81" y="160"/>
                </a:cubicBezTo>
                <a:cubicBezTo>
                  <a:pt x="84" y="160"/>
                  <a:pt x="87" y="158"/>
                  <a:pt x="88" y="155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9" y="131"/>
                  <a:pt x="105" y="128"/>
                  <a:pt x="111" y="123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2" y="130"/>
                  <a:pt x="133" y="130"/>
                  <a:pt x="133" y="130"/>
                </a:cubicBezTo>
                <a:cubicBezTo>
                  <a:pt x="136" y="130"/>
                  <a:pt x="138" y="129"/>
                  <a:pt x="140" y="126"/>
                </a:cubicBezTo>
                <a:cubicBezTo>
                  <a:pt x="147" y="114"/>
                  <a:pt x="147" y="114"/>
                  <a:pt x="147" y="114"/>
                </a:cubicBezTo>
                <a:cubicBezTo>
                  <a:pt x="147" y="113"/>
                  <a:pt x="148" y="112"/>
                  <a:pt x="147" y="111"/>
                </a:cubicBezTo>
                <a:cubicBezTo>
                  <a:pt x="148" y="109"/>
                  <a:pt x="147" y="107"/>
                  <a:pt x="145" y="106"/>
                </a:cubicBezTo>
                <a:lnTo>
                  <a:pt x="129" y="91"/>
                </a:lnTo>
                <a:close/>
                <a:moveTo>
                  <a:pt x="96" y="80"/>
                </a:moveTo>
                <a:cubicBezTo>
                  <a:pt x="96" y="92"/>
                  <a:pt x="86" y="102"/>
                  <a:pt x="74" y="102"/>
                </a:cubicBezTo>
                <a:cubicBezTo>
                  <a:pt x="62" y="102"/>
                  <a:pt x="52" y="92"/>
                  <a:pt x="52" y="80"/>
                </a:cubicBezTo>
                <a:cubicBezTo>
                  <a:pt x="52" y="68"/>
                  <a:pt x="62" y="58"/>
                  <a:pt x="74" y="58"/>
                </a:cubicBezTo>
                <a:cubicBezTo>
                  <a:pt x="86" y="58"/>
                  <a:pt x="96" y="68"/>
                  <a:pt x="96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9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08" y="2214249"/>
            <a:ext cx="1140626" cy="914400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1446664" y="4681278"/>
            <a:ext cx="2293821" cy="429697"/>
          </a:xfrm>
          <a:prstGeom prst="roundRect">
            <a:avLst/>
          </a:prstGeom>
          <a:solidFill>
            <a:srgbClr val="529DD7"/>
          </a:solidFill>
          <a:ln>
            <a:solidFill>
              <a:srgbClr val="3B8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165179" y="4681278"/>
            <a:ext cx="2293821" cy="429697"/>
          </a:xfrm>
          <a:prstGeom prst="roundRect">
            <a:avLst/>
          </a:prstGeom>
          <a:solidFill>
            <a:srgbClr val="E9C38B"/>
          </a:solidFill>
          <a:ln w="19050">
            <a:solidFill>
              <a:srgbClr val="E9C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883694" y="4681278"/>
            <a:ext cx="2293821" cy="429697"/>
          </a:xfrm>
          <a:prstGeom prst="roundRect">
            <a:avLst/>
          </a:prstGeom>
          <a:solidFill>
            <a:srgbClr val="52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2731" y="5422940"/>
            <a:ext cx="32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669572" y="5422940"/>
            <a:ext cx="32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346413" y="5422940"/>
            <a:ext cx="32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82249" y="457200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14404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8635" y="1623354"/>
            <a:ext cx="3980383" cy="3980383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3958634" y="1623354"/>
            <a:ext cx="1990192" cy="3980384"/>
          </a:xfrm>
          <a:custGeom>
            <a:avLst/>
            <a:gdLst>
              <a:gd name="connsiteX0" fmla="*/ 0 w 1629911"/>
              <a:gd name="connsiteY0" fmla="*/ 0 h 3259822"/>
              <a:gd name="connsiteX1" fmla="*/ 1629911 w 1629911"/>
              <a:gd name="connsiteY1" fmla="*/ 1629911 h 3259822"/>
              <a:gd name="connsiteX2" fmla="*/ 0 w 1629911"/>
              <a:gd name="connsiteY2" fmla="*/ 3259822 h 325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911" h="3259822">
                <a:moveTo>
                  <a:pt x="0" y="0"/>
                </a:moveTo>
                <a:cubicBezTo>
                  <a:pt x="900175" y="0"/>
                  <a:pt x="1629911" y="729736"/>
                  <a:pt x="1629911" y="1629911"/>
                </a:cubicBezTo>
                <a:cubicBezTo>
                  <a:pt x="1629911" y="2530086"/>
                  <a:pt x="900175" y="3259822"/>
                  <a:pt x="0" y="3259822"/>
                </a:cubicBez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94528" y="1973179"/>
            <a:ext cx="1042737" cy="1042737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C2A6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8854" y="4315326"/>
            <a:ext cx="1288411" cy="1288411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914685" y="1445277"/>
            <a:ext cx="675832" cy="675832"/>
          </a:xfrm>
          <a:prstGeom prst="ellipse">
            <a:avLst/>
          </a:prstGeom>
          <a:solidFill>
            <a:srgbClr val="519CD6"/>
          </a:solidFill>
          <a:ln>
            <a:solidFill>
              <a:srgbClr val="51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14946" y="2502568"/>
            <a:ext cx="1879582" cy="0"/>
          </a:xfrm>
          <a:prstGeom prst="line">
            <a:avLst/>
          </a:prstGeom>
          <a:ln>
            <a:solidFill>
              <a:srgbClr val="51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69272" y="4943488"/>
            <a:ext cx="1879582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590517" y="1783193"/>
            <a:ext cx="1879582" cy="0"/>
          </a:xfrm>
          <a:prstGeom prst="line">
            <a:avLst/>
          </a:prstGeom>
          <a:ln>
            <a:solidFill>
              <a:srgbClr val="51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9045" y="3526986"/>
            <a:ext cx="1879582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966142" y="5408709"/>
            <a:ext cx="1879582" cy="0"/>
          </a:xfrm>
          <a:prstGeom prst="line">
            <a:avLst/>
          </a:prstGeom>
          <a:ln>
            <a:solidFill>
              <a:srgbClr val="51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97422" y="1234132"/>
            <a:ext cx="1269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12%</a:t>
            </a:r>
            <a:endParaRPr lang="zh-CN" altLang="en-US" sz="3200" dirty="0">
              <a:solidFill>
                <a:srgbClr val="519CD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535842" y="2773196"/>
            <a:ext cx="1541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E8B16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23%</a:t>
            </a:r>
            <a:endParaRPr lang="zh-CN" altLang="en-US" sz="4400" dirty="0">
              <a:solidFill>
                <a:srgbClr val="E8B16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0060" y="4222181"/>
            <a:ext cx="155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E8B16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28%</a:t>
            </a:r>
            <a:endParaRPr lang="zh-CN" altLang="en-US" sz="4800" dirty="0">
              <a:solidFill>
                <a:srgbClr val="E8B16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0245" y="1866037"/>
            <a:ext cx="133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21%</a:t>
            </a:r>
            <a:endParaRPr lang="zh-CN" altLang="en-US" sz="4000" dirty="0">
              <a:solidFill>
                <a:srgbClr val="519CD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23574" y="4746728"/>
            <a:ext cx="133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16%</a:t>
            </a:r>
            <a:endParaRPr lang="zh-CN" altLang="en-US" sz="3600" dirty="0">
              <a:solidFill>
                <a:srgbClr val="519CD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>
          <a:xfrm rot="19231963">
            <a:off x="7558784" y="1926526"/>
            <a:ext cx="365760" cy="38916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8074040" y="3347339"/>
            <a:ext cx="365760" cy="38916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2368497">
            <a:off x="7664046" y="4858594"/>
            <a:ext cx="365760" cy="38916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640750" y="2955216"/>
            <a:ext cx="1150778" cy="1150778"/>
          </a:xfrm>
          <a:prstGeom prst="ellips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74040" y="4959531"/>
            <a:ext cx="892102" cy="89210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1932469">
            <a:off x="3580135" y="2606299"/>
            <a:ext cx="365760" cy="38916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9061604">
            <a:off x="3635806" y="4443097"/>
            <a:ext cx="365760" cy="38916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Picture 2" descr="\\MAGNUM\Projects\Microsoft\Cloud Power FY12\Design\ICONS_PNG\Tower.png"/>
          <p:cNvPicPr>
            <a:picLocks noChangeAspect="1" noChangeArrowheads="1"/>
          </p:cNvPicPr>
          <p:nvPr/>
        </p:nvPicPr>
        <p:blipFill rotWithShape="1">
          <a:blip r:embed="rId2" cstate="print">
            <a:lum bright="100000" contrast="100000"/>
          </a:blip>
          <a:srcRect t="22057" b="22140"/>
          <a:stretch/>
        </p:blipFill>
        <p:spPr bwMode="auto">
          <a:xfrm>
            <a:off x="4462361" y="2739023"/>
            <a:ext cx="3040443" cy="1696237"/>
          </a:xfrm>
          <a:prstGeom prst="rect">
            <a:avLst/>
          </a:prstGeom>
          <a:noFill/>
        </p:spPr>
      </p:pic>
      <p:pic>
        <p:nvPicPr>
          <p:cNvPr id="28" name="Picture 4" descr="C:\Users\Jonahs\Dropbox\Projects SCOTT\MEET Windows Azure\source\Background\tile-icon-cac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73" y="2174298"/>
            <a:ext cx="638782" cy="6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4831" y="5125913"/>
            <a:ext cx="589240" cy="5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reeform 18"/>
          <p:cNvSpPr>
            <a:spLocks noEditPoints="1"/>
          </p:cNvSpPr>
          <p:nvPr/>
        </p:nvSpPr>
        <p:spPr bwMode="black">
          <a:xfrm>
            <a:off x="8956418" y="3172011"/>
            <a:ext cx="573890" cy="700140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grpSp>
        <p:nvGrpSpPr>
          <p:cNvPr id="42" name="Group 1"/>
          <p:cNvGrpSpPr/>
          <p:nvPr/>
        </p:nvGrpSpPr>
        <p:grpSpPr>
          <a:xfrm>
            <a:off x="2326794" y="4590037"/>
            <a:ext cx="930108" cy="677926"/>
            <a:chOff x="9218612" y="5181600"/>
            <a:chExt cx="914400" cy="666650"/>
          </a:xfrm>
        </p:grpSpPr>
        <p:sp>
          <p:nvSpPr>
            <p:cNvPr id="43" name="Freeform 79"/>
            <p:cNvSpPr>
              <a:spLocks/>
            </p:cNvSpPr>
            <p:nvPr/>
          </p:nvSpPr>
          <p:spPr bwMode="black">
            <a:xfrm>
              <a:off x="9218612" y="5526854"/>
              <a:ext cx="914400" cy="321396"/>
            </a:xfrm>
            <a:custGeom>
              <a:avLst/>
              <a:gdLst>
                <a:gd name="T0" fmla="*/ 159 w 260"/>
                <a:gd name="T1" fmla="*/ 7 h 97"/>
                <a:gd name="T2" fmla="*/ 143 w 260"/>
                <a:gd name="T3" fmla="*/ 23 h 97"/>
                <a:gd name="T4" fmla="*/ 121 w 260"/>
                <a:gd name="T5" fmla="*/ 23 h 97"/>
                <a:gd name="T6" fmla="*/ 105 w 260"/>
                <a:gd name="T7" fmla="*/ 7 h 97"/>
                <a:gd name="T8" fmla="*/ 105 w 260"/>
                <a:gd name="T9" fmla="*/ 0 h 97"/>
                <a:gd name="T10" fmla="*/ 0 w 260"/>
                <a:gd name="T11" fmla="*/ 0 h 97"/>
                <a:gd name="T12" fmla="*/ 0 w 260"/>
                <a:gd name="T13" fmla="*/ 81 h 97"/>
                <a:gd name="T14" fmla="*/ 16 w 260"/>
                <a:gd name="T15" fmla="*/ 97 h 97"/>
                <a:gd name="T16" fmla="*/ 244 w 260"/>
                <a:gd name="T17" fmla="*/ 97 h 97"/>
                <a:gd name="T18" fmla="*/ 260 w 260"/>
                <a:gd name="T19" fmla="*/ 81 h 97"/>
                <a:gd name="T20" fmla="*/ 260 w 260"/>
                <a:gd name="T21" fmla="*/ 0 h 97"/>
                <a:gd name="T22" fmla="*/ 159 w 260"/>
                <a:gd name="T23" fmla="*/ 0 h 97"/>
                <a:gd name="T24" fmla="*/ 159 w 260"/>
                <a:gd name="T25" fmla="*/ 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0" h="97">
                  <a:moveTo>
                    <a:pt x="159" y="7"/>
                  </a:moveTo>
                  <a:cubicBezTo>
                    <a:pt x="159" y="16"/>
                    <a:pt x="152" y="23"/>
                    <a:pt x="14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2" y="23"/>
                    <a:pt x="105" y="16"/>
                    <a:pt x="105" y="7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90"/>
                    <a:pt x="8" y="97"/>
                    <a:pt x="16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53" y="97"/>
                    <a:pt x="260" y="90"/>
                    <a:pt x="260" y="81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4" name="Freeform 80"/>
            <p:cNvSpPr>
              <a:spLocks noEditPoints="1"/>
            </p:cNvSpPr>
            <p:nvPr/>
          </p:nvSpPr>
          <p:spPr bwMode="black">
            <a:xfrm>
              <a:off x="9218612" y="5181600"/>
              <a:ext cx="914400" cy="318589"/>
            </a:xfrm>
            <a:custGeom>
              <a:avLst/>
              <a:gdLst>
                <a:gd name="T0" fmla="*/ 244 w 260"/>
                <a:gd name="T1" fmla="*/ 39 h 96"/>
                <a:gd name="T2" fmla="*/ 212 w 260"/>
                <a:gd name="T3" fmla="*/ 39 h 96"/>
                <a:gd name="T4" fmla="*/ 212 w 260"/>
                <a:gd name="T5" fmla="*/ 19 h 96"/>
                <a:gd name="T6" fmla="*/ 189 w 260"/>
                <a:gd name="T7" fmla="*/ 0 h 96"/>
                <a:gd name="T8" fmla="*/ 70 w 260"/>
                <a:gd name="T9" fmla="*/ 0 h 96"/>
                <a:gd name="T10" fmla="*/ 47 w 260"/>
                <a:gd name="T11" fmla="*/ 19 h 96"/>
                <a:gd name="T12" fmla="*/ 47 w 260"/>
                <a:gd name="T13" fmla="*/ 39 h 96"/>
                <a:gd name="T14" fmla="*/ 16 w 260"/>
                <a:gd name="T15" fmla="*/ 39 h 96"/>
                <a:gd name="T16" fmla="*/ 0 w 260"/>
                <a:gd name="T17" fmla="*/ 54 h 96"/>
                <a:gd name="T18" fmla="*/ 0 w 260"/>
                <a:gd name="T19" fmla="*/ 96 h 96"/>
                <a:gd name="T20" fmla="*/ 105 w 260"/>
                <a:gd name="T21" fmla="*/ 96 h 96"/>
                <a:gd name="T22" fmla="*/ 105 w 260"/>
                <a:gd name="T23" fmla="*/ 89 h 96"/>
                <a:gd name="T24" fmla="*/ 121 w 260"/>
                <a:gd name="T25" fmla="*/ 74 h 96"/>
                <a:gd name="T26" fmla="*/ 143 w 260"/>
                <a:gd name="T27" fmla="*/ 74 h 96"/>
                <a:gd name="T28" fmla="*/ 159 w 260"/>
                <a:gd name="T29" fmla="*/ 89 h 96"/>
                <a:gd name="T30" fmla="*/ 159 w 260"/>
                <a:gd name="T31" fmla="*/ 96 h 96"/>
                <a:gd name="T32" fmla="*/ 260 w 260"/>
                <a:gd name="T33" fmla="*/ 96 h 96"/>
                <a:gd name="T34" fmla="*/ 260 w 260"/>
                <a:gd name="T35" fmla="*/ 54 h 96"/>
                <a:gd name="T36" fmla="*/ 244 w 260"/>
                <a:gd name="T37" fmla="*/ 39 h 96"/>
                <a:gd name="T38" fmla="*/ 197 w 260"/>
                <a:gd name="T39" fmla="*/ 39 h 96"/>
                <a:gd name="T40" fmla="*/ 61 w 260"/>
                <a:gd name="T41" fmla="*/ 39 h 96"/>
                <a:gd name="T42" fmla="*/ 61 w 260"/>
                <a:gd name="T43" fmla="*/ 19 h 96"/>
                <a:gd name="T44" fmla="*/ 70 w 260"/>
                <a:gd name="T45" fmla="*/ 14 h 96"/>
                <a:gd name="T46" fmla="*/ 189 w 260"/>
                <a:gd name="T47" fmla="*/ 14 h 96"/>
                <a:gd name="T48" fmla="*/ 197 w 260"/>
                <a:gd name="T49" fmla="*/ 19 h 96"/>
                <a:gd name="T50" fmla="*/ 197 w 260"/>
                <a:gd name="T51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96">
                  <a:moveTo>
                    <a:pt x="244" y="39"/>
                  </a:moveTo>
                  <a:cubicBezTo>
                    <a:pt x="212" y="39"/>
                    <a:pt x="212" y="39"/>
                    <a:pt x="212" y="39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2" y="8"/>
                    <a:pt x="202" y="0"/>
                    <a:pt x="18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7" y="0"/>
                    <a:pt x="47" y="8"/>
                    <a:pt x="47" y="1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8" y="39"/>
                    <a:pt x="0" y="46"/>
                    <a:pt x="0" y="5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5" y="81"/>
                    <a:pt x="112" y="74"/>
                    <a:pt x="121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52" y="74"/>
                    <a:pt x="159" y="81"/>
                    <a:pt x="159" y="89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0" y="46"/>
                    <a:pt x="253" y="39"/>
                    <a:pt x="244" y="39"/>
                  </a:cubicBezTo>
                  <a:close/>
                  <a:moveTo>
                    <a:pt x="197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7"/>
                    <a:pt x="64" y="14"/>
                    <a:pt x="70" y="14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94" y="14"/>
                    <a:pt x="197" y="17"/>
                    <a:pt x="197" y="19"/>
                  </a:cubicBezTo>
                  <a:lnTo>
                    <a:pt x="19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pic>
        <p:nvPicPr>
          <p:cNvPr id="45" name="Picture 9" descr="\\MAGNUM\Projects\Microsoft\Cloud Power FY12\Design\Icons\PNGs\Optimized.png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</a:blip>
          <a:srcRect/>
          <a:stretch>
            <a:fillRect/>
          </a:stretch>
        </p:blipFill>
        <p:spPr bwMode="auto">
          <a:xfrm>
            <a:off x="7973763" y="1498044"/>
            <a:ext cx="575087" cy="574937"/>
          </a:xfrm>
          <a:prstGeom prst="rect">
            <a:avLst/>
          </a:prstGeom>
          <a:noFill/>
        </p:spPr>
      </p:pic>
      <p:sp>
        <p:nvSpPr>
          <p:cNvPr id="39" name="文本框 38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6950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937215" y="1611180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93895" y="2486629"/>
            <a:ext cx="1413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33426" y="1788151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2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68454" y="3606786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944601" y="3508549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44601" y="4303043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724396" y="1896618"/>
            <a:ext cx="2542903" cy="2542903"/>
            <a:chOff x="2724396" y="1896618"/>
            <a:chExt cx="2542903" cy="2542903"/>
          </a:xfrm>
        </p:grpSpPr>
        <p:sp>
          <p:nvSpPr>
            <p:cNvPr id="22" name="圆角矩形 21"/>
            <p:cNvSpPr/>
            <p:nvPr/>
          </p:nvSpPr>
          <p:spPr>
            <a:xfrm>
              <a:off x="2724396" y="1896618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095985" y="2534206"/>
              <a:ext cx="2171314" cy="1905315"/>
            </a:xfrm>
            <a:custGeom>
              <a:avLst/>
              <a:gdLst>
                <a:gd name="connsiteX0" fmla="*/ 1791020 w 2171314"/>
                <a:gd name="connsiteY0" fmla="*/ 0 h 1905315"/>
                <a:gd name="connsiteX1" fmla="*/ 2171314 w 2171314"/>
                <a:gd name="connsiteY1" fmla="*/ 658689 h 1905315"/>
                <a:gd name="connsiteX2" fmla="*/ 2171314 w 2171314"/>
                <a:gd name="connsiteY2" fmla="*/ 1707909 h 1905315"/>
                <a:gd name="connsiteX3" fmla="*/ 1973908 w 2171314"/>
                <a:gd name="connsiteY3" fmla="*/ 1905315 h 1905315"/>
                <a:gd name="connsiteX4" fmla="*/ 562678 w 2171314"/>
                <a:gd name="connsiteY4" fmla="*/ 1905315 h 1905315"/>
                <a:gd name="connsiteX5" fmla="*/ 0 w 2171314"/>
                <a:gd name="connsiteY5" fmla="*/ 930728 h 1905315"/>
                <a:gd name="connsiteX6" fmla="*/ 0 w 2171314"/>
                <a:gd name="connsiteY6" fmla="*/ 512341 h 190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314" h="1905315">
                  <a:moveTo>
                    <a:pt x="1791020" y="0"/>
                  </a:moveTo>
                  <a:lnTo>
                    <a:pt x="2171314" y="658689"/>
                  </a:lnTo>
                  <a:lnTo>
                    <a:pt x="2171314" y="1707909"/>
                  </a:lnTo>
                  <a:cubicBezTo>
                    <a:pt x="2171314" y="1816933"/>
                    <a:pt x="2082932" y="1905315"/>
                    <a:pt x="1973908" y="1905315"/>
                  </a:cubicBezTo>
                  <a:lnTo>
                    <a:pt x="562678" y="1905315"/>
                  </a:lnTo>
                  <a:lnTo>
                    <a:pt x="0" y="930728"/>
                  </a:lnTo>
                  <a:lnTo>
                    <a:pt x="0" y="512341"/>
                  </a:lnTo>
                  <a:close/>
                </a:path>
              </a:pathLst>
            </a:custGeom>
            <a:solidFill>
              <a:srgbClr val="3B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105510" y="2380443"/>
              <a:ext cx="1780673" cy="1662167"/>
              <a:chOff x="3105510" y="2380443"/>
              <a:chExt cx="1780673" cy="1662167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3105510" y="2380443"/>
                <a:ext cx="1780673" cy="1340542"/>
              </a:xfrm>
              <a:prstGeom prst="roundRect">
                <a:avLst>
                  <a:gd name="adj" fmla="val 9429"/>
                </a:avLst>
              </a:prstGeom>
              <a:solidFill>
                <a:srgbClr val="FFF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 flipV="1">
                <a:off x="3549315" y="3606784"/>
                <a:ext cx="324853" cy="435826"/>
              </a:xfrm>
              <a:prstGeom prst="rtTriangle">
                <a:avLst/>
              </a:prstGeom>
              <a:solidFill>
                <a:srgbClr val="FFF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85636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弧形 11"/>
          <p:cNvSpPr/>
          <p:nvPr/>
        </p:nvSpPr>
        <p:spPr>
          <a:xfrm rot="2819095" flipV="1">
            <a:off x="3073892" y="2476515"/>
            <a:ext cx="2673792" cy="2673792"/>
          </a:xfrm>
          <a:prstGeom prst="arc">
            <a:avLst>
              <a:gd name="adj1" fmla="val 16200000"/>
              <a:gd name="adj2" fmla="val 223379"/>
            </a:avLst>
          </a:prstGeom>
          <a:ln w="19050">
            <a:solidFill>
              <a:schemeClr val="bg2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18780905">
            <a:off x="3061436" y="2125877"/>
            <a:ext cx="2673792" cy="2673792"/>
          </a:xfrm>
          <a:prstGeom prst="arc">
            <a:avLst>
              <a:gd name="adj1" fmla="val 16200000"/>
              <a:gd name="adj2" fmla="val 223379"/>
            </a:avLst>
          </a:prstGeom>
          <a:ln w="19050">
            <a:solidFill>
              <a:schemeClr val="bg2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半闭框 17"/>
          <p:cNvSpPr/>
          <p:nvPr/>
        </p:nvSpPr>
        <p:spPr>
          <a:xfrm rot="8093902">
            <a:off x="7462354" y="3416370"/>
            <a:ext cx="466725" cy="466725"/>
          </a:xfrm>
          <a:prstGeom prst="halfFrame">
            <a:avLst>
              <a:gd name="adj1" fmla="val 17963"/>
              <a:gd name="adj2" fmla="val 1863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74951" y="2496497"/>
            <a:ext cx="2306471" cy="2306471"/>
            <a:chOff x="4974951" y="2496497"/>
            <a:chExt cx="2306471" cy="2306471"/>
          </a:xfrm>
        </p:grpSpPr>
        <p:sp>
          <p:nvSpPr>
            <p:cNvPr id="13" name="椭圆 12"/>
            <p:cNvSpPr/>
            <p:nvPr/>
          </p:nvSpPr>
          <p:spPr>
            <a:xfrm>
              <a:off x="4974951" y="2496497"/>
              <a:ext cx="2306471" cy="2306471"/>
            </a:xfrm>
            <a:prstGeom prst="ellipse">
              <a:avLst/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H="1">
              <a:off x="4987601" y="2499045"/>
              <a:ext cx="1140585" cy="2303921"/>
            </a:xfrm>
            <a:custGeom>
              <a:avLst/>
              <a:gdLst>
                <a:gd name="connsiteX0" fmla="*/ 0 w 1140585"/>
                <a:gd name="connsiteY0" fmla="*/ 0 h 2303921"/>
                <a:gd name="connsiteX1" fmla="*/ 219766 w 1140585"/>
                <a:gd name="connsiteY1" fmla="*/ 22154 h 2303921"/>
                <a:gd name="connsiteX2" fmla="*/ 1140585 w 1140585"/>
                <a:gd name="connsiteY2" fmla="*/ 1151960 h 2303921"/>
                <a:gd name="connsiteX3" fmla="*/ 219766 w 1140585"/>
                <a:gd name="connsiteY3" fmla="*/ 2281767 h 2303921"/>
                <a:gd name="connsiteX4" fmla="*/ 0 w 1140585"/>
                <a:gd name="connsiteY4" fmla="*/ 2303921 h 23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black">
            <a:xfrm>
              <a:off x="5536233" y="3005632"/>
              <a:ext cx="1252841" cy="1288200"/>
            </a:xfrm>
            <a:custGeom>
              <a:avLst/>
              <a:gdLst>
                <a:gd name="T0" fmla="*/ 120 w 191"/>
                <a:gd name="T1" fmla="*/ 32 h 197"/>
                <a:gd name="T2" fmla="*/ 83 w 191"/>
                <a:gd name="T3" fmla="*/ 3 h 197"/>
                <a:gd name="T4" fmla="*/ 47 w 191"/>
                <a:gd name="T5" fmla="*/ 5 h 197"/>
                <a:gd name="T6" fmla="*/ 44 w 191"/>
                <a:gd name="T7" fmla="*/ 27 h 197"/>
                <a:gd name="T8" fmla="*/ 40 w 191"/>
                <a:gd name="T9" fmla="*/ 29 h 197"/>
                <a:gd name="T10" fmla="*/ 40 w 191"/>
                <a:gd name="T11" fmla="*/ 33 h 197"/>
                <a:gd name="T12" fmla="*/ 45 w 191"/>
                <a:gd name="T13" fmla="*/ 40 h 197"/>
                <a:gd name="T14" fmla="*/ 88 w 191"/>
                <a:gd name="T15" fmla="*/ 44 h 197"/>
                <a:gd name="T16" fmla="*/ 118 w 191"/>
                <a:gd name="T17" fmla="*/ 113 h 197"/>
                <a:gd name="T18" fmla="*/ 144 w 191"/>
                <a:gd name="T19" fmla="*/ 129 h 197"/>
                <a:gd name="T20" fmla="*/ 112 w 191"/>
                <a:gd name="T21" fmla="*/ 109 h 197"/>
                <a:gd name="T22" fmla="*/ 65 w 191"/>
                <a:gd name="T23" fmla="*/ 115 h 197"/>
                <a:gd name="T24" fmla="*/ 0 w 191"/>
                <a:gd name="T25" fmla="*/ 116 h 197"/>
                <a:gd name="T26" fmla="*/ 26 w 191"/>
                <a:gd name="T27" fmla="*/ 174 h 197"/>
                <a:gd name="T28" fmla="*/ 61 w 191"/>
                <a:gd name="T29" fmla="*/ 136 h 197"/>
                <a:gd name="T30" fmla="*/ 57 w 191"/>
                <a:gd name="T31" fmla="*/ 148 h 197"/>
                <a:gd name="T32" fmla="*/ 126 w 191"/>
                <a:gd name="T33" fmla="*/ 140 h 197"/>
                <a:gd name="T34" fmla="*/ 55 w 191"/>
                <a:gd name="T35" fmla="*/ 153 h 197"/>
                <a:gd name="T36" fmla="*/ 30 w 191"/>
                <a:gd name="T37" fmla="*/ 180 h 197"/>
                <a:gd name="T38" fmla="*/ 32 w 191"/>
                <a:gd name="T39" fmla="*/ 182 h 197"/>
                <a:gd name="T40" fmla="*/ 180 w 191"/>
                <a:gd name="T41" fmla="*/ 159 h 197"/>
                <a:gd name="T42" fmla="*/ 185 w 191"/>
                <a:gd name="T43" fmla="*/ 129 h 197"/>
                <a:gd name="T44" fmla="*/ 120 w 191"/>
                <a:gd name="T45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1717" tIns="30858" rIns="61717" bIns="30858" numCol="1" anchor="t" anchorCtr="0" compatLnSpc="1">
              <a:prstTxWarp prst="textNoShape">
                <a:avLst/>
              </a:prstTxWarp>
            </a:bodyPr>
            <a:lstStyle/>
            <a:p>
              <a:pPr defTabSz="685664"/>
              <a:endParaRPr lang="en-US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15244" y="2496499"/>
            <a:ext cx="2306471" cy="2306471"/>
            <a:chOff x="1515244" y="2496499"/>
            <a:chExt cx="2306471" cy="2306471"/>
          </a:xfrm>
        </p:grpSpPr>
        <p:sp>
          <p:nvSpPr>
            <p:cNvPr id="5" name="椭圆 4"/>
            <p:cNvSpPr/>
            <p:nvPr/>
          </p:nvSpPr>
          <p:spPr>
            <a:xfrm>
              <a:off x="1515244" y="2496499"/>
              <a:ext cx="2306471" cy="2306471"/>
            </a:xfrm>
            <a:prstGeom prst="ellipse">
              <a:avLst/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>
              <a:off x="1527894" y="2499047"/>
              <a:ext cx="1140585" cy="2303921"/>
            </a:xfrm>
            <a:custGeom>
              <a:avLst/>
              <a:gdLst>
                <a:gd name="connsiteX0" fmla="*/ 0 w 1140585"/>
                <a:gd name="connsiteY0" fmla="*/ 0 h 2303921"/>
                <a:gd name="connsiteX1" fmla="*/ 219766 w 1140585"/>
                <a:gd name="connsiteY1" fmla="*/ 22154 h 2303921"/>
                <a:gd name="connsiteX2" fmla="*/ 1140585 w 1140585"/>
                <a:gd name="connsiteY2" fmla="*/ 1151960 h 2303921"/>
                <a:gd name="connsiteX3" fmla="*/ 219766 w 1140585"/>
                <a:gd name="connsiteY3" fmla="*/ 2281767 h 2303921"/>
                <a:gd name="connsiteX4" fmla="*/ 0 w 1140585"/>
                <a:gd name="connsiteY4" fmla="*/ 2303921 h 23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ounded Rectangle 29"/>
            <p:cNvSpPr/>
            <p:nvPr/>
          </p:nvSpPr>
          <p:spPr bwMode="black">
            <a:xfrm>
              <a:off x="2327239" y="2904040"/>
              <a:ext cx="682479" cy="1389792"/>
            </a:xfrm>
            <a:custGeom>
              <a:avLst/>
              <a:gdLst/>
              <a:ahLst/>
              <a:cxnLst/>
              <a:rect l="l" t="t" r="r" b="b"/>
              <a:pathLst>
                <a:path w="2136009" h="4350877">
                  <a:moveTo>
                    <a:pt x="111238" y="2095565"/>
                  </a:moveTo>
                  <a:cubicBezTo>
                    <a:pt x="168383" y="2095565"/>
                    <a:pt x="215464" y="2138656"/>
                    <a:pt x="221204" y="2194180"/>
                  </a:cubicBezTo>
                  <a:lnTo>
                    <a:pt x="222888" y="2194180"/>
                  </a:lnTo>
                  <a:cubicBezTo>
                    <a:pt x="222888" y="2661471"/>
                    <a:pt x="601700" y="3040283"/>
                    <a:pt x="1068991" y="3040283"/>
                  </a:cubicBezTo>
                  <a:cubicBezTo>
                    <a:pt x="1530017" y="3040283"/>
                    <a:pt x="1904922" y="2671559"/>
                    <a:pt x="1914148" y="2212909"/>
                  </a:cubicBezTo>
                  <a:cubicBezTo>
                    <a:pt x="1913589" y="2210904"/>
                    <a:pt x="1913533" y="2208860"/>
                    <a:pt x="1913533" y="2206803"/>
                  </a:cubicBezTo>
                  <a:cubicBezTo>
                    <a:pt x="1913533" y="2145368"/>
                    <a:pt x="1963336" y="2095565"/>
                    <a:pt x="2024771" y="2095565"/>
                  </a:cubicBezTo>
                  <a:cubicBezTo>
                    <a:pt x="2081917" y="2095565"/>
                    <a:pt x="2128997" y="2138656"/>
                    <a:pt x="2134737" y="2194180"/>
                  </a:cubicBezTo>
                  <a:lnTo>
                    <a:pt x="2136009" y="2194180"/>
                  </a:lnTo>
                  <a:lnTo>
                    <a:pt x="2135585" y="2202590"/>
                  </a:lnTo>
                  <a:cubicBezTo>
                    <a:pt x="2135983" y="2203980"/>
                    <a:pt x="2136009" y="2205388"/>
                    <a:pt x="2136009" y="2206803"/>
                  </a:cubicBezTo>
                  <a:lnTo>
                    <a:pt x="2134732" y="2219472"/>
                  </a:lnTo>
                  <a:cubicBezTo>
                    <a:pt x="2123259" y="2751175"/>
                    <a:pt x="1722042" y="3186685"/>
                    <a:pt x="1205164" y="3251541"/>
                  </a:cubicBezTo>
                  <a:lnTo>
                    <a:pt x="1205164" y="3820541"/>
                  </a:lnTo>
                  <a:lnTo>
                    <a:pt x="1457555" y="3820541"/>
                  </a:lnTo>
                  <a:cubicBezTo>
                    <a:pt x="1604003" y="3820541"/>
                    <a:pt x="1722723" y="3939261"/>
                    <a:pt x="1722723" y="4085709"/>
                  </a:cubicBezTo>
                  <a:lnTo>
                    <a:pt x="1722722" y="4085709"/>
                  </a:lnTo>
                  <a:cubicBezTo>
                    <a:pt x="1722722" y="4232157"/>
                    <a:pt x="1604002" y="4350877"/>
                    <a:pt x="1457554" y="4350877"/>
                  </a:cubicBezTo>
                  <a:lnTo>
                    <a:pt x="678455" y="4350876"/>
                  </a:lnTo>
                  <a:cubicBezTo>
                    <a:pt x="532007" y="4350876"/>
                    <a:pt x="413288" y="4232157"/>
                    <a:pt x="413287" y="4085709"/>
                  </a:cubicBezTo>
                  <a:cubicBezTo>
                    <a:pt x="413288" y="3939261"/>
                    <a:pt x="532007" y="3820541"/>
                    <a:pt x="678455" y="3820541"/>
                  </a:cubicBezTo>
                  <a:lnTo>
                    <a:pt x="930844" y="3820541"/>
                  </a:lnTo>
                  <a:lnTo>
                    <a:pt x="930844" y="3251239"/>
                  </a:lnTo>
                  <a:cubicBezTo>
                    <a:pt x="419935" y="3186221"/>
                    <a:pt x="22536" y="2758927"/>
                    <a:pt x="4029" y="2234922"/>
                  </a:cubicBezTo>
                  <a:cubicBezTo>
                    <a:pt x="1255" y="2226017"/>
                    <a:pt x="0" y="2216556"/>
                    <a:pt x="0" y="2206803"/>
                  </a:cubicBezTo>
                  <a:cubicBezTo>
                    <a:pt x="0" y="2145368"/>
                    <a:pt x="49803" y="2095565"/>
                    <a:pt x="111238" y="2095565"/>
                  </a:cubicBezTo>
                  <a:close/>
                  <a:moveTo>
                    <a:pt x="1050366" y="0"/>
                  </a:moveTo>
                  <a:lnTo>
                    <a:pt x="1085642" y="0"/>
                  </a:lnTo>
                  <a:cubicBezTo>
                    <a:pt x="1458724" y="0"/>
                    <a:pt x="1761980" y="298955"/>
                    <a:pt x="1767734" y="670400"/>
                  </a:cubicBezTo>
                  <a:lnTo>
                    <a:pt x="1582354" y="670400"/>
                  </a:lnTo>
                  <a:cubicBezTo>
                    <a:pt x="1489769" y="670400"/>
                    <a:pt x="1414714" y="745455"/>
                    <a:pt x="1414714" y="838040"/>
                  </a:cubicBezTo>
                  <a:cubicBezTo>
                    <a:pt x="1414714" y="930625"/>
                    <a:pt x="1489769" y="1005680"/>
                    <a:pt x="1582354" y="1005680"/>
                  </a:cubicBezTo>
                  <a:lnTo>
                    <a:pt x="1769044" y="1005680"/>
                  </a:lnTo>
                  <a:lnTo>
                    <a:pt x="1769044" y="1319453"/>
                  </a:lnTo>
                  <a:lnTo>
                    <a:pt x="1582354" y="1319453"/>
                  </a:lnTo>
                  <a:cubicBezTo>
                    <a:pt x="1489769" y="1319453"/>
                    <a:pt x="1414714" y="1394508"/>
                    <a:pt x="1414714" y="1487093"/>
                  </a:cubicBezTo>
                  <a:cubicBezTo>
                    <a:pt x="1414714" y="1579678"/>
                    <a:pt x="1489769" y="1654733"/>
                    <a:pt x="1582354" y="1654733"/>
                  </a:cubicBezTo>
                  <a:lnTo>
                    <a:pt x="1769044" y="1654733"/>
                  </a:lnTo>
                  <a:lnTo>
                    <a:pt x="1769044" y="1968506"/>
                  </a:lnTo>
                  <a:lnTo>
                    <a:pt x="1582354" y="1968506"/>
                  </a:lnTo>
                  <a:cubicBezTo>
                    <a:pt x="1489769" y="1968506"/>
                    <a:pt x="1414714" y="2043561"/>
                    <a:pt x="1414714" y="2136146"/>
                  </a:cubicBezTo>
                  <a:cubicBezTo>
                    <a:pt x="1414714" y="2228731"/>
                    <a:pt x="1489769" y="2303786"/>
                    <a:pt x="1582354" y="2303786"/>
                  </a:cubicBezTo>
                  <a:lnTo>
                    <a:pt x="1758275" y="2303786"/>
                  </a:lnTo>
                  <a:cubicBezTo>
                    <a:pt x="1709241" y="2630669"/>
                    <a:pt x="1426601" y="2880360"/>
                    <a:pt x="1085642" y="2880360"/>
                  </a:cubicBezTo>
                  <a:lnTo>
                    <a:pt x="1050366" y="2880360"/>
                  </a:lnTo>
                  <a:cubicBezTo>
                    <a:pt x="709407" y="2880360"/>
                    <a:pt x="426767" y="2630669"/>
                    <a:pt x="377733" y="2303786"/>
                  </a:cubicBezTo>
                  <a:lnTo>
                    <a:pt x="549845" y="2303786"/>
                  </a:lnTo>
                  <a:cubicBezTo>
                    <a:pt x="642430" y="2303786"/>
                    <a:pt x="717485" y="2228731"/>
                    <a:pt x="717485" y="2136146"/>
                  </a:cubicBezTo>
                  <a:cubicBezTo>
                    <a:pt x="717485" y="2043561"/>
                    <a:pt x="642430" y="1968506"/>
                    <a:pt x="549845" y="1968506"/>
                  </a:cubicBezTo>
                  <a:lnTo>
                    <a:pt x="366964" y="1968506"/>
                  </a:lnTo>
                  <a:lnTo>
                    <a:pt x="366964" y="1654733"/>
                  </a:lnTo>
                  <a:lnTo>
                    <a:pt x="549845" y="1654733"/>
                  </a:lnTo>
                  <a:cubicBezTo>
                    <a:pt x="642430" y="1654733"/>
                    <a:pt x="717485" y="1579678"/>
                    <a:pt x="717485" y="1487093"/>
                  </a:cubicBezTo>
                  <a:cubicBezTo>
                    <a:pt x="717485" y="1394508"/>
                    <a:pt x="642430" y="1319453"/>
                    <a:pt x="549845" y="1319453"/>
                  </a:cubicBezTo>
                  <a:lnTo>
                    <a:pt x="366964" y="1319453"/>
                  </a:lnTo>
                  <a:lnTo>
                    <a:pt x="366964" y="1005680"/>
                  </a:lnTo>
                  <a:lnTo>
                    <a:pt x="549845" y="1005680"/>
                  </a:lnTo>
                  <a:cubicBezTo>
                    <a:pt x="642430" y="1005680"/>
                    <a:pt x="717485" y="930625"/>
                    <a:pt x="717485" y="838040"/>
                  </a:cubicBezTo>
                  <a:cubicBezTo>
                    <a:pt x="717485" y="745455"/>
                    <a:pt x="642430" y="670400"/>
                    <a:pt x="549845" y="670400"/>
                  </a:cubicBezTo>
                  <a:lnTo>
                    <a:pt x="368275" y="670400"/>
                  </a:lnTo>
                  <a:cubicBezTo>
                    <a:pt x="374028" y="298955"/>
                    <a:pt x="677284" y="0"/>
                    <a:pt x="105036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34658" y="2496497"/>
            <a:ext cx="2306471" cy="2306471"/>
            <a:chOff x="8434658" y="2496497"/>
            <a:chExt cx="2306471" cy="2306471"/>
          </a:xfrm>
        </p:grpSpPr>
        <p:sp>
          <p:nvSpPr>
            <p:cNvPr id="19" name="椭圆 18"/>
            <p:cNvSpPr/>
            <p:nvPr/>
          </p:nvSpPr>
          <p:spPr>
            <a:xfrm>
              <a:off x="8434658" y="2496497"/>
              <a:ext cx="2306471" cy="2306471"/>
            </a:xfrm>
            <a:prstGeom prst="ellipse">
              <a:avLst/>
            </a:prstGeom>
            <a:solidFill>
              <a:srgbClr val="E8B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8447308" y="2499045"/>
              <a:ext cx="1140585" cy="2303921"/>
            </a:xfrm>
            <a:custGeom>
              <a:avLst/>
              <a:gdLst>
                <a:gd name="connsiteX0" fmla="*/ 0 w 1140585"/>
                <a:gd name="connsiteY0" fmla="*/ 0 h 2303921"/>
                <a:gd name="connsiteX1" fmla="*/ 219766 w 1140585"/>
                <a:gd name="connsiteY1" fmla="*/ 22154 h 2303921"/>
                <a:gd name="connsiteX2" fmla="*/ 1140585 w 1140585"/>
                <a:gd name="connsiteY2" fmla="*/ 1151960 h 2303921"/>
                <a:gd name="connsiteX3" fmla="*/ 219766 w 1140585"/>
                <a:gd name="connsiteY3" fmla="*/ 2281767 h 2303921"/>
                <a:gd name="connsiteX4" fmla="*/ 0 w 1140585"/>
                <a:gd name="connsiteY4" fmla="*/ 2303921 h 23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DDA4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7" descr="\\MAGNUM\Projects\Microsoft\Cloud Power FY12\Design\Icons\PNGs\Pooled.png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tretch>
              <a:fillRect/>
            </a:stretch>
          </p:blipFill>
          <p:spPr bwMode="auto">
            <a:xfrm>
              <a:off x="8663353" y="2756834"/>
              <a:ext cx="1874379" cy="1873890"/>
            </a:xfrm>
            <a:prstGeom prst="rect">
              <a:avLst/>
            </a:prstGeom>
            <a:noFill/>
          </p:spPr>
        </p:pic>
      </p:grpSp>
      <p:sp>
        <p:nvSpPr>
          <p:cNvPr id="22" name="文本框 21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7440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3315">
            <a:off x="5219700" y="1129757"/>
            <a:ext cx="1819275" cy="1819275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703315">
            <a:off x="3872608" y="2470707"/>
            <a:ext cx="1819275" cy="181927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2703315">
            <a:off x="3872608" y="2470706"/>
            <a:ext cx="1819275" cy="1819275"/>
          </a:xfrm>
          <a:prstGeom prst="rtTriangl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2703315">
            <a:off x="5219700" y="1129757"/>
            <a:ext cx="1819275" cy="1819275"/>
          </a:xfrm>
          <a:prstGeom prst="rtTriangl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3315">
            <a:off x="5219699" y="3825332"/>
            <a:ext cx="1819275" cy="1819275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2703315">
            <a:off x="5219699" y="3825332"/>
            <a:ext cx="1819275" cy="1819275"/>
          </a:xfrm>
          <a:prstGeom prst="rtTriangl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703315">
            <a:off x="6566792" y="2470708"/>
            <a:ext cx="1819275" cy="181927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2703315">
            <a:off x="6566792" y="2470707"/>
            <a:ext cx="1819275" cy="1819275"/>
          </a:xfrm>
          <a:prstGeom prst="rtTriangl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425869" y="1123954"/>
            <a:ext cx="3352800" cy="344678"/>
            <a:chOff x="6425869" y="1500376"/>
            <a:chExt cx="3352800" cy="344678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6425869" y="1500376"/>
              <a:ext cx="523875" cy="344678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949744" y="1500376"/>
              <a:ext cx="2828925" cy="0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8157414" y="2825422"/>
            <a:ext cx="3352800" cy="344678"/>
            <a:chOff x="8157414" y="3201844"/>
            <a:chExt cx="3352800" cy="34467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8157414" y="3201844"/>
              <a:ext cx="523875" cy="344678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681289" y="3201844"/>
              <a:ext cx="2828925" cy="0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859010" y="3625035"/>
            <a:ext cx="3340768" cy="344678"/>
            <a:chOff x="859010" y="4001457"/>
            <a:chExt cx="3340768" cy="344678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417853" y="5448269"/>
            <a:ext cx="3352800" cy="344678"/>
            <a:chOff x="2417853" y="5824691"/>
            <a:chExt cx="3352800" cy="344678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5246778" y="5824691"/>
              <a:ext cx="523875" cy="344678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7853" y="6169369"/>
              <a:ext cx="2828925" cy="0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8406" y="2866031"/>
            <a:ext cx="1267677" cy="104519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8" name="Picture 18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739">
            <a:off x="5688788" y="4221365"/>
            <a:ext cx="1049936" cy="985402"/>
          </a:xfrm>
          <a:prstGeom prst="rect">
            <a:avLst/>
          </a:prstGeom>
          <a:effectLst/>
        </p:spPr>
      </p:pic>
      <p:sp>
        <p:nvSpPr>
          <p:cNvPr id="29" name="Freeform 15"/>
          <p:cNvSpPr>
            <a:spLocks noEditPoints="1"/>
          </p:cNvSpPr>
          <p:nvPr/>
        </p:nvSpPr>
        <p:spPr bwMode="black">
          <a:xfrm>
            <a:off x="6960471" y="2866031"/>
            <a:ext cx="963815" cy="951084"/>
          </a:xfrm>
          <a:custGeom>
            <a:avLst/>
            <a:gdLst>
              <a:gd name="T0" fmla="*/ 455 w 708"/>
              <a:gd name="T1" fmla="*/ 121 h 709"/>
              <a:gd name="T2" fmla="*/ 392 w 708"/>
              <a:gd name="T3" fmla="*/ 121 h 709"/>
              <a:gd name="T4" fmla="*/ 392 w 708"/>
              <a:gd name="T5" fmla="*/ 206 h 709"/>
              <a:gd name="T6" fmla="*/ 316 w 708"/>
              <a:gd name="T7" fmla="*/ 206 h 709"/>
              <a:gd name="T8" fmla="*/ 316 w 708"/>
              <a:gd name="T9" fmla="*/ 121 h 709"/>
              <a:gd name="T10" fmla="*/ 250 w 708"/>
              <a:gd name="T11" fmla="*/ 121 h 709"/>
              <a:gd name="T12" fmla="*/ 354 w 708"/>
              <a:gd name="T13" fmla="*/ 0 h 709"/>
              <a:gd name="T14" fmla="*/ 455 w 708"/>
              <a:gd name="T15" fmla="*/ 121 h 709"/>
              <a:gd name="T16" fmla="*/ 205 w 708"/>
              <a:gd name="T17" fmla="*/ 371 h 709"/>
              <a:gd name="T18" fmla="*/ 139 w 708"/>
              <a:gd name="T19" fmla="*/ 371 h 709"/>
              <a:gd name="T20" fmla="*/ 139 w 708"/>
              <a:gd name="T21" fmla="*/ 456 h 709"/>
              <a:gd name="T22" fmla="*/ 63 w 708"/>
              <a:gd name="T23" fmla="*/ 456 h 709"/>
              <a:gd name="T24" fmla="*/ 63 w 708"/>
              <a:gd name="T25" fmla="*/ 371 h 709"/>
              <a:gd name="T26" fmla="*/ 0 w 708"/>
              <a:gd name="T27" fmla="*/ 371 h 709"/>
              <a:gd name="T28" fmla="*/ 101 w 708"/>
              <a:gd name="T29" fmla="*/ 251 h 709"/>
              <a:gd name="T30" fmla="*/ 205 w 708"/>
              <a:gd name="T31" fmla="*/ 371 h 709"/>
              <a:gd name="T32" fmla="*/ 205 w 708"/>
              <a:gd name="T33" fmla="*/ 503 h 709"/>
              <a:gd name="T34" fmla="*/ 0 w 708"/>
              <a:gd name="T35" fmla="*/ 503 h 709"/>
              <a:gd name="T36" fmla="*/ 0 w 708"/>
              <a:gd name="T37" fmla="*/ 709 h 709"/>
              <a:gd name="T38" fmla="*/ 205 w 708"/>
              <a:gd name="T39" fmla="*/ 709 h 709"/>
              <a:gd name="T40" fmla="*/ 205 w 708"/>
              <a:gd name="T41" fmla="*/ 503 h 709"/>
              <a:gd name="T42" fmla="*/ 708 w 708"/>
              <a:gd name="T43" fmla="*/ 503 h 709"/>
              <a:gd name="T44" fmla="*/ 503 w 708"/>
              <a:gd name="T45" fmla="*/ 503 h 709"/>
              <a:gd name="T46" fmla="*/ 503 w 708"/>
              <a:gd name="T47" fmla="*/ 709 h 709"/>
              <a:gd name="T48" fmla="*/ 708 w 708"/>
              <a:gd name="T49" fmla="*/ 709 h 709"/>
              <a:gd name="T50" fmla="*/ 708 w 708"/>
              <a:gd name="T51" fmla="*/ 503 h 709"/>
              <a:gd name="T52" fmla="*/ 708 w 708"/>
              <a:gd name="T53" fmla="*/ 0 h 709"/>
              <a:gd name="T54" fmla="*/ 503 w 708"/>
              <a:gd name="T55" fmla="*/ 0 h 709"/>
              <a:gd name="T56" fmla="*/ 503 w 708"/>
              <a:gd name="T57" fmla="*/ 206 h 709"/>
              <a:gd name="T58" fmla="*/ 708 w 708"/>
              <a:gd name="T59" fmla="*/ 206 h 709"/>
              <a:gd name="T60" fmla="*/ 708 w 708"/>
              <a:gd name="T61" fmla="*/ 0 h 709"/>
              <a:gd name="T62" fmla="*/ 708 w 708"/>
              <a:gd name="T63" fmla="*/ 251 h 709"/>
              <a:gd name="T64" fmla="*/ 503 w 708"/>
              <a:gd name="T65" fmla="*/ 251 h 709"/>
              <a:gd name="T66" fmla="*/ 503 w 708"/>
              <a:gd name="T67" fmla="*/ 456 h 709"/>
              <a:gd name="T68" fmla="*/ 708 w 708"/>
              <a:gd name="T69" fmla="*/ 456 h 709"/>
              <a:gd name="T70" fmla="*/ 708 w 708"/>
              <a:gd name="T71" fmla="*/ 251 h 709"/>
              <a:gd name="T72" fmla="*/ 455 w 708"/>
              <a:gd name="T73" fmla="*/ 251 h 709"/>
              <a:gd name="T74" fmla="*/ 250 w 708"/>
              <a:gd name="T75" fmla="*/ 251 h 709"/>
              <a:gd name="T76" fmla="*/ 250 w 708"/>
              <a:gd name="T77" fmla="*/ 456 h 709"/>
              <a:gd name="T78" fmla="*/ 455 w 708"/>
              <a:gd name="T79" fmla="*/ 456 h 709"/>
              <a:gd name="T80" fmla="*/ 455 w 708"/>
              <a:gd name="T81" fmla="*/ 251 h 709"/>
              <a:gd name="T82" fmla="*/ 455 w 708"/>
              <a:gd name="T83" fmla="*/ 503 h 709"/>
              <a:gd name="T84" fmla="*/ 250 w 708"/>
              <a:gd name="T85" fmla="*/ 503 h 709"/>
              <a:gd name="T86" fmla="*/ 250 w 708"/>
              <a:gd name="T87" fmla="*/ 709 h 709"/>
              <a:gd name="T88" fmla="*/ 455 w 708"/>
              <a:gd name="T89" fmla="*/ 709 h 709"/>
              <a:gd name="T90" fmla="*/ 455 w 708"/>
              <a:gd name="T91" fmla="*/ 503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8" h="709">
                <a:moveTo>
                  <a:pt x="455" y="121"/>
                </a:moveTo>
                <a:lnTo>
                  <a:pt x="392" y="121"/>
                </a:lnTo>
                <a:lnTo>
                  <a:pt x="392" y="206"/>
                </a:lnTo>
                <a:lnTo>
                  <a:pt x="316" y="206"/>
                </a:lnTo>
                <a:lnTo>
                  <a:pt x="316" y="121"/>
                </a:lnTo>
                <a:lnTo>
                  <a:pt x="250" y="121"/>
                </a:lnTo>
                <a:lnTo>
                  <a:pt x="354" y="0"/>
                </a:lnTo>
                <a:lnTo>
                  <a:pt x="455" y="121"/>
                </a:lnTo>
                <a:close/>
                <a:moveTo>
                  <a:pt x="205" y="371"/>
                </a:moveTo>
                <a:lnTo>
                  <a:pt x="139" y="371"/>
                </a:lnTo>
                <a:lnTo>
                  <a:pt x="139" y="456"/>
                </a:lnTo>
                <a:lnTo>
                  <a:pt x="63" y="456"/>
                </a:lnTo>
                <a:lnTo>
                  <a:pt x="63" y="371"/>
                </a:lnTo>
                <a:lnTo>
                  <a:pt x="0" y="371"/>
                </a:lnTo>
                <a:lnTo>
                  <a:pt x="101" y="251"/>
                </a:lnTo>
                <a:lnTo>
                  <a:pt x="205" y="371"/>
                </a:lnTo>
                <a:close/>
                <a:moveTo>
                  <a:pt x="205" y="503"/>
                </a:moveTo>
                <a:lnTo>
                  <a:pt x="0" y="503"/>
                </a:lnTo>
                <a:lnTo>
                  <a:pt x="0" y="709"/>
                </a:lnTo>
                <a:lnTo>
                  <a:pt x="205" y="709"/>
                </a:lnTo>
                <a:lnTo>
                  <a:pt x="205" y="503"/>
                </a:lnTo>
                <a:close/>
                <a:moveTo>
                  <a:pt x="708" y="503"/>
                </a:moveTo>
                <a:lnTo>
                  <a:pt x="503" y="503"/>
                </a:lnTo>
                <a:lnTo>
                  <a:pt x="503" y="709"/>
                </a:lnTo>
                <a:lnTo>
                  <a:pt x="708" y="709"/>
                </a:lnTo>
                <a:lnTo>
                  <a:pt x="708" y="503"/>
                </a:lnTo>
                <a:close/>
                <a:moveTo>
                  <a:pt x="708" y="0"/>
                </a:moveTo>
                <a:lnTo>
                  <a:pt x="503" y="0"/>
                </a:lnTo>
                <a:lnTo>
                  <a:pt x="503" y="206"/>
                </a:lnTo>
                <a:lnTo>
                  <a:pt x="708" y="206"/>
                </a:lnTo>
                <a:lnTo>
                  <a:pt x="708" y="0"/>
                </a:lnTo>
                <a:close/>
                <a:moveTo>
                  <a:pt x="708" y="251"/>
                </a:moveTo>
                <a:lnTo>
                  <a:pt x="503" y="251"/>
                </a:lnTo>
                <a:lnTo>
                  <a:pt x="503" y="456"/>
                </a:lnTo>
                <a:lnTo>
                  <a:pt x="708" y="456"/>
                </a:lnTo>
                <a:lnTo>
                  <a:pt x="708" y="251"/>
                </a:lnTo>
                <a:close/>
                <a:moveTo>
                  <a:pt x="455" y="251"/>
                </a:moveTo>
                <a:lnTo>
                  <a:pt x="250" y="251"/>
                </a:lnTo>
                <a:lnTo>
                  <a:pt x="250" y="456"/>
                </a:lnTo>
                <a:lnTo>
                  <a:pt x="455" y="456"/>
                </a:lnTo>
                <a:lnTo>
                  <a:pt x="455" y="251"/>
                </a:lnTo>
                <a:close/>
                <a:moveTo>
                  <a:pt x="455" y="503"/>
                </a:moveTo>
                <a:lnTo>
                  <a:pt x="250" y="503"/>
                </a:lnTo>
                <a:lnTo>
                  <a:pt x="250" y="709"/>
                </a:lnTo>
                <a:lnTo>
                  <a:pt x="455" y="709"/>
                </a:lnTo>
                <a:lnTo>
                  <a:pt x="455" y="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0" tIns="54861" rIns="109721" bIns="5486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30" name="Picture 30" descr="service-based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1338" y="1416611"/>
            <a:ext cx="1398510" cy="144942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椭圆 32"/>
          <p:cNvSpPr/>
          <p:nvPr/>
        </p:nvSpPr>
        <p:spPr>
          <a:xfrm>
            <a:off x="967712" y="3401667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20112" y="3274574"/>
            <a:ext cx="22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575499" y="5200877"/>
            <a:ext cx="152400" cy="15240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727899" y="5073784"/>
            <a:ext cx="22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042724" y="543161"/>
            <a:ext cx="152400" cy="15240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195124" y="416068"/>
            <a:ext cx="22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763399" y="2245570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915799" y="2118477"/>
            <a:ext cx="22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2729" y="396240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90522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WJbqXVIEKuzluq6Thzvg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240</Words>
  <Application>Microsoft Macintosh PowerPoint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 Black</vt:lpstr>
      <vt:lpstr>Arial Unicode MS</vt:lpstr>
      <vt:lpstr>Broadway</vt:lpstr>
      <vt:lpstr>Helvetica LT Std</vt:lpstr>
      <vt:lpstr>Hiragino Sans GB W3</vt:lpstr>
      <vt:lpstr>Segoe UI</vt:lpstr>
      <vt:lpstr>方正大黑简体</vt:lpstr>
      <vt:lpstr>方正姚体</vt:lpstr>
      <vt:lpstr>黑体</vt:lpstr>
      <vt:lpstr>微软雅黑</vt:lpstr>
      <vt:lpstr>Arial</vt:lpstr>
      <vt:lpstr>Office 主题</vt:lpstr>
      <vt:lpstr>自定义设计方案</vt:lpstr>
      <vt:lpstr>OkHttp3拦截器链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Neil Liu</cp:lastModifiedBy>
  <cp:revision>98</cp:revision>
  <dcterms:created xsi:type="dcterms:W3CDTF">2013-10-24T14:40:58Z</dcterms:created>
  <dcterms:modified xsi:type="dcterms:W3CDTF">2017-12-22T08:17:05Z</dcterms:modified>
</cp:coreProperties>
</file>