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7" r:id="rId3"/>
    <p:sldId id="258" r:id="rId4"/>
    <p:sldId id="259" r:id="rId5"/>
    <p:sldId id="275" r:id="rId6"/>
    <p:sldId id="272" r:id="rId7"/>
    <p:sldId id="277" r:id="rId8"/>
    <p:sldId id="276" r:id="rId9"/>
    <p:sldId id="274" r:id="rId10"/>
    <p:sldId id="278" r:id="rId11"/>
    <p:sldId id="279" r:id="rId12"/>
    <p:sldId id="280" r:id="rId13"/>
    <p:sldId id="281" r:id="rId14"/>
    <p:sldId id="28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DD7"/>
    <a:srgbClr val="FFFECE"/>
    <a:srgbClr val="E1992F"/>
    <a:srgbClr val="E8B161"/>
    <a:srgbClr val="3B87C5"/>
    <a:srgbClr val="E9C38B"/>
    <a:srgbClr val="F0D5AE"/>
    <a:srgbClr val="3A87C5"/>
    <a:srgbClr val="519CD6"/>
    <a:srgbClr val="DDA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77"/>
  </p:normalViewPr>
  <p:slideViewPr>
    <p:cSldViewPr snapToGrid="0">
      <p:cViewPr>
        <p:scale>
          <a:sx n="110" d="100"/>
          <a:sy n="110" d="100"/>
        </p:scale>
        <p:origin x="131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F909E-4AFA-E84A-8902-5BD9FA854E7E}" type="datetimeFigureOut">
              <a:rPr kumimoji="1" lang="zh-CN" altLang="en-US" smtClean="0"/>
              <a:t>2017/12/26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45691-4ECA-9447-8B6F-35EE73B3C3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4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45691-4ECA-9447-8B6F-35EE73B3C3C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34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45691-4ECA-9447-8B6F-35EE73B3C3C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19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45691-4ECA-9447-8B6F-35EE73B3C3C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78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45691-4ECA-9447-8B6F-35EE73B3C3C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77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59780" y="1106321"/>
            <a:ext cx="6245475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5822" y="3602038"/>
            <a:ext cx="62454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 contrast="-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5536" t="34793" r="78219" b="32603"/>
          <a:stretch>
            <a:fillRect/>
          </a:stretch>
        </p:blipFill>
        <p:spPr>
          <a:xfrm rot="20429902">
            <a:off x="300687" y="652517"/>
            <a:ext cx="5527790" cy="43851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0" y="5960614"/>
            <a:ext cx="2229852" cy="8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2013044" y="2330143"/>
            <a:ext cx="8598089" cy="1678674"/>
          </a:xfrm>
          <a:custGeom>
            <a:avLst/>
            <a:gdLst>
              <a:gd name="connsiteX0" fmla="*/ 0 w 7710985"/>
              <a:gd name="connsiteY0" fmla="*/ 0 h 1678674"/>
              <a:gd name="connsiteX1" fmla="*/ 7710985 w 7710985"/>
              <a:gd name="connsiteY1" fmla="*/ 0 h 1678674"/>
              <a:gd name="connsiteX2" fmla="*/ 7710985 w 7710985"/>
              <a:gd name="connsiteY2" fmla="*/ 8202 h 1678674"/>
              <a:gd name="connsiteX3" fmla="*/ 6885302 w 7710985"/>
              <a:gd name="connsiteY3" fmla="*/ 833885 h 1678674"/>
              <a:gd name="connsiteX4" fmla="*/ 7710985 w 7710985"/>
              <a:gd name="connsiteY4" fmla="*/ 1659569 h 1678674"/>
              <a:gd name="connsiteX5" fmla="*/ 7710985 w 7710985"/>
              <a:gd name="connsiteY5" fmla="*/ 1678674 h 1678674"/>
              <a:gd name="connsiteX6" fmla="*/ 0 w 7710985"/>
              <a:gd name="connsiteY6" fmla="*/ 1678674 h 1678674"/>
              <a:gd name="connsiteX7" fmla="*/ 0 w 7710985"/>
              <a:gd name="connsiteY7" fmla="*/ 1659567 h 1678674"/>
              <a:gd name="connsiteX8" fmla="*/ 825683 w 7710985"/>
              <a:gd name="connsiteY8" fmla="*/ 833884 h 1678674"/>
              <a:gd name="connsiteX9" fmla="*/ 0 w 7710985"/>
              <a:gd name="connsiteY9" fmla="*/ 8202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close/>
              </a:path>
            </a:pathLst>
          </a:custGeom>
          <a:solidFill>
            <a:srgbClr val="FFF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E908-AD52-4F26-9C78-3EB9863B5EE3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" y="0"/>
            <a:ext cx="12191445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7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D1E5-6E0D-4E41-BDD9-A2A3F674B03F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240139" y="4399500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www.sf-express.com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59780" y="1106321"/>
            <a:ext cx="6261517" cy="2387600"/>
          </a:xfrm>
        </p:spPr>
        <p:txBody>
          <a:bodyPr/>
          <a:lstStyle/>
          <a:p>
            <a:r>
              <a:rPr lang="en-US" altLang="zh-CN" dirty="0" smtClean="0"/>
              <a:t>Glide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Picasso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刘诗晗</a:t>
            </a:r>
            <a:endParaRPr lang="en-US" altLang="zh-CN" dirty="0" smtClean="0"/>
          </a:p>
          <a:p>
            <a:r>
              <a:rPr lang="en-US" altLang="zh-CN" dirty="0" smtClean="0"/>
              <a:t>2017/12/26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3091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3209" y="224022"/>
            <a:ext cx="17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图片质量</a:t>
            </a:r>
            <a:endParaRPr lang="zh-CN" altLang="en-US" sz="28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2020" y="1767387"/>
            <a:ext cx="1055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Glide</a:t>
            </a:r>
            <a:r>
              <a:rPr lang="zh-CN" altLang="en-US" dirty="0"/>
              <a:t>加载的图片质量要差于</a:t>
            </a:r>
            <a:r>
              <a:rPr lang="en-US" altLang="zh-CN" dirty="0" smtClean="0"/>
              <a:t>Picasso,</a:t>
            </a:r>
            <a:r>
              <a:rPr lang="zh-CN" altLang="en-US" dirty="0"/>
              <a:t> </a:t>
            </a:r>
            <a:r>
              <a:rPr lang="en-US" altLang="zh-CN" dirty="0"/>
              <a:t>Glide</a:t>
            </a:r>
            <a:r>
              <a:rPr lang="zh-CN" altLang="en-US" dirty="0"/>
              <a:t>默认的</a:t>
            </a:r>
            <a:r>
              <a:rPr lang="en-US" altLang="zh-CN" dirty="0"/>
              <a:t>Bitmap</a:t>
            </a:r>
            <a:r>
              <a:rPr lang="zh-CN" altLang="en-US" dirty="0"/>
              <a:t>格式是</a:t>
            </a:r>
            <a:r>
              <a:rPr lang="en-US" altLang="zh-CN" dirty="0"/>
              <a:t>RGB_565 </a:t>
            </a:r>
            <a:r>
              <a:rPr lang="zh-CN" altLang="en-US" dirty="0"/>
              <a:t>，比</a:t>
            </a:r>
            <a:r>
              <a:rPr lang="en-US" altLang="zh-CN" dirty="0"/>
              <a:t>ARGB_8888</a:t>
            </a:r>
            <a:r>
              <a:rPr lang="zh-CN" altLang="en-US" dirty="0"/>
              <a:t>格式的内存开销要小</a:t>
            </a:r>
            <a:r>
              <a:rPr lang="zh-CN" altLang="en-US" dirty="0" smtClean="0"/>
              <a:t>一半。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42020" y="2703457"/>
            <a:ext cx="21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加载速度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42023" y="1313980"/>
            <a:ext cx="21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内存开销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42021" y="3144124"/>
            <a:ext cx="10558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加载小图时相差不大，但是加载大图内存开销差异明显</a:t>
            </a:r>
            <a:r>
              <a:rPr lang="zh-CN" altLang="en-US" dirty="0" smtClean="0"/>
              <a:t>。</a:t>
            </a:r>
            <a:r>
              <a:rPr lang="en-US" altLang="zh-CN" dirty="0" smtClean="0"/>
              <a:t>Glide</a:t>
            </a:r>
            <a:r>
              <a:rPr lang="zh-CN" altLang="en-US" dirty="0" smtClean="0"/>
              <a:t>加载大图速度比</a:t>
            </a:r>
            <a:r>
              <a:rPr lang="en-US" altLang="zh-CN" dirty="0" smtClean="0"/>
              <a:t>Picasso</a:t>
            </a:r>
            <a:r>
              <a:rPr lang="zh-CN" altLang="en-US" dirty="0" smtClean="0"/>
              <a:t>要快。</a:t>
            </a:r>
            <a:r>
              <a:rPr lang="zh-CN" altLang="en-US" dirty="0"/>
              <a:t>其原理还是因为缓存机制的区别。因为</a:t>
            </a:r>
            <a:r>
              <a:rPr lang="en-US" altLang="zh-CN" dirty="0"/>
              <a:t>Picasso </a:t>
            </a:r>
            <a:r>
              <a:rPr lang="zh-CN" altLang="en-US" dirty="0"/>
              <a:t>从缓存中拿到的图片，还要先去 </a:t>
            </a:r>
            <a:r>
              <a:rPr lang="en-US" altLang="zh-CN" dirty="0"/>
              <a:t>resize </a:t>
            </a:r>
            <a:r>
              <a:rPr lang="zh-CN" altLang="en-US" dirty="0"/>
              <a:t>后，然后设定给 </a:t>
            </a:r>
            <a:r>
              <a:rPr lang="en-US" altLang="zh-CN" dirty="0" err="1"/>
              <a:t>imageView</a:t>
            </a:r>
            <a:r>
              <a:rPr lang="zh-CN" altLang="en-US" dirty="0"/>
              <a:t>，但是 </a:t>
            </a:r>
            <a:r>
              <a:rPr lang="en-US" altLang="zh-CN" dirty="0"/>
              <a:t>Glide </a:t>
            </a:r>
            <a:r>
              <a:rPr lang="zh-CN" altLang="en-US" dirty="0"/>
              <a:t>则不需要这样。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42022" y="4277393"/>
            <a:ext cx="114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缓存</a:t>
            </a:r>
            <a:r>
              <a:rPr kumimoji="1" lang="zh-CN" altLang="en-US" dirty="0" smtClean="0"/>
              <a:t>：</a:t>
            </a:r>
            <a:r>
              <a:rPr lang="zh-CN" altLang="en-US"/>
              <a:t> 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42020" y="4856664"/>
            <a:ext cx="10558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</a:t>
            </a:r>
            <a:r>
              <a:rPr lang="en-US" altLang="zh-CN" dirty="0"/>
              <a:t>Glide </a:t>
            </a:r>
            <a:r>
              <a:rPr lang="zh-CN" altLang="en-US" dirty="0"/>
              <a:t>缓存的图片和 </a:t>
            </a:r>
            <a:r>
              <a:rPr lang="en-US" altLang="zh-CN" dirty="0" err="1"/>
              <a:t>ImageView</a:t>
            </a:r>
            <a:r>
              <a:rPr lang="en-US" altLang="zh-CN" dirty="0"/>
              <a:t> </a:t>
            </a:r>
            <a:r>
              <a:rPr lang="zh-CN" altLang="en-US" dirty="0"/>
              <a:t>的尺寸相同，而 </a:t>
            </a:r>
            <a:r>
              <a:rPr lang="en-US" altLang="zh-CN" dirty="0"/>
              <a:t>Picasso </a:t>
            </a:r>
            <a:r>
              <a:rPr lang="zh-CN" altLang="en-US" dirty="0"/>
              <a:t>缓存的图片和原始图片的尺寸相同</a:t>
            </a:r>
            <a:r>
              <a:rPr lang="zh-CN" altLang="en-US" dirty="0" smtClean="0"/>
              <a:t>。</a:t>
            </a:r>
            <a:r>
              <a:rPr lang="zh-CN" altLang="en-US" dirty="0"/>
              <a:t>将</a:t>
            </a:r>
            <a:r>
              <a:rPr lang="en-US" altLang="zh-CN" dirty="0" err="1"/>
              <a:t>ImageView</a:t>
            </a:r>
            <a:r>
              <a:rPr lang="zh-CN" altLang="en-US" dirty="0"/>
              <a:t>调整成不同大小，但不管大小如何</a:t>
            </a:r>
            <a:r>
              <a:rPr lang="en-US" altLang="zh-CN" dirty="0"/>
              <a:t>Picasso</a:t>
            </a:r>
            <a:r>
              <a:rPr lang="zh-CN" altLang="en-US" dirty="0"/>
              <a:t>只缓存一个全尺寸的。</a:t>
            </a:r>
            <a:r>
              <a:rPr lang="en-US" altLang="zh-CN" dirty="0"/>
              <a:t>Glide</a:t>
            </a:r>
            <a:r>
              <a:rPr lang="zh-CN" altLang="en-US" dirty="0"/>
              <a:t>则不同，它会为每种大小的</a:t>
            </a:r>
            <a:r>
              <a:rPr lang="en-US" altLang="zh-CN" dirty="0" err="1"/>
              <a:t>ImageView</a:t>
            </a:r>
            <a:r>
              <a:rPr lang="zh-CN" altLang="en-US" dirty="0"/>
              <a:t>缓存 一次。尽管一张图片已经缓存了一次，但是假如你要在另外一个地方再次以不同尺寸显示，需要重新下载，调整成新尺寸的大小，然后将这个尺寸的也缓存起来。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54696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3209" y="224022"/>
            <a:ext cx="17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图片质量</a:t>
            </a:r>
            <a:endParaRPr lang="zh-CN" altLang="en-US" sz="28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6985" y="1770141"/>
            <a:ext cx="105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Glide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85" y="4254712"/>
            <a:ext cx="12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Picasso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678" y="369186"/>
            <a:ext cx="8417096" cy="2801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678" y="3303530"/>
            <a:ext cx="8417096" cy="29686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4523" y="1064029"/>
            <a:ext cx="230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应用自身约占</a:t>
            </a:r>
            <a:r>
              <a:rPr kumimoji="1" lang="en-US" altLang="zh-CN" dirty="0" smtClean="0"/>
              <a:t>12M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50695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798295" y="1872555"/>
            <a:ext cx="2542903" cy="2542903"/>
          </a:xfrm>
          <a:prstGeom prst="roundRect">
            <a:avLst>
              <a:gd name="adj" fmla="val 7763"/>
            </a:avLst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157348" y="2741441"/>
            <a:ext cx="2182140" cy="1674017"/>
          </a:xfrm>
          <a:custGeom>
            <a:avLst/>
            <a:gdLst>
              <a:gd name="connsiteX0" fmla="*/ 1794146 w 2182140"/>
              <a:gd name="connsiteY0" fmla="*/ 0 h 1674017"/>
              <a:gd name="connsiteX1" fmla="*/ 2182140 w 2182140"/>
              <a:gd name="connsiteY1" fmla="*/ 556824 h 1674017"/>
              <a:gd name="connsiteX2" fmla="*/ 2182140 w 2182140"/>
              <a:gd name="connsiteY2" fmla="*/ 1476611 h 1674017"/>
              <a:gd name="connsiteX3" fmla="*/ 1984734 w 2182140"/>
              <a:gd name="connsiteY3" fmla="*/ 1674017 h 1674017"/>
              <a:gd name="connsiteX4" fmla="*/ 690750 w 2182140"/>
              <a:gd name="connsiteY4" fmla="*/ 1674017 h 1674017"/>
              <a:gd name="connsiteX5" fmla="*/ 0 w 2182140"/>
              <a:gd name="connsiteY5" fmla="*/ 682697 h 167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2140" h="1674017">
                <a:moveTo>
                  <a:pt x="1794146" y="0"/>
                </a:moveTo>
                <a:lnTo>
                  <a:pt x="2182140" y="556824"/>
                </a:lnTo>
                <a:lnTo>
                  <a:pt x="2182140" y="1476611"/>
                </a:lnTo>
                <a:cubicBezTo>
                  <a:pt x="2182140" y="1585635"/>
                  <a:pt x="2093758" y="1674017"/>
                  <a:pt x="1984734" y="1674017"/>
                </a:cubicBezTo>
                <a:lnTo>
                  <a:pt x="690750" y="1674017"/>
                </a:lnTo>
                <a:lnTo>
                  <a:pt x="0" y="682697"/>
                </a:lnTo>
                <a:close/>
              </a:path>
            </a:pathLst>
          </a:custGeom>
          <a:solidFill>
            <a:srgbClr val="3B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09404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66085" y="2462566"/>
            <a:ext cx="154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05615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4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0643" y="3582723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16790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16790" y="4278980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7"/>
          <p:cNvSpPr>
            <a:spLocks/>
          </p:cNvSpPr>
          <p:nvPr/>
        </p:nvSpPr>
        <p:spPr bwMode="auto">
          <a:xfrm>
            <a:off x="3045122" y="2493394"/>
            <a:ext cx="2042012" cy="1089329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FFFE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662583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28812" y="1600201"/>
            <a:ext cx="7715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Glide</a:t>
            </a:r>
            <a:r>
              <a:rPr lang="zh-CN" altLang="en-US" dirty="0"/>
              <a:t>和</a:t>
            </a:r>
            <a:r>
              <a:rPr lang="en-US" altLang="zh-CN" dirty="0"/>
              <a:t>Picasso</a:t>
            </a:r>
            <a:r>
              <a:rPr lang="zh-CN" altLang="en-US" dirty="0"/>
              <a:t>都是非常完美的库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Glide</a:t>
            </a:r>
            <a:r>
              <a:rPr lang="zh-CN" altLang="en-US" dirty="0"/>
              <a:t>加载图像以及磁盘缓存的方式都要优于</a:t>
            </a:r>
            <a:r>
              <a:rPr lang="en-US" altLang="zh-CN" dirty="0"/>
              <a:t>Picasso</a:t>
            </a:r>
            <a:r>
              <a:rPr lang="zh-CN" altLang="en-US" dirty="0"/>
              <a:t>，速度更快，并且</a:t>
            </a:r>
            <a:r>
              <a:rPr lang="en-US" altLang="zh-CN" dirty="0"/>
              <a:t>Glide</a:t>
            </a:r>
            <a:r>
              <a:rPr lang="zh-CN" altLang="en-US" dirty="0"/>
              <a:t>更有利于减少</a:t>
            </a:r>
            <a:r>
              <a:rPr lang="en-US" altLang="zh-CN" dirty="0" err="1"/>
              <a:t>OutOfMemoryError</a:t>
            </a:r>
            <a:r>
              <a:rPr lang="zh-CN" altLang="en-US" dirty="0"/>
              <a:t>的</a:t>
            </a:r>
            <a:r>
              <a:rPr lang="zh-CN" altLang="en-US" dirty="0" smtClean="0"/>
              <a:t>发生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GIF</a:t>
            </a:r>
            <a:r>
              <a:rPr lang="zh-CN" altLang="en-US" dirty="0"/>
              <a:t>动画是</a:t>
            </a:r>
            <a:r>
              <a:rPr lang="en-US" altLang="zh-CN" dirty="0" smtClean="0"/>
              <a:t>Glide</a:t>
            </a:r>
            <a:r>
              <a:rPr lang="zh-CN" altLang="en-US" dirty="0" smtClean="0"/>
              <a:t>独有的。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Picasso</a:t>
            </a:r>
            <a:r>
              <a:rPr lang="zh-CN" altLang="en-US" dirty="0"/>
              <a:t>的图片质量更高</a:t>
            </a:r>
            <a:r>
              <a:rPr lang="zh-CN" altLang="en-US" dirty="0" smtClean="0"/>
              <a:t>。但是</a:t>
            </a:r>
            <a:r>
              <a:rPr lang="en-US" altLang="zh-CN" dirty="0" smtClean="0"/>
              <a:t>Glide</a:t>
            </a:r>
            <a:r>
              <a:rPr lang="zh-CN" altLang="en-US" dirty="0" smtClean="0"/>
              <a:t>也可配置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Glide</a:t>
            </a:r>
            <a:r>
              <a:rPr kumimoji="1" lang="zh-CN" altLang="en-US" dirty="0" smtClean="0"/>
              <a:t>可以将</a:t>
            </a:r>
            <a:r>
              <a:rPr lang="zh-CN" altLang="en-US" dirty="0" smtClean="0"/>
              <a:t>本地</a:t>
            </a:r>
            <a:r>
              <a:rPr lang="zh-CN" altLang="en-US" dirty="0"/>
              <a:t>视频解码成一张静态</a:t>
            </a:r>
            <a:r>
              <a:rPr lang="zh-CN" altLang="en-US" dirty="0" smtClean="0"/>
              <a:t>图片，也可生成缩略图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······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27039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1772" y="2643647"/>
            <a:ext cx="710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540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4832" y="4283719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www.sf-tech.com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68868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2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3" y="2462566"/>
            <a:ext cx="135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1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1" y="3582723"/>
            <a:ext cx="53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库大小</a:t>
            </a:r>
            <a:r>
              <a:rPr lang="zh-CN" altLang="en-US" sz="3600" b="1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及方法数对比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76948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76948" y="4278980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817815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60241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3209" y="2240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Glide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289050"/>
            <a:ext cx="10058400" cy="39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8119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3209" y="2240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Picasso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1585913"/>
            <a:ext cx="10058400" cy="319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0935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937215" y="1611180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93895" y="2486629"/>
            <a:ext cx="1413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33426" y="1788151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2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68454" y="3606786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使用方式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944601" y="3508549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44601" y="4303043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724396" y="1896618"/>
            <a:ext cx="2542903" cy="2542903"/>
            <a:chOff x="2724396" y="1896618"/>
            <a:chExt cx="2542903" cy="2542903"/>
          </a:xfrm>
        </p:grpSpPr>
        <p:sp>
          <p:nvSpPr>
            <p:cNvPr id="22" name="圆角矩形 21"/>
            <p:cNvSpPr/>
            <p:nvPr/>
          </p:nvSpPr>
          <p:spPr>
            <a:xfrm>
              <a:off x="2724396" y="1896618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095985" y="2534206"/>
              <a:ext cx="2171314" cy="1905315"/>
            </a:xfrm>
            <a:custGeom>
              <a:avLst/>
              <a:gdLst>
                <a:gd name="connsiteX0" fmla="*/ 1791020 w 2171314"/>
                <a:gd name="connsiteY0" fmla="*/ 0 h 1905315"/>
                <a:gd name="connsiteX1" fmla="*/ 2171314 w 2171314"/>
                <a:gd name="connsiteY1" fmla="*/ 658689 h 1905315"/>
                <a:gd name="connsiteX2" fmla="*/ 2171314 w 2171314"/>
                <a:gd name="connsiteY2" fmla="*/ 1707909 h 1905315"/>
                <a:gd name="connsiteX3" fmla="*/ 1973908 w 2171314"/>
                <a:gd name="connsiteY3" fmla="*/ 1905315 h 1905315"/>
                <a:gd name="connsiteX4" fmla="*/ 562678 w 2171314"/>
                <a:gd name="connsiteY4" fmla="*/ 1905315 h 1905315"/>
                <a:gd name="connsiteX5" fmla="*/ 0 w 2171314"/>
                <a:gd name="connsiteY5" fmla="*/ 930728 h 1905315"/>
                <a:gd name="connsiteX6" fmla="*/ 0 w 2171314"/>
                <a:gd name="connsiteY6" fmla="*/ 512341 h 190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1314" h="1905315">
                  <a:moveTo>
                    <a:pt x="1791020" y="0"/>
                  </a:moveTo>
                  <a:lnTo>
                    <a:pt x="2171314" y="658689"/>
                  </a:lnTo>
                  <a:lnTo>
                    <a:pt x="2171314" y="1707909"/>
                  </a:lnTo>
                  <a:cubicBezTo>
                    <a:pt x="2171314" y="1816933"/>
                    <a:pt x="2082932" y="1905315"/>
                    <a:pt x="1973908" y="1905315"/>
                  </a:cubicBezTo>
                  <a:lnTo>
                    <a:pt x="562678" y="1905315"/>
                  </a:lnTo>
                  <a:lnTo>
                    <a:pt x="0" y="930728"/>
                  </a:lnTo>
                  <a:lnTo>
                    <a:pt x="0" y="512341"/>
                  </a:lnTo>
                  <a:close/>
                </a:path>
              </a:pathLst>
            </a:custGeom>
            <a:solidFill>
              <a:srgbClr val="3B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105510" y="2380443"/>
              <a:ext cx="1780673" cy="1662167"/>
              <a:chOff x="3105510" y="2380443"/>
              <a:chExt cx="1780673" cy="1662167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3105510" y="2380443"/>
                <a:ext cx="1780673" cy="1340542"/>
              </a:xfrm>
              <a:prstGeom prst="roundRect">
                <a:avLst>
                  <a:gd name="adj" fmla="val 9429"/>
                </a:avLst>
              </a:prstGeom>
              <a:solidFill>
                <a:srgbClr val="FFF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 flipV="1">
                <a:off x="3549315" y="3606784"/>
                <a:ext cx="324853" cy="435826"/>
              </a:xfrm>
              <a:prstGeom prst="rtTriangle">
                <a:avLst/>
              </a:prstGeom>
              <a:solidFill>
                <a:srgbClr val="FFF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85636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7299" y="1470428"/>
            <a:ext cx="965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如果只是简单的从一个 </a:t>
            </a:r>
            <a:r>
              <a:rPr lang="en-US" altLang="zh-CN" dirty="0"/>
              <a:t>URL </a:t>
            </a:r>
            <a:r>
              <a:rPr lang="zh-CN" altLang="en-US" dirty="0"/>
              <a:t>中下载图片，然后显示到 </a:t>
            </a:r>
            <a:r>
              <a:rPr lang="en-US" altLang="zh-CN" dirty="0" err="1"/>
              <a:t>imageView</a:t>
            </a:r>
            <a:r>
              <a:rPr lang="en-US" altLang="zh-CN" dirty="0"/>
              <a:t> </a:t>
            </a:r>
            <a:r>
              <a:rPr lang="zh-CN" altLang="en-US" dirty="0"/>
              <a:t>中，那么两个库的使用方式基本相似，也都非常的简单。同时两个库也都支持动画和大小的剪切，也可以设置加载时候的预设图片等</a:t>
            </a:r>
            <a:r>
              <a:rPr lang="zh-CN" altLang="en-US" dirty="0" smtClean="0"/>
              <a:t>功能</a:t>
            </a:r>
            <a:r>
              <a:rPr lang="zh-CN" altLang="en-US" dirty="0"/>
              <a:t>。</a:t>
            </a:r>
            <a:r>
              <a:rPr lang="zh-CN" altLang="en-US" dirty="0" smtClean="0"/>
              <a:t>多数</a:t>
            </a:r>
            <a:r>
              <a:rPr lang="zh-CN" altLang="en-US" dirty="0"/>
              <a:t>情况下，使用</a:t>
            </a:r>
            <a:r>
              <a:rPr lang="en-US" altLang="zh-CN" dirty="0" smtClean="0"/>
              <a:t>Glide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Picasso</a:t>
            </a:r>
            <a:r>
              <a:rPr lang="zh-CN" altLang="en-US" dirty="0" smtClean="0"/>
              <a:t>加载</a:t>
            </a:r>
            <a:r>
              <a:rPr lang="zh-CN" altLang="en-US" dirty="0"/>
              <a:t>图片非常简单，一行</a:t>
            </a:r>
            <a:r>
              <a:rPr lang="zh-CN" altLang="en-US" dirty="0" smtClean="0"/>
              <a:t>代码就可以实现。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0371" y="524060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使用方式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7299" y="2693795"/>
            <a:ext cx="108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Glide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35" y="3251965"/>
            <a:ext cx="8153400" cy="736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57298" y="4211074"/>
            <a:ext cx="1228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Picasso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35" y="5229224"/>
            <a:ext cx="8153400" cy="30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3206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3209" y="224022"/>
            <a:ext cx="17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使用方式</a:t>
            </a:r>
            <a:endParaRPr lang="zh-CN" altLang="en-US" sz="28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3726047"/>
            <a:ext cx="5181600" cy="1587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85862" y="1233016"/>
            <a:ext cx="101298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虽然两者看起来非常相似，但是 </a:t>
            </a:r>
            <a:r>
              <a:rPr lang="en-US" altLang="zh-CN" sz="2000" dirty="0"/>
              <a:t>Glide </a:t>
            </a:r>
            <a:r>
              <a:rPr lang="zh-CN" altLang="en-US" sz="2000" dirty="0"/>
              <a:t>的代码无疑设计得更好，因为 </a:t>
            </a:r>
            <a:r>
              <a:rPr lang="en-US" altLang="zh-CN" sz="2000" dirty="0"/>
              <a:t>Glide </a:t>
            </a:r>
            <a:r>
              <a:rPr lang="zh-CN" altLang="en-US" sz="2000" dirty="0"/>
              <a:t>的 </a:t>
            </a:r>
            <a:r>
              <a:rPr lang="en-US" altLang="zh-CN" sz="2000" dirty="0"/>
              <a:t>with() </a:t>
            </a:r>
            <a:r>
              <a:rPr lang="zh-CN" altLang="en-US" sz="2000" dirty="0"/>
              <a:t>方法不光接受 </a:t>
            </a:r>
            <a:r>
              <a:rPr lang="en-US" altLang="zh-CN" sz="2000" dirty="0"/>
              <a:t>Context</a:t>
            </a:r>
            <a:r>
              <a:rPr lang="zh-CN" altLang="en-US" sz="2000" dirty="0"/>
              <a:t>，还接受 </a:t>
            </a:r>
            <a:r>
              <a:rPr lang="en-US" altLang="zh-CN" sz="2000" dirty="0"/>
              <a:t>Activity </a:t>
            </a:r>
            <a:r>
              <a:rPr lang="zh-CN" altLang="en-US" sz="2000" dirty="0"/>
              <a:t>和 </a:t>
            </a:r>
            <a:r>
              <a:rPr lang="en-US" altLang="zh-CN" sz="2000" dirty="0"/>
              <a:t>Fragment</a:t>
            </a:r>
            <a:r>
              <a:rPr lang="zh-CN" altLang="en-US" sz="2000" dirty="0"/>
              <a:t>。此外，</a:t>
            </a:r>
            <a:r>
              <a:rPr lang="en-US" altLang="zh-CN" sz="2000" dirty="0"/>
              <a:t>with() </a:t>
            </a:r>
            <a:r>
              <a:rPr lang="zh-CN" altLang="en-US" sz="2000" dirty="0"/>
              <a:t>方法还能自动地从你放入的各种东西里面提取出 </a:t>
            </a:r>
            <a:r>
              <a:rPr lang="en-US" altLang="zh-CN" sz="2000" dirty="0"/>
              <a:t>Context</a:t>
            </a:r>
            <a:r>
              <a:rPr lang="zh-CN" altLang="en-US" sz="2000" dirty="0"/>
              <a:t>，供它自己使用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同时</a:t>
            </a:r>
            <a:r>
              <a:rPr lang="zh-CN" altLang="en-US" sz="2000" dirty="0"/>
              <a:t>将</a:t>
            </a:r>
            <a:r>
              <a:rPr lang="en-US" altLang="zh-CN" sz="2000" dirty="0"/>
              <a:t>Activity/Fragment</a:t>
            </a:r>
            <a:r>
              <a:rPr lang="zh-CN" altLang="en-US" sz="2000" dirty="0"/>
              <a:t>作为</a:t>
            </a:r>
            <a:r>
              <a:rPr lang="en-US" altLang="zh-CN" sz="2000" dirty="0"/>
              <a:t>with()</a:t>
            </a:r>
            <a:r>
              <a:rPr lang="zh-CN" altLang="en-US" sz="2000" dirty="0"/>
              <a:t>参数的好处是：图片加载会和</a:t>
            </a:r>
            <a:r>
              <a:rPr lang="en-US" altLang="zh-CN" sz="2000" dirty="0"/>
              <a:t>Activity/Fragment</a:t>
            </a:r>
            <a:r>
              <a:rPr lang="zh-CN" altLang="en-US" sz="2000" dirty="0"/>
              <a:t>的生命周期保持一致，比如 </a:t>
            </a:r>
            <a:r>
              <a:rPr lang="en-US" altLang="zh-CN" sz="2000" dirty="0"/>
              <a:t>Paused</a:t>
            </a:r>
            <a:r>
              <a:rPr lang="zh-CN" altLang="en-US" sz="2000" dirty="0"/>
              <a:t>状态在暂停加载，在</a:t>
            </a:r>
            <a:r>
              <a:rPr lang="en-US" altLang="zh-CN" sz="2000" dirty="0"/>
              <a:t>Resumed</a:t>
            </a:r>
            <a:r>
              <a:rPr lang="zh-CN" altLang="en-US" sz="2000" dirty="0"/>
              <a:t>的时候又自动重新加载。所以我建议传参的时候传递</a:t>
            </a:r>
            <a:r>
              <a:rPr lang="en-US" altLang="zh-CN" sz="2000" dirty="0"/>
              <a:t>Activity </a:t>
            </a:r>
            <a:r>
              <a:rPr lang="zh-CN" altLang="en-US" sz="2000" dirty="0"/>
              <a:t>和 </a:t>
            </a:r>
            <a:r>
              <a:rPr lang="en-US" altLang="zh-CN" sz="2000" dirty="0"/>
              <a:t>Fragment</a:t>
            </a:r>
            <a:r>
              <a:rPr lang="zh-CN" altLang="en-US" sz="2000" dirty="0"/>
              <a:t>给</a:t>
            </a:r>
            <a:r>
              <a:rPr lang="en-US" altLang="zh-CN" sz="2000" dirty="0"/>
              <a:t>Glide</a:t>
            </a:r>
            <a:r>
              <a:rPr lang="zh-CN" altLang="en-US" sz="2000" dirty="0"/>
              <a:t>，而不是</a:t>
            </a:r>
            <a:r>
              <a:rPr lang="en-US" altLang="zh-CN" sz="2000" dirty="0"/>
              <a:t>Context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1" y="4087997"/>
            <a:ext cx="4216400" cy="863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38438" y="5681452"/>
            <a:ext cx="93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Glide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34375" y="5681452"/>
            <a:ext cx="12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Picasso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92139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798295" y="1872555"/>
            <a:ext cx="2542903" cy="2542903"/>
          </a:xfrm>
          <a:prstGeom prst="roundRect">
            <a:avLst>
              <a:gd name="adj" fmla="val 7763"/>
            </a:avLst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157348" y="2741441"/>
            <a:ext cx="2182140" cy="1674017"/>
          </a:xfrm>
          <a:custGeom>
            <a:avLst/>
            <a:gdLst>
              <a:gd name="connsiteX0" fmla="*/ 1794146 w 2182140"/>
              <a:gd name="connsiteY0" fmla="*/ 0 h 1674017"/>
              <a:gd name="connsiteX1" fmla="*/ 2182140 w 2182140"/>
              <a:gd name="connsiteY1" fmla="*/ 556824 h 1674017"/>
              <a:gd name="connsiteX2" fmla="*/ 2182140 w 2182140"/>
              <a:gd name="connsiteY2" fmla="*/ 1476611 h 1674017"/>
              <a:gd name="connsiteX3" fmla="*/ 1984734 w 2182140"/>
              <a:gd name="connsiteY3" fmla="*/ 1674017 h 1674017"/>
              <a:gd name="connsiteX4" fmla="*/ 690750 w 2182140"/>
              <a:gd name="connsiteY4" fmla="*/ 1674017 h 1674017"/>
              <a:gd name="connsiteX5" fmla="*/ 0 w 2182140"/>
              <a:gd name="connsiteY5" fmla="*/ 682697 h 167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2140" h="1674017">
                <a:moveTo>
                  <a:pt x="1794146" y="0"/>
                </a:moveTo>
                <a:lnTo>
                  <a:pt x="2182140" y="556824"/>
                </a:lnTo>
                <a:lnTo>
                  <a:pt x="2182140" y="1476611"/>
                </a:lnTo>
                <a:cubicBezTo>
                  <a:pt x="2182140" y="1585635"/>
                  <a:pt x="2093758" y="1674017"/>
                  <a:pt x="1984734" y="1674017"/>
                </a:cubicBezTo>
                <a:lnTo>
                  <a:pt x="690750" y="1674017"/>
                </a:lnTo>
                <a:lnTo>
                  <a:pt x="0" y="682697"/>
                </a:lnTo>
                <a:close/>
              </a:path>
            </a:pathLst>
          </a:custGeom>
          <a:solidFill>
            <a:srgbClr val="3B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09404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66085" y="2462566"/>
            <a:ext cx="154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05615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3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0643" y="3582723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图片质量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16790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16790" y="4278980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7"/>
          <p:cNvSpPr>
            <a:spLocks/>
          </p:cNvSpPr>
          <p:nvPr/>
        </p:nvSpPr>
        <p:spPr bwMode="auto">
          <a:xfrm>
            <a:off x="3045122" y="2493394"/>
            <a:ext cx="2042012" cy="1089329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FFFE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90491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3209" y="224022"/>
            <a:ext cx="17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图片质量</a:t>
            </a:r>
            <a:endParaRPr lang="zh-CN" altLang="en-US" sz="28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12" y="224022"/>
            <a:ext cx="3225780" cy="58624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74236" y="2262372"/>
            <a:ext cx="105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Glide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4370" y="4183274"/>
            <a:ext cx="12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Picasso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14281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FFFFFF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429</Words>
  <Application>Microsoft Macintosh PowerPoint</Application>
  <PresentationFormat>宽屏</PresentationFormat>
  <Paragraphs>64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 Black</vt:lpstr>
      <vt:lpstr>Arial Unicode MS</vt:lpstr>
      <vt:lpstr>DengXian</vt:lpstr>
      <vt:lpstr>Helvetica LT Std</vt:lpstr>
      <vt:lpstr>Hiragino Sans GB W3</vt:lpstr>
      <vt:lpstr>方正大黑简体</vt:lpstr>
      <vt:lpstr>黑体</vt:lpstr>
      <vt:lpstr>微软雅黑</vt:lpstr>
      <vt:lpstr>Arial</vt:lpstr>
      <vt:lpstr>Office 主题</vt:lpstr>
      <vt:lpstr>自定义设计方案</vt:lpstr>
      <vt:lpstr>Glide VS Picasso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Neil Liu</cp:lastModifiedBy>
  <cp:revision>114</cp:revision>
  <dcterms:created xsi:type="dcterms:W3CDTF">2013-10-24T14:40:58Z</dcterms:created>
  <dcterms:modified xsi:type="dcterms:W3CDTF">2017-12-26T11:05:32Z</dcterms:modified>
</cp:coreProperties>
</file>