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3" r:id="rId2"/>
    <p:sldId id="256" r:id="rId3"/>
    <p:sldId id="258" r:id="rId4"/>
    <p:sldId id="259" r:id="rId5"/>
    <p:sldId id="285" r:id="rId6"/>
    <p:sldId id="286" r:id="rId7"/>
    <p:sldId id="287" r:id="rId8"/>
    <p:sldId id="288" r:id="rId9"/>
    <p:sldId id="260" r:id="rId10"/>
    <p:sldId id="268" r:id="rId11"/>
    <p:sldId id="266" r:id="rId1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DDF"/>
    <a:srgbClr val="060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76436" autoAdjust="0"/>
  </p:normalViewPr>
  <p:slideViewPr>
    <p:cSldViewPr snapToGrid="0">
      <p:cViewPr varScale="1">
        <p:scale>
          <a:sx n="68" d="100"/>
          <a:sy n="68" d="100"/>
        </p:scale>
        <p:origin x="-540" y="-90"/>
      </p:cViewPr>
      <p:guideLst>
        <p:guide orient="horz" pos="2124"/>
        <p:guide orient="horz" pos="477"/>
        <p:guide orient="horz" pos="3861"/>
        <p:guide pos="3840"/>
        <p:guide pos="664"/>
        <p:guide pos="7015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2280" y="-102"/>
      </p:cViewPr>
      <p:guideLst>
        <p:guide orient="horz" pos="2880"/>
        <p:guide pos="2160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A75B94E-B4B6-49E1-9C32-3D43EEB3DB5F}" type="datetimeFigureOut">
              <a:rPr lang="zh-CN" altLang="en-US"/>
              <a:pPr>
                <a:defRPr/>
              </a:pPr>
              <a:t>2017/2/22</a:t>
            </a:fld>
            <a:endParaRPr lang="zh-CN" altLang="en-US"/>
          </a:p>
        </p:txBody>
      </p:sp>
      <p:sp>
        <p:nvSpPr>
          <p:cNvPr id="13316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2A0C8AB-8BC9-4D23-A0A5-7B6C03589D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592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33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  这章先是给我们传递一个观点：整洁代码是十分有必要的。然后就列举了几位</a:t>
            </a:r>
            <a:r>
              <a:rPr lang="en-US" altLang="zh-CN" smtClean="0"/>
              <a:t>java</a:t>
            </a:r>
            <a:r>
              <a:rPr lang="zh-CN" altLang="en-US" smtClean="0"/>
              <a:t>大师级人物对整洁代码的定义和看法。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1.</a:t>
            </a:r>
            <a:r>
              <a:rPr lang="zh-CN" altLang="en-US" smtClean="0"/>
              <a:t>职责明确，没有多余，</a:t>
            </a:r>
            <a:r>
              <a:rPr lang="en-US" altLang="zh-CN" smtClean="0"/>
              <a:t>2.</a:t>
            </a:r>
            <a:r>
              <a:rPr lang="zh-CN" altLang="en-US" smtClean="0"/>
              <a:t>减少依赖，便于维护。</a:t>
            </a:r>
            <a:r>
              <a:rPr lang="en-US" altLang="zh-CN" smtClean="0"/>
              <a:t>3.</a:t>
            </a:r>
            <a:r>
              <a:rPr lang="zh-CN" altLang="en-US" smtClean="0"/>
              <a:t>高效。</a:t>
            </a:r>
          </a:p>
        </p:txBody>
      </p:sp>
      <p:sp>
        <p:nvSpPr>
          <p:cNvPr id="1434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2FC1B931-90CB-4B50-A308-43BBBC7D90BB}" type="slidenum">
              <a:rPr lang="zh-CN" altLang="en-US"/>
              <a:pPr eaLnBrk="1" hangingPunct="1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36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有意义的命名，就是要做到见名知意。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1.</a:t>
            </a:r>
            <a:r>
              <a:rPr lang="zh-CN" altLang="en-US" smtClean="0"/>
              <a:t>所有的命名都要有实际意义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2.</a:t>
            </a:r>
            <a:r>
              <a:rPr lang="zh-CN" altLang="en-US" smtClean="0"/>
              <a:t>避免误导（例：</a:t>
            </a:r>
            <a:r>
              <a:rPr lang="en-US" altLang="zh-CN" smtClean="0"/>
              <a:t>accountList.</a:t>
            </a:r>
            <a:r>
              <a:rPr lang="zh-CN" altLang="en-US" smtClean="0"/>
              <a:t>到底是一组账号，还是</a:t>
            </a:r>
            <a:r>
              <a:rPr lang="en-US" altLang="zh-CN" smtClean="0"/>
              <a:t>List</a:t>
            </a:r>
            <a:r>
              <a:rPr lang="zh-CN" altLang="en-US" smtClean="0"/>
              <a:t>类型）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3.</a:t>
            </a:r>
            <a:r>
              <a:rPr lang="zh-CN" altLang="en-US" smtClean="0"/>
              <a:t>做有意义的区分（</a:t>
            </a:r>
            <a:r>
              <a:rPr lang="en-US" altLang="zh-CN" smtClean="0"/>
              <a:t>color1</a:t>
            </a:r>
            <a:r>
              <a:rPr lang="zh-CN" altLang="en-US" smtClean="0"/>
              <a:t>、</a:t>
            </a:r>
            <a:r>
              <a:rPr lang="en-US" altLang="zh-CN" smtClean="0"/>
              <a:t>color2```</a:t>
            </a:r>
            <a:r>
              <a:rPr lang="zh-CN" altLang="en-US" smtClean="0"/>
              <a:t>）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4.</a:t>
            </a:r>
            <a:r>
              <a:rPr lang="zh-CN" altLang="en-US" smtClean="0"/>
              <a:t>程序中有意义的数字应该用常量进行替换，方便查找</a:t>
            </a:r>
          </a:p>
        </p:txBody>
      </p:sp>
      <p:sp>
        <p:nvSpPr>
          <p:cNvPr id="1536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2829A5BC-36BB-467E-A46D-4A90159FB46B}" type="slidenum">
              <a:rPr lang="zh-CN" altLang="en-US"/>
              <a:pPr eaLnBrk="1" hangingPunct="1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6387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单一职责原则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1.</a:t>
            </a:r>
            <a:r>
              <a:rPr lang="zh-CN" altLang="en-US" smtClean="0"/>
              <a:t>短小：</a:t>
            </a:r>
            <a:r>
              <a:rPr lang="en-US" altLang="zh-CN" smtClean="0"/>
              <a:t>20</a:t>
            </a:r>
            <a:r>
              <a:rPr lang="zh-CN" altLang="en-US" smtClean="0"/>
              <a:t>封顶最佳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2.</a:t>
            </a:r>
            <a:r>
              <a:rPr lang="zh-CN" altLang="en-US" smtClean="0"/>
              <a:t>函数参数尽量少，绝对不要多于</a:t>
            </a:r>
            <a:r>
              <a:rPr lang="en-US" altLang="zh-CN" smtClean="0"/>
              <a:t>2</a:t>
            </a:r>
            <a:r>
              <a:rPr lang="zh-CN" altLang="en-US" smtClean="0"/>
              <a:t>个，多于</a:t>
            </a:r>
            <a:r>
              <a:rPr lang="en-US" altLang="zh-CN" smtClean="0"/>
              <a:t>2</a:t>
            </a:r>
            <a:r>
              <a:rPr lang="zh-CN" altLang="en-US" smtClean="0"/>
              <a:t>个就要进行封装。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3.</a:t>
            </a:r>
            <a:r>
              <a:rPr lang="zh-CN" altLang="en-US" smtClean="0"/>
              <a:t>不要重复自己</a:t>
            </a:r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74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以前上学的时候老师经常回强调注释的重要性，到现在还傻傻地认为写注释就是一个好喜欢，完全没有考虑到问什么要用注释，什么时候该用注释，怎样写出好的注释。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、尽量在名字中体现，而不需要添加额外的注释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、警示作用以及放大某些函数的重要性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3.</a:t>
            </a:r>
            <a:r>
              <a:rPr lang="zh-CN" altLang="en-US" smtClean="0"/>
              <a:t>  有时注释不仅提供了有关实现的有用信息，而且还提供了某个决定后面的意图。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4.</a:t>
            </a:r>
            <a:endParaRPr lang="zh-CN" altLang="en-US" smtClean="0"/>
          </a:p>
        </p:txBody>
      </p:sp>
      <p:sp>
        <p:nvSpPr>
          <p:cNvPr id="174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1F320DA1-CC7C-4001-B750-07E093192C3F}" type="slidenum">
              <a:rPr lang="zh-CN" altLang="en-US"/>
              <a:pPr eaLnBrk="1" hangingPunct="1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843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对平常写代码格式具体说明，我觉得算是本书中讲的最具体的一章了，很容易理解，但看完之后我们应该要总结出属于自己的模板，当然鲍勃大叔在章节末尾处给出了他的一些规范，我们可以在此基础上进行修改成我们自己的格式。现在的</a:t>
            </a:r>
            <a:r>
              <a:rPr lang="en-US" altLang="zh-CN" smtClean="0"/>
              <a:t>IDE</a:t>
            </a:r>
            <a:r>
              <a:rPr lang="zh-CN" altLang="en-US" smtClean="0"/>
              <a:t>基本有格式化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945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本章节提到了关于</a:t>
            </a:r>
            <a:r>
              <a:rPr lang="en-US" altLang="zh-CN" smtClean="0"/>
              <a:t>TDD(</a:t>
            </a:r>
            <a:r>
              <a:rPr lang="zh-CN" altLang="en-US" smtClean="0"/>
              <a:t>测试驱动开发</a:t>
            </a:r>
            <a:r>
              <a:rPr lang="en-US" altLang="zh-CN" smtClean="0"/>
              <a:t>)</a:t>
            </a:r>
            <a:r>
              <a:rPr lang="zh-CN" altLang="en-US" smtClean="0"/>
              <a:t>的相关知识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1.</a:t>
            </a:r>
            <a:r>
              <a:rPr lang="zh-CN" altLang="en-US" smtClean="0"/>
              <a:t>快速 测试应该能快速运行，太慢了你就不会频繁的运行，就不会尽早的发现问题。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2.</a:t>
            </a:r>
            <a:r>
              <a:rPr lang="zh-CN" altLang="en-US" smtClean="0"/>
              <a:t>独立。测试应该相互独立，某个测试不应该为下个测试设定条件。当测试相互依赖，一个没通过导致一连串的测试失败，使问题诊断变的困难。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3.</a:t>
            </a:r>
            <a:r>
              <a:rPr lang="zh-CN" altLang="en-US" smtClean="0"/>
              <a:t>可重复。测试应该可以在任何环境中重复通过。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4.</a:t>
            </a:r>
            <a:r>
              <a:rPr lang="zh-CN" altLang="en-US" smtClean="0"/>
              <a:t>自足验证 测试应该有布尔值输出，无论通过或失败，不应该是查看日志文件去确认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5.</a:t>
            </a:r>
            <a:r>
              <a:rPr lang="zh-CN" altLang="en-US" smtClean="0"/>
              <a:t>及时。单元测试应该恰好在使其通过的生产代码之前编写。</a:t>
            </a:r>
          </a:p>
        </p:txBody>
      </p:sp>
      <p:sp>
        <p:nvSpPr>
          <p:cNvPr id="1946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AE11051E-144C-498E-98C0-203348A2605C}" type="slidenum">
              <a:rPr lang="zh-CN" altLang="en-US"/>
              <a:pPr eaLnBrk="1" hangingPunct="1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3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最重要的还是</a:t>
            </a:r>
            <a:r>
              <a:rPr lang="en-US" altLang="zh-CN" smtClean="0"/>
              <a:t>SRP</a:t>
            </a:r>
            <a:r>
              <a:rPr lang="zh-CN" altLang="en-US" smtClean="0"/>
              <a:t>（单一职责原则）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1.</a:t>
            </a:r>
            <a:r>
              <a:rPr lang="zh-CN" altLang="en-US" smtClean="0"/>
              <a:t>类应该短小</a:t>
            </a:r>
          </a:p>
          <a:p>
            <a:pPr eaLnBrk="1" hangingPunct="1"/>
            <a:r>
              <a:rPr lang="en-US" altLang="zh-CN" smtClean="0"/>
              <a:t>2.</a:t>
            </a:r>
            <a:r>
              <a:rPr lang="zh-CN" altLang="en-US" smtClean="0"/>
              <a:t>单一权责原则</a:t>
            </a:r>
            <a:r>
              <a:rPr lang="en-US" altLang="zh-CN" smtClean="0"/>
              <a:t>(SRP)</a:t>
            </a:r>
            <a:r>
              <a:rPr lang="zh-CN" altLang="en-US" smtClean="0"/>
              <a:t>：类或模块应有且只有一条加以修改的理由。系统应该有许多短小的类而不是巨大的类组成。</a:t>
            </a:r>
          </a:p>
          <a:p>
            <a:pPr eaLnBrk="1" hangingPunct="1"/>
            <a:r>
              <a:rPr lang="en-US" altLang="zh-CN" smtClean="0"/>
              <a:t>PS</a:t>
            </a:r>
            <a:r>
              <a:rPr lang="zh-CN" altLang="en-US" smtClean="0"/>
              <a:t>：每个达到一定规模的系统都会包括大量逻辑和复杂性。管理这种复杂性的首要目标就是加以组织，以便开发者在哪儿能找到东西，反之，拥有巨大、多目的的类的系统，总是让我们在目前并不需要了解的一大堆东西中艰难的跋涉。</a:t>
            </a:r>
          </a:p>
          <a:p>
            <a:pPr eaLnBrk="1" hangingPunct="1"/>
            <a:r>
              <a:rPr lang="en-US" altLang="zh-CN" smtClean="0"/>
              <a:t>3.</a:t>
            </a:r>
            <a:r>
              <a:rPr lang="zh-CN" altLang="en-US" smtClean="0"/>
              <a:t>内聚：如果一个类中的每个变量都被每个方法所使用，则该类具有最大的内聚性。内聚性高，意味着类中的方法和变量相互依赖，相互结合成一个逻辑整体。</a:t>
            </a:r>
          </a:p>
          <a:p>
            <a:pPr eaLnBrk="1" hangingPunct="1"/>
            <a:r>
              <a:rPr lang="en-US" altLang="zh-CN" smtClean="0"/>
              <a:t>4.</a:t>
            </a:r>
            <a:r>
              <a:rPr lang="zh-CN" altLang="en-US" smtClean="0"/>
              <a:t>为了修改而组织。开放闭合原则（</a:t>
            </a:r>
            <a:r>
              <a:rPr lang="en-US" altLang="zh-CN" smtClean="0"/>
              <a:t>OCP</a:t>
            </a:r>
            <a:r>
              <a:rPr lang="zh-CN" altLang="en-US" smtClean="0"/>
              <a:t>）：类应当对扩展开放，对修改封闭。我们可以借助接口和抽象类来隔离这些细节带来的影响。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本书讲了开发阶段的简洁优雅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但到实际项目当中，整个过程都应该是整洁的。</a:t>
            </a: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8CD15455-5758-4DCF-8093-688D8DD1EB46}" type="slidenum">
              <a:rPr lang="zh-CN" altLang="en-US"/>
              <a:pPr eaLnBrk="1" hangingPunct="1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实际工作中的影响：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1.</a:t>
            </a:r>
            <a:r>
              <a:rPr lang="zh-CN" altLang="en-US" smtClean="0"/>
              <a:t>命名</a:t>
            </a:r>
            <a:r>
              <a:rPr lang="en-US" altLang="zh-CN" smtClean="0"/>
              <a:t>~</a:t>
            </a:r>
          </a:p>
          <a:p>
            <a:pPr eaLnBrk="1" hangingPunct="1"/>
            <a:r>
              <a:rPr lang="en-US" altLang="zh-CN" smtClean="0"/>
              <a:t>2.</a:t>
            </a:r>
            <a:r>
              <a:rPr lang="zh-CN" altLang="en-US" smtClean="0"/>
              <a:t>注释</a:t>
            </a:r>
            <a:r>
              <a:rPr lang="en-US" altLang="zh-CN" smtClean="0"/>
              <a:t>~</a:t>
            </a:r>
          </a:p>
          <a:p>
            <a:pPr eaLnBrk="1" hangingPunct="1"/>
            <a:r>
              <a:rPr lang="en-US" altLang="zh-CN" smtClean="0"/>
              <a:t>3.</a:t>
            </a:r>
            <a:r>
              <a:rPr lang="zh-CN" altLang="en-US" smtClean="0"/>
              <a:t>函数不要写太长，参数不要太多</a:t>
            </a: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BD05E5EB-E549-40D1-AAEA-5BF554C70463}" type="slidenum">
              <a:rPr lang="zh-CN" altLang="en-US"/>
              <a:pPr eaLnBrk="1" hangingPunct="1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FC753-B3A0-4569-B5FC-90DE0AFEB2C2}" type="datetimeFigureOut">
              <a:rPr lang="zh-CN" altLang="en-US"/>
              <a:pPr>
                <a:defRPr/>
              </a:pPr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E6569-AC5A-4246-A947-29B50E41F7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905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76D67-E344-47AD-A7CC-0E689AC0CDA6}" type="datetimeFigureOut">
              <a:rPr lang="zh-CN" altLang="en-US"/>
              <a:pPr>
                <a:defRPr/>
              </a:pPr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BF060-F76E-4F58-A98E-693A6B5FE0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65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2E0E9-E4B7-4B61-B3F0-FA2D9A1F5F01}" type="datetimeFigureOut">
              <a:rPr lang="zh-CN" altLang="en-US"/>
              <a:pPr>
                <a:defRPr/>
              </a:pPr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F2C2A-1733-4AF1-B085-7B9AB71BA6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33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74C8E-310D-4AE9-8E91-1156AB2EE509}" type="datetimeFigureOut">
              <a:rPr lang="zh-CN" altLang="en-US"/>
              <a:pPr>
                <a:defRPr/>
              </a:pPr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F25ED-BCD9-4F54-B0C6-F5D56E9DBD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5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7C4C2-3D3E-4804-9D3D-5C510F3E2820}" type="datetimeFigureOut">
              <a:rPr lang="zh-CN" altLang="en-US"/>
              <a:pPr>
                <a:defRPr/>
              </a:pPr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E428C-F640-45BC-B0B0-B3F2C9588E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61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B8707F-6538-40CF-AC5A-8AAC6025977F}" type="datetimeFigureOut">
              <a:rPr lang="zh-CN" altLang="en-US"/>
              <a:pPr>
                <a:defRPr/>
              </a:pPr>
              <a:t>2017/2/22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94357-6534-4434-9CC5-003CFCDB01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016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C1EB4-3367-4F7F-80F8-71C3723E51FC}" type="datetimeFigureOut">
              <a:rPr lang="zh-CN" altLang="en-US"/>
              <a:pPr>
                <a:defRPr/>
              </a:pPr>
              <a:t>2017/2/22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3D844-3846-4F11-A879-C2CC2A2328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51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5510C-FAEF-4E89-8626-4293C9D2E2F3}" type="datetimeFigureOut">
              <a:rPr lang="zh-CN" altLang="en-US"/>
              <a:pPr>
                <a:defRPr/>
              </a:pPr>
              <a:t>2017/2/22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C0DCD-21E2-4A1A-9790-6D151A763A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66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F13C3-A8D3-4795-9132-27860F7B053E}" type="datetimeFigureOut">
              <a:rPr lang="zh-CN" altLang="en-US"/>
              <a:pPr>
                <a:defRPr/>
              </a:pPr>
              <a:t>2017/2/22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9AB95-1605-4F92-97D3-15720586DB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54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9F906-4473-4473-BE5B-2AFC1D5A739B}" type="datetimeFigureOut">
              <a:rPr lang="zh-CN" altLang="en-US"/>
              <a:pPr>
                <a:defRPr/>
              </a:pPr>
              <a:t>2017/2/22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05956-E42A-4803-AE30-4CD8355E8C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99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E21C1-7D19-4F70-AD04-023B5CADD203}" type="datetimeFigureOut">
              <a:rPr lang="zh-CN" altLang="en-US"/>
              <a:pPr>
                <a:defRPr/>
              </a:pPr>
              <a:t>2017/2/22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C821D-80A9-4B18-A7DE-E0914D8C72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68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CDD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5BF251B-C993-476E-9137-24152A92B5D3}" type="datetimeFigureOut">
              <a:rPr lang="zh-CN" altLang="en-US"/>
              <a:pPr>
                <a:defRPr/>
              </a:pPr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9AA0B9E-B961-4F80-B432-BBCD538DB5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文本框 1"/>
          <p:cNvSpPr txBox="1">
            <a:spLocks noChangeArrowheads="1"/>
          </p:cNvSpPr>
          <p:nvPr/>
        </p:nvSpPr>
        <p:spPr bwMode="auto">
          <a:xfrm>
            <a:off x="1830388" y="3344863"/>
            <a:ext cx="8339137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000" b="1">
                <a:latin typeface="微软雅黑" pitchFamily="34" charset="-122"/>
                <a:ea typeface="微软雅黑" pitchFamily="34" charset="-122"/>
              </a:rPr>
              <a:t>互联网业务研发中心</a:t>
            </a:r>
          </a:p>
          <a:p>
            <a:pPr algn="ctr" eaLnBrk="1" hangingPunct="1"/>
            <a:r>
              <a:rPr lang="zh-CN" altLang="en-US" sz="4000" b="1">
                <a:latin typeface="微软雅黑" pitchFamily="34" charset="-122"/>
                <a:ea typeface="微软雅黑" pitchFamily="34" charset="-122"/>
              </a:rPr>
              <a:t>导师：欧阳春</a:t>
            </a:r>
          </a:p>
          <a:p>
            <a:pPr algn="ctr" eaLnBrk="1" hangingPunct="1"/>
            <a:r>
              <a:rPr lang="zh-CN" altLang="en-US" sz="4000" b="1">
                <a:latin typeface="微软雅黑" pitchFamily="34" charset="-122"/>
                <a:ea typeface="微软雅黑" pitchFamily="34" charset="-122"/>
              </a:rPr>
              <a:t>刘诗晗</a:t>
            </a:r>
          </a:p>
        </p:txBody>
      </p:sp>
      <p:sp>
        <p:nvSpPr>
          <p:cNvPr id="2051" name="文本框 6"/>
          <p:cNvSpPr txBox="1">
            <a:spLocks noChangeArrowheads="1"/>
          </p:cNvSpPr>
          <p:nvPr/>
        </p:nvSpPr>
        <p:spPr bwMode="auto">
          <a:xfrm>
            <a:off x="3065463" y="1749425"/>
            <a:ext cx="606107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6000" b="1">
                <a:latin typeface="微软雅黑" pitchFamily="34" charset="-122"/>
                <a:ea typeface="微软雅黑" pitchFamily="34" charset="-122"/>
              </a:rPr>
              <a:t>代码整洁之道</a:t>
            </a:r>
          </a:p>
        </p:txBody>
      </p:sp>
      <p:sp>
        <p:nvSpPr>
          <p:cNvPr id="8" name="矩形 7"/>
          <p:cNvSpPr/>
          <p:nvPr/>
        </p:nvSpPr>
        <p:spPr>
          <a:xfrm>
            <a:off x="1214438" y="1403350"/>
            <a:ext cx="9763125" cy="427513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227638" y="3044825"/>
            <a:ext cx="1790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框 1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>
            <a:spLocks noChangeArrowheads="1"/>
          </p:cNvSpPr>
          <p:nvPr/>
        </p:nvSpPr>
        <p:spPr bwMode="auto">
          <a:xfrm>
            <a:off x="3760788" y="1901825"/>
            <a:ext cx="46704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6600">
                <a:latin typeface="华文细黑" pitchFamily="2" charset="-122"/>
                <a:ea typeface="华文细黑" pitchFamily="2" charset="-122"/>
              </a:rPr>
              <a:t>总结</a:t>
            </a:r>
          </a:p>
        </p:txBody>
      </p:sp>
      <p:sp>
        <p:nvSpPr>
          <p:cNvPr id="11267" name="文本框 4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>
            <a:spLocks noChangeArrowheads="1"/>
          </p:cNvSpPr>
          <p:nvPr/>
        </p:nvSpPr>
        <p:spPr bwMode="auto">
          <a:xfrm>
            <a:off x="2070100" y="3889375"/>
            <a:ext cx="85169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/>
              <a:t>本书最有价值的地方在于让我们程序员要有些整洁代码的习惯。从细微的变量命令，到函数、类的设计、以及整个系统的构造。不能忽略每一道工序。坏的代码就像沼泽，会让人越陷越深，很难改动，所以我们从一开始就要写整洁的代码。</a:t>
            </a:r>
            <a:endParaRPr lang="en-US" altLang="zh-CN" sz="24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9" name="矩形 8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 rot="10800000">
            <a:off x="5176838" y="3348038"/>
            <a:ext cx="1838325" cy="161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1269" name="e7d195523061f1c0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 hidden="1"/>
          <p:cNvSpPr txBox="1">
            <a:spLocks noChangeArrowheads="1"/>
          </p:cNvSpPr>
          <p:nvPr/>
        </p:nvSpPr>
        <p:spPr bwMode="auto">
          <a:xfrm>
            <a:off x="-355600" y="1803400"/>
            <a:ext cx="3222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0">
                <a:latin typeface="华文细黑" pitchFamily="2" charset="-122"/>
                <a:ea typeface="华文细黑" pitchFamily="2" charset="-122"/>
              </a:rPr>
              <a:t>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</a:t>
            </a:r>
            <a:endParaRPr lang="zh-CN" altLang="en-US" sz="10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1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>
            <a:spLocks noChangeArrowheads="1"/>
          </p:cNvSpPr>
          <p:nvPr/>
        </p:nvSpPr>
        <p:spPr bwMode="auto">
          <a:xfrm>
            <a:off x="2862263" y="2382838"/>
            <a:ext cx="64674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9600">
                <a:latin typeface="华文细黑" pitchFamily="2" charset="-122"/>
                <a:ea typeface="华文细黑" pitchFamily="2" charset="-122"/>
              </a:rPr>
              <a:t>THANKS</a:t>
            </a:r>
            <a:endParaRPr lang="zh-CN" altLang="en-US" sz="96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矩形 2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6096000" y="4865688"/>
            <a:ext cx="655638" cy="6556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4" name="矩形 3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1054100" y="766763"/>
            <a:ext cx="844550" cy="8445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5" name="矩形 4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10839450" y="5830888"/>
            <a:ext cx="296863" cy="298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2294" name="e7d195523061f1c0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 hidden="1"/>
          <p:cNvSpPr txBox="1">
            <a:spLocks noChangeArrowheads="1"/>
          </p:cNvSpPr>
          <p:nvPr/>
        </p:nvSpPr>
        <p:spPr bwMode="auto">
          <a:xfrm>
            <a:off x="-355600" y="1803400"/>
            <a:ext cx="3222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0">
                <a:latin typeface="华文细黑" pitchFamily="2" charset="-122"/>
                <a:ea typeface="华文细黑" pitchFamily="2" charset="-122"/>
              </a:rPr>
              <a:t>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</a:t>
            </a:r>
            <a:endParaRPr lang="zh-CN" altLang="en-US" sz="10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9159875" y="2667000"/>
            <a:ext cx="1976438" cy="18891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4" name="矩形 13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6096000" y="4865688"/>
            <a:ext cx="655638" cy="6556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5" name="矩形 14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1054100" y="766763"/>
            <a:ext cx="844550" cy="8445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6" name="矩形 15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1054100" y="5830888"/>
            <a:ext cx="1836738" cy="2984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7" name="矩形 16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10599738" y="766763"/>
            <a:ext cx="536575" cy="5365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31" name="矩形 30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10839450" y="5830888"/>
            <a:ext cx="296863" cy="2984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cxnSp>
        <p:nvCxnSpPr>
          <p:cNvPr id="3" name="直接连接符 2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CxnSpPr/>
          <p:nvPr/>
        </p:nvCxnSpPr>
        <p:spPr>
          <a:xfrm>
            <a:off x="1054100" y="3789363"/>
            <a:ext cx="18367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1" name="e7d195523061f1c0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 hidden="1"/>
          <p:cNvSpPr txBox="1">
            <a:spLocks noChangeArrowheads="1"/>
          </p:cNvSpPr>
          <p:nvPr/>
        </p:nvSpPr>
        <p:spPr bwMode="auto">
          <a:xfrm>
            <a:off x="-355600" y="1803400"/>
            <a:ext cx="3222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0">
                <a:latin typeface="华文细黑" pitchFamily="2" charset="-122"/>
                <a:ea typeface="华文细黑" pitchFamily="2" charset="-122"/>
              </a:rPr>
              <a:t>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</a:t>
            </a:r>
            <a:endParaRPr lang="zh-CN" altLang="en-US" sz="100"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3082" name="图片 1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1035050"/>
            <a:ext cx="4573587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3" name="文本框 3"/>
          <p:cNvSpPr txBox="1">
            <a:spLocks noChangeArrowheads="1"/>
          </p:cNvSpPr>
          <p:nvPr/>
        </p:nvSpPr>
        <p:spPr bwMode="auto">
          <a:xfrm>
            <a:off x="2279650" y="665163"/>
            <a:ext cx="2190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整洁的代码</a:t>
            </a:r>
          </a:p>
        </p:txBody>
      </p:sp>
      <p:sp>
        <p:nvSpPr>
          <p:cNvPr id="3084" name="文本框 13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>
            <a:spLocks noChangeArrowheads="1"/>
          </p:cNvSpPr>
          <p:nvPr/>
        </p:nvSpPr>
        <p:spPr bwMode="auto">
          <a:xfrm>
            <a:off x="206375" y="2860675"/>
            <a:ext cx="5370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华文细黑" pitchFamily="2" charset="-122"/>
                <a:ea typeface="华文细黑" pitchFamily="2" charset="-122"/>
              </a:rPr>
              <a:t>01. </a:t>
            </a:r>
            <a:r>
              <a:rPr lang="zh-CN" altLang="en-US" sz="2400" b="1">
                <a:latin typeface="华文细黑" pitchFamily="2" charset="-122"/>
                <a:ea typeface="华文细黑" pitchFamily="2" charset="-122"/>
              </a:rPr>
              <a:t>尽量减少依赖关系</a:t>
            </a:r>
            <a:endParaRPr lang="zh-CN" altLang="en-US" sz="24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085" name="文本框 13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>
            <a:spLocks noChangeArrowheads="1"/>
          </p:cNvSpPr>
          <p:nvPr/>
        </p:nvSpPr>
        <p:spPr bwMode="auto">
          <a:xfrm>
            <a:off x="206375" y="3789363"/>
            <a:ext cx="53705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华文细黑" pitchFamily="2" charset="-122"/>
                <a:ea typeface="华文细黑" pitchFamily="2" charset="-122"/>
              </a:rPr>
              <a:t>02. </a:t>
            </a:r>
            <a:r>
              <a:rPr lang="zh-CN" altLang="en-US" sz="2400" b="1">
                <a:latin typeface="华文细黑" pitchFamily="2" charset="-122"/>
                <a:ea typeface="华文细黑" pitchFamily="2" charset="-122"/>
              </a:rPr>
              <a:t>简单直接，干净利落的抽象</a:t>
            </a:r>
            <a:endParaRPr lang="zh-CN" altLang="en-US" sz="24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086" name="文本框 13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>
            <a:spLocks noChangeArrowheads="1"/>
          </p:cNvSpPr>
          <p:nvPr/>
        </p:nvSpPr>
        <p:spPr bwMode="auto">
          <a:xfrm>
            <a:off x="206375" y="4557713"/>
            <a:ext cx="53705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华文细黑" pitchFamily="2" charset="-122"/>
                <a:ea typeface="华文细黑" pitchFamily="2" charset="-122"/>
              </a:rPr>
              <a:t>03. </a:t>
            </a:r>
            <a:r>
              <a:rPr lang="zh-CN" altLang="en-US" sz="2400" b="1">
                <a:latin typeface="华文细黑" pitchFamily="2" charset="-122"/>
                <a:ea typeface="华文细黑" pitchFamily="2" charset="-122"/>
              </a:rPr>
              <a:t>能通过所有的测试</a:t>
            </a:r>
            <a:endParaRPr lang="zh-CN" altLang="en-US" sz="24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087" name="文本框 13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>
            <a:spLocks noChangeArrowheads="1"/>
          </p:cNvSpPr>
          <p:nvPr/>
        </p:nvSpPr>
        <p:spPr bwMode="auto">
          <a:xfrm>
            <a:off x="206375" y="5368925"/>
            <a:ext cx="5370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华文细黑" pitchFamily="2" charset="-122"/>
                <a:ea typeface="华文细黑" pitchFamily="2" charset="-122"/>
              </a:rPr>
              <a:t>04. </a:t>
            </a:r>
            <a:r>
              <a:rPr lang="zh-CN" altLang="en-US" sz="2400" b="1">
                <a:latin typeface="华文细黑" pitchFamily="2" charset="-122"/>
                <a:ea typeface="华文细黑" pitchFamily="2" charset="-122"/>
              </a:rPr>
              <a:t>没有重复代码</a:t>
            </a:r>
            <a:endParaRPr lang="zh-CN" altLang="en-US" sz="240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3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>
            <a:spLocks noChangeArrowheads="1"/>
          </p:cNvSpPr>
          <p:nvPr/>
        </p:nvSpPr>
        <p:spPr bwMode="auto">
          <a:xfrm>
            <a:off x="5376863" y="2938463"/>
            <a:ext cx="537051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华文细黑" pitchFamily="2" charset="-122"/>
                <a:ea typeface="华文细黑" pitchFamily="2" charset="-122"/>
              </a:rPr>
              <a:t>01. </a:t>
            </a:r>
            <a:r>
              <a:rPr lang="en-US" altLang="zh-CN" sz="2800">
                <a:latin typeface="华文细黑" pitchFamily="2" charset="-122"/>
                <a:ea typeface="华文细黑" pitchFamily="2" charset="-122"/>
              </a:rPr>
              <a:t>Click to add text</a:t>
            </a:r>
            <a:endParaRPr lang="zh-CN" altLang="en-US" sz="28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099" name="文本框 15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>
            <a:spLocks noChangeArrowheads="1"/>
          </p:cNvSpPr>
          <p:nvPr/>
        </p:nvSpPr>
        <p:spPr bwMode="auto">
          <a:xfrm>
            <a:off x="5376863" y="3506788"/>
            <a:ext cx="53705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华文细黑" pitchFamily="2" charset="-122"/>
                <a:ea typeface="华文细黑" pitchFamily="2" charset="-122"/>
              </a:rPr>
              <a:t>02. </a:t>
            </a:r>
            <a:r>
              <a:rPr lang="en-US" altLang="zh-CN" sz="2800">
                <a:latin typeface="华文细黑" pitchFamily="2" charset="-122"/>
                <a:ea typeface="华文细黑" pitchFamily="2" charset="-122"/>
              </a:rPr>
              <a:t>Add your text here</a:t>
            </a:r>
            <a:endParaRPr lang="zh-CN" altLang="en-US" sz="28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100" name="文本框 17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>
            <a:spLocks noChangeArrowheads="1"/>
          </p:cNvSpPr>
          <p:nvPr/>
        </p:nvSpPr>
        <p:spPr bwMode="auto">
          <a:xfrm>
            <a:off x="5376863" y="4075113"/>
            <a:ext cx="53705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华文细黑" pitchFamily="2" charset="-122"/>
                <a:ea typeface="华文细黑" pitchFamily="2" charset="-122"/>
              </a:rPr>
              <a:t>03. </a:t>
            </a:r>
            <a:r>
              <a:rPr lang="en-US" altLang="zh-CN" sz="2800">
                <a:latin typeface="华文细黑" pitchFamily="2" charset="-122"/>
                <a:ea typeface="华文细黑" pitchFamily="2" charset="-122"/>
              </a:rPr>
              <a:t>Your text here </a:t>
            </a:r>
            <a:endParaRPr lang="zh-CN" altLang="en-US" sz="28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101" name="文本框 19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>
            <a:spLocks noChangeArrowheads="1"/>
          </p:cNvSpPr>
          <p:nvPr/>
        </p:nvSpPr>
        <p:spPr bwMode="auto">
          <a:xfrm>
            <a:off x="411163" y="3524250"/>
            <a:ext cx="53705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华文细黑" pitchFamily="2" charset="-122"/>
                <a:ea typeface="华文细黑" pitchFamily="2" charset="-122"/>
              </a:rPr>
              <a:t>02. </a:t>
            </a:r>
            <a:r>
              <a:rPr lang="zh-CN" altLang="en-US" sz="2800">
                <a:latin typeface="华文细黑" pitchFamily="2" charset="-122"/>
                <a:ea typeface="华文细黑" pitchFamily="2" charset="-122"/>
              </a:rPr>
              <a:t>有意义的命名</a:t>
            </a:r>
          </a:p>
        </p:txBody>
      </p:sp>
      <p:sp>
        <p:nvSpPr>
          <p:cNvPr id="21" name="矩形 20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10734675" y="5726113"/>
            <a:ext cx="401638" cy="4032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22" name="矩形 21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1054100" y="5726113"/>
            <a:ext cx="1836738" cy="4032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1" name="矩形 10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2090738" y="766763"/>
            <a:ext cx="2330450" cy="26622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cxnSp>
        <p:nvCxnSpPr>
          <p:cNvPr id="12" name="直接连接符 11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CxnSpPr/>
          <p:nvPr/>
        </p:nvCxnSpPr>
        <p:spPr>
          <a:xfrm>
            <a:off x="5484813" y="2803525"/>
            <a:ext cx="1285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6" name="e7d195523061f1c0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 hidden="1"/>
          <p:cNvSpPr txBox="1">
            <a:spLocks noChangeArrowheads="1"/>
          </p:cNvSpPr>
          <p:nvPr/>
        </p:nvSpPr>
        <p:spPr bwMode="auto">
          <a:xfrm>
            <a:off x="-355600" y="1803400"/>
            <a:ext cx="3222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0">
                <a:latin typeface="华文细黑" pitchFamily="2" charset="-122"/>
                <a:ea typeface="华文细黑" pitchFamily="2" charset="-122"/>
              </a:rPr>
              <a:t>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</a:t>
            </a:r>
            <a:endParaRPr lang="zh-CN" altLang="en-US" sz="100"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4107" name="图片 1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13" y="1708150"/>
            <a:ext cx="576262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8" name="文本框 13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>
            <a:spLocks noChangeArrowheads="1"/>
          </p:cNvSpPr>
          <p:nvPr/>
        </p:nvSpPr>
        <p:spPr bwMode="auto">
          <a:xfrm>
            <a:off x="290513" y="4051300"/>
            <a:ext cx="5370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华文细黑" pitchFamily="2" charset="-122"/>
                <a:ea typeface="华文细黑" pitchFamily="2" charset="-122"/>
              </a:rPr>
              <a:t>1.</a:t>
            </a:r>
            <a:r>
              <a:rPr lang="zh-CN" altLang="en-US" sz="2400">
                <a:latin typeface="华文细黑" pitchFamily="2" charset="-122"/>
                <a:ea typeface="华文细黑" pitchFamily="2" charset="-122"/>
              </a:rPr>
              <a:t>名副其实</a:t>
            </a:r>
          </a:p>
        </p:txBody>
      </p:sp>
      <p:sp>
        <p:nvSpPr>
          <p:cNvPr id="4109" name="文本框 13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>
            <a:spLocks noChangeArrowheads="1"/>
          </p:cNvSpPr>
          <p:nvPr/>
        </p:nvSpPr>
        <p:spPr bwMode="auto">
          <a:xfrm>
            <a:off x="290513" y="4521200"/>
            <a:ext cx="53705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华文细黑" pitchFamily="2" charset="-122"/>
                <a:ea typeface="华文细黑" pitchFamily="2" charset="-122"/>
              </a:rPr>
              <a:t>2.</a:t>
            </a:r>
            <a:r>
              <a:rPr lang="zh-CN" altLang="en-US" sz="2400">
                <a:latin typeface="华文细黑" pitchFamily="2" charset="-122"/>
                <a:ea typeface="华文细黑" pitchFamily="2" charset="-122"/>
              </a:rPr>
              <a:t>避免误导</a:t>
            </a:r>
          </a:p>
        </p:txBody>
      </p:sp>
      <p:sp>
        <p:nvSpPr>
          <p:cNvPr id="4110" name="文本框 13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>
            <a:spLocks noChangeArrowheads="1"/>
          </p:cNvSpPr>
          <p:nvPr/>
        </p:nvSpPr>
        <p:spPr bwMode="auto">
          <a:xfrm>
            <a:off x="301625" y="4981575"/>
            <a:ext cx="5370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华文细黑" pitchFamily="2" charset="-122"/>
                <a:ea typeface="华文细黑" pitchFamily="2" charset="-122"/>
              </a:rPr>
              <a:t>3.</a:t>
            </a:r>
            <a:r>
              <a:rPr lang="zh-CN" altLang="en-US" sz="2400">
                <a:latin typeface="华文细黑" pitchFamily="2" charset="-122"/>
                <a:ea typeface="华文细黑" pitchFamily="2" charset="-122"/>
              </a:rPr>
              <a:t>做有意义的区分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>
            <a:spLocks noChangeArrowheads="1"/>
          </p:cNvSpPr>
          <p:nvPr/>
        </p:nvSpPr>
        <p:spPr bwMode="auto">
          <a:xfrm>
            <a:off x="477838" y="2419350"/>
            <a:ext cx="3694112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1">
                <a:latin typeface="华文细黑" pitchFamily="2" charset="-122"/>
                <a:ea typeface="华文细黑" pitchFamily="2" charset="-122"/>
              </a:rPr>
              <a:t>03.</a:t>
            </a:r>
            <a:r>
              <a:rPr lang="zh-CN" altLang="en-US" sz="4400" b="1">
                <a:latin typeface="华文细黑" pitchFamily="2" charset="-122"/>
                <a:ea typeface="华文细黑" pitchFamily="2" charset="-122"/>
              </a:rPr>
              <a:t>函数</a:t>
            </a:r>
          </a:p>
        </p:txBody>
      </p:sp>
      <p:sp>
        <p:nvSpPr>
          <p:cNvPr id="6" name="矩形 5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 rot="16200000">
            <a:off x="238919" y="5106194"/>
            <a:ext cx="1838325" cy="2079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7" name="矩形 6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8902700" y="728663"/>
            <a:ext cx="2233613" cy="22336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2" name="矩形 11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8321675" y="5534025"/>
            <a:ext cx="593725" cy="5953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3" name="矩形 12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1955800" y="1506538"/>
            <a:ext cx="738188" cy="7524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cxnSp>
        <p:nvCxnSpPr>
          <p:cNvPr id="9" name="直接连接符 8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CxnSpPr/>
          <p:nvPr/>
        </p:nvCxnSpPr>
        <p:spPr>
          <a:xfrm>
            <a:off x="1976438" y="6754813"/>
            <a:ext cx="1838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8" name="e7d195523061f1c0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 hidden="1"/>
          <p:cNvSpPr txBox="1">
            <a:spLocks noChangeArrowheads="1"/>
          </p:cNvSpPr>
          <p:nvPr/>
        </p:nvSpPr>
        <p:spPr bwMode="auto">
          <a:xfrm>
            <a:off x="-355600" y="1803400"/>
            <a:ext cx="3222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0">
                <a:latin typeface="华文细黑" pitchFamily="2" charset="-122"/>
                <a:ea typeface="华文细黑" pitchFamily="2" charset="-122"/>
              </a:rPr>
              <a:t>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</a:t>
            </a:r>
            <a:endParaRPr lang="zh-CN" altLang="en-US" sz="100"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5129" name="图片 7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63" y="331788"/>
            <a:ext cx="4506912" cy="526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0" name="文本框 13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>
            <a:spLocks noChangeArrowheads="1"/>
          </p:cNvSpPr>
          <p:nvPr/>
        </p:nvSpPr>
        <p:spPr bwMode="auto">
          <a:xfrm>
            <a:off x="1377950" y="5713413"/>
            <a:ext cx="68357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/>
              <a:t>函数只应该做一件事情，把一件事情做好，而且只由它来做这一件事情</a:t>
            </a:r>
            <a:endParaRPr lang="zh-CN" altLang="en-US" sz="240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3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>
            <a:spLocks noChangeArrowheads="1"/>
          </p:cNvSpPr>
          <p:nvPr/>
        </p:nvSpPr>
        <p:spPr bwMode="auto">
          <a:xfrm>
            <a:off x="5376863" y="2938463"/>
            <a:ext cx="537051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华文细黑" pitchFamily="2" charset="-122"/>
                <a:ea typeface="华文细黑" pitchFamily="2" charset="-122"/>
              </a:rPr>
              <a:t>01. </a:t>
            </a:r>
            <a:r>
              <a:rPr lang="en-US" altLang="zh-CN" sz="2800">
                <a:latin typeface="华文细黑" pitchFamily="2" charset="-122"/>
                <a:ea typeface="华文细黑" pitchFamily="2" charset="-122"/>
              </a:rPr>
              <a:t>Click to add text</a:t>
            </a:r>
            <a:endParaRPr lang="zh-CN" altLang="en-US" sz="28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147" name="文本框 15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>
            <a:spLocks noChangeArrowheads="1"/>
          </p:cNvSpPr>
          <p:nvPr/>
        </p:nvSpPr>
        <p:spPr bwMode="auto">
          <a:xfrm>
            <a:off x="5376863" y="3506788"/>
            <a:ext cx="53705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华文细黑" pitchFamily="2" charset="-122"/>
                <a:ea typeface="华文细黑" pitchFamily="2" charset="-122"/>
              </a:rPr>
              <a:t>02. </a:t>
            </a:r>
            <a:r>
              <a:rPr lang="en-US" altLang="zh-CN" sz="2800">
                <a:latin typeface="华文细黑" pitchFamily="2" charset="-122"/>
                <a:ea typeface="华文细黑" pitchFamily="2" charset="-122"/>
              </a:rPr>
              <a:t>Add your text here</a:t>
            </a:r>
            <a:endParaRPr lang="zh-CN" altLang="en-US" sz="28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148" name="文本框 17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>
            <a:spLocks noChangeArrowheads="1"/>
          </p:cNvSpPr>
          <p:nvPr/>
        </p:nvSpPr>
        <p:spPr bwMode="auto">
          <a:xfrm>
            <a:off x="5376863" y="4075113"/>
            <a:ext cx="53705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华文细黑" pitchFamily="2" charset="-122"/>
                <a:ea typeface="华文细黑" pitchFamily="2" charset="-122"/>
              </a:rPr>
              <a:t>03. </a:t>
            </a:r>
            <a:r>
              <a:rPr lang="en-US" altLang="zh-CN" sz="2800">
                <a:latin typeface="华文细黑" pitchFamily="2" charset="-122"/>
                <a:ea typeface="华文细黑" pitchFamily="2" charset="-122"/>
              </a:rPr>
              <a:t>Your text here </a:t>
            </a:r>
            <a:endParaRPr lang="zh-CN" altLang="en-US" sz="28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149" name="文本框 19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>
            <a:spLocks noChangeArrowheads="1"/>
          </p:cNvSpPr>
          <p:nvPr/>
        </p:nvSpPr>
        <p:spPr bwMode="auto">
          <a:xfrm>
            <a:off x="411163" y="3524250"/>
            <a:ext cx="53705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华文细黑" pitchFamily="2" charset="-122"/>
                <a:ea typeface="华文细黑" pitchFamily="2" charset="-122"/>
              </a:rPr>
              <a:t>04. </a:t>
            </a:r>
            <a:r>
              <a:rPr lang="zh-CN" altLang="en-US" sz="2800">
                <a:latin typeface="华文细黑" pitchFamily="2" charset="-122"/>
                <a:ea typeface="华文细黑" pitchFamily="2" charset="-122"/>
              </a:rPr>
              <a:t>注释</a:t>
            </a:r>
          </a:p>
        </p:txBody>
      </p:sp>
      <p:sp>
        <p:nvSpPr>
          <p:cNvPr id="21" name="矩形 20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10734675" y="5726113"/>
            <a:ext cx="401638" cy="4032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22" name="矩形 21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1054100" y="5726113"/>
            <a:ext cx="1836738" cy="4032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1" name="矩形 10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2090738" y="766763"/>
            <a:ext cx="2330450" cy="26622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cxnSp>
        <p:nvCxnSpPr>
          <p:cNvPr id="12" name="直接连接符 11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CxnSpPr/>
          <p:nvPr/>
        </p:nvCxnSpPr>
        <p:spPr>
          <a:xfrm>
            <a:off x="5484813" y="2803525"/>
            <a:ext cx="1285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4" name="e7d195523061f1c0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 hidden="1"/>
          <p:cNvSpPr txBox="1">
            <a:spLocks noChangeArrowheads="1"/>
          </p:cNvSpPr>
          <p:nvPr/>
        </p:nvSpPr>
        <p:spPr bwMode="auto">
          <a:xfrm>
            <a:off x="-355600" y="1803400"/>
            <a:ext cx="3222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0">
                <a:latin typeface="华文细黑" pitchFamily="2" charset="-122"/>
                <a:ea typeface="华文细黑" pitchFamily="2" charset="-122"/>
              </a:rPr>
              <a:t>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</a:t>
            </a:r>
            <a:endParaRPr lang="zh-CN" altLang="en-US" sz="100"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6155" name="图片 2" descr="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050" y="1616075"/>
            <a:ext cx="5745163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6" name="文本框 8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>
            <a:spLocks noChangeArrowheads="1"/>
          </p:cNvSpPr>
          <p:nvPr/>
        </p:nvSpPr>
        <p:spPr bwMode="auto">
          <a:xfrm>
            <a:off x="5038725" y="496888"/>
            <a:ext cx="53578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/>
              <a:t>Comments Do Not Make Up for Bad Code.</a:t>
            </a:r>
          </a:p>
          <a:p>
            <a:pPr eaLnBrk="1" hangingPunct="1"/>
            <a:r>
              <a:rPr lang="zh-CN" altLang="en-US" sz="2400"/>
              <a:t>（注释不是对劣质代码的补救）</a:t>
            </a:r>
            <a:endParaRPr lang="zh-CN" altLang="en-US" sz="2400" b="1">
              <a:latin typeface="华文细黑" pitchFamily="2" charset="-122"/>
              <a:ea typeface="华文细黑" pitchFamily="2" charset="-122"/>
              <a:sym typeface="Calibri" pitchFamily="34" charset="0"/>
            </a:endParaRPr>
          </a:p>
        </p:txBody>
      </p:sp>
      <p:sp>
        <p:nvSpPr>
          <p:cNvPr id="6157" name="文本框 13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>
            <a:spLocks noChangeArrowheads="1"/>
          </p:cNvSpPr>
          <p:nvPr/>
        </p:nvSpPr>
        <p:spPr bwMode="auto">
          <a:xfrm>
            <a:off x="290513" y="4051300"/>
            <a:ext cx="5370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华文细黑" pitchFamily="2" charset="-122"/>
                <a:ea typeface="华文细黑" pitchFamily="2" charset="-122"/>
              </a:rPr>
              <a:t>1.</a:t>
            </a:r>
            <a:r>
              <a:rPr lang="zh-CN" altLang="en-US" sz="2400"/>
              <a:t>对意图的解释</a:t>
            </a:r>
            <a:endParaRPr lang="zh-CN" altLang="en-US" sz="24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158" name="文本框 13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>
            <a:spLocks noChangeArrowheads="1"/>
          </p:cNvSpPr>
          <p:nvPr/>
        </p:nvSpPr>
        <p:spPr bwMode="auto">
          <a:xfrm>
            <a:off x="290513" y="4562475"/>
            <a:ext cx="5370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华文细黑" pitchFamily="2" charset="-122"/>
                <a:ea typeface="华文细黑" pitchFamily="2" charset="-122"/>
              </a:rPr>
              <a:t>2.</a:t>
            </a:r>
            <a:r>
              <a:rPr lang="zh-CN" altLang="en-US" sz="2400"/>
              <a:t>阐释</a:t>
            </a:r>
            <a:endParaRPr lang="zh-CN" altLang="en-US" sz="240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1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>
            <a:spLocks noChangeArrowheads="1"/>
          </p:cNvSpPr>
          <p:nvPr/>
        </p:nvSpPr>
        <p:spPr bwMode="auto">
          <a:xfrm>
            <a:off x="477838" y="2419350"/>
            <a:ext cx="3694112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1">
                <a:latin typeface="华文细黑" pitchFamily="2" charset="-122"/>
                <a:ea typeface="华文细黑" pitchFamily="2" charset="-122"/>
              </a:rPr>
              <a:t>05.</a:t>
            </a:r>
            <a:r>
              <a:rPr lang="zh-CN" altLang="en-US" sz="4400" b="1">
                <a:latin typeface="华文细黑" pitchFamily="2" charset="-122"/>
                <a:ea typeface="华文细黑" pitchFamily="2" charset="-122"/>
              </a:rPr>
              <a:t>格式</a:t>
            </a:r>
          </a:p>
        </p:txBody>
      </p:sp>
      <p:sp>
        <p:nvSpPr>
          <p:cNvPr id="6" name="矩形 5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 rot="16200000">
            <a:off x="10068719" y="5166519"/>
            <a:ext cx="1838325" cy="2079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7" name="矩形 6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8902700" y="728663"/>
            <a:ext cx="2233613" cy="22336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2" name="矩形 11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8321675" y="5534025"/>
            <a:ext cx="593725" cy="5953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3" name="矩形 12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1955800" y="1506538"/>
            <a:ext cx="738188" cy="7524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cxnSp>
        <p:nvCxnSpPr>
          <p:cNvPr id="9" name="直接连接符 8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CxnSpPr/>
          <p:nvPr/>
        </p:nvCxnSpPr>
        <p:spPr>
          <a:xfrm>
            <a:off x="2778125" y="6273800"/>
            <a:ext cx="1838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6" name="e7d195523061f1c0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 hidden="1"/>
          <p:cNvSpPr txBox="1">
            <a:spLocks noChangeArrowheads="1"/>
          </p:cNvSpPr>
          <p:nvPr/>
        </p:nvSpPr>
        <p:spPr bwMode="auto">
          <a:xfrm>
            <a:off x="-355600" y="1803400"/>
            <a:ext cx="3222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0">
                <a:latin typeface="华文细黑" pitchFamily="2" charset="-122"/>
                <a:ea typeface="华文细黑" pitchFamily="2" charset="-122"/>
              </a:rPr>
              <a:t>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</a:t>
            </a:r>
            <a:endParaRPr lang="zh-CN" altLang="en-US" sz="100"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7177" name="图片 2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738" y="1495425"/>
            <a:ext cx="433387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8" name="文本框 13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>
            <a:spLocks noChangeArrowheads="1"/>
          </p:cNvSpPr>
          <p:nvPr/>
        </p:nvSpPr>
        <p:spPr bwMode="auto">
          <a:xfrm>
            <a:off x="180975" y="3198813"/>
            <a:ext cx="53705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华文细黑" pitchFamily="2" charset="-122"/>
                <a:ea typeface="华文细黑" pitchFamily="2" charset="-122"/>
              </a:rPr>
              <a:t>1.</a:t>
            </a:r>
            <a:r>
              <a:rPr lang="zh-CN" altLang="en-US" sz="2400"/>
              <a:t>垂直方向的区别、靠近和距离</a:t>
            </a:r>
            <a:endParaRPr lang="zh-CN" altLang="en-US" sz="24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179" name="文本框 13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>
            <a:spLocks noChangeArrowheads="1"/>
          </p:cNvSpPr>
          <p:nvPr/>
        </p:nvSpPr>
        <p:spPr bwMode="auto">
          <a:xfrm>
            <a:off x="180975" y="3679825"/>
            <a:ext cx="59737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华文细黑" pitchFamily="2" charset="-122"/>
                <a:ea typeface="华文细黑" pitchFamily="2" charset="-122"/>
              </a:rPr>
              <a:t>2.</a:t>
            </a:r>
            <a:r>
              <a:rPr lang="zh-CN" altLang="en-US" sz="2400"/>
              <a:t> 若某个函数调用了另外一个，就应该把它们放在一起，而且调用者要放在被调用者上面。</a:t>
            </a:r>
            <a:endParaRPr lang="zh-CN" altLang="en-US" sz="24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180" name="文本框 13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>
            <a:spLocks noChangeArrowheads="1"/>
          </p:cNvSpPr>
          <p:nvPr/>
        </p:nvSpPr>
        <p:spPr bwMode="auto">
          <a:xfrm>
            <a:off x="180975" y="4897438"/>
            <a:ext cx="53705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华文细黑" pitchFamily="2" charset="-122"/>
                <a:ea typeface="华文细黑" pitchFamily="2" charset="-122"/>
              </a:rPr>
              <a:t>3.</a:t>
            </a:r>
            <a:r>
              <a:rPr lang="zh-CN" altLang="en-US" sz="2400"/>
              <a:t>注意缩进，这里提到一个具体的就是</a:t>
            </a:r>
            <a:r>
              <a:rPr lang="en-US" altLang="zh-CN" sz="2400"/>
              <a:t>if,else</a:t>
            </a:r>
            <a:r>
              <a:rPr lang="zh-CN" altLang="en-US" sz="2400"/>
              <a:t>等代码块只有一行甚至是为空的时候，我们也要进行缩进，不能偷懒</a:t>
            </a:r>
            <a:endParaRPr lang="zh-CN" altLang="en-US" sz="240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13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>
            <a:spLocks noChangeArrowheads="1"/>
          </p:cNvSpPr>
          <p:nvPr/>
        </p:nvSpPr>
        <p:spPr bwMode="auto">
          <a:xfrm>
            <a:off x="5376863" y="2938463"/>
            <a:ext cx="537051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华文细黑" pitchFamily="2" charset="-122"/>
                <a:ea typeface="华文细黑" pitchFamily="2" charset="-122"/>
              </a:rPr>
              <a:t>01. </a:t>
            </a:r>
            <a:r>
              <a:rPr lang="en-US" altLang="zh-CN" sz="2800">
                <a:latin typeface="华文细黑" pitchFamily="2" charset="-122"/>
                <a:ea typeface="华文细黑" pitchFamily="2" charset="-122"/>
              </a:rPr>
              <a:t>Click to add text</a:t>
            </a:r>
            <a:endParaRPr lang="zh-CN" altLang="en-US" sz="28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8195" name="文本框 15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>
            <a:spLocks noChangeArrowheads="1"/>
          </p:cNvSpPr>
          <p:nvPr/>
        </p:nvSpPr>
        <p:spPr bwMode="auto">
          <a:xfrm>
            <a:off x="5376863" y="3506788"/>
            <a:ext cx="53705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华文细黑" pitchFamily="2" charset="-122"/>
                <a:ea typeface="华文细黑" pitchFamily="2" charset="-122"/>
              </a:rPr>
              <a:t>02. </a:t>
            </a:r>
            <a:r>
              <a:rPr lang="en-US" altLang="zh-CN" sz="2800">
                <a:latin typeface="华文细黑" pitchFamily="2" charset="-122"/>
                <a:ea typeface="华文细黑" pitchFamily="2" charset="-122"/>
              </a:rPr>
              <a:t>Add your text here</a:t>
            </a:r>
            <a:endParaRPr lang="zh-CN" altLang="en-US" sz="28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8196" name="文本框 17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>
            <a:spLocks noChangeArrowheads="1"/>
          </p:cNvSpPr>
          <p:nvPr/>
        </p:nvSpPr>
        <p:spPr bwMode="auto">
          <a:xfrm>
            <a:off x="5376863" y="4075113"/>
            <a:ext cx="53705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华文细黑" pitchFamily="2" charset="-122"/>
                <a:ea typeface="华文细黑" pitchFamily="2" charset="-122"/>
              </a:rPr>
              <a:t>03. </a:t>
            </a:r>
            <a:r>
              <a:rPr lang="en-US" altLang="zh-CN" sz="2800">
                <a:latin typeface="华文细黑" pitchFamily="2" charset="-122"/>
                <a:ea typeface="华文细黑" pitchFamily="2" charset="-122"/>
              </a:rPr>
              <a:t>Your text here </a:t>
            </a:r>
            <a:endParaRPr lang="zh-CN" altLang="en-US" sz="28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8197" name="文本框 19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>
            <a:spLocks noChangeArrowheads="1"/>
          </p:cNvSpPr>
          <p:nvPr/>
        </p:nvSpPr>
        <p:spPr bwMode="auto">
          <a:xfrm>
            <a:off x="411163" y="3524250"/>
            <a:ext cx="537051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华文细黑" pitchFamily="2" charset="-122"/>
                <a:ea typeface="华文细黑" pitchFamily="2" charset="-122"/>
              </a:rPr>
              <a:t>06. </a:t>
            </a:r>
            <a:r>
              <a:rPr lang="zh-CN" altLang="en-US" sz="2800">
                <a:latin typeface="华文细黑" pitchFamily="2" charset="-122"/>
                <a:ea typeface="华文细黑" pitchFamily="2" charset="-122"/>
              </a:rPr>
              <a:t>单元测试</a:t>
            </a:r>
          </a:p>
        </p:txBody>
      </p:sp>
      <p:sp>
        <p:nvSpPr>
          <p:cNvPr id="21" name="矩形 20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10734675" y="5726113"/>
            <a:ext cx="401638" cy="4032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22" name="矩形 21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1054100" y="5726113"/>
            <a:ext cx="1836738" cy="4032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1" name="矩形 10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2090738" y="766763"/>
            <a:ext cx="2330450" cy="26622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cxnSp>
        <p:nvCxnSpPr>
          <p:cNvPr id="12" name="直接连接符 11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CxnSpPr/>
          <p:nvPr/>
        </p:nvCxnSpPr>
        <p:spPr>
          <a:xfrm>
            <a:off x="5484813" y="2803525"/>
            <a:ext cx="1285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2" name="e7d195523061f1c0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 hidden="1"/>
          <p:cNvSpPr txBox="1">
            <a:spLocks noChangeArrowheads="1"/>
          </p:cNvSpPr>
          <p:nvPr/>
        </p:nvSpPr>
        <p:spPr bwMode="auto">
          <a:xfrm>
            <a:off x="-355600" y="1803400"/>
            <a:ext cx="3222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0">
                <a:latin typeface="华文细黑" pitchFamily="2" charset="-122"/>
                <a:ea typeface="华文细黑" pitchFamily="2" charset="-122"/>
              </a:rPr>
              <a:t>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</a:t>
            </a:r>
            <a:endParaRPr lang="zh-CN" altLang="en-US" sz="100"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8203" name="图片 2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863" y="1690688"/>
            <a:ext cx="5438775" cy="383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4" name="文本框 13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>
            <a:spLocks noChangeArrowheads="1"/>
          </p:cNvSpPr>
          <p:nvPr/>
        </p:nvSpPr>
        <p:spPr bwMode="auto">
          <a:xfrm>
            <a:off x="290513" y="4051300"/>
            <a:ext cx="53705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/>
              <a:t>FIRST</a:t>
            </a:r>
            <a:r>
              <a:rPr lang="zh-CN" altLang="en-US" sz="2400"/>
              <a:t>规则</a:t>
            </a:r>
            <a:r>
              <a:rPr lang="en-US" altLang="zh-CN" sz="2400"/>
              <a:t>:Fast</a:t>
            </a:r>
            <a:r>
              <a:rPr lang="zh-CN" altLang="en-US" sz="2400"/>
              <a:t>、</a:t>
            </a:r>
            <a:r>
              <a:rPr lang="en-US" altLang="zh-CN" sz="2400"/>
              <a:t>Independent</a:t>
            </a:r>
            <a:r>
              <a:rPr lang="zh-CN" altLang="en-US" sz="2400"/>
              <a:t>、</a:t>
            </a:r>
            <a:r>
              <a:rPr lang="en-US" altLang="zh-CN" sz="2400"/>
              <a:t>Repeatable</a:t>
            </a:r>
            <a:r>
              <a:rPr lang="zh-CN" altLang="en-US" sz="2400"/>
              <a:t>、</a:t>
            </a:r>
            <a:r>
              <a:rPr lang="en-US" altLang="zh-CN" sz="2400"/>
              <a:t>Self-Validating</a:t>
            </a:r>
            <a:r>
              <a:rPr lang="zh-CN" altLang="en-US" sz="2400"/>
              <a:t>、</a:t>
            </a:r>
            <a:r>
              <a:rPr lang="en-US" altLang="zh-CN" sz="2400"/>
              <a:t>Timely</a:t>
            </a:r>
            <a:endParaRPr lang="zh-CN" altLang="en-US" sz="240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文本框 1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>
            <a:spLocks noChangeArrowheads="1"/>
          </p:cNvSpPr>
          <p:nvPr/>
        </p:nvSpPr>
        <p:spPr bwMode="auto">
          <a:xfrm>
            <a:off x="477838" y="2419350"/>
            <a:ext cx="3694112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1">
                <a:latin typeface="华文细黑" pitchFamily="2" charset="-122"/>
                <a:ea typeface="华文细黑" pitchFamily="2" charset="-122"/>
              </a:rPr>
              <a:t>07.</a:t>
            </a:r>
            <a:r>
              <a:rPr lang="zh-CN" altLang="en-US" sz="4400" b="1">
                <a:latin typeface="华文细黑" pitchFamily="2" charset="-122"/>
                <a:ea typeface="华文细黑" pitchFamily="2" charset="-122"/>
              </a:rPr>
              <a:t>类</a:t>
            </a:r>
          </a:p>
        </p:txBody>
      </p:sp>
      <p:sp>
        <p:nvSpPr>
          <p:cNvPr id="6" name="矩形 5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 rot="16200000">
            <a:off x="238919" y="5106194"/>
            <a:ext cx="1838325" cy="2079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7" name="矩形 6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8902700" y="728663"/>
            <a:ext cx="2233613" cy="22336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2" name="矩形 11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8321675" y="5534025"/>
            <a:ext cx="593725" cy="5953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3" name="矩形 12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1955800" y="1506538"/>
            <a:ext cx="738188" cy="7524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cxnSp>
        <p:nvCxnSpPr>
          <p:cNvPr id="9" name="直接连接符 8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CxnSpPr/>
          <p:nvPr/>
        </p:nvCxnSpPr>
        <p:spPr>
          <a:xfrm>
            <a:off x="2778125" y="6273800"/>
            <a:ext cx="1838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4" name="e7d195523061f1c0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 hidden="1"/>
          <p:cNvSpPr txBox="1">
            <a:spLocks noChangeArrowheads="1"/>
          </p:cNvSpPr>
          <p:nvPr/>
        </p:nvSpPr>
        <p:spPr bwMode="auto">
          <a:xfrm>
            <a:off x="-355600" y="1803400"/>
            <a:ext cx="3222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0">
                <a:latin typeface="华文细黑" pitchFamily="2" charset="-122"/>
                <a:ea typeface="华文细黑" pitchFamily="2" charset="-122"/>
              </a:rPr>
              <a:t>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</a:t>
            </a:r>
            <a:endParaRPr lang="zh-CN" altLang="en-US" sz="100"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9225" name="图片 2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963" y="1420813"/>
            <a:ext cx="651192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6" name="文本框 13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>
            <a:spLocks noChangeArrowheads="1"/>
          </p:cNvSpPr>
          <p:nvPr/>
        </p:nvSpPr>
        <p:spPr bwMode="auto">
          <a:xfrm>
            <a:off x="180975" y="3198813"/>
            <a:ext cx="53705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/>
              <a:t>最重要的：单一职责原则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1054100" y="728663"/>
            <a:ext cx="581025" cy="5810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5" name="矩形 4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3813175" y="1982788"/>
            <a:ext cx="1808163" cy="18097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6" name="矩形 5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1055688" y="1982788"/>
            <a:ext cx="1809750" cy="1809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7" name="矩形 6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9326563" y="1982788"/>
            <a:ext cx="1809750" cy="1809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8" name="矩形 7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/>
          <p:nvPr/>
        </p:nvSpPr>
        <p:spPr>
          <a:xfrm>
            <a:off x="6570663" y="1982788"/>
            <a:ext cx="1808162" cy="1809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0247" name="文本框 16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>
            <a:spLocks noChangeArrowheads="1"/>
          </p:cNvSpPr>
          <p:nvPr/>
        </p:nvSpPr>
        <p:spPr bwMode="auto">
          <a:xfrm>
            <a:off x="1055688" y="4022725"/>
            <a:ext cx="18097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华文细黑" pitchFamily="2" charset="-122"/>
                <a:ea typeface="华文细黑" pitchFamily="2" charset="-122"/>
              </a:rPr>
              <a:t>准备阶段</a:t>
            </a:r>
          </a:p>
        </p:txBody>
      </p:sp>
      <p:sp>
        <p:nvSpPr>
          <p:cNvPr id="10248" name="文本框 17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>
            <a:spLocks noChangeArrowheads="1"/>
          </p:cNvSpPr>
          <p:nvPr/>
        </p:nvSpPr>
        <p:spPr bwMode="auto">
          <a:xfrm>
            <a:off x="3813175" y="4022725"/>
            <a:ext cx="180816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华文细黑" pitchFamily="2" charset="-122"/>
                <a:ea typeface="华文细黑" pitchFamily="2" charset="-122"/>
              </a:rPr>
              <a:t>设计阶段</a:t>
            </a:r>
          </a:p>
        </p:txBody>
      </p:sp>
      <p:sp>
        <p:nvSpPr>
          <p:cNvPr id="10249" name="文本框 18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>
            <a:spLocks noChangeArrowheads="1"/>
          </p:cNvSpPr>
          <p:nvPr/>
        </p:nvSpPr>
        <p:spPr bwMode="auto">
          <a:xfrm>
            <a:off x="6570663" y="4022725"/>
            <a:ext cx="1808162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sz="2400">
                <a:latin typeface="华文细黑" pitchFamily="2" charset="-122"/>
                <a:ea typeface="华文细黑" pitchFamily="2" charset="-122"/>
              </a:rPr>
              <a:t>Coding</a:t>
            </a:r>
          </a:p>
        </p:txBody>
      </p:sp>
      <p:sp>
        <p:nvSpPr>
          <p:cNvPr id="10250" name="文本框 19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 txBox="1">
            <a:spLocks noChangeArrowheads="1"/>
          </p:cNvSpPr>
          <p:nvPr/>
        </p:nvSpPr>
        <p:spPr bwMode="auto">
          <a:xfrm>
            <a:off x="9326563" y="4022725"/>
            <a:ext cx="18097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华文细黑" pitchFamily="2" charset="-122"/>
                <a:ea typeface="华文细黑" pitchFamily="2" charset="-122"/>
              </a:rPr>
              <a:t>上线</a:t>
            </a:r>
          </a:p>
        </p:txBody>
      </p:sp>
      <p:cxnSp>
        <p:nvCxnSpPr>
          <p:cNvPr id="25" name="直接连接符 24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CxnSpPr/>
          <p:nvPr/>
        </p:nvCxnSpPr>
        <p:spPr>
          <a:xfrm>
            <a:off x="1054100" y="5578475"/>
            <a:ext cx="3295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2" name="Freeform 128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SpPr>
            <a:spLocks noEditPoints="1" noChangeArrowheads="1"/>
          </p:cNvSpPr>
          <p:nvPr/>
        </p:nvSpPr>
        <p:spPr bwMode="auto">
          <a:xfrm>
            <a:off x="9909175" y="2449513"/>
            <a:ext cx="644525" cy="876300"/>
          </a:xfrm>
          <a:custGeom>
            <a:avLst/>
            <a:gdLst>
              <a:gd name="T0" fmla="*/ 16033 w 201"/>
              <a:gd name="T1" fmla="*/ 853831 h 273"/>
              <a:gd name="T2" fmla="*/ 198809 w 201"/>
              <a:gd name="T3" fmla="*/ 520002 h 273"/>
              <a:gd name="T4" fmla="*/ 0 w 201"/>
              <a:gd name="T5" fmla="*/ 378767 h 273"/>
              <a:gd name="T6" fmla="*/ 593220 w 201"/>
              <a:gd name="T7" fmla="*/ 0 h 273"/>
              <a:gd name="T8" fmla="*/ 615666 w 201"/>
              <a:gd name="T9" fmla="*/ 22469 h 273"/>
              <a:gd name="T10" fmla="*/ 416857 w 201"/>
              <a:gd name="T11" fmla="*/ 333829 h 273"/>
              <a:gd name="T12" fmla="*/ 644525 w 201"/>
              <a:gd name="T13" fmla="*/ 481484 h 273"/>
              <a:gd name="T14" fmla="*/ 38479 w 201"/>
              <a:gd name="T15" fmla="*/ 876300 h 273"/>
              <a:gd name="T16" fmla="*/ 16033 w 201"/>
              <a:gd name="T17" fmla="*/ 853831 h 273"/>
              <a:gd name="T18" fmla="*/ 67338 w 201"/>
              <a:gd name="T19" fmla="*/ 378767 h 273"/>
              <a:gd name="T20" fmla="*/ 243701 w 201"/>
              <a:gd name="T21" fmla="*/ 503953 h 273"/>
              <a:gd name="T22" fmla="*/ 76958 w 201"/>
              <a:gd name="T23" fmla="*/ 805682 h 273"/>
              <a:gd name="T24" fmla="*/ 577187 w 201"/>
              <a:gd name="T25" fmla="*/ 481484 h 273"/>
              <a:gd name="T26" fmla="*/ 365551 w 201"/>
              <a:gd name="T27" fmla="*/ 340248 h 273"/>
              <a:gd name="T28" fmla="*/ 538707 w 201"/>
              <a:gd name="T29" fmla="*/ 70618 h 273"/>
              <a:gd name="T30" fmla="*/ 67338 w 201"/>
              <a:gd name="T31" fmla="*/ 378767 h 27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01" h="273">
                <a:moveTo>
                  <a:pt x="5" y="266"/>
                </a:moveTo>
                <a:lnTo>
                  <a:pt x="62" y="162"/>
                </a:lnTo>
                <a:lnTo>
                  <a:pt x="0" y="118"/>
                </a:lnTo>
                <a:lnTo>
                  <a:pt x="185" y="0"/>
                </a:lnTo>
                <a:lnTo>
                  <a:pt x="192" y="7"/>
                </a:lnTo>
                <a:lnTo>
                  <a:pt x="130" y="104"/>
                </a:lnTo>
                <a:lnTo>
                  <a:pt x="201" y="150"/>
                </a:lnTo>
                <a:lnTo>
                  <a:pt x="12" y="273"/>
                </a:lnTo>
                <a:lnTo>
                  <a:pt x="5" y="266"/>
                </a:lnTo>
                <a:close/>
                <a:moveTo>
                  <a:pt x="21" y="118"/>
                </a:moveTo>
                <a:lnTo>
                  <a:pt x="76" y="157"/>
                </a:lnTo>
                <a:lnTo>
                  <a:pt x="24" y="251"/>
                </a:lnTo>
                <a:lnTo>
                  <a:pt x="180" y="150"/>
                </a:lnTo>
                <a:lnTo>
                  <a:pt x="114" y="106"/>
                </a:lnTo>
                <a:lnTo>
                  <a:pt x="168" y="22"/>
                </a:lnTo>
                <a:lnTo>
                  <a:pt x="21" y="11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8" name="组合 153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GrpSpPr/>
          <p:nvPr/>
        </p:nvGrpSpPr>
        <p:grpSpPr bwMode="auto">
          <a:xfrm>
            <a:off x="7099154" y="2500647"/>
            <a:ext cx="750914" cy="773372"/>
            <a:chOff x="1955800" y="4618038"/>
            <a:chExt cx="371475" cy="38258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9" name="Freeform 133"/>
            <p:cNvSpPr/>
            <p:nvPr/>
          </p:nvSpPr>
          <p:spPr bwMode="auto">
            <a:xfrm>
              <a:off x="2035175" y="4724400"/>
              <a:ext cx="173037" cy="111125"/>
            </a:xfrm>
            <a:custGeom>
              <a:avLst/>
              <a:gdLst>
                <a:gd name="T0" fmla="*/ 0 w 109"/>
                <a:gd name="T1" fmla="*/ 2147483647 h 70"/>
                <a:gd name="T2" fmla="*/ 2147483647 w 109"/>
                <a:gd name="T3" fmla="*/ 0 h 70"/>
                <a:gd name="T4" fmla="*/ 2147483647 w 109"/>
                <a:gd name="T5" fmla="*/ 2147483647 h 70"/>
                <a:gd name="T6" fmla="*/ 2147483647 w 109"/>
                <a:gd name="T7" fmla="*/ 2147483647 h 70"/>
                <a:gd name="T8" fmla="*/ 2147483647 w 109"/>
                <a:gd name="T9" fmla="*/ 2147483647 h 70"/>
                <a:gd name="T10" fmla="*/ 2147483647 w 109"/>
                <a:gd name="T11" fmla="*/ 2147483647 h 70"/>
                <a:gd name="T12" fmla="*/ 0 w 109"/>
                <a:gd name="T13" fmla="*/ 2147483647 h 70"/>
                <a:gd name="T14" fmla="*/ 0 w 109"/>
                <a:gd name="T15" fmla="*/ 2147483647 h 7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9" h="70">
                  <a:moveTo>
                    <a:pt x="0" y="7"/>
                  </a:moveTo>
                  <a:lnTo>
                    <a:pt x="7" y="0"/>
                  </a:lnTo>
                  <a:lnTo>
                    <a:pt x="66" y="56"/>
                  </a:lnTo>
                  <a:lnTo>
                    <a:pt x="102" y="17"/>
                  </a:lnTo>
                  <a:lnTo>
                    <a:pt x="109" y="27"/>
                  </a:lnTo>
                  <a:lnTo>
                    <a:pt x="69" y="70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defRPr/>
              </a:pPr>
              <a:endParaRPr lang="zh-CN" altLang="en-US" noProof="1"/>
            </a:p>
          </p:txBody>
        </p:sp>
        <p:sp>
          <p:nvSpPr>
            <p:cNvPr id="30" name="Freeform 134"/>
            <p:cNvSpPr>
              <a:spLocks noEditPoints="1"/>
            </p:cNvSpPr>
            <p:nvPr/>
          </p:nvSpPr>
          <p:spPr bwMode="auto">
            <a:xfrm>
              <a:off x="1955800" y="4618038"/>
              <a:ext cx="371475" cy="382588"/>
            </a:xfrm>
            <a:custGeom>
              <a:avLst/>
              <a:gdLst>
                <a:gd name="T0" fmla="*/ 0 w 99"/>
                <a:gd name="T1" fmla="*/ 2147483647 h 100"/>
                <a:gd name="T2" fmla="*/ 2147483647 w 99"/>
                <a:gd name="T3" fmla="*/ 0 h 100"/>
                <a:gd name="T4" fmla="*/ 2147483647 w 99"/>
                <a:gd name="T5" fmla="*/ 0 h 100"/>
                <a:gd name="T6" fmla="*/ 2147483647 w 99"/>
                <a:gd name="T7" fmla="*/ 2147483647 h 100"/>
                <a:gd name="T8" fmla="*/ 2147483647 w 99"/>
                <a:gd name="T9" fmla="*/ 2147483647 h 100"/>
                <a:gd name="T10" fmla="*/ 2147483647 w 99"/>
                <a:gd name="T11" fmla="*/ 2147483647 h 100"/>
                <a:gd name="T12" fmla="*/ 2147483647 w 99"/>
                <a:gd name="T13" fmla="*/ 2147483647 h 100"/>
                <a:gd name="T14" fmla="*/ 0 w 99"/>
                <a:gd name="T15" fmla="*/ 2147483647 h 100"/>
                <a:gd name="T16" fmla="*/ 2147483647 w 99"/>
                <a:gd name="T17" fmla="*/ 2147483647 h 100"/>
                <a:gd name="T18" fmla="*/ 2147483647 w 99"/>
                <a:gd name="T19" fmla="*/ 2147483647 h 100"/>
                <a:gd name="T20" fmla="*/ 2147483647 w 99"/>
                <a:gd name="T21" fmla="*/ 2147483647 h 100"/>
                <a:gd name="T22" fmla="*/ 2147483647 w 99"/>
                <a:gd name="T23" fmla="*/ 2147483647 h 100"/>
                <a:gd name="T24" fmla="*/ 2147483647 w 99"/>
                <a:gd name="T25" fmla="*/ 2147483647 h 100"/>
                <a:gd name="T26" fmla="*/ 2147483647 w 99"/>
                <a:gd name="T27" fmla="*/ 2147483647 h 100"/>
                <a:gd name="T28" fmla="*/ 2147483647 w 99"/>
                <a:gd name="T29" fmla="*/ 2147483647 h 100"/>
                <a:gd name="T30" fmla="*/ 2147483647 w 99"/>
                <a:gd name="T31" fmla="*/ 2147483647 h 100"/>
                <a:gd name="T32" fmla="*/ 2147483647 w 99"/>
                <a:gd name="T33" fmla="*/ 2147483647 h 1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9" h="100">
                  <a:moveTo>
                    <a:pt x="0" y="50"/>
                  </a:moveTo>
                  <a:cubicBezTo>
                    <a:pt x="0" y="23"/>
                    <a:pt x="22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77" y="0"/>
                    <a:pt x="99" y="23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78"/>
                    <a:pt x="77" y="100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22" y="100"/>
                    <a:pt x="0" y="78"/>
                    <a:pt x="0" y="50"/>
                  </a:cubicBezTo>
                  <a:close/>
                  <a:moveTo>
                    <a:pt x="4" y="50"/>
                  </a:moveTo>
                  <a:cubicBezTo>
                    <a:pt x="4" y="75"/>
                    <a:pt x="25" y="96"/>
                    <a:pt x="50" y="96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75" y="96"/>
                    <a:pt x="95" y="75"/>
                    <a:pt x="95" y="50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95" y="25"/>
                    <a:pt x="75" y="5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25" y="5"/>
                    <a:pt x="4" y="25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defRPr/>
              </a:pPr>
              <a:endParaRPr lang="zh-CN" altLang="en-US" noProof="1"/>
            </a:p>
          </p:txBody>
        </p:sp>
      </p:grpSp>
      <p:grpSp>
        <p:nvGrpSpPr>
          <p:cNvPr id="31" name="组合 152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GrpSpPr/>
          <p:nvPr/>
        </p:nvGrpSpPr>
        <p:grpSpPr bwMode="auto">
          <a:xfrm>
            <a:off x="4234433" y="2402772"/>
            <a:ext cx="965916" cy="969122"/>
            <a:chOff x="1208088" y="4572000"/>
            <a:chExt cx="477837" cy="479426"/>
          </a:xfrm>
          <a:solidFill>
            <a:schemeClr val="bg1"/>
          </a:solidFill>
        </p:grpSpPr>
        <p:sp>
          <p:nvSpPr>
            <p:cNvPr id="32" name="Freeform 136"/>
            <p:cNvSpPr>
              <a:spLocks noEditPoints="1"/>
            </p:cNvSpPr>
            <p:nvPr/>
          </p:nvSpPr>
          <p:spPr bwMode="auto">
            <a:xfrm>
              <a:off x="1463675" y="4824413"/>
              <a:ext cx="222250" cy="227013"/>
            </a:xfrm>
            <a:custGeom>
              <a:avLst/>
              <a:gdLst>
                <a:gd name="T0" fmla="*/ 2147483647 w 59"/>
                <a:gd name="T1" fmla="*/ 2147483647 h 59"/>
                <a:gd name="T2" fmla="*/ 2147483647 w 59"/>
                <a:gd name="T3" fmla="*/ 2147483647 h 59"/>
                <a:gd name="T4" fmla="*/ 2147483647 w 59"/>
                <a:gd name="T5" fmla="*/ 2147483647 h 59"/>
                <a:gd name="T6" fmla="*/ 2147483647 w 59"/>
                <a:gd name="T7" fmla="*/ 2147483647 h 59"/>
                <a:gd name="T8" fmla="*/ 2147483647 w 59"/>
                <a:gd name="T9" fmla="*/ 2147483647 h 59"/>
                <a:gd name="T10" fmla="*/ 0 w 59"/>
                <a:gd name="T11" fmla="*/ 2147483647 h 59"/>
                <a:gd name="T12" fmla="*/ 2147483647 w 59"/>
                <a:gd name="T13" fmla="*/ 2147483647 h 59"/>
                <a:gd name="T14" fmla="*/ 2147483647 w 59"/>
                <a:gd name="T15" fmla="*/ 2147483647 h 59"/>
                <a:gd name="T16" fmla="*/ 2147483647 w 59"/>
                <a:gd name="T17" fmla="*/ 2147483647 h 59"/>
                <a:gd name="T18" fmla="*/ 2147483647 w 59"/>
                <a:gd name="T19" fmla="*/ 2147483647 h 59"/>
                <a:gd name="T20" fmla="*/ 2147483647 w 59"/>
                <a:gd name="T21" fmla="*/ 2147483647 h 59"/>
                <a:gd name="T22" fmla="*/ 2147483647 w 59"/>
                <a:gd name="T23" fmla="*/ 0 h 59"/>
                <a:gd name="T24" fmla="*/ 2147483647 w 59"/>
                <a:gd name="T25" fmla="*/ 2147483647 h 59"/>
                <a:gd name="T26" fmla="*/ 2147483647 w 59"/>
                <a:gd name="T27" fmla="*/ 2147483647 h 59"/>
                <a:gd name="T28" fmla="*/ 2147483647 w 59"/>
                <a:gd name="T29" fmla="*/ 2147483647 h 59"/>
                <a:gd name="T30" fmla="*/ 2147483647 w 59"/>
                <a:gd name="T31" fmla="*/ 2147483647 h 59"/>
                <a:gd name="T32" fmla="*/ 2147483647 w 59"/>
                <a:gd name="T33" fmla="*/ 2147483647 h 59"/>
                <a:gd name="T34" fmla="*/ 2147483647 w 59"/>
                <a:gd name="T35" fmla="*/ 2147483647 h 59"/>
                <a:gd name="T36" fmla="*/ 2147483647 w 59"/>
                <a:gd name="T37" fmla="*/ 2147483647 h 59"/>
                <a:gd name="T38" fmla="*/ 2147483647 w 59"/>
                <a:gd name="T39" fmla="*/ 2147483647 h 59"/>
                <a:gd name="T40" fmla="*/ 2147483647 w 59"/>
                <a:gd name="T41" fmla="*/ 2147483647 h 59"/>
                <a:gd name="T42" fmla="*/ 2147483647 w 59"/>
                <a:gd name="T43" fmla="*/ 2147483647 h 59"/>
                <a:gd name="T44" fmla="*/ 2147483647 w 59"/>
                <a:gd name="T45" fmla="*/ 2147483647 h 59"/>
                <a:gd name="T46" fmla="*/ 2147483647 w 59"/>
                <a:gd name="T47" fmla="*/ 2147483647 h 59"/>
                <a:gd name="T48" fmla="*/ 2147483647 w 59"/>
                <a:gd name="T49" fmla="*/ 2147483647 h 59"/>
                <a:gd name="T50" fmla="*/ 2147483647 w 59"/>
                <a:gd name="T51" fmla="*/ 2147483647 h 59"/>
                <a:gd name="T52" fmla="*/ 2147483647 w 59"/>
                <a:gd name="T53" fmla="*/ 2147483647 h 59"/>
                <a:gd name="T54" fmla="*/ 2147483647 w 59"/>
                <a:gd name="T55" fmla="*/ 2147483647 h 59"/>
                <a:gd name="T56" fmla="*/ 2147483647 w 59"/>
                <a:gd name="T57" fmla="*/ 2147483647 h 59"/>
                <a:gd name="T58" fmla="*/ 2147483647 w 59"/>
                <a:gd name="T59" fmla="*/ 2147483647 h 59"/>
                <a:gd name="T60" fmla="*/ 2147483647 w 59"/>
                <a:gd name="T61" fmla="*/ 2147483647 h 59"/>
                <a:gd name="T62" fmla="*/ 2147483647 w 59"/>
                <a:gd name="T63" fmla="*/ 2147483647 h 59"/>
                <a:gd name="T64" fmla="*/ 2147483647 w 59"/>
                <a:gd name="T65" fmla="*/ 2147483647 h 59"/>
                <a:gd name="T66" fmla="*/ 2147483647 w 59"/>
                <a:gd name="T67" fmla="*/ 2147483647 h 59"/>
                <a:gd name="T68" fmla="*/ 2147483647 w 59"/>
                <a:gd name="T69" fmla="*/ 2147483647 h 59"/>
                <a:gd name="T70" fmla="*/ 2147483647 w 59"/>
                <a:gd name="T71" fmla="*/ 2147483647 h 59"/>
                <a:gd name="T72" fmla="*/ 2147483647 w 59"/>
                <a:gd name="T73" fmla="*/ 2147483647 h 59"/>
                <a:gd name="T74" fmla="*/ 2147483647 w 59"/>
                <a:gd name="T75" fmla="*/ 2147483647 h 59"/>
                <a:gd name="T76" fmla="*/ 2147483647 w 59"/>
                <a:gd name="T77" fmla="*/ 2147483647 h 59"/>
                <a:gd name="T78" fmla="*/ 2147483647 w 59"/>
                <a:gd name="T79" fmla="*/ 2147483647 h 59"/>
                <a:gd name="T80" fmla="*/ 2147483647 w 59"/>
                <a:gd name="T81" fmla="*/ 2147483647 h 59"/>
                <a:gd name="T82" fmla="*/ 2147483647 w 59"/>
                <a:gd name="T83" fmla="*/ 2147483647 h 59"/>
                <a:gd name="T84" fmla="*/ 2147483647 w 59"/>
                <a:gd name="T85" fmla="*/ 2147483647 h 59"/>
                <a:gd name="T86" fmla="*/ 2147483647 w 59"/>
                <a:gd name="T87" fmla="*/ 2147483647 h 59"/>
                <a:gd name="T88" fmla="*/ 2147483647 w 59"/>
                <a:gd name="T89" fmla="*/ 2147483647 h 59"/>
                <a:gd name="T90" fmla="*/ 2147483647 w 59"/>
                <a:gd name="T91" fmla="*/ 2147483647 h 59"/>
                <a:gd name="T92" fmla="*/ 2147483647 w 59"/>
                <a:gd name="T93" fmla="*/ 2147483647 h 59"/>
                <a:gd name="T94" fmla="*/ 2147483647 w 59"/>
                <a:gd name="T95" fmla="*/ 2147483647 h 59"/>
                <a:gd name="T96" fmla="*/ 2147483647 w 59"/>
                <a:gd name="T97" fmla="*/ 2147483647 h 5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59" h="59">
                  <a:moveTo>
                    <a:pt x="26" y="51"/>
                  </a:moveTo>
                  <a:cubicBezTo>
                    <a:pt x="25" y="51"/>
                    <a:pt x="25" y="51"/>
                    <a:pt x="24" y="51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5" y="55"/>
                    <a:pt x="14" y="54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1" y="53"/>
                    <a:pt x="10" y="52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1"/>
                    <a:pt x="10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1" y="36"/>
                    <a:pt x="0" y="33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5"/>
                    <a:pt x="5" y="13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1"/>
                    <a:pt x="7" y="10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1"/>
                    <a:pt x="18" y="11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3" y="0"/>
                    <a:pt x="26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5" y="8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4" y="4"/>
                    <a:pt x="46" y="4"/>
                    <a:pt x="47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9" y="7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8" y="17"/>
                    <a:pt x="49" y="18"/>
                    <a:pt x="49" y="18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9" y="23"/>
                    <a:pt x="59" y="26"/>
                    <a:pt x="59" y="29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1" y="34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5" y="44"/>
                    <a:pt x="55" y="45"/>
                    <a:pt x="54" y="46"/>
                  </a:cubicBezTo>
                  <a:cubicBezTo>
                    <a:pt x="54" y="46"/>
                    <a:pt x="54" y="46"/>
                    <a:pt x="54" y="46"/>
                  </a:cubicBezTo>
                  <a:cubicBezTo>
                    <a:pt x="53" y="48"/>
                    <a:pt x="52" y="49"/>
                    <a:pt x="51" y="50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8"/>
                    <a:pt x="41" y="48"/>
                    <a:pt x="41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6" y="58"/>
                    <a:pt x="33" y="59"/>
                    <a:pt x="30" y="59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4" y="46"/>
                  </a:moveTo>
                  <a:cubicBezTo>
                    <a:pt x="25" y="47"/>
                    <a:pt x="26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3" y="54"/>
                    <a:pt x="35" y="54"/>
                    <a:pt x="36" y="53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9" y="45"/>
                    <a:pt x="40" y="44"/>
                    <a:pt x="41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50" y="44"/>
                    <a:pt x="50" y="44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0" y="43"/>
                    <a:pt x="51" y="43"/>
                    <a:pt x="51" y="4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6"/>
                    <a:pt x="54" y="24"/>
                    <a:pt x="54" y="23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21"/>
                    <a:pt x="44" y="20"/>
                    <a:pt x="44" y="19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5" y="10"/>
                    <a:pt x="45" y="9"/>
                    <a:pt x="44" y="9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9"/>
                    <a:pt x="43" y="8"/>
                    <a:pt x="42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4" y="12"/>
                    <a:pt x="33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6" y="5"/>
                    <a:pt x="25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1" y="14"/>
                    <a:pt x="20" y="15"/>
                    <a:pt x="19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4"/>
                    <a:pt x="10" y="14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6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5"/>
                    <a:pt x="12" y="26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3"/>
                    <a:pt x="5" y="34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8"/>
                    <a:pt x="15" y="39"/>
                    <a:pt x="16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49"/>
                    <a:pt x="15" y="49"/>
                    <a:pt x="15" y="50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6" y="50"/>
                    <a:pt x="17" y="50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4" y="46"/>
                    <a:pt x="24" y="46"/>
                    <a:pt x="24" y="46"/>
                  </a:cubicBezTo>
                  <a:close/>
                  <a:moveTo>
                    <a:pt x="49" y="48"/>
                  </a:moveTo>
                  <a:cubicBezTo>
                    <a:pt x="50" y="46"/>
                    <a:pt x="50" y="46"/>
                    <a:pt x="50" y="46"/>
                  </a:cubicBezTo>
                  <a:cubicBezTo>
                    <a:pt x="49" y="48"/>
                    <a:pt x="49" y="48"/>
                    <a:pt x="49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defRPr/>
              </a:pPr>
              <a:endParaRPr lang="zh-CN" altLang="en-US" noProof="1"/>
            </a:p>
          </p:txBody>
        </p:sp>
        <p:sp>
          <p:nvSpPr>
            <p:cNvPr id="33" name="Freeform 137"/>
            <p:cNvSpPr>
              <a:spLocks noEditPoints="1"/>
            </p:cNvSpPr>
            <p:nvPr/>
          </p:nvSpPr>
          <p:spPr bwMode="auto">
            <a:xfrm>
              <a:off x="1208088" y="4572000"/>
              <a:ext cx="323850" cy="325438"/>
            </a:xfrm>
            <a:custGeom>
              <a:avLst/>
              <a:gdLst>
                <a:gd name="T0" fmla="*/ 2147483647 w 86"/>
                <a:gd name="T1" fmla="*/ 2147483647 h 85"/>
                <a:gd name="T2" fmla="*/ 2147483647 w 86"/>
                <a:gd name="T3" fmla="*/ 2147483647 h 85"/>
                <a:gd name="T4" fmla="*/ 2147483647 w 86"/>
                <a:gd name="T5" fmla="*/ 2147483647 h 85"/>
                <a:gd name="T6" fmla="*/ 2147483647 w 86"/>
                <a:gd name="T7" fmla="*/ 2147483647 h 85"/>
                <a:gd name="T8" fmla="*/ 2147483647 w 86"/>
                <a:gd name="T9" fmla="*/ 2147483647 h 85"/>
                <a:gd name="T10" fmla="*/ 2147483647 w 86"/>
                <a:gd name="T11" fmla="*/ 2147483647 h 85"/>
                <a:gd name="T12" fmla="*/ 0 w 86"/>
                <a:gd name="T13" fmla="*/ 2147483647 h 85"/>
                <a:gd name="T14" fmla="*/ 2147483647 w 86"/>
                <a:gd name="T15" fmla="*/ 2147483647 h 85"/>
                <a:gd name="T16" fmla="*/ 2147483647 w 86"/>
                <a:gd name="T17" fmla="*/ 2147483647 h 85"/>
                <a:gd name="T18" fmla="*/ 2147483647 w 86"/>
                <a:gd name="T19" fmla="*/ 2147483647 h 85"/>
                <a:gd name="T20" fmla="*/ 2147483647 w 86"/>
                <a:gd name="T21" fmla="*/ 2147483647 h 85"/>
                <a:gd name="T22" fmla="*/ 2147483647 w 86"/>
                <a:gd name="T23" fmla="*/ 2147483647 h 85"/>
                <a:gd name="T24" fmla="*/ 2147483647 w 86"/>
                <a:gd name="T25" fmla="*/ 2147483647 h 85"/>
                <a:gd name="T26" fmla="*/ 2147483647 w 86"/>
                <a:gd name="T27" fmla="*/ 0 h 85"/>
                <a:gd name="T28" fmla="*/ 2147483647 w 86"/>
                <a:gd name="T29" fmla="*/ 2147483647 h 85"/>
                <a:gd name="T30" fmla="*/ 2147483647 w 86"/>
                <a:gd name="T31" fmla="*/ 2147483647 h 85"/>
                <a:gd name="T32" fmla="*/ 2147483647 w 86"/>
                <a:gd name="T33" fmla="*/ 2147483647 h 85"/>
                <a:gd name="T34" fmla="*/ 2147483647 w 86"/>
                <a:gd name="T35" fmla="*/ 2147483647 h 85"/>
                <a:gd name="T36" fmla="*/ 2147483647 w 86"/>
                <a:gd name="T37" fmla="*/ 2147483647 h 85"/>
                <a:gd name="T38" fmla="*/ 2147483647 w 86"/>
                <a:gd name="T39" fmla="*/ 2147483647 h 85"/>
                <a:gd name="T40" fmla="*/ 2147483647 w 86"/>
                <a:gd name="T41" fmla="*/ 2147483647 h 85"/>
                <a:gd name="T42" fmla="*/ 2147483647 w 86"/>
                <a:gd name="T43" fmla="*/ 2147483647 h 85"/>
                <a:gd name="T44" fmla="*/ 2147483647 w 86"/>
                <a:gd name="T45" fmla="*/ 2147483647 h 85"/>
                <a:gd name="T46" fmla="*/ 2147483647 w 86"/>
                <a:gd name="T47" fmla="*/ 2147483647 h 85"/>
                <a:gd name="T48" fmla="*/ 2147483647 w 86"/>
                <a:gd name="T49" fmla="*/ 2147483647 h 85"/>
                <a:gd name="T50" fmla="*/ 2147483647 w 86"/>
                <a:gd name="T51" fmla="*/ 2147483647 h 85"/>
                <a:gd name="T52" fmla="*/ 2147483647 w 86"/>
                <a:gd name="T53" fmla="*/ 2147483647 h 85"/>
                <a:gd name="T54" fmla="*/ 2147483647 w 86"/>
                <a:gd name="T55" fmla="*/ 2147483647 h 85"/>
                <a:gd name="T56" fmla="*/ 2147483647 w 86"/>
                <a:gd name="T57" fmla="*/ 2147483647 h 85"/>
                <a:gd name="T58" fmla="*/ 2147483647 w 86"/>
                <a:gd name="T59" fmla="*/ 2147483647 h 85"/>
                <a:gd name="T60" fmla="*/ 2147483647 w 86"/>
                <a:gd name="T61" fmla="*/ 2147483647 h 85"/>
                <a:gd name="T62" fmla="*/ 2147483647 w 86"/>
                <a:gd name="T63" fmla="*/ 2147483647 h 85"/>
                <a:gd name="T64" fmla="*/ 2147483647 w 86"/>
                <a:gd name="T65" fmla="*/ 2147483647 h 85"/>
                <a:gd name="T66" fmla="*/ 2147483647 w 86"/>
                <a:gd name="T67" fmla="*/ 2147483647 h 85"/>
                <a:gd name="T68" fmla="*/ 2147483647 w 86"/>
                <a:gd name="T69" fmla="*/ 2147483647 h 85"/>
                <a:gd name="T70" fmla="*/ 2147483647 w 86"/>
                <a:gd name="T71" fmla="*/ 2147483647 h 85"/>
                <a:gd name="T72" fmla="*/ 2147483647 w 86"/>
                <a:gd name="T73" fmla="*/ 2147483647 h 85"/>
                <a:gd name="T74" fmla="*/ 2147483647 w 86"/>
                <a:gd name="T75" fmla="*/ 2147483647 h 85"/>
                <a:gd name="T76" fmla="*/ 2147483647 w 86"/>
                <a:gd name="T77" fmla="*/ 2147483647 h 85"/>
                <a:gd name="T78" fmla="*/ 2147483647 w 86"/>
                <a:gd name="T79" fmla="*/ 2147483647 h 85"/>
                <a:gd name="T80" fmla="*/ 2147483647 w 86"/>
                <a:gd name="T81" fmla="*/ 2147483647 h 85"/>
                <a:gd name="T82" fmla="*/ 2147483647 w 86"/>
                <a:gd name="T83" fmla="*/ 2147483647 h 85"/>
                <a:gd name="T84" fmla="*/ 2147483647 w 86"/>
                <a:gd name="T85" fmla="*/ 2147483647 h 85"/>
                <a:gd name="T86" fmla="*/ 2147483647 w 86"/>
                <a:gd name="T87" fmla="*/ 2147483647 h 85"/>
                <a:gd name="T88" fmla="*/ 2147483647 w 86"/>
                <a:gd name="T89" fmla="*/ 2147483647 h 85"/>
                <a:gd name="T90" fmla="*/ 2147483647 w 86"/>
                <a:gd name="T91" fmla="*/ 2147483647 h 85"/>
                <a:gd name="T92" fmla="*/ 2147483647 w 86"/>
                <a:gd name="T93" fmla="*/ 2147483647 h 85"/>
                <a:gd name="T94" fmla="*/ 2147483647 w 86"/>
                <a:gd name="T95" fmla="*/ 2147483647 h 85"/>
                <a:gd name="T96" fmla="*/ 2147483647 w 86"/>
                <a:gd name="T97" fmla="*/ 2147483647 h 85"/>
                <a:gd name="T98" fmla="*/ 2147483647 w 86"/>
                <a:gd name="T99" fmla="*/ 2147483647 h 85"/>
                <a:gd name="T100" fmla="*/ 2147483647 w 86"/>
                <a:gd name="T101" fmla="*/ 2147483647 h 85"/>
                <a:gd name="T102" fmla="*/ 2147483647 w 86"/>
                <a:gd name="T103" fmla="*/ 2147483647 h 85"/>
                <a:gd name="T104" fmla="*/ 2147483647 w 86"/>
                <a:gd name="T105" fmla="*/ 2147483647 h 85"/>
                <a:gd name="T106" fmla="*/ 2147483647 w 86"/>
                <a:gd name="T107" fmla="*/ 2147483647 h 85"/>
                <a:gd name="T108" fmla="*/ 2147483647 w 86"/>
                <a:gd name="T109" fmla="*/ 2147483647 h 8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86" h="85">
                  <a:moveTo>
                    <a:pt x="44" y="85"/>
                  </a:moveTo>
                  <a:cubicBezTo>
                    <a:pt x="43" y="85"/>
                    <a:pt x="43" y="85"/>
                    <a:pt x="43" y="85"/>
                  </a:cubicBezTo>
                  <a:cubicBezTo>
                    <a:pt x="43" y="85"/>
                    <a:pt x="43" y="85"/>
                    <a:pt x="43" y="85"/>
                  </a:cubicBezTo>
                  <a:cubicBezTo>
                    <a:pt x="40" y="85"/>
                    <a:pt x="37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1" y="79"/>
                    <a:pt x="19" y="78"/>
                    <a:pt x="18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7" y="77"/>
                    <a:pt x="16" y="76"/>
                    <a:pt x="14" y="75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7" y="66"/>
                    <a:pt x="7" y="66"/>
                    <a:pt x="7" y="66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4" y="62"/>
                    <a:pt x="3" y="59"/>
                    <a:pt x="2" y="5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0"/>
                    <a:pt x="0" y="37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2" y="31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0"/>
                    <a:pt x="7" y="19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6"/>
                    <a:pt x="10" y="15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2" y="17"/>
                    <a:pt x="22" y="16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4" y="4"/>
                    <a:pt x="27" y="3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6" y="0"/>
                    <a:pt x="49" y="0"/>
                    <a:pt x="52" y="1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5" y="6"/>
                    <a:pt x="67" y="7"/>
                    <a:pt x="68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9" y="8"/>
                    <a:pt x="70" y="9"/>
                    <a:pt x="72" y="10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69" y="21"/>
                    <a:pt x="69" y="21"/>
                    <a:pt x="69" y="21"/>
                  </a:cubicBezTo>
                  <a:cubicBezTo>
                    <a:pt x="69" y="21"/>
                    <a:pt x="69" y="21"/>
                    <a:pt x="69" y="22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1" y="23"/>
                    <a:pt x="83" y="26"/>
                    <a:pt x="84" y="29"/>
                  </a:cubicBezTo>
                  <a:cubicBezTo>
                    <a:pt x="84" y="29"/>
                    <a:pt x="84" y="29"/>
                    <a:pt x="84" y="29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76" y="37"/>
                    <a:pt x="76" y="37"/>
                    <a:pt x="76" y="37"/>
                  </a:cubicBezTo>
                  <a:cubicBezTo>
                    <a:pt x="76" y="37"/>
                    <a:pt x="76" y="37"/>
                    <a:pt x="76" y="37"/>
                  </a:cubicBezTo>
                  <a:cubicBezTo>
                    <a:pt x="76" y="37"/>
                    <a:pt x="76" y="37"/>
                    <a:pt x="76" y="37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6" y="42"/>
                    <a:pt x="86" y="42"/>
                    <a:pt x="86" y="43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86" y="46"/>
                    <a:pt x="86" y="48"/>
                    <a:pt x="85" y="51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85" y="53"/>
                    <a:pt x="85" y="53"/>
                    <a:pt x="85" y="53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4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5"/>
                    <a:pt x="79" y="66"/>
                    <a:pt x="78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7" y="69"/>
                    <a:pt x="76" y="70"/>
                    <a:pt x="75" y="71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65" y="68"/>
                    <a:pt x="65" y="68"/>
                    <a:pt x="65" y="68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62" y="81"/>
                    <a:pt x="59" y="82"/>
                    <a:pt x="57" y="83"/>
                  </a:cubicBezTo>
                  <a:cubicBezTo>
                    <a:pt x="57" y="83"/>
                    <a:pt x="57" y="83"/>
                    <a:pt x="57" y="83"/>
                  </a:cubicBezTo>
                  <a:cubicBezTo>
                    <a:pt x="55" y="84"/>
                    <a:pt x="55" y="84"/>
                    <a:pt x="55" y="84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49" y="76"/>
                    <a:pt x="48" y="76"/>
                    <a:pt x="48" y="76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4" y="85"/>
                    <a:pt x="44" y="85"/>
                    <a:pt x="44" y="85"/>
                  </a:cubicBezTo>
                  <a:close/>
                  <a:moveTo>
                    <a:pt x="42" y="81"/>
                  </a:moveTo>
                  <a:cubicBezTo>
                    <a:pt x="45" y="72"/>
                    <a:pt x="45" y="72"/>
                    <a:pt x="45" y="72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47" y="71"/>
                    <a:pt x="48" y="71"/>
                    <a:pt x="49" y="71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8"/>
                    <a:pt x="60" y="77"/>
                    <a:pt x="61" y="76"/>
                  </a:cubicBezTo>
                  <a:cubicBezTo>
                    <a:pt x="61" y="76"/>
                    <a:pt x="61" y="76"/>
                    <a:pt x="61" y="76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61" y="65"/>
                    <a:pt x="62" y="65"/>
                    <a:pt x="63" y="64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73" y="67"/>
                    <a:pt x="73" y="67"/>
                    <a:pt x="73" y="67"/>
                  </a:cubicBezTo>
                  <a:cubicBezTo>
                    <a:pt x="73" y="66"/>
                    <a:pt x="74" y="65"/>
                    <a:pt x="74" y="65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5" y="64"/>
                    <a:pt x="75" y="63"/>
                    <a:pt x="76" y="63"/>
                  </a:cubicBezTo>
                  <a:cubicBezTo>
                    <a:pt x="76" y="63"/>
                    <a:pt x="76" y="63"/>
                    <a:pt x="76" y="63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70" y="54"/>
                    <a:pt x="70" y="54"/>
                    <a:pt x="70" y="54"/>
                  </a:cubicBezTo>
                  <a:cubicBezTo>
                    <a:pt x="70" y="53"/>
                    <a:pt x="70" y="52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81" y="49"/>
                    <a:pt x="81" y="49"/>
                    <a:pt x="81" y="49"/>
                  </a:cubicBezTo>
                  <a:cubicBezTo>
                    <a:pt x="81" y="47"/>
                    <a:pt x="81" y="45"/>
                    <a:pt x="81" y="44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38"/>
                    <a:pt x="72" y="37"/>
                    <a:pt x="71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8" y="27"/>
                    <a:pt x="78" y="26"/>
                    <a:pt x="77" y="24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66" y="25"/>
                    <a:pt x="65" y="24"/>
                    <a:pt x="64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67" y="12"/>
                    <a:pt x="66" y="12"/>
                    <a:pt x="65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4" y="11"/>
                    <a:pt x="64" y="10"/>
                    <a:pt x="63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4" y="16"/>
                    <a:pt x="53" y="15"/>
                    <a:pt x="52" y="15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7" y="4"/>
                    <a:pt x="46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39" y="14"/>
                    <a:pt x="38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7"/>
                    <a:pt x="26" y="8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5" y="20"/>
                    <a:pt x="24" y="20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1" y="21"/>
                    <a:pt x="11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2"/>
                    <a:pt x="16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8"/>
                    <a:pt x="5" y="40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47"/>
                    <a:pt x="14" y="48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8" y="58"/>
                    <a:pt x="8" y="59"/>
                    <a:pt x="9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20" y="61"/>
                    <a:pt x="21" y="61"/>
                    <a:pt x="22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3"/>
                    <a:pt x="20" y="73"/>
                    <a:pt x="21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21" y="74"/>
                    <a:pt x="22" y="75"/>
                    <a:pt x="23" y="75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32" y="70"/>
                    <a:pt x="33" y="70"/>
                    <a:pt x="34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9" y="81"/>
                    <a:pt x="40" y="81"/>
                    <a:pt x="42" y="81"/>
                  </a:cubicBezTo>
                  <a:close/>
                  <a:moveTo>
                    <a:pt x="73" y="70"/>
                  </a:moveTo>
                  <a:cubicBezTo>
                    <a:pt x="74" y="67"/>
                    <a:pt x="74" y="67"/>
                    <a:pt x="74" y="67"/>
                  </a:cubicBezTo>
                  <a:cubicBezTo>
                    <a:pt x="73" y="70"/>
                    <a:pt x="73" y="70"/>
                    <a:pt x="73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defRPr/>
              </a:pPr>
              <a:endParaRPr lang="zh-CN" altLang="en-US" noProof="1"/>
            </a:p>
          </p:txBody>
        </p:sp>
        <p:sp>
          <p:nvSpPr>
            <p:cNvPr id="34" name="Freeform 138"/>
            <p:cNvSpPr>
              <a:spLocks noEditPoints="1"/>
            </p:cNvSpPr>
            <p:nvPr/>
          </p:nvSpPr>
          <p:spPr bwMode="auto">
            <a:xfrm>
              <a:off x="1314450" y="4678363"/>
              <a:ext cx="112712" cy="111125"/>
            </a:xfrm>
            <a:custGeom>
              <a:avLst/>
              <a:gdLst>
                <a:gd name="T0" fmla="*/ 0 w 30"/>
                <a:gd name="T1" fmla="*/ 2147483647 h 29"/>
                <a:gd name="T2" fmla="*/ 2147483647 w 30"/>
                <a:gd name="T3" fmla="*/ 0 h 29"/>
                <a:gd name="T4" fmla="*/ 2147483647 w 30"/>
                <a:gd name="T5" fmla="*/ 0 h 29"/>
                <a:gd name="T6" fmla="*/ 2147483647 w 30"/>
                <a:gd name="T7" fmla="*/ 2147483647 h 29"/>
                <a:gd name="T8" fmla="*/ 2147483647 w 30"/>
                <a:gd name="T9" fmla="*/ 2147483647 h 29"/>
                <a:gd name="T10" fmla="*/ 2147483647 w 30"/>
                <a:gd name="T11" fmla="*/ 2147483647 h 29"/>
                <a:gd name="T12" fmla="*/ 2147483647 w 30"/>
                <a:gd name="T13" fmla="*/ 2147483647 h 29"/>
                <a:gd name="T14" fmla="*/ 0 w 30"/>
                <a:gd name="T15" fmla="*/ 2147483647 h 29"/>
                <a:gd name="T16" fmla="*/ 2147483647 w 30"/>
                <a:gd name="T17" fmla="*/ 2147483647 h 29"/>
                <a:gd name="T18" fmla="*/ 2147483647 w 30"/>
                <a:gd name="T19" fmla="*/ 2147483647 h 29"/>
                <a:gd name="T20" fmla="*/ 2147483647 w 30"/>
                <a:gd name="T21" fmla="*/ 2147483647 h 29"/>
                <a:gd name="T22" fmla="*/ 2147483647 w 30"/>
                <a:gd name="T23" fmla="*/ 2147483647 h 29"/>
                <a:gd name="T24" fmla="*/ 2147483647 w 30"/>
                <a:gd name="T25" fmla="*/ 2147483647 h 29"/>
                <a:gd name="T26" fmla="*/ 2147483647 w 30"/>
                <a:gd name="T27" fmla="*/ 2147483647 h 29"/>
                <a:gd name="T28" fmla="*/ 2147483647 w 30"/>
                <a:gd name="T29" fmla="*/ 2147483647 h 29"/>
                <a:gd name="T30" fmla="*/ 2147483647 w 30"/>
                <a:gd name="T31" fmla="*/ 2147483647 h 29"/>
                <a:gd name="T32" fmla="*/ 2147483647 w 30"/>
                <a:gd name="T33" fmla="*/ 2147483647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0" h="29">
                  <a:moveTo>
                    <a:pt x="0" y="15"/>
                  </a:moveTo>
                  <a:cubicBezTo>
                    <a:pt x="0" y="6"/>
                    <a:pt x="7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23"/>
                    <a:pt x="23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7" y="29"/>
                    <a:pt x="0" y="23"/>
                    <a:pt x="0" y="15"/>
                  </a:cubicBezTo>
                  <a:close/>
                  <a:moveTo>
                    <a:pt x="15" y="25"/>
                  </a:moveTo>
                  <a:cubicBezTo>
                    <a:pt x="21" y="25"/>
                    <a:pt x="25" y="20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9"/>
                    <a:pt x="21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9" y="5"/>
                    <a:pt x="5" y="9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20"/>
                    <a:pt x="9" y="25"/>
                    <a:pt x="15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defRPr/>
              </a:pPr>
              <a:endParaRPr lang="zh-CN" altLang="en-US" noProof="1"/>
            </a:p>
          </p:txBody>
        </p:sp>
      </p:grpSp>
      <p:grpSp>
        <p:nvGrpSpPr>
          <p:cNvPr id="35" name="组合 172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/>
          <p:cNvGrpSpPr/>
          <p:nvPr/>
        </p:nvGrpSpPr>
        <p:grpSpPr bwMode="auto">
          <a:xfrm>
            <a:off x="1618410" y="2415608"/>
            <a:ext cx="683522" cy="943450"/>
            <a:chOff x="3395663" y="5327644"/>
            <a:chExt cx="338138" cy="46672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6" name="Freeform 149"/>
            <p:cNvSpPr>
              <a:spLocks noEditPoints="1"/>
            </p:cNvSpPr>
            <p:nvPr/>
          </p:nvSpPr>
          <p:spPr bwMode="auto">
            <a:xfrm>
              <a:off x="3395663" y="5527669"/>
              <a:ext cx="338138" cy="266700"/>
            </a:xfrm>
            <a:custGeom>
              <a:avLst/>
              <a:gdLst>
                <a:gd name="T0" fmla="*/ 2147483647 w 90"/>
                <a:gd name="T1" fmla="*/ 2147483647 h 70"/>
                <a:gd name="T2" fmla="*/ 2147483647 w 90"/>
                <a:gd name="T3" fmla="*/ 2147483647 h 70"/>
                <a:gd name="T4" fmla="*/ 2147483647 w 90"/>
                <a:gd name="T5" fmla="*/ 2147483647 h 70"/>
                <a:gd name="T6" fmla="*/ 0 w 90"/>
                <a:gd name="T7" fmla="*/ 2147483647 h 70"/>
                <a:gd name="T8" fmla="*/ 0 w 90"/>
                <a:gd name="T9" fmla="*/ 2147483647 h 70"/>
                <a:gd name="T10" fmla="*/ 0 w 90"/>
                <a:gd name="T11" fmla="*/ 2147483647 h 70"/>
                <a:gd name="T12" fmla="*/ 2147483647 w 90"/>
                <a:gd name="T13" fmla="*/ 0 h 70"/>
                <a:gd name="T14" fmla="*/ 2147483647 w 90"/>
                <a:gd name="T15" fmla="*/ 0 h 70"/>
                <a:gd name="T16" fmla="*/ 2147483647 w 90"/>
                <a:gd name="T17" fmla="*/ 0 h 70"/>
                <a:gd name="T18" fmla="*/ 2147483647 w 90"/>
                <a:gd name="T19" fmla="*/ 2147483647 h 70"/>
                <a:gd name="T20" fmla="*/ 2147483647 w 90"/>
                <a:gd name="T21" fmla="*/ 2147483647 h 70"/>
                <a:gd name="T22" fmla="*/ 2147483647 w 90"/>
                <a:gd name="T23" fmla="*/ 2147483647 h 70"/>
                <a:gd name="T24" fmla="*/ 2147483647 w 90"/>
                <a:gd name="T25" fmla="*/ 2147483647 h 70"/>
                <a:gd name="T26" fmla="*/ 2147483647 w 90"/>
                <a:gd name="T27" fmla="*/ 2147483647 h 70"/>
                <a:gd name="T28" fmla="*/ 2147483647 w 90"/>
                <a:gd name="T29" fmla="*/ 2147483647 h 70"/>
                <a:gd name="T30" fmla="*/ 2147483647 w 90"/>
                <a:gd name="T31" fmla="*/ 2147483647 h 70"/>
                <a:gd name="T32" fmla="*/ 2147483647 w 90"/>
                <a:gd name="T33" fmla="*/ 2147483647 h 70"/>
                <a:gd name="T34" fmla="*/ 2147483647 w 90"/>
                <a:gd name="T35" fmla="*/ 2147483647 h 70"/>
                <a:gd name="T36" fmla="*/ 2147483647 w 90"/>
                <a:gd name="T37" fmla="*/ 2147483647 h 70"/>
                <a:gd name="T38" fmla="*/ 2147483647 w 90"/>
                <a:gd name="T39" fmla="*/ 2147483647 h 70"/>
                <a:gd name="T40" fmla="*/ 2147483647 w 90"/>
                <a:gd name="T41" fmla="*/ 2147483647 h 70"/>
                <a:gd name="T42" fmla="*/ 2147483647 w 90"/>
                <a:gd name="T43" fmla="*/ 2147483647 h 70"/>
                <a:gd name="T44" fmla="*/ 2147483647 w 90"/>
                <a:gd name="T45" fmla="*/ 2147483647 h 70"/>
                <a:gd name="T46" fmla="*/ 2147483647 w 90"/>
                <a:gd name="T47" fmla="*/ 2147483647 h 70"/>
                <a:gd name="T48" fmla="*/ 2147483647 w 90"/>
                <a:gd name="T49" fmla="*/ 2147483647 h 70"/>
                <a:gd name="T50" fmla="*/ 2147483647 w 90"/>
                <a:gd name="T51" fmla="*/ 2147483647 h 70"/>
                <a:gd name="T52" fmla="*/ 2147483647 w 90"/>
                <a:gd name="T53" fmla="*/ 2147483647 h 70"/>
                <a:gd name="T54" fmla="*/ 2147483647 w 90"/>
                <a:gd name="T55" fmla="*/ 2147483647 h 70"/>
                <a:gd name="T56" fmla="*/ 2147483647 w 90"/>
                <a:gd name="T57" fmla="*/ 2147483647 h 70"/>
                <a:gd name="T58" fmla="*/ 2147483647 w 90"/>
                <a:gd name="T59" fmla="*/ 2147483647 h 70"/>
                <a:gd name="T60" fmla="*/ 2147483647 w 90"/>
                <a:gd name="T61" fmla="*/ 2147483647 h 70"/>
                <a:gd name="T62" fmla="*/ 2147483647 w 90"/>
                <a:gd name="T63" fmla="*/ 2147483647 h 70"/>
                <a:gd name="T64" fmla="*/ 2147483647 w 90"/>
                <a:gd name="T65" fmla="*/ 2147483647 h 70"/>
                <a:gd name="T66" fmla="*/ 2147483647 w 90"/>
                <a:gd name="T67" fmla="*/ 2147483647 h 70"/>
                <a:gd name="T68" fmla="*/ 2147483647 w 90"/>
                <a:gd name="T69" fmla="*/ 2147483647 h 70"/>
                <a:gd name="T70" fmla="*/ 2147483647 w 90"/>
                <a:gd name="T71" fmla="*/ 2147483647 h 70"/>
                <a:gd name="T72" fmla="*/ 2147483647 w 90"/>
                <a:gd name="T73" fmla="*/ 2147483647 h 70"/>
                <a:gd name="T74" fmla="*/ 2147483647 w 90"/>
                <a:gd name="T75" fmla="*/ 2147483647 h 70"/>
                <a:gd name="T76" fmla="*/ 2147483647 w 90"/>
                <a:gd name="T77" fmla="*/ 2147483647 h 70"/>
                <a:gd name="T78" fmla="*/ 2147483647 w 90"/>
                <a:gd name="T79" fmla="*/ 2147483647 h 70"/>
                <a:gd name="T80" fmla="*/ 2147483647 w 90"/>
                <a:gd name="T81" fmla="*/ 2147483647 h 70"/>
                <a:gd name="T82" fmla="*/ 2147483647 w 90"/>
                <a:gd name="T83" fmla="*/ 2147483647 h 70"/>
                <a:gd name="T84" fmla="*/ 2147483647 w 90"/>
                <a:gd name="T85" fmla="*/ 2147483647 h 70"/>
                <a:gd name="T86" fmla="*/ 2147483647 w 90"/>
                <a:gd name="T87" fmla="*/ 2147483647 h 70"/>
                <a:gd name="T88" fmla="*/ 2147483647 w 90"/>
                <a:gd name="T89" fmla="*/ 2147483647 h 70"/>
                <a:gd name="T90" fmla="*/ 2147483647 w 90"/>
                <a:gd name="T91" fmla="*/ 2147483647 h 70"/>
                <a:gd name="T92" fmla="*/ 2147483647 w 90"/>
                <a:gd name="T93" fmla="*/ 2147483647 h 70"/>
                <a:gd name="T94" fmla="*/ 2147483647 w 90"/>
                <a:gd name="T95" fmla="*/ 2147483647 h 70"/>
                <a:gd name="T96" fmla="*/ 2147483647 w 90"/>
                <a:gd name="T97" fmla="*/ 2147483647 h 7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90" h="70">
                  <a:moveTo>
                    <a:pt x="18" y="70"/>
                  </a:moveTo>
                  <a:cubicBezTo>
                    <a:pt x="11" y="70"/>
                    <a:pt x="5" y="65"/>
                    <a:pt x="5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2" y="0"/>
                    <a:pt x="77" y="5"/>
                    <a:pt x="78" y="10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85" y="12"/>
                    <a:pt x="90" y="19"/>
                    <a:pt x="90" y="27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90" y="35"/>
                    <a:pt x="84" y="43"/>
                    <a:pt x="75" y="43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3" y="65"/>
                    <a:pt x="67" y="70"/>
                    <a:pt x="60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18" y="70"/>
                    <a:pt x="18" y="70"/>
                    <a:pt x="18" y="70"/>
                  </a:cubicBezTo>
                  <a:close/>
                  <a:moveTo>
                    <a:pt x="60" y="66"/>
                  </a:moveTo>
                  <a:cubicBezTo>
                    <a:pt x="64" y="66"/>
                    <a:pt x="69" y="62"/>
                    <a:pt x="69" y="58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80" y="39"/>
                    <a:pt x="86" y="33"/>
                    <a:pt x="86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20"/>
                    <a:pt x="81" y="15"/>
                    <a:pt x="75" y="14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3" y="8"/>
                    <a:pt x="70" y="5"/>
                    <a:pt x="66" y="5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8" y="5"/>
                    <a:pt x="5" y="8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62"/>
                    <a:pt x="14" y="66"/>
                    <a:pt x="18" y="66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60" y="66"/>
                    <a:pt x="60" y="66"/>
                    <a:pt x="60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defRPr/>
              </a:pPr>
              <a:endParaRPr lang="zh-CN" altLang="en-US" noProof="1"/>
            </a:p>
          </p:txBody>
        </p:sp>
        <p:sp>
          <p:nvSpPr>
            <p:cNvPr id="37" name="Freeform 150"/>
            <p:cNvSpPr/>
            <p:nvPr/>
          </p:nvSpPr>
          <p:spPr bwMode="auto">
            <a:xfrm>
              <a:off x="3444875" y="5346694"/>
              <a:ext cx="47625" cy="141288"/>
            </a:xfrm>
            <a:custGeom>
              <a:avLst/>
              <a:gdLst>
                <a:gd name="T0" fmla="*/ 2147483647 w 13"/>
                <a:gd name="T1" fmla="*/ 2147483647 h 37"/>
                <a:gd name="T2" fmla="*/ 0 w 13"/>
                <a:gd name="T3" fmla="*/ 2147483647 h 37"/>
                <a:gd name="T4" fmla="*/ 0 w 13"/>
                <a:gd name="T5" fmla="*/ 2147483647 h 37"/>
                <a:gd name="T6" fmla="*/ 2147483647 w 13"/>
                <a:gd name="T7" fmla="*/ 2147483647 h 37"/>
                <a:gd name="T8" fmla="*/ 2147483647 w 13"/>
                <a:gd name="T9" fmla="*/ 2147483647 h 37"/>
                <a:gd name="T10" fmla="*/ 2147483647 w 13"/>
                <a:gd name="T11" fmla="*/ 2147483647 h 37"/>
                <a:gd name="T12" fmla="*/ 2147483647 w 13"/>
                <a:gd name="T13" fmla="*/ 2147483647 h 37"/>
                <a:gd name="T14" fmla="*/ 2147483647 w 13"/>
                <a:gd name="T15" fmla="*/ 2147483647 h 37"/>
                <a:gd name="T16" fmla="*/ 2147483647 w 13"/>
                <a:gd name="T17" fmla="*/ 2147483647 h 37"/>
                <a:gd name="T18" fmla="*/ 2147483647 w 13"/>
                <a:gd name="T19" fmla="*/ 2147483647 h 37"/>
                <a:gd name="T20" fmla="*/ 2147483647 w 13"/>
                <a:gd name="T21" fmla="*/ 2147483647 h 37"/>
                <a:gd name="T22" fmla="*/ 2147483647 w 13"/>
                <a:gd name="T23" fmla="*/ 2147483647 h 37"/>
                <a:gd name="T24" fmla="*/ 2147483647 w 13"/>
                <a:gd name="T25" fmla="*/ 2147483647 h 37"/>
                <a:gd name="T26" fmla="*/ 2147483647 w 13"/>
                <a:gd name="T27" fmla="*/ 2147483647 h 37"/>
                <a:gd name="T28" fmla="*/ 2147483647 w 13"/>
                <a:gd name="T29" fmla="*/ 2147483647 h 37"/>
                <a:gd name="T30" fmla="*/ 2147483647 w 13"/>
                <a:gd name="T31" fmla="*/ 2147483647 h 37"/>
                <a:gd name="T32" fmla="*/ 2147483647 w 13"/>
                <a:gd name="T33" fmla="*/ 2147483647 h 37"/>
                <a:gd name="T34" fmla="*/ 2147483647 w 13"/>
                <a:gd name="T35" fmla="*/ 2147483647 h 37"/>
                <a:gd name="T36" fmla="*/ 2147483647 w 13"/>
                <a:gd name="T37" fmla="*/ 2147483647 h 37"/>
                <a:gd name="T38" fmla="*/ 2147483647 w 13"/>
                <a:gd name="T39" fmla="*/ 2147483647 h 37"/>
                <a:gd name="T40" fmla="*/ 2147483647 w 13"/>
                <a:gd name="T41" fmla="*/ 2147483647 h 37"/>
                <a:gd name="T42" fmla="*/ 2147483647 w 13"/>
                <a:gd name="T43" fmla="*/ 2147483647 h 37"/>
                <a:gd name="T44" fmla="*/ 2147483647 w 13"/>
                <a:gd name="T45" fmla="*/ 2147483647 h 37"/>
                <a:gd name="T46" fmla="*/ 2147483647 w 13"/>
                <a:gd name="T47" fmla="*/ 2147483647 h 37"/>
                <a:gd name="T48" fmla="*/ 2147483647 w 13"/>
                <a:gd name="T49" fmla="*/ 2147483647 h 37"/>
                <a:gd name="T50" fmla="*/ 2147483647 w 13"/>
                <a:gd name="T51" fmla="*/ 2147483647 h 37"/>
                <a:gd name="T52" fmla="*/ 2147483647 w 13"/>
                <a:gd name="T53" fmla="*/ 2147483647 h 37"/>
                <a:gd name="T54" fmla="*/ 2147483647 w 13"/>
                <a:gd name="T55" fmla="*/ 2147483647 h 37"/>
                <a:gd name="T56" fmla="*/ 2147483647 w 13"/>
                <a:gd name="T57" fmla="*/ 2147483647 h 3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3" h="37">
                  <a:moveTo>
                    <a:pt x="5" y="36"/>
                  </a:moveTo>
                  <a:cubicBezTo>
                    <a:pt x="2" y="33"/>
                    <a:pt x="0" y="30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4"/>
                    <a:pt x="2" y="21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6" y="16"/>
                    <a:pt x="8" y="14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7" y="8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0"/>
                    <a:pt x="8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5"/>
                    <a:pt x="13" y="7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2" y="16"/>
                    <a:pt x="10" y="19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6" y="24"/>
                    <a:pt x="5" y="26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9"/>
                    <a:pt x="5" y="30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9" y="33"/>
                    <a:pt x="9" y="35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7" y="37"/>
                    <a:pt x="6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7"/>
                    <a:pt x="5" y="36"/>
                    <a:pt x="5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defRPr/>
              </a:pPr>
              <a:endParaRPr lang="zh-CN" altLang="en-US" noProof="1"/>
            </a:p>
          </p:txBody>
        </p:sp>
        <p:sp>
          <p:nvSpPr>
            <p:cNvPr id="38" name="Freeform 151"/>
            <p:cNvSpPr/>
            <p:nvPr/>
          </p:nvSpPr>
          <p:spPr bwMode="auto">
            <a:xfrm>
              <a:off x="3511550" y="5373682"/>
              <a:ext cx="49213" cy="138113"/>
            </a:xfrm>
            <a:custGeom>
              <a:avLst/>
              <a:gdLst>
                <a:gd name="T0" fmla="*/ 2147483647 w 13"/>
                <a:gd name="T1" fmla="*/ 2147483647 h 36"/>
                <a:gd name="T2" fmla="*/ 0 w 13"/>
                <a:gd name="T3" fmla="*/ 2147483647 h 36"/>
                <a:gd name="T4" fmla="*/ 0 w 13"/>
                <a:gd name="T5" fmla="*/ 2147483647 h 36"/>
                <a:gd name="T6" fmla="*/ 2147483647 w 13"/>
                <a:gd name="T7" fmla="*/ 2147483647 h 36"/>
                <a:gd name="T8" fmla="*/ 2147483647 w 13"/>
                <a:gd name="T9" fmla="*/ 2147483647 h 36"/>
                <a:gd name="T10" fmla="*/ 2147483647 w 13"/>
                <a:gd name="T11" fmla="*/ 2147483647 h 36"/>
                <a:gd name="T12" fmla="*/ 2147483647 w 13"/>
                <a:gd name="T13" fmla="*/ 2147483647 h 36"/>
                <a:gd name="T14" fmla="*/ 2147483647 w 13"/>
                <a:gd name="T15" fmla="*/ 2147483647 h 36"/>
                <a:gd name="T16" fmla="*/ 2147483647 w 13"/>
                <a:gd name="T17" fmla="*/ 2147483647 h 36"/>
                <a:gd name="T18" fmla="*/ 2147483647 w 13"/>
                <a:gd name="T19" fmla="*/ 0 h 36"/>
                <a:gd name="T20" fmla="*/ 2147483647 w 13"/>
                <a:gd name="T21" fmla="*/ 0 h 36"/>
                <a:gd name="T22" fmla="*/ 2147483647 w 13"/>
                <a:gd name="T23" fmla="*/ 2147483647 h 36"/>
                <a:gd name="T24" fmla="*/ 2147483647 w 13"/>
                <a:gd name="T25" fmla="*/ 2147483647 h 36"/>
                <a:gd name="T26" fmla="*/ 2147483647 w 13"/>
                <a:gd name="T27" fmla="*/ 2147483647 h 36"/>
                <a:gd name="T28" fmla="*/ 2147483647 w 13"/>
                <a:gd name="T29" fmla="*/ 2147483647 h 36"/>
                <a:gd name="T30" fmla="*/ 2147483647 w 13"/>
                <a:gd name="T31" fmla="*/ 2147483647 h 36"/>
                <a:gd name="T32" fmla="*/ 2147483647 w 13"/>
                <a:gd name="T33" fmla="*/ 2147483647 h 36"/>
                <a:gd name="T34" fmla="*/ 2147483647 w 13"/>
                <a:gd name="T35" fmla="*/ 2147483647 h 36"/>
                <a:gd name="T36" fmla="*/ 2147483647 w 13"/>
                <a:gd name="T37" fmla="*/ 2147483647 h 36"/>
                <a:gd name="T38" fmla="*/ 2147483647 w 13"/>
                <a:gd name="T39" fmla="*/ 2147483647 h 36"/>
                <a:gd name="T40" fmla="*/ 2147483647 w 13"/>
                <a:gd name="T41" fmla="*/ 2147483647 h 36"/>
                <a:gd name="T42" fmla="*/ 2147483647 w 13"/>
                <a:gd name="T43" fmla="*/ 2147483647 h 36"/>
                <a:gd name="T44" fmla="*/ 2147483647 w 13"/>
                <a:gd name="T45" fmla="*/ 2147483647 h 36"/>
                <a:gd name="T46" fmla="*/ 2147483647 w 13"/>
                <a:gd name="T47" fmla="*/ 2147483647 h 36"/>
                <a:gd name="T48" fmla="*/ 2147483647 w 13"/>
                <a:gd name="T49" fmla="*/ 2147483647 h 36"/>
                <a:gd name="T50" fmla="*/ 2147483647 w 13"/>
                <a:gd name="T51" fmla="*/ 2147483647 h 36"/>
                <a:gd name="T52" fmla="*/ 2147483647 w 13"/>
                <a:gd name="T53" fmla="*/ 2147483647 h 36"/>
                <a:gd name="T54" fmla="*/ 2147483647 w 13"/>
                <a:gd name="T55" fmla="*/ 2147483647 h 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3" h="36">
                  <a:moveTo>
                    <a:pt x="5" y="36"/>
                  </a:moveTo>
                  <a:cubicBezTo>
                    <a:pt x="2" y="33"/>
                    <a:pt x="0" y="30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3"/>
                    <a:pt x="2" y="21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6" y="15"/>
                    <a:pt x="8" y="13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8"/>
                    <a:pt x="7" y="7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8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4"/>
                    <a:pt x="13" y="6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2" y="15"/>
                    <a:pt x="10" y="18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6" y="23"/>
                    <a:pt x="5" y="25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8"/>
                    <a:pt x="5" y="30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9" y="33"/>
                    <a:pt x="9" y="34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6"/>
                    <a:pt x="7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6"/>
                    <a:pt x="5" y="36"/>
                    <a:pt x="5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defRPr/>
              </a:pPr>
              <a:endParaRPr lang="zh-CN" altLang="en-US" noProof="1"/>
            </a:p>
          </p:txBody>
        </p:sp>
        <p:sp>
          <p:nvSpPr>
            <p:cNvPr id="39" name="Freeform 152"/>
            <p:cNvSpPr/>
            <p:nvPr/>
          </p:nvSpPr>
          <p:spPr bwMode="auto">
            <a:xfrm>
              <a:off x="3579813" y="5327644"/>
              <a:ext cx="49213" cy="141288"/>
            </a:xfrm>
            <a:custGeom>
              <a:avLst/>
              <a:gdLst>
                <a:gd name="T0" fmla="*/ 2147483647 w 13"/>
                <a:gd name="T1" fmla="*/ 2147483647 h 37"/>
                <a:gd name="T2" fmla="*/ 0 w 13"/>
                <a:gd name="T3" fmla="*/ 2147483647 h 37"/>
                <a:gd name="T4" fmla="*/ 0 w 13"/>
                <a:gd name="T5" fmla="*/ 2147483647 h 37"/>
                <a:gd name="T6" fmla="*/ 2147483647 w 13"/>
                <a:gd name="T7" fmla="*/ 2147483647 h 37"/>
                <a:gd name="T8" fmla="*/ 2147483647 w 13"/>
                <a:gd name="T9" fmla="*/ 2147483647 h 37"/>
                <a:gd name="T10" fmla="*/ 2147483647 w 13"/>
                <a:gd name="T11" fmla="*/ 2147483647 h 37"/>
                <a:gd name="T12" fmla="*/ 2147483647 w 13"/>
                <a:gd name="T13" fmla="*/ 2147483647 h 37"/>
                <a:gd name="T14" fmla="*/ 2147483647 w 13"/>
                <a:gd name="T15" fmla="*/ 2147483647 h 37"/>
                <a:gd name="T16" fmla="*/ 2147483647 w 13"/>
                <a:gd name="T17" fmla="*/ 2147483647 h 37"/>
                <a:gd name="T18" fmla="*/ 2147483647 w 13"/>
                <a:gd name="T19" fmla="*/ 2147483647 h 37"/>
                <a:gd name="T20" fmla="*/ 2147483647 w 13"/>
                <a:gd name="T21" fmla="*/ 2147483647 h 37"/>
                <a:gd name="T22" fmla="*/ 2147483647 w 13"/>
                <a:gd name="T23" fmla="*/ 2147483647 h 37"/>
                <a:gd name="T24" fmla="*/ 2147483647 w 13"/>
                <a:gd name="T25" fmla="*/ 2147483647 h 37"/>
                <a:gd name="T26" fmla="*/ 2147483647 w 13"/>
                <a:gd name="T27" fmla="*/ 2147483647 h 37"/>
                <a:gd name="T28" fmla="*/ 2147483647 w 13"/>
                <a:gd name="T29" fmla="*/ 2147483647 h 37"/>
                <a:gd name="T30" fmla="*/ 2147483647 w 13"/>
                <a:gd name="T31" fmla="*/ 2147483647 h 37"/>
                <a:gd name="T32" fmla="*/ 2147483647 w 13"/>
                <a:gd name="T33" fmla="*/ 2147483647 h 37"/>
                <a:gd name="T34" fmla="*/ 2147483647 w 13"/>
                <a:gd name="T35" fmla="*/ 2147483647 h 37"/>
                <a:gd name="T36" fmla="*/ 2147483647 w 13"/>
                <a:gd name="T37" fmla="*/ 2147483647 h 37"/>
                <a:gd name="T38" fmla="*/ 2147483647 w 13"/>
                <a:gd name="T39" fmla="*/ 2147483647 h 37"/>
                <a:gd name="T40" fmla="*/ 2147483647 w 13"/>
                <a:gd name="T41" fmla="*/ 2147483647 h 37"/>
                <a:gd name="T42" fmla="*/ 2147483647 w 13"/>
                <a:gd name="T43" fmla="*/ 2147483647 h 37"/>
                <a:gd name="T44" fmla="*/ 2147483647 w 13"/>
                <a:gd name="T45" fmla="*/ 2147483647 h 37"/>
                <a:gd name="T46" fmla="*/ 2147483647 w 13"/>
                <a:gd name="T47" fmla="*/ 2147483647 h 37"/>
                <a:gd name="T48" fmla="*/ 2147483647 w 13"/>
                <a:gd name="T49" fmla="*/ 2147483647 h 37"/>
                <a:gd name="T50" fmla="*/ 2147483647 w 13"/>
                <a:gd name="T51" fmla="*/ 2147483647 h 37"/>
                <a:gd name="T52" fmla="*/ 2147483647 w 13"/>
                <a:gd name="T53" fmla="*/ 2147483647 h 37"/>
                <a:gd name="T54" fmla="*/ 2147483647 w 13"/>
                <a:gd name="T55" fmla="*/ 2147483647 h 37"/>
                <a:gd name="T56" fmla="*/ 2147483647 w 13"/>
                <a:gd name="T57" fmla="*/ 2147483647 h 3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3" h="37">
                  <a:moveTo>
                    <a:pt x="5" y="36"/>
                  </a:moveTo>
                  <a:cubicBezTo>
                    <a:pt x="2" y="33"/>
                    <a:pt x="0" y="31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2" y="21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6" y="16"/>
                    <a:pt x="8" y="14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7" y="8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0"/>
                    <a:pt x="8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0" y="5"/>
                    <a:pt x="13" y="7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2" y="16"/>
                    <a:pt x="10" y="19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6" y="24"/>
                    <a:pt x="5" y="26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9"/>
                    <a:pt x="5" y="30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9" y="33"/>
                    <a:pt x="9" y="35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7" y="37"/>
                    <a:pt x="6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7"/>
                    <a:pt x="5" y="37"/>
                    <a:pt x="5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defRPr/>
              </a:pPr>
              <a:endParaRPr lang="zh-CN" altLang="en-US" noProof="1"/>
            </a:p>
          </p:txBody>
        </p:sp>
      </p:grpSp>
      <p:sp>
        <p:nvSpPr>
          <p:cNvPr id="10256" name="e7d195523061f1c0" descr="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" hidden="1"/>
          <p:cNvSpPr txBox="1">
            <a:spLocks noChangeArrowheads="1"/>
          </p:cNvSpPr>
          <p:nvPr/>
        </p:nvSpPr>
        <p:spPr bwMode="auto">
          <a:xfrm>
            <a:off x="-355600" y="1803400"/>
            <a:ext cx="3222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0">
                <a:latin typeface="华文细黑" pitchFamily="2" charset="-122"/>
                <a:ea typeface="华文细黑" pitchFamily="2" charset="-122"/>
              </a:rPr>
              <a:t>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</a:t>
            </a:r>
            <a:endParaRPr lang="zh-CN" altLang="en-US" sz="10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华文细黑" pitchFamily="2" charset="-122"/>
            <a:ea typeface="华文细黑" pitchFamily="2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</TotalTime>
  <Pages>0</Pages>
  <Words>1470</Words>
  <Characters>0</Characters>
  <Application>Microsoft Office PowerPoint</Application>
  <DocSecurity>0</DocSecurity>
  <PresentationFormat>自定义</PresentationFormat>
  <Lines>0</Lines>
  <Paragraphs>95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Calibri</vt:lpstr>
      <vt:lpstr>宋体</vt:lpstr>
      <vt:lpstr>Arial</vt:lpstr>
      <vt:lpstr>Calibri Light</vt:lpstr>
      <vt:lpstr>微软雅黑</vt:lpstr>
      <vt:lpstr>+mn-lt</vt:lpstr>
      <vt:lpstr>华文细黑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©PPTSTORE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©PPTSTORE</dc:creator>
  <dc:description>©PPTSTORE 版权所有</dc:description>
  <cp:lastModifiedBy>64bitOEM</cp:lastModifiedBy>
  <cp:revision>210</cp:revision>
  <dcterms:created xsi:type="dcterms:W3CDTF">2016-04-12T02:03:00Z</dcterms:created>
  <dcterms:modified xsi:type="dcterms:W3CDTF">2017-02-22T07:57:12Z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