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8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72929-132B-5541-37A3-69317EFA6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893" r="-2" b="68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Slide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294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US" dirty="0"/>
              <a:t>Slide 11: Future Steps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Suggesting potential future steps, such as</a:t>
            </a:r>
          </a:p>
          <a:p>
            <a:pPr lvl="1"/>
            <a:r>
              <a:rPr lang="en-US"/>
              <a:t>Collect more demographic data for deeper insights</a:t>
            </a:r>
          </a:p>
          <a:p>
            <a:pPr lvl="1"/>
            <a:r>
              <a:rPr lang="en-US"/>
              <a:t>Test hypotheses through controlled experiments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CB82115-2368-6E44-41EB-ABCC2B8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6EEDDE2-D916-4F9A-9650-DB1D30A8FDDC}" type="datetime1">
              <a:rPr lang="en-US" smtClean="0"/>
              <a:pPr>
                <a:spcAft>
                  <a:spcPts val="600"/>
                </a:spcAft>
              </a:pPr>
              <a:t>8/10/2023</a:t>
            </a:fld>
            <a:endParaRPr lang="en-US"/>
          </a:p>
        </p:txBody>
      </p:sp>
      <p:pic>
        <p:nvPicPr>
          <p:cNvPr id="6" name="Picture 5" descr="Maze">
            <a:extLst>
              <a:ext uri="{FF2B5EF4-FFF2-40B4-BE49-F238E27FC236}">
                <a16:creationId xmlns:a16="http://schemas.microsoft.com/office/drawing/2014/main" id="{48723F94-8886-33EB-75BC-C72873754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4" r="15392" b="-3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  <a:noFill/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B8D70A6C-BE99-E7A9-4EF7-0A2F588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8298AED6-FDA1-2358-192E-99EEAF6A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59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AF1856B-6635-E11F-B463-8D17A65A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6" name="Picture 5" descr="Desk with productivity items">
            <a:extLst>
              <a:ext uri="{FF2B5EF4-FFF2-40B4-BE49-F238E27FC236}">
                <a16:creationId xmlns:a16="http://schemas.microsoft.com/office/drawing/2014/main" id="{EACDB1F7-00A3-9304-0854-EE75BEBC3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1" r="12182" b="-3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Project Title: "Customer Sales Data Analysis"</a:t>
            </a:r>
          </a:p>
          <a:p>
            <a:pPr lvl="0"/>
            <a:r>
              <a:rPr lang="en-US" sz="1800"/>
              <a:t>Introducing the project's objective: "Analyzing customer sales data to gain insights into factors affecting campaign response."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8/10/2023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2: Dataset Overview</a:t>
            </a:r>
          </a:p>
        </p:txBody>
      </p: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D9689C9B-25E7-1504-893A-AEC4805D3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4" b="4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List the key columns: Customer ID, Age, Salary, Balance, Marital, Job &amp; Education, Targeted, Default, Housing, Loan, Contact, Day, Month, Duration, Campaign, Pdays, Previous, Poutcome, Response</a:t>
            </a:r>
          </a:p>
          <a:p>
            <a:pPr lvl="0"/>
            <a:r>
              <a:rPr lang="en-US" sz="1800"/>
              <a:t>"Response" is the dependent variable/target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8/10/2023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0" y="740534"/>
            <a:ext cx="3912637" cy="5483059"/>
          </a:xfrm>
        </p:spPr>
        <p:txBody>
          <a:bodyPr anchor="b">
            <a:normAutofit/>
          </a:bodyPr>
          <a:lstStyle/>
          <a:p>
            <a:r>
              <a:rPr lang="en-US" dirty="0"/>
              <a:t>Slide 3: Data Preprocessing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55920" y="740534"/>
            <a:ext cx="5865224" cy="5483059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800"/>
              <a:t>Briefly explaining the steps taken to clean and prepare the data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Handling missing values</a:t>
            </a:r>
          </a:p>
          <a:p>
            <a:pPr lvl="1">
              <a:lnSpc>
                <a:spcPct val="110000"/>
              </a:lnSpc>
            </a:pPr>
            <a:r>
              <a:rPr lang="en-US"/>
              <a:t>I can see in the dataset I got missing values in age, month, responses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In age column instead of dropping the null values I used median to full the null values because each and every data is valuable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In salary “unknown” not salary given to them so I have filled with 0 to that column, instead of dropping I filled with the help of domain knowledge</a:t>
            </a:r>
          </a:p>
          <a:p>
            <a:pPr lvl="2">
              <a:lnSpc>
                <a:spcPct val="110000"/>
              </a:lnSpc>
            </a:pPr>
            <a:r>
              <a:rPr lang="en-US" sz="1800"/>
              <a:t>For ‘response column’ I dropped the null values from them since it was a dependent variable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No scaling needed since no machine learning involved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14E27A8-9F51-B159-DB58-EEA8B9E3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19E3814-8E6D-46C8-8C68-F6524630DD61}" type="datetime1">
              <a:rPr lang="en-US" smtClean="0"/>
              <a:pPr>
                <a:spcAft>
                  <a:spcPts val="600"/>
                </a:spcAft>
              </a:pPr>
              <a:t>8/10/2023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15AB39A-133D-638A-1B5F-1CE4C810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7833F42-8235-5903-671F-0D93283D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4: Exploratory Data Analysis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00137FB4-B782-87C0-1ADB-59DD98F1E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3" r="41096" b="-438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700"/>
              <a:t>Present key EDA insights</a:t>
            </a:r>
          </a:p>
          <a:p>
            <a:pPr lvl="1"/>
            <a:r>
              <a:rPr lang="en-US" sz="1700"/>
              <a:t>I used @interact and @intract_manual from ipywidgets library to visualize all the columns with respectively</a:t>
            </a:r>
          </a:p>
          <a:p>
            <a:pPr lvl="1"/>
            <a:r>
              <a:rPr lang="en-US" sz="1700"/>
              <a:t>With the help of the interact_manual I set a button to visualize all the columns each other</a:t>
            </a:r>
          </a:p>
          <a:p>
            <a:pPr lvl="1"/>
            <a:r>
              <a:rPr lang="en-US" sz="1700"/>
              <a:t>Did all the univariate, Bivariate, Multivariate with the help of the visualization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8/10/2023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5: Analysis Findings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BABDDA71-102D-B036-C1F5-165D6F885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3" r="13351" b="-3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The people who married and divorced said more successful response comparing to the singes</a:t>
            </a:r>
          </a:p>
          <a:p>
            <a:pPr lvl="0"/>
            <a:r>
              <a:rPr lang="en-US" sz="1800"/>
              <a:t>Used group by method to find statistical analysis among the each columns</a:t>
            </a:r>
          </a:p>
          <a:p>
            <a:pPr lvl="0"/>
            <a:r>
              <a:rPr lang="en-US" sz="1800"/>
              <a:t>The people those who divorced they speak more time with customer executives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8/10/2023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US" dirty="0"/>
              <a:t>Slide 6: Campaign Insights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/>
              <a:t>Presenting insights related to the campaign</a:t>
            </a:r>
          </a:p>
          <a:p>
            <a:pPr lvl="0">
              <a:lnSpc>
                <a:spcPct val="110000"/>
              </a:lnSpc>
            </a:pPr>
            <a:r>
              <a:rPr lang="en-US" sz="1700"/>
              <a:t>Average campaign duration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72% of people has spoken with the customer case with less than 5 minutes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The highest duration is 80 minutes but the response is no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The people those who spoken more time with customer care they given response yes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CB82115-2368-6E44-41EB-ABCC2B8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6EEDDE2-D916-4F9A-9650-DB1D30A8FDDC}" type="datetime1">
              <a:rPr lang="en-US" smtClean="0"/>
              <a:pPr>
                <a:spcAft>
                  <a:spcPts val="600"/>
                </a:spcAft>
              </a:pPr>
              <a:t>8/10/2023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D38F2-FC65-AD36-EB56-0744BCBD6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0" r="35344" b="6250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  <a:noFill/>
        </p:spPr>
      </p:pic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B8D70A6C-BE99-E7A9-4EF7-0A2F588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8298AED6-FDA1-2358-192E-99EEAF6A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22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8: Key Takeaways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22C9D195-4FC1-FD83-B279-8918263F1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3" r="24176" b="-2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Summarizing the most important insights</a:t>
            </a:r>
          </a:p>
          <a:p>
            <a:pPr lvl="1"/>
            <a:r>
              <a:rPr lang="en-US"/>
              <a:t>Balance and age play a crucial role in campaign response</a:t>
            </a:r>
          </a:p>
          <a:p>
            <a:pPr lvl="1"/>
            <a:r>
              <a:rPr lang="en-US"/>
              <a:t>Personalized targeting might yield better results</a:t>
            </a:r>
          </a:p>
          <a:p>
            <a:pPr lvl="1"/>
            <a:r>
              <a:rPr lang="en-US"/>
              <a:t>Campaign duration should be optimized for better engagement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8/10/2023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/>
              <a:t>Slide 9: Recommendations</a:t>
            </a:r>
          </a:p>
        </p:txBody>
      </p:sp>
      <p:pic>
        <p:nvPicPr>
          <p:cNvPr id="6" name="Picture 5" descr="A group of multi coloured wooden stick figures">
            <a:extLst>
              <a:ext uri="{FF2B5EF4-FFF2-40B4-BE49-F238E27FC236}">
                <a16:creationId xmlns:a16="http://schemas.microsoft.com/office/drawing/2014/main" id="{EADBA62D-6128-2875-6A91-C49F454E4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1" r="21982" b="9"/>
          <a:stretch/>
        </p:blipFill>
        <p:spPr>
          <a:xfrm>
            <a:off x="20" y="10"/>
            <a:ext cx="6095979" cy="6857990"/>
          </a:xfrm>
          <a:prstGeom prst="rect">
            <a:avLst/>
          </a:prstGeom>
          <a:noFill/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Provideing actionable recommendations based on insights</a:t>
            </a:r>
          </a:p>
          <a:p>
            <a:pPr lvl="1"/>
            <a:r>
              <a:rPr lang="en-US"/>
              <a:t>Focus on customers with higher balances</a:t>
            </a:r>
          </a:p>
          <a:p>
            <a:pPr lvl="1"/>
            <a:r>
              <a:rPr lang="en-US"/>
              <a:t>Tailor campaigns to different age groups</a:t>
            </a:r>
          </a:p>
          <a:p>
            <a:pPr lvl="1"/>
            <a:r>
              <a:rPr lang="en-US"/>
              <a:t>Experiment with various contact communication types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F6273-7D8C-4EFC-8D9D-F0D35E047D4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8/10/2023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0A167998-F9D1-DAB0-B1E8-27E22E99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914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RightStep">
      <a:dk1>
        <a:srgbClr val="000000"/>
      </a:dk1>
      <a:lt1>
        <a:srgbClr val="FFFFFF"/>
      </a:lt1>
      <a:dk2>
        <a:srgbClr val="1B2F2F"/>
      </a:dk2>
      <a:lt2>
        <a:srgbClr val="F3F0F0"/>
      </a:lt2>
      <a:accent1>
        <a:srgbClr val="45AFAC"/>
      </a:accent1>
      <a:accent2>
        <a:srgbClr val="3B84B1"/>
      </a:accent2>
      <a:accent3>
        <a:srgbClr val="4D65C3"/>
      </a:accent3>
      <a:accent4>
        <a:srgbClr val="5E47B6"/>
      </a:accent4>
      <a:accent5>
        <a:srgbClr val="974DC3"/>
      </a:accent5>
      <a:accent6>
        <a:srgbClr val="B13BAC"/>
      </a:accent6>
      <a:hlink>
        <a:srgbClr val="69983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VanillaVTI</vt:lpstr>
      <vt:lpstr>Slide 1: Introduction</vt:lpstr>
      <vt:lpstr>PowerPoint Presentation</vt:lpstr>
      <vt:lpstr>Slide 2: Dataset Overview</vt:lpstr>
      <vt:lpstr>Slide 3: Data Preprocessing</vt:lpstr>
      <vt:lpstr>Slide 4: Exploratory Data Analysis</vt:lpstr>
      <vt:lpstr>Slide 5: Analysis Findings</vt:lpstr>
      <vt:lpstr>Slide 6: Campaign Insights</vt:lpstr>
      <vt:lpstr>Slide 8: Key Takeaways</vt:lpstr>
      <vt:lpstr>Slide 9: Recommendations</vt:lpstr>
      <vt:lpstr>Slide 11: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</cp:revision>
  <dcterms:created xsi:type="dcterms:W3CDTF">2023-08-10T10:02:18Z</dcterms:created>
  <dcterms:modified xsi:type="dcterms:W3CDTF">2023-08-10T10:08:34Z</dcterms:modified>
</cp:coreProperties>
</file>