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7"/>
  </p:notesMasterIdLst>
  <p:sldIdLst>
    <p:sldId id="256" r:id="rId2"/>
    <p:sldId id="257" r:id="rId3"/>
    <p:sldId id="258" r:id="rId4"/>
    <p:sldId id="263" r:id="rId5"/>
    <p:sldId id="264" r:id="rId6"/>
    <p:sldId id="265" r:id="rId7"/>
    <p:sldId id="278" r:id="rId8"/>
    <p:sldId id="283" r:id="rId9"/>
    <p:sldId id="266" r:id="rId10"/>
    <p:sldId id="271" r:id="rId11"/>
    <p:sldId id="274" r:id="rId12"/>
    <p:sldId id="279" r:id="rId13"/>
    <p:sldId id="280" r:id="rId14"/>
    <p:sldId id="277" r:id="rId15"/>
    <p:sldId id="267" r:id="rId16"/>
    <p:sldId id="273" r:id="rId17"/>
    <p:sldId id="272" r:id="rId18"/>
    <p:sldId id="284" r:id="rId19"/>
    <p:sldId id="285" r:id="rId20"/>
    <p:sldId id="276" r:id="rId21"/>
    <p:sldId id="281" r:id="rId22"/>
    <p:sldId id="259" r:id="rId23"/>
    <p:sldId id="268" r:id="rId24"/>
    <p:sldId id="288" r:id="rId25"/>
    <p:sldId id="286" r:id="rId26"/>
    <p:sldId id="261" r:id="rId27"/>
    <p:sldId id="287" r:id="rId28"/>
    <p:sldId id="292" r:id="rId29"/>
    <p:sldId id="262" r:id="rId30"/>
    <p:sldId id="289" r:id="rId31"/>
    <p:sldId id="290" r:id="rId32"/>
    <p:sldId id="291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Y" initials="X" lastIdx="1" clrIdx="0">
    <p:extLst>
      <p:ext uri="{19B8F6BF-5375-455C-9EA6-DF929625EA0E}">
        <p15:presenceInfo xmlns:p15="http://schemas.microsoft.com/office/powerpoint/2012/main" userId="X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8" autoAdjust="0"/>
    <p:restoredTop sz="64475" autoAdjust="0"/>
  </p:normalViewPr>
  <p:slideViewPr>
    <p:cSldViewPr snapToGrid="0">
      <p:cViewPr varScale="1">
        <p:scale>
          <a:sx n="77" d="100"/>
          <a:sy n="77" d="100"/>
        </p:scale>
        <p:origin x="16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8D96662-4FD8-4504-957D-9EA97C48B9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85CA2A-0E75-4B0B-97F5-4D7BF6574CC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A0E79-3787-4666-8927-17643F6D6E22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95A53CE4-D061-4503-AF9F-CCABCC3ABC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A046B8C-A512-40D0-87FD-CAFD80BAB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15AF62-8550-424F-B787-40519A7F6E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61034B-581B-4DE9-9107-A10FE2E05B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7063-0871-48DF-B39B-A209CCECAC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jianshu.com/?t=http://en.wikipedia.org/wiki/Imperative_programmin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三个功能点中，遍历数组这个操作是重复的 </a:t>
            </a:r>
            <a:r>
              <a:rPr lang="en-US" altLang="zh-CN" dirty="0"/>
              <a:t>Don’t repeat yourself  DRY</a:t>
            </a:r>
            <a:r>
              <a:rPr lang="zh-CN" altLang="en-US" dirty="0"/>
              <a:t>原则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前一种代码看起来是一步一步的求解步骤，这种编程风格被称为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指令式编程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后一种代码就像是对原问题的一句描述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声明式编程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代码更精简，可读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其他的细节都是为了 实现声明式编程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9C0D3-B3FA-448D-8AA6-C7937B7153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765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BA4164A-BCFB-45DE-8BEE-B39A69AE9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函数式编程 重要行为就是 尽量编写 </a:t>
            </a:r>
            <a:r>
              <a:rPr lang="en-US" altLang="zh-CN" dirty="0"/>
              <a:t>pure function</a:t>
            </a:r>
          </a:p>
          <a:p>
            <a:endParaRPr lang="en-US" altLang="zh-CN" dirty="0"/>
          </a:p>
          <a:p>
            <a:r>
              <a:rPr lang="zh-CN" altLang="en-US" dirty="0"/>
              <a:t>使得测试驱动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7409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BA4164A-BCFB-45DE-8BEE-B39A69AE9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函数式的核心思想就是通过“纯函数”进行过程抽象，使代码逻辑清晰、降低耦合、便于维护。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柯里化和反柯里化是函数式编程的一个特性，是函数提纯的一种手段。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柯里化有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个常见作用：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参数复用（固定一部分的参数）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提前返回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延迟计算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使用闭包保存状态变量，隔离系统中的副作用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7835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BA4164A-BCFB-45DE-8BEE-B39A69AE9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解构赋值，与 </a:t>
            </a:r>
            <a:r>
              <a:rPr lang="en-US" altLang="zh-CN" dirty="0" err="1"/>
              <a:t>Object.assign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避免使用数组的 </a:t>
            </a:r>
            <a:r>
              <a:rPr lang="en-US" altLang="zh-CN" dirty="0"/>
              <a:t>mutable</a:t>
            </a:r>
            <a:r>
              <a:rPr lang="zh-CN" altLang="en-US" dirty="0"/>
              <a:t>方法  </a:t>
            </a:r>
            <a:r>
              <a:rPr lang="en-US" altLang="zh-CN" dirty="0"/>
              <a:t>push </a:t>
            </a:r>
            <a:r>
              <a:rPr lang="zh-CN" altLang="en-US" dirty="0"/>
              <a:t>、</a:t>
            </a:r>
            <a:r>
              <a:rPr lang="en-US" altLang="zh-CN" dirty="0"/>
              <a:t>pop</a:t>
            </a:r>
            <a:r>
              <a:rPr lang="zh-CN" altLang="en-US" dirty="0"/>
              <a:t>、</a:t>
            </a:r>
            <a:r>
              <a:rPr lang="en-US" altLang="zh-CN" dirty="0"/>
              <a:t>splice    </a:t>
            </a:r>
          </a:p>
          <a:p>
            <a:r>
              <a:rPr lang="zh-CN" altLang="en-US" dirty="0"/>
              <a:t>来实现 不可变变数据类型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函数肯定会涉及 更新操作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Immutable.js</a:t>
            </a:r>
            <a:r>
              <a:rPr lang="zh-CN" altLang="en-US" dirty="0"/>
              <a:t> 就是用来辅助 编写 </a:t>
            </a:r>
            <a:r>
              <a:rPr lang="en-US" altLang="zh-CN" dirty="0"/>
              <a:t>pure function</a:t>
            </a:r>
          </a:p>
          <a:p>
            <a:endParaRPr lang="en-US" altLang="zh-CN" dirty="0"/>
          </a:p>
          <a:p>
            <a:r>
              <a:rPr lang="en-US" altLang="zh-CN" dirty="0" err="1"/>
              <a:t>shouldComponentUpdate</a:t>
            </a:r>
            <a:r>
              <a:rPr lang="en-US" altLang="zh-CN" dirty="0"/>
              <a:t>() </a:t>
            </a:r>
            <a:r>
              <a:rPr lang="zh-CN" altLang="en-US" dirty="0"/>
              <a:t>借助 不可变数据类型提示 渲染性能</a:t>
            </a:r>
          </a:p>
        </p:txBody>
      </p:sp>
    </p:spTree>
    <p:extLst>
      <p:ext uri="{BB962C8B-B14F-4D97-AF65-F5344CB8AC3E}">
        <p14:creationId xmlns:p14="http://schemas.microsoft.com/office/powerpoint/2010/main" val="1475051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BA4164A-BCFB-45DE-8BEE-B39A69AE9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增加了程序的 复杂度</a:t>
            </a:r>
          </a:p>
        </p:txBody>
      </p:sp>
    </p:spTree>
    <p:extLst>
      <p:ext uri="{BB962C8B-B14F-4D97-AF65-F5344CB8AC3E}">
        <p14:creationId xmlns:p14="http://schemas.microsoft.com/office/powerpoint/2010/main" val="2551629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BA4164A-BCFB-45DE-8BEE-B39A69AE9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方式一：</a:t>
            </a:r>
            <a:r>
              <a:rPr lang="en-US" altLang="zh-CN" dirty="0" err="1"/>
              <a:t>Deepcopy</a:t>
            </a:r>
            <a:r>
              <a:rPr lang="zh-CN" altLang="en-US" dirty="0"/>
              <a:t>原始的对象，再修改    </a:t>
            </a:r>
            <a:endParaRPr lang="en-US" altLang="zh-CN" dirty="0"/>
          </a:p>
          <a:p>
            <a:r>
              <a:rPr lang="zh-CN" altLang="en-US" dirty="0"/>
              <a:t>缺点：性能 消耗大 内存占用高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方式二：只新建修改的部分</a:t>
            </a:r>
            <a:r>
              <a:rPr lang="en-US" altLang="zh-CN" dirty="0"/>
              <a:t> </a:t>
            </a:r>
            <a:r>
              <a:rPr lang="zh-CN" altLang="en-US" dirty="0"/>
              <a:t>，共用未修改的部分内存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241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BA4164A-BCFB-45DE-8BEE-B39A69AE9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方式一：</a:t>
            </a:r>
            <a:r>
              <a:rPr lang="en-US" altLang="zh-CN" dirty="0" err="1"/>
              <a:t>Deepcopy</a:t>
            </a:r>
            <a:r>
              <a:rPr lang="zh-CN" altLang="en-US" dirty="0"/>
              <a:t>原始的对象，再修改    </a:t>
            </a:r>
            <a:endParaRPr lang="en-US" altLang="zh-CN" dirty="0"/>
          </a:p>
          <a:p>
            <a:r>
              <a:rPr lang="zh-CN" altLang="en-US" dirty="0"/>
              <a:t>缺点：性能 消耗大 内存占用高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方式二：只新建修改的部分</a:t>
            </a:r>
            <a:r>
              <a:rPr lang="en-US" altLang="zh-CN" dirty="0"/>
              <a:t> </a:t>
            </a:r>
            <a:r>
              <a:rPr lang="zh-CN" altLang="en-US" dirty="0"/>
              <a:t>，共用未修改的部分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789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BA4164A-BCFB-45DE-8BEE-B39A69AE9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并不会深入讲解</a:t>
            </a:r>
            <a:br>
              <a:rPr lang="zh-CN" altLang="en-US" dirty="0"/>
            </a:br>
            <a:r>
              <a:rPr lang="zh-CN" altLang="en-US" dirty="0"/>
              <a:t>比较两个对象的值 是否相等就很容易了， 只需要使用 </a:t>
            </a:r>
            <a:r>
              <a:rPr lang="en-US" altLang="zh-CN" dirty="0"/>
              <a:t>===</a:t>
            </a:r>
          </a:p>
          <a:p>
            <a:endParaRPr lang="en-US" altLang="zh-CN" dirty="0"/>
          </a:p>
          <a:p>
            <a:r>
              <a:rPr lang="zh-CN" altLang="en-US" dirty="0"/>
              <a:t>副作用：使用它的特有的</a:t>
            </a:r>
            <a:r>
              <a:rPr lang="en-US" altLang="zh-CN" dirty="0"/>
              <a:t>API</a:t>
            </a:r>
            <a:r>
              <a:rPr lang="zh-CN" altLang="en-US"/>
              <a:t>进行数据读写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982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BA4164A-BCFB-45DE-8BEE-B39A69AE9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587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BA4164A-BCFB-45DE-8BEE-B39A69AE9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r>
              <a:rPr lang="zh-CN" altLang="en-US" dirty="0"/>
              <a:t>只强调一点</a:t>
            </a:r>
          </a:p>
        </p:txBody>
      </p:sp>
    </p:spTree>
    <p:extLst>
      <p:ext uri="{BB962C8B-B14F-4D97-AF65-F5344CB8AC3E}">
        <p14:creationId xmlns:p14="http://schemas.microsoft.com/office/powerpoint/2010/main" val="2508091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编程范式的意义在于它提供了模块化代码的各种思想和方法。函数式编程亦然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正如面向对象编程是以 对象 为单位来构建模块一样，如果以一句话介绍函数式编程，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我会说：</a:t>
            </a:r>
          </a:p>
          <a:p>
            <a:r>
              <a:rPr lang="zh-CN" altLang="en-US" b="0" dirty="0">
                <a:effectLst/>
              </a:rPr>
              <a:t>函数式编程是以函数为核心来组织模块的一套编程方法。</a:t>
            </a:r>
            <a:endParaRPr lang="en-US" altLang="zh-CN" b="0" dirty="0">
              <a:effectLst/>
            </a:endParaRPr>
          </a:p>
          <a:p>
            <a:endParaRPr lang="en-US" altLang="zh-CN" b="0" dirty="0">
              <a:effectLst/>
            </a:endParaRPr>
          </a:p>
          <a:p>
            <a:r>
              <a:rPr lang="zh-CN" altLang="en-US" dirty="0"/>
              <a:t>过程式编程毫无边界，只关心完成目标的具体操作步骤，这个很接近机器的指令式思维。</a:t>
            </a:r>
            <a:br>
              <a:rPr lang="zh-CN" altLang="en-US" dirty="0"/>
            </a:br>
            <a:r>
              <a:rPr lang="zh-CN" altLang="en-US" dirty="0"/>
              <a:t>面向对象编程，开始有边界了。第一层边界是对象，有隔离，有封装；第二层边界是环境；</a:t>
            </a:r>
            <a:br>
              <a:rPr lang="zh-CN" altLang="en-US" dirty="0"/>
            </a:br>
            <a:r>
              <a:rPr lang="zh-CN" altLang="en-US" dirty="0"/>
              <a:t>函数式编程的边界进一步缩小。第一层边界是函数，独立的，纯的函数，不依赖外界的状态。第二层边界是容器（集合），从一个集合变换到另外一集合。这两个集合是互相独立的，只是有映射关系，而且这种映射关系是单向的，一对一或者是多对一的。</a:t>
            </a:r>
          </a:p>
          <a:p>
            <a:br>
              <a:rPr lang="zh-CN" altLang="en-US" dirty="0"/>
            </a:br>
            <a:endParaRPr lang="en-US" altLang="zh-CN" b="0" dirty="0">
              <a:effectLst/>
            </a:endParaRPr>
          </a:p>
          <a:p>
            <a:endParaRPr lang="zh-CN" altLang="en-US" b="0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56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一种编程范式，不同于</a:t>
            </a:r>
            <a:r>
              <a:rPr lang="en-US" altLang="zh-CN" dirty="0"/>
              <a:t>OOP</a:t>
            </a:r>
            <a:r>
              <a:rPr lang="zh-CN" altLang="en-US" dirty="0"/>
              <a:t>使用</a:t>
            </a:r>
            <a:r>
              <a:rPr lang="en-US" altLang="zh-CN" dirty="0"/>
              <a:t>CLASS</a:t>
            </a:r>
            <a:r>
              <a:rPr lang="zh-CN" altLang="en-US" dirty="0"/>
              <a:t>来组织代码，</a:t>
            </a:r>
            <a:r>
              <a:rPr lang="en-US" altLang="zh-CN" dirty="0"/>
              <a:t>FP</a:t>
            </a:r>
            <a:r>
              <a:rPr lang="zh-CN" altLang="en-US" dirty="0"/>
              <a:t>是以 </a:t>
            </a:r>
            <a:r>
              <a:rPr lang="en-US" altLang="zh-CN" dirty="0"/>
              <a:t>Function</a:t>
            </a:r>
            <a:r>
              <a:rPr lang="zh-CN" altLang="en-US" dirty="0"/>
              <a:t>作为抽象的基本单位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Functor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柯里化：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合成：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在前端没有什么卵用，不做介绍，单独了解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9C0D3-B3FA-448D-8AA6-C7937B7153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29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在一个完整的系统当中，我经常是 同时需要 对数据抽象  和 对动作抽象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113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解决了前端中的什么问题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94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函数式因为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社区的卖力宣传而被大家重视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抽象视图层的引入打开了前端函数式编程的大门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就是一个纯函数，它帮我们隐藏操作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的细节（渲染实际上是一种副作用），只保留了最纯粹的映射关系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函数式编程本身的异步处理、声明式等特性是很适合前端开发的，所以才导致前端技术发展过程中，多多少少有点向函数式编程靠近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579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Rxjs</a:t>
            </a:r>
            <a:r>
              <a:rPr lang="en-US" altLang="zh-CN" dirty="0"/>
              <a:t> </a:t>
            </a:r>
            <a:r>
              <a:rPr lang="zh-CN" altLang="en-US" dirty="0"/>
              <a:t>有效的隔离了状态变量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046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938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自定义单行的文本框组件</a:t>
            </a:r>
            <a:endParaRPr lang="en-US" altLang="zh-CN" dirty="0"/>
          </a:p>
          <a:p>
            <a:r>
              <a:rPr lang="zh-CN" altLang="en-US" dirty="0"/>
              <a:t>自定义多行的文本框组件</a:t>
            </a:r>
            <a:endParaRPr lang="en-US" altLang="zh-CN" dirty="0"/>
          </a:p>
          <a:p>
            <a:r>
              <a:rPr lang="zh-CN" altLang="en-US" dirty="0"/>
              <a:t>重复的逻辑，在组件 将要</a:t>
            </a:r>
            <a:r>
              <a:rPr lang="en-US" altLang="zh-CN" dirty="0"/>
              <a:t>mount</a:t>
            </a:r>
            <a:r>
              <a:rPr lang="zh-CN" altLang="en-US" dirty="0"/>
              <a:t>的时候，从</a:t>
            </a:r>
            <a:r>
              <a:rPr lang="en-US" altLang="zh-CN" dirty="0" err="1"/>
              <a:t>localStorage</a:t>
            </a:r>
            <a:r>
              <a:rPr lang="zh-CN" altLang="en-US" dirty="0"/>
              <a:t>获取 用户名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组件不具备复用，依赖于环境中的</a:t>
            </a:r>
            <a:r>
              <a:rPr lang="en-US" altLang="zh-CN" dirty="0" err="1"/>
              <a:t>localStorage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331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260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自定义的</a:t>
            </a:r>
            <a:r>
              <a:rPr lang="en-US" altLang="zh-CN" dirty="0" err="1"/>
              <a:t>InputWithUserName</a:t>
            </a:r>
            <a:r>
              <a:rPr lang="zh-CN" altLang="en-US" dirty="0"/>
              <a:t>是纯组件，达到高度的复用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装饰器设计模式：组合 优于 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6996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自定义的</a:t>
            </a:r>
            <a:r>
              <a:rPr lang="en-US" altLang="zh-CN" dirty="0" err="1"/>
              <a:t>InputWithUserName</a:t>
            </a:r>
            <a:r>
              <a:rPr lang="zh-CN" altLang="en-US" dirty="0"/>
              <a:t>是纯组件，达到高度的复用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785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组件。它们专门做数据相关的应用逻辑，和各种数据打交道、和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打交道，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然后把数据通过 </a:t>
            </a:r>
            <a:r>
              <a:rPr lang="en-US" altLang="zh-CN" dirty="0"/>
              <a:t>props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传递给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，它们带领着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组件完成了复杂的应用程序逻辑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52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BA4164A-BCFB-45DE-8BEE-B39A69AE9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在把</a:t>
            </a:r>
            <a:r>
              <a:rPr lang="en-US" altLang="zh-CN" dirty="0"/>
              <a:t>function</a:t>
            </a:r>
            <a:r>
              <a:rPr lang="zh-CN" altLang="en-US" dirty="0"/>
              <a:t>作为第一公民的语言当中，相当于支持了高阶函数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高阶函数作用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函数寻找变量的机制，产生了闭包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闭包起到了隔离的作用：把状态变量 </a:t>
            </a:r>
            <a:r>
              <a:rPr lang="en-US" altLang="zh-CN" dirty="0"/>
              <a:t>timer</a:t>
            </a:r>
            <a:r>
              <a:rPr lang="zh-CN" altLang="en-US" dirty="0"/>
              <a:t>保存在 闭包当中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对应与工程案例就是 </a:t>
            </a:r>
            <a:r>
              <a:rPr lang="en-US" altLang="zh-CN" dirty="0"/>
              <a:t>React</a:t>
            </a:r>
            <a:r>
              <a:rPr lang="zh-CN" altLang="en-US" dirty="0"/>
              <a:t>当中的 </a:t>
            </a:r>
            <a:r>
              <a:rPr lang="en-US" altLang="zh-CN" dirty="0"/>
              <a:t>HOC</a:t>
            </a:r>
            <a:r>
              <a:rPr lang="zh-CN" altLang="en-US" dirty="0"/>
              <a:t>， </a:t>
            </a:r>
            <a:r>
              <a:rPr lang="en-US" altLang="zh-CN" dirty="0"/>
              <a:t>smart component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BA4164A-BCFB-45DE-8BEE-B39A69AE9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852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BA4164A-BCFB-45DE-8BEE-B39A69AE9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在把</a:t>
            </a:r>
            <a:r>
              <a:rPr lang="en-US" altLang="zh-CN" dirty="0"/>
              <a:t>function</a:t>
            </a:r>
            <a:r>
              <a:rPr lang="zh-CN" altLang="en-US" dirty="0"/>
              <a:t>作为第一公民的语言当中，相当于支持了高阶函数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高阶函数作用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函数寻找变量的机制，产生了闭包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闭包起到了隔离的作用：把状态变量 </a:t>
            </a:r>
            <a:r>
              <a:rPr lang="en-US" altLang="zh-CN" dirty="0"/>
              <a:t>timer</a:t>
            </a:r>
            <a:r>
              <a:rPr lang="zh-CN" altLang="en-US" dirty="0"/>
              <a:t>保存在 闭包当中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对应与工程案例就是 </a:t>
            </a:r>
            <a:r>
              <a:rPr lang="en-US" altLang="zh-CN" dirty="0"/>
              <a:t>React</a:t>
            </a:r>
            <a:r>
              <a:rPr lang="zh-CN" altLang="en-US" dirty="0"/>
              <a:t>当中的 </a:t>
            </a:r>
            <a:r>
              <a:rPr lang="en-US" altLang="zh-CN" dirty="0"/>
              <a:t>HOC</a:t>
            </a:r>
            <a:r>
              <a:rPr lang="zh-CN" altLang="en-US" dirty="0"/>
              <a:t>， </a:t>
            </a:r>
            <a:r>
              <a:rPr lang="en-US" altLang="zh-CN" dirty="0"/>
              <a:t>smart component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4353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BA4164A-BCFB-45DE-8BEE-B39A69AE9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Pure function </a:t>
            </a:r>
            <a:r>
              <a:rPr lang="zh-CN" altLang="en-US" dirty="0"/>
              <a:t>是组织代码的一种方式</a:t>
            </a:r>
            <a:endParaRPr lang="en-US" altLang="zh-CN" dirty="0"/>
          </a:p>
          <a:p>
            <a:r>
              <a:rPr lang="en-US" altLang="zh-CN" dirty="0"/>
              <a:t>React</a:t>
            </a:r>
            <a:r>
              <a:rPr lang="zh-CN" altLang="en-US" dirty="0"/>
              <a:t>当中的 </a:t>
            </a:r>
            <a:endParaRPr lang="en-US" altLang="zh-CN" dirty="0"/>
          </a:p>
          <a:p>
            <a:r>
              <a:rPr lang="zh-CN" altLang="en-US" dirty="0"/>
              <a:t>纯组件</a:t>
            </a:r>
            <a:r>
              <a:rPr lang="en-US" altLang="zh-CN" dirty="0"/>
              <a:t>-component</a:t>
            </a:r>
            <a:r>
              <a:rPr lang="zh-CN" altLang="en-US" dirty="0"/>
              <a:t>：</a:t>
            </a:r>
            <a:r>
              <a:rPr lang="en-US" altLang="zh-CN" dirty="0"/>
              <a:t>  </a:t>
            </a:r>
            <a:r>
              <a:rPr lang="zh-CN" altLang="en-US" dirty="0"/>
              <a:t>只依赖 </a:t>
            </a:r>
            <a:r>
              <a:rPr lang="en-US" altLang="zh-CN" dirty="0"/>
              <a:t>props</a:t>
            </a:r>
            <a:r>
              <a:rPr lang="zh-CN" altLang="en-US" dirty="0"/>
              <a:t>（外部输入）及 </a:t>
            </a:r>
            <a:r>
              <a:rPr lang="en-US" altLang="zh-CN" dirty="0"/>
              <a:t>state</a:t>
            </a:r>
          </a:p>
          <a:p>
            <a:r>
              <a:rPr lang="en-US" altLang="zh-CN" dirty="0"/>
              <a:t>container</a:t>
            </a:r>
            <a:r>
              <a:rPr lang="zh-CN" altLang="en-US" dirty="0"/>
              <a:t>组件：负责与 外部组件打交道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解决两个问题：</a:t>
            </a:r>
            <a:endParaRPr lang="en-US" altLang="zh-CN" dirty="0"/>
          </a:p>
          <a:p>
            <a:r>
              <a:rPr lang="zh-CN" altLang="en-US" dirty="0"/>
              <a:t>代码可读及维护</a:t>
            </a:r>
            <a:endParaRPr lang="en-US" altLang="zh-CN" dirty="0"/>
          </a:p>
          <a:p>
            <a:r>
              <a:rPr lang="zh-CN" altLang="en-US" dirty="0"/>
              <a:t>方便进行单元测试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9498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BA4164A-BCFB-45DE-8BEE-B39A69AE9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Pure function </a:t>
            </a:r>
            <a:r>
              <a:rPr lang="zh-CN" altLang="en-US" dirty="0"/>
              <a:t>是组织代码的一种方式</a:t>
            </a:r>
            <a:endParaRPr lang="en-US" altLang="zh-CN" dirty="0"/>
          </a:p>
          <a:p>
            <a:r>
              <a:rPr lang="en-US" altLang="zh-CN" dirty="0"/>
              <a:t>React</a:t>
            </a:r>
            <a:r>
              <a:rPr lang="zh-CN" altLang="en-US" dirty="0"/>
              <a:t>当中的 </a:t>
            </a:r>
            <a:endParaRPr lang="en-US" altLang="zh-CN" dirty="0"/>
          </a:p>
          <a:p>
            <a:r>
              <a:rPr lang="zh-CN" altLang="en-US" dirty="0"/>
              <a:t>纯组件</a:t>
            </a:r>
            <a:r>
              <a:rPr lang="en-US" altLang="zh-CN" dirty="0"/>
              <a:t>-component</a:t>
            </a:r>
            <a:r>
              <a:rPr lang="zh-CN" altLang="en-US" dirty="0"/>
              <a:t>：</a:t>
            </a:r>
            <a:r>
              <a:rPr lang="en-US" altLang="zh-CN" dirty="0"/>
              <a:t>  </a:t>
            </a:r>
            <a:r>
              <a:rPr lang="zh-CN" altLang="en-US" dirty="0"/>
              <a:t>只依赖 </a:t>
            </a:r>
            <a:r>
              <a:rPr lang="en-US" altLang="zh-CN" dirty="0"/>
              <a:t>props</a:t>
            </a:r>
            <a:r>
              <a:rPr lang="zh-CN" altLang="en-US" dirty="0"/>
              <a:t>（外部输入）及 </a:t>
            </a:r>
            <a:r>
              <a:rPr lang="en-US" altLang="zh-CN" dirty="0"/>
              <a:t>state</a:t>
            </a:r>
          </a:p>
          <a:p>
            <a:r>
              <a:rPr lang="en-US" altLang="zh-CN" dirty="0"/>
              <a:t>container</a:t>
            </a:r>
            <a:r>
              <a:rPr lang="zh-CN" altLang="en-US" dirty="0"/>
              <a:t>组件：负责与 外部组件打交道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测试驱动开发 也得可行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2390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BA4164A-BCFB-45DE-8BEE-B39A69AE9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测试驱动开发 也得可行，测试变得简单，因为不依赖与环境的上下文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6450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BA4164A-BCFB-45DE-8BEE-B39A69AE9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测试驱动开发 也得可行，测试变得简单，因为不依赖与环境的上下文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541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jianshu.com/?t=http://en.wikipedia.org/wiki/Side_effect_(computer_science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5520" y="1059365"/>
            <a:ext cx="6508223" cy="1455234"/>
          </a:xfrm>
        </p:spPr>
        <p:txBody>
          <a:bodyPr/>
          <a:lstStyle/>
          <a:p>
            <a:r>
              <a:rPr lang="zh-CN" altLang="en-US" dirty="0"/>
              <a:t>函数式编程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298EA6-17FF-415D-9C2C-3D9DBB45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4048" y="4625527"/>
            <a:ext cx="4279391" cy="117310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作者：许炎</a:t>
            </a:r>
            <a:endParaRPr lang="en-US" altLang="zh-CN" sz="2400" dirty="0"/>
          </a:p>
          <a:p>
            <a:r>
              <a:rPr lang="zh-CN" altLang="en-US" sz="2400" dirty="0"/>
              <a:t>日期：</a:t>
            </a:r>
            <a:r>
              <a:rPr lang="en-US" altLang="zh-CN" sz="2400" dirty="0"/>
              <a:t>2018/07/22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0698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FFA023D-8D1B-4B68-8145-CA8F79D9DC3D}"/>
              </a:ext>
            </a:extLst>
          </p:cNvPr>
          <p:cNvSpPr txBox="1"/>
          <p:nvPr/>
        </p:nvSpPr>
        <p:spPr>
          <a:xfrm>
            <a:off x="640373" y="1570912"/>
            <a:ext cx="43401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功能描述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:</a:t>
            </a:r>
          </a:p>
          <a:p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使用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addQuantityText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() 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在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$$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boxContainer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容器中展示数量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问题</a:t>
            </a:r>
            <a:r>
              <a:rPr lang="en-US" altLang="zh-CN" dirty="0">
                <a:latin typeface="+mn-ea"/>
              </a:rPr>
              <a:t>:</a:t>
            </a: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假设</a:t>
            </a:r>
            <a:r>
              <a:rPr lang="en-US" altLang="zh-CN" dirty="0">
                <a:latin typeface="+mn-ea"/>
              </a:rPr>
              <a:t>$$quantity</a:t>
            </a:r>
            <a:r>
              <a:rPr lang="zh-CN" altLang="en-US" dirty="0">
                <a:latin typeface="+mn-ea"/>
              </a:rPr>
              <a:t>展示出错，得从头到</a:t>
            </a:r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尾阅读这个三个函数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判断哪个代码</a:t>
            </a:r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片段修改了</a:t>
            </a:r>
            <a:r>
              <a:rPr lang="en-US" altLang="zh-CN" dirty="0">
                <a:latin typeface="+mn-ea"/>
              </a:rPr>
              <a:t>$$quantity</a:t>
            </a:r>
            <a:r>
              <a:rPr lang="zh-CN" altLang="en-US" dirty="0">
                <a:latin typeface="+mn-ea"/>
              </a:rPr>
              <a:t>的属性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27977F-2AAA-4B3D-8523-7A7C078C2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552" y="0"/>
            <a:ext cx="6606448" cy="68580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0FEDDDFE-8C60-4D7C-BDE2-54D686A46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906" y="285348"/>
            <a:ext cx="5103646" cy="711290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非纯函数增加了代码维护复杂度</a:t>
            </a:r>
          </a:p>
        </p:txBody>
      </p:sp>
    </p:spTree>
    <p:extLst>
      <p:ext uri="{BB962C8B-B14F-4D97-AF65-F5344CB8AC3E}">
        <p14:creationId xmlns:p14="http://schemas.microsoft.com/office/powerpoint/2010/main" val="414937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FFA023D-8D1B-4B68-8145-CA8F79D9DC3D}"/>
              </a:ext>
            </a:extLst>
          </p:cNvPr>
          <p:cNvSpPr txBox="1"/>
          <p:nvPr/>
        </p:nvSpPr>
        <p:spPr>
          <a:xfrm>
            <a:off x="682578" y="283335"/>
            <a:ext cx="466060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使用纯函数的思维解决问题：</a:t>
            </a:r>
            <a:endParaRPr lang="en-US" altLang="zh-CN" sz="2800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 </a:t>
            </a:r>
            <a:r>
              <a:rPr lang="en-US" altLang="zh-CN" dirty="0" err="1"/>
              <a:t>getQuantityTextColor</a:t>
            </a:r>
            <a:r>
              <a:rPr lang="en-US" altLang="zh-CN" dirty="0"/>
              <a:t>() </a:t>
            </a:r>
            <a:r>
              <a:rPr lang="zh-CN" altLang="en-US" dirty="0"/>
              <a:t>代替了 </a:t>
            </a:r>
            <a:r>
              <a:rPr lang="en-US" altLang="zh-CN" dirty="0" err="1"/>
              <a:t>setQuantityTextColor</a:t>
            </a:r>
            <a:r>
              <a:rPr lang="en-US" altLang="zh-CN" dirty="0"/>
              <a:t>()</a:t>
            </a:r>
            <a:r>
              <a:rPr lang="zh-CN" altLang="en-US" dirty="0"/>
              <a:t>返回一个颜色值，而不是之前那样直接改变 </a:t>
            </a:r>
            <a:r>
              <a:rPr lang="en-US" altLang="zh-CN" dirty="0"/>
              <a:t>object </a:t>
            </a:r>
            <a:r>
              <a:rPr lang="zh-CN" altLang="en-US" dirty="0"/>
              <a:t>属性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我们将</a:t>
            </a:r>
            <a:r>
              <a:rPr lang="en-US" altLang="zh-CN" dirty="0"/>
              <a:t>$$quantity</a:t>
            </a:r>
            <a:r>
              <a:rPr lang="zh-CN" altLang="en-US" dirty="0"/>
              <a:t>对象的创建和修改</a:t>
            </a:r>
            <a:r>
              <a:rPr lang="en-US" altLang="zh-CN" dirty="0"/>
              <a:t>DOM</a:t>
            </a:r>
            <a:r>
              <a:rPr lang="zh-CN" altLang="en-US" dirty="0"/>
              <a:t>分开来了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我们将对系统状态的改变统一封装到 </a:t>
            </a:r>
            <a:r>
              <a:rPr lang="en-US" altLang="zh-CN" dirty="0" err="1"/>
              <a:t>addQuantityText</a:t>
            </a:r>
            <a:r>
              <a:rPr lang="en-US" altLang="zh-CN" dirty="0"/>
              <a:t>() </a:t>
            </a:r>
            <a:r>
              <a:rPr lang="zh-CN" altLang="en-US" dirty="0"/>
              <a:t>内部</a:t>
            </a:r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A6ED2F-285A-43F6-99B4-23EDB9845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806" y="0"/>
            <a:ext cx="6115194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0AA8FAE-4428-4775-865D-F3356D9D17E5}"/>
              </a:ext>
            </a:extLst>
          </p:cNvPr>
          <p:cNvSpPr/>
          <p:nvPr/>
        </p:nvSpPr>
        <p:spPr>
          <a:xfrm>
            <a:off x="682578" y="4438318"/>
            <a:ext cx="53942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移除了带有副作用的方法，从而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简化了代码维护的工作量</a:t>
            </a:r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。如果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$$quantity</a:t>
            </a:r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发生错误，我们只需要检查一个函数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99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2ADF7EF-8DF9-46A5-8F1B-D38993AF4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02" y="329416"/>
            <a:ext cx="10069551" cy="71129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纯函数方便进行单元测试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93A0A9-354C-41B2-A527-EF8D4BE5A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02" y="3727660"/>
            <a:ext cx="9580412" cy="1964802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3C8B125D-D715-4AF1-81DF-FF5CB8A6F06B}"/>
              </a:ext>
            </a:extLst>
          </p:cNvPr>
          <p:cNvSpPr txBox="1">
            <a:spLocks/>
          </p:cNvSpPr>
          <p:nvPr/>
        </p:nvSpPr>
        <p:spPr>
          <a:xfrm>
            <a:off x="774202" y="1661375"/>
            <a:ext cx="9580412" cy="12659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+mn-ea"/>
                <a:ea typeface="+mn-ea"/>
              </a:rPr>
              <a:t>对于纯函数，因为是</a:t>
            </a:r>
            <a:r>
              <a:rPr lang="zh-CN" altLang="en-US" sz="2800" b="1" dirty="0">
                <a:latin typeface="+mn-ea"/>
                <a:ea typeface="+mn-ea"/>
              </a:rPr>
              <a:t>无状态</a:t>
            </a:r>
            <a:r>
              <a:rPr lang="zh-CN" altLang="en-US" sz="2800" dirty="0">
                <a:latin typeface="+mn-ea"/>
                <a:ea typeface="+mn-ea"/>
              </a:rPr>
              <a:t>的，测试的时候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不需要构建运行时环境</a:t>
            </a:r>
            <a:r>
              <a:rPr lang="zh-CN" altLang="en-US" sz="2800" dirty="0">
                <a:latin typeface="+mn-ea"/>
                <a:ea typeface="+mn-ea"/>
              </a:rPr>
              <a:t>，也不需要用特定的顺序进行测试</a:t>
            </a:r>
          </a:p>
        </p:txBody>
      </p:sp>
    </p:spTree>
    <p:extLst>
      <p:ext uri="{BB962C8B-B14F-4D97-AF65-F5344CB8AC3E}">
        <p14:creationId xmlns:p14="http://schemas.microsoft.com/office/powerpoint/2010/main" val="88851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2ADF7EF-8DF9-46A5-8F1B-D38993AF4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02" y="329416"/>
            <a:ext cx="10069551" cy="71129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非纯函数方便进行单元测试复杂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C8B125D-D715-4AF1-81DF-FF5CB8A6F06B}"/>
              </a:ext>
            </a:extLst>
          </p:cNvPr>
          <p:cNvSpPr txBox="1">
            <a:spLocks/>
          </p:cNvSpPr>
          <p:nvPr/>
        </p:nvSpPr>
        <p:spPr>
          <a:xfrm>
            <a:off x="774202" y="1378349"/>
            <a:ext cx="5626598" cy="2653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  <a:ea typeface="+mn-ea"/>
              </a:rPr>
              <a:t>before</a:t>
            </a:r>
            <a:r>
              <a:rPr lang="zh-CN" altLang="en-US" sz="2400" dirty="0">
                <a:latin typeface="+mn-ea"/>
                <a:ea typeface="+mn-ea"/>
              </a:rPr>
              <a:t>钩子：构建非纯函数依赖的运行环境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  <a:ea typeface="+mn-ea"/>
              </a:rPr>
              <a:t>after</a:t>
            </a:r>
            <a:r>
              <a:rPr lang="zh-CN" altLang="en-US" sz="2400" dirty="0">
                <a:latin typeface="+mn-ea"/>
                <a:ea typeface="+mn-ea"/>
              </a:rPr>
              <a:t>钩子：清除非纯函数对环境的副作用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121E70-4968-4D92-A08E-485231465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378349"/>
            <a:ext cx="5465940" cy="504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89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D5C7455-414F-40BF-BAA4-8169D4AB6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455" y="349182"/>
            <a:ext cx="5007845" cy="71129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函数提纯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590EB5-2915-45AB-89E5-B9BCF39E1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582" y="349182"/>
            <a:ext cx="6418697" cy="638023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D1B8D7D-1E41-4BD5-A685-E7C8BF21322A}"/>
              </a:ext>
            </a:extLst>
          </p:cNvPr>
          <p:cNvSpPr txBox="1"/>
          <p:nvPr/>
        </p:nvSpPr>
        <p:spPr>
          <a:xfrm>
            <a:off x="567456" y="1346645"/>
            <a:ext cx="4468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+mn-ea"/>
            </a:endParaRPr>
          </a:p>
          <a:p>
            <a:r>
              <a:rPr lang="en-US" altLang="zh-CN" dirty="0"/>
              <a:t>change</a:t>
            </a:r>
            <a:r>
              <a:rPr lang="zh-CN" altLang="en-US" dirty="0"/>
              <a:t>函数接收一个</a:t>
            </a:r>
            <a:r>
              <a:rPr lang="en-US" altLang="zh-CN" dirty="0" err="1"/>
              <a:t>fn</a:t>
            </a:r>
            <a:r>
              <a:rPr lang="zh-CN" altLang="en-US" dirty="0"/>
              <a:t>作为输入，并输出一个新函数，它无疑是个纯函数。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AF08BB-C41E-4D82-A624-D9CE687F1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55" y="2501779"/>
            <a:ext cx="4361905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19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02" y="329416"/>
            <a:ext cx="10069551" cy="71129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不可变数据类型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9BA0B6-1440-4A50-9166-57EED294F51A}"/>
              </a:ext>
            </a:extLst>
          </p:cNvPr>
          <p:cNvSpPr txBox="1"/>
          <p:nvPr/>
        </p:nvSpPr>
        <p:spPr>
          <a:xfrm>
            <a:off x="1221052" y="1724278"/>
            <a:ext cx="8875984" cy="217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Immutable Data</a:t>
            </a:r>
            <a:r>
              <a:rPr lang="zh-CN" altLang="en-US" sz="2400" dirty="0">
                <a:latin typeface="+mn-ea"/>
              </a:rPr>
              <a:t>就是一旦创建，就不能再被更改的数据。</a:t>
            </a:r>
            <a:endParaRPr lang="en-US" altLang="zh-CN" sz="2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对</a:t>
            </a:r>
            <a:r>
              <a:rPr lang="en-US" altLang="zh-CN" sz="2400" dirty="0">
                <a:latin typeface="+mn-ea"/>
              </a:rPr>
              <a:t>Immutable</a:t>
            </a:r>
            <a:r>
              <a:rPr lang="zh-CN" altLang="en-US" sz="2400" dirty="0">
                <a:latin typeface="+mn-ea"/>
              </a:rPr>
              <a:t>对象的任何修改或添加删除操作都会返回一个新的 </a:t>
            </a:r>
            <a:r>
              <a:rPr lang="en-US" altLang="zh-CN" sz="2400" dirty="0">
                <a:latin typeface="+mn-ea"/>
              </a:rPr>
              <a:t>Immutable </a:t>
            </a:r>
            <a:r>
              <a:rPr lang="zh-CN" altLang="en-US" sz="2400" dirty="0">
                <a:latin typeface="+mn-ea"/>
              </a:rPr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990965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02" y="329416"/>
            <a:ext cx="10069551" cy="71129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共享的可变数据类型是万恶之源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932DDA-553F-49C1-9C7A-9D1C8DEBB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446" y="1875165"/>
            <a:ext cx="7317612" cy="46534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288A81-9D36-480B-93F9-785534870958}"/>
              </a:ext>
            </a:extLst>
          </p:cNvPr>
          <p:cNvSpPr txBox="1"/>
          <p:nvPr/>
        </p:nvSpPr>
        <p:spPr>
          <a:xfrm>
            <a:off x="774202" y="1217216"/>
            <a:ext cx="8980604" cy="1212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+mn-ea"/>
              </a:rPr>
              <a:t>程序的意图是通过</a:t>
            </a:r>
            <a:r>
              <a:rPr lang="en-US" altLang="zh-CN" sz="2000" dirty="0" err="1">
                <a:latin typeface="+mn-ea"/>
              </a:rPr>
              <a:t>changeStudent</a:t>
            </a:r>
            <a:r>
              <a:rPr lang="zh-CN" altLang="en-US" sz="2000" dirty="0">
                <a:latin typeface="+mn-ea"/>
              </a:rPr>
              <a:t>产生一个新的</a:t>
            </a:r>
            <a:r>
              <a:rPr lang="en-US" altLang="zh-CN" sz="2000" dirty="0">
                <a:latin typeface="+mn-ea"/>
              </a:rPr>
              <a:t>student</a:t>
            </a:r>
            <a:r>
              <a:rPr lang="zh-CN" altLang="en-US" sz="2000" dirty="0">
                <a:latin typeface="+mn-ea"/>
              </a:rPr>
              <a:t>对象，由于引用指向同一块堆内存产生了逻辑错误</a:t>
            </a:r>
          </a:p>
        </p:txBody>
      </p:sp>
    </p:spTree>
    <p:extLst>
      <p:ext uri="{BB962C8B-B14F-4D97-AF65-F5344CB8AC3E}">
        <p14:creationId xmlns:p14="http://schemas.microsoft.com/office/powerpoint/2010/main" val="3457095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53607F2-F509-4344-873B-3DA183C85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495" y="1791222"/>
            <a:ext cx="8565325" cy="472615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4C29D5F-C899-499A-BF8E-51A60D6DE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899" y="340628"/>
            <a:ext cx="5502102" cy="71129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JS</a:t>
            </a:r>
            <a:r>
              <a:rPr lang="zh-CN" altLang="en-US" sz="3200" dirty="0"/>
              <a:t>实现不可变数据类型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54BDDE-20FA-4F52-A96E-2262D5D7F3AB}"/>
              </a:ext>
            </a:extLst>
          </p:cNvPr>
          <p:cNvSpPr/>
          <p:nvPr/>
        </p:nvSpPr>
        <p:spPr>
          <a:xfrm>
            <a:off x="1079170" y="1236904"/>
            <a:ext cx="7964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更新的过程创建新对象：只</a:t>
            </a:r>
            <a:r>
              <a:rPr lang="zh-CN" altLang="en-US" b="1" dirty="0">
                <a:solidFill>
                  <a:srgbClr val="FF0000"/>
                </a:solidFill>
              </a:rPr>
              <a:t>新建</a:t>
            </a:r>
            <a:r>
              <a:rPr lang="zh-CN" altLang="en-US" dirty="0"/>
              <a:t>修改的部分</a:t>
            </a:r>
            <a:r>
              <a:rPr lang="en-US" altLang="zh-CN" dirty="0"/>
              <a:t> </a:t>
            </a:r>
            <a:r>
              <a:rPr lang="zh-CN" altLang="en-US" dirty="0"/>
              <a:t>内存，</a:t>
            </a:r>
            <a:r>
              <a:rPr lang="zh-CN" altLang="en-US" b="1" dirty="0">
                <a:solidFill>
                  <a:srgbClr val="FF0000"/>
                </a:solidFill>
              </a:rPr>
              <a:t>共用</a:t>
            </a:r>
            <a:r>
              <a:rPr lang="zh-CN" altLang="en-US" dirty="0"/>
              <a:t>未修改的部分内存</a:t>
            </a:r>
          </a:p>
        </p:txBody>
      </p:sp>
    </p:spTree>
    <p:extLst>
      <p:ext uri="{BB962C8B-B14F-4D97-AF65-F5344CB8AC3E}">
        <p14:creationId xmlns:p14="http://schemas.microsoft.com/office/powerpoint/2010/main" val="2780919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4C29D5F-C899-499A-BF8E-51A60D6DE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899" y="340628"/>
            <a:ext cx="9727548" cy="71129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JS</a:t>
            </a:r>
            <a:r>
              <a:rPr lang="zh-CN" altLang="en-US" sz="3200" dirty="0"/>
              <a:t>本身的苍白无力</a:t>
            </a:r>
            <a:r>
              <a:rPr lang="en-US" altLang="zh-CN" sz="3200" dirty="0"/>
              <a:t>VS</a:t>
            </a:r>
            <a:r>
              <a:rPr lang="zh-CN" altLang="en-US" sz="3200" dirty="0"/>
              <a:t>不可变数据类库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9A0B4A-3534-4539-902C-F15F03F1B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94" y="1271392"/>
            <a:ext cx="3842298" cy="432580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9B94400-36A9-4833-B81E-3C1EE798C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190" y="2142729"/>
            <a:ext cx="3009524" cy="2438095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4BEB7826-6CD4-425B-B90F-79AFB13B9A83}"/>
              </a:ext>
            </a:extLst>
          </p:cNvPr>
          <p:cNvSpPr txBox="1">
            <a:spLocks/>
          </p:cNvSpPr>
          <p:nvPr/>
        </p:nvSpPr>
        <p:spPr>
          <a:xfrm>
            <a:off x="804858" y="5597195"/>
            <a:ext cx="11295284" cy="7112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rgbClr val="FFFF00"/>
                </a:solidFill>
              </a:rPr>
              <a:t>当修改的</a:t>
            </a:r>
            <a:r>
              <a:rPr lang="en-US" altLang="zh-CN" sz="2400" dirty="0">
                <a:solidFill>
                  <a:srgbClr val="FFFF00"/>
                </a:solidFill>
              </a:rPr>
              <a:t>keypath</a:t>
            </a:r>
            <a:r>
              <a:rPr lang="zh-CN" altLang="en-US" sz="2400" dirty="0">
                <a:solidFill>
                  <a:srgbClr val="FFFF00"/>
                </a:solidFill>
              </a:rPr>
              <a:t>是 </a:t>
            </a:r>
            <a:r>
              <a:rPr lang="en-US" altLang="zh-CN" sz="2400" dirty="0" err="1">
                <a:solidFill>
                  <a:srgbClr val="FFFF00"/>
                </a:solidFill>
              </a:rPr>
              <a:t>student.hobby</a:t>
            </a:r>
            <a:r>
              <a:rPr lang="en-US" altLang="zh-CN" sz="2400" dirty="0">
                <a:solidFill>
                  <a:srgbClr val="FFFF00"/>
                </a:solidFill>
              </a:rPr>
              <a:t>[1].record[‘20180725’]</a:t>
            </a:r>
            <a:r>
              <a:rPr lang="zh-CN" altLang="en-US" sz="2400" dirty="0">
                <a:solidFill>
                  <a:srgbClr val="FFFF00"/>
                </a:solidFill>
              </a:rPr>
              <a:t>时，代码写起来就很复杂了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46E6751-EE7E-4B53-B995-22F1B9711258}"/>
              </a:ext>
            </a:extLst>
          </p:cNvPr>
          <p:cNvSpPr/>
          <p:nvPr/>
        </p:nvSpPr>
        <p:spPr>
          <a:xfrm>
            <a:off x="4615892" y="2783225"/>
            <a:ext cx="3845972" cy="1082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7030A0"/>
                </a:solidFill>
              </a:rPr>
              <a:t>修改的</a:t>
            </a:r>
            <a:r>
              <a:rPr lang="en-US" altLang="zh-CN" sz="1400" dirty="0">
                <a:solidFill>
                  <a:srgbClr val="7030A0"/>
                </a:solidFill>
              </a:rPr>
              <a:t>keypath</a:t>
            </a:r>
            <a:r>
              <a:rPr lang="zh-CN" altLang="en-US" sz="1400" dirty="0">
                <a:solidFill>
                  <a:srgbClr val="7030A0"/>
                </a:solidFill>
              </a:rPr>
              <a:t>是 </a:t>
            </a:r>
            <a:r>
              <a:rPr lang="en-US" altLang="zh-CN" sz="1400" dirty="0">
                <a:solidFill>
                  <a:srgbClr val="7030A0"/>
                </a:solidFill>
              </a:rPr>
              <a:t>student.friends.friend1</a:t>
            </a:r>
            <a:endParaRPr lang="zh-CN" altLang="en-US" sz="1400" dirty="0">
              <a:solidFill>
                <a:srgbClr val="7030A0"/>
              </a:solidFill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769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4C29D5F-C899-499A-BF8E-51A60D6DE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899" y="340628"/>
            <a:ext cx="9727548" cy="711290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不可变数据类库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3E5AD3-D234-4570-8255-620D446D3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857" y="2756803"/>
            <a:ext cx="6149660" cy="134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4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045" y="78058"/>
            <a:ext cx="9418320" cy="1377175"/>
          </a:xfrm>
        </p:spPr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D9E9D7-4EA6-46B0-9F4D-4FE0E9768DA3}"/>
              </a:ext>
            </a:extLst>
          </p:cNvPr>
          <p:cNvSpPr txBox="1"/>
          <p:nvPr/>
        </p:nvSpPr>
        <p:spPr>
          <a:xfrm>
            <a:off x="2510883" y="2096429"/>
            <a:ext cx="71702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函数式编程是什么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解决了什么问题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FP </a:t>
            </a:r>
            <a:r>
              <a:rPr lang="en-US" altLang="zh-CN" sz="2000" dirty="0"/>
              <a:t>VS</a:t>
            </a:r>
            <a:r>
              <a:rPr lang="en-US" altLang="zh-CN" sz="2400" dirty="0"/>
              <a:t> OOP</a:t>
            </a:r>
          </a:p>
          <a:p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为什么在前端</a:t>
            </a:r>
            <a:r>
              <a:rPr lang="en-US" altLang="zh-CN" sz="2400" dirty="0"/>
              <a:t>”</a:t>
            </a:r>
            <a:r>
              <a:rPr lang="zh-CN" altLang="en-US" sz="2400" dirty="0"/>
              <a:t>火</a:t>
            </a:r>
            <a:r>
              <a:rPr lang="en-US" altLang="zh-CN" sz="2400" dirty="0"/>
              <a:t>”</a:t>
            </a:r>
            <a:r>
              <a:rPr lang="zh-CN" altLang="en-US" sz="2400" dirty="0"/>
              <a:t>了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工程案例 </a:t>
            </a:r>
            <a:r>
              <a:rPr lang="en-US" altLang="zh-CN" sz="2400" dirty="0"/>
              <a:t>react</a:t>
            </a:r>
            <a:r>
              <a:rPr lang="zh-CN" altLang="en-US" sz="2400" dirty="0"/>
              <a:t>函数特性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619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4C29D5F-C899-499A-BF8E-51A60D6DE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898" y="340628"/>
            <a:ext cx="10069551" cy="71129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函数式编程思想总结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2D62D6-9324-4030-8729-BD847300BDA8}"/>
              </a:ext>
            </a:extLst>
          </p:cNvPr>
          <p:cNvSpPr txBox="1"/>
          <p:nvPr/>
        </p:nvSpPr>
        <p:spPr>
          <a:xfrm>
            <a:off x="1189268" y="2391813"/>
            <a:ext cx="9241206" cy="362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函数是模块划分最小的单位，提倡编写使用“纯函数” </a:t>
            </a:r>
            <a:endParaRPr lang="en-US" altLang="zh-CN" sz="20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通过高阶函数对系统“提纯” 隔离、限制对系统“副作用”的代码</a:t>
            </a:r>
            <a:endParaRPr lang="en-US" altLang="zh-CN" sz="20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高阶函数对“公共行为”进行抽象（</a:t>
            </a:r>
            <a:r>
              <a:rPr lang="en-US" altLang="zh-CN" sz="2000" dirty="0">
                <a:latin typeface="+mn-ea"/>
              </a:rPr>
              <a:t>debounce,</a:t>
            </a:r>
            <a:r>
              <a:rPr lang="en-US" altLang="zh-CN" dirty="0"/>
              <a:t> </a:t>
            </a:r>
            <a:r>
              <a:rPr lang="en-US" altLang="zh-CN" sz="2000" dirty="0" err="1">
                <a:latin typeface="+mn-ea"/>
              </a:rPr>
              <a:t>memoize,compose</a:t>
            </a:r>
            <a:r>
              <a:rPr lang="zh-CN" altLang="en-US" sz="2000" dirty="0">
                <a:latin typeface="+mn-ea"/>
              </a:rPr>
              <a:t>），声明式就是使用这些“功能函数”进行编码</a:t>
            </a:r>
            <a:endParaRPr lang="en-US" altLang="zh-CN" sz="20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使用不可变数据类型</a:t>
            </a:r>
            <a:endParaRPr lang="en-US" altLang="zh-CN" sz="20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F944DE-D3D0-478D-81FE-D6489B70D627}"/>
              </a:ext>
            </a:extLst>
          </p:cNvPr>
          <p:cNvSpPr txBox="1"/>
          <p:nvPr/>
        </p:nvSpPr>
        <p:spPr>
          <a:xfrm>
            <a:off x="1189269" y="1377585"/>
            <a:ext cx="9241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三个概念：纯函数、高阶函数、不可变数据类型</a:t>
            </a:r>
          </a:p>
        </p:txBody>
      </p:sp>
    </p:spTree>
    <p:extLst>
      <p:ext uri="{BB962C8B-B14F-4D97-AF65-F5344CB8AC3E}">
        <p14:creationId xmlns:p14="http://schemas.microsoft.com/office/powerpoint/2010/main" val="1786551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4C29D5F-C899-499A-BF8E-51A60D6DE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292" y="1803042"/>
            <a:ext cx="10587846" cy="2257024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/>
              <a:t>抽象并封装“动作” </a:t>
            </a:r>
            <a:br>
              <a:rPr lang="en-US" altLang="zh-CN" sz="5400" b="1" dirty="0"/>
            </a:br>
            <a:r>
              <a:rPr lang="zh-CN" altLang="en-US" sz="5400" b="1" dirty="0"/>
              <a:t>使用“功能函数”进行声明式编程</a:t>
            </a:r>
          </a:p>
        </p:txBody>
      </p:sp>
    </p:spTree>
    <p:extLst>
      <p:ext uri="{BB962C8B-B14F-4D97-AF65-F5344CB8AC3E}">
        <p14:creationId xmlns:p14="http://schemas.microsoft.com/office/powerpoint/2010/main" val="465439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591" y="2409009"/>
            <a:ext cx="7239026" cy="1224644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解决了什么问题</a:t>
            </a:r>
          </a:p>
        </p:txBody>
      </p:sp>
    </p:spTree>
    <p:extLst>
      <p:ext uri="{BB962C8B-B14F-4D97-AF65-F5344CB8AC3E}">
        <p14:creationId xmlns:p14="http://schemas.microsoft.com/office/powerpoint/2010/main" val="2521173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010" y="446242"/>
            <a:ext cx="7239026" cy="1224644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粒度更小的模块化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323BA5AE-86F6-4A97-AF1F-F9B9D87849B5}"/>
              </a:ext>
            </a:extLst>
          </p:cNvPr>
          <p:cNvSpPr txBox="1">
            <a:spLocks/>
          </p:cNvSpPr>
          <p:nvPr/>
        </p:nvSpPr>
        <p:spPr>
          <a:xfrm>
            <a:off x="1640687" y="1521496"/>
            <a:ext cx="7239026" cy="38150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>
              <a:lnSpc>
                <a:spcPct val="22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+mn-ea"/>
                <a:ea typeface="+mn-ea"/>
              </a:rPr>
              <a:t>开发更快、维护更容易</a:t>
            </a:r>
            <a:endParaRPr lang="en-US" altLang="zh-CN" sz="3200" dirty="0">
              <a:latin typeface="+mn-ea"/>
              <a:ea typeface="+mn-ea"/>
            </a:endParaRPr>
          </a:p>
          <a:p>
            <a:pPr marL="1143000" indent="-1143000">
              <a:lnSpc>
                <a:spcPct val="22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+mn-ea"/>
                <a:ea typeface="+mn-ea"/>
              </a:rPr>
              <a:t>代码复用</a:t>
            </a:r>
            <a:endParaRPr lang="en-US" altLang="zh-CN" sz="3200" dirty="0">
              <a:latin typeface="+mn-ea"/>
              <a:ea typeface="+mn-ea"/>
            </a:endParaRPr>
          </a:p>
          <a:p>
            <a:pPr marL="1143000" indent="-1143000">
              <a:lnSpc>
                <a:spcPct val="22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+mn-ea"/>
                <a:ea typeface="+mn-ea"/>
              </a:rPr>
              <a:t>单元测试和调试</a:t>
            </a:r>
          </a:p>
        </p:txBody>
      </p:sp>
    </p:spTree>
    <p:extLst>
      <p:ext uri="{BB962C8B-B14F-4D97-AF65-F5344CB8AC3E}">
        <p14:creationId xmlns:p14="http://schemas.microsoft.com/office/powerpoint/2010/main" val="4014864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899" y="2383957"/>
            <a:ext cx="7239026" cy="1224644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FP VS OOP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997832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551" y="524086"/>
            <a:ext cx="9367743" cy="1772529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编程范式的意义在于它提供了</a:t>
            </a:r>
            <a:r>
              <a:rPr lang="zh-CN" altLang="en-US" sz="4400" b="1" dirty="0">
                <a:solidFill>
                  <a:srgbClr val="C00000"/>
                </a:solidFill>
              </a:rPr>
              <a:t>模块化代码</a:t>
            </a:r>
            <a:r>
              <a:rPr lang="zh-CN" altLang="en-US" sz="4400" dirty="0"/>
              <a:t>的各种思想和方法</a:t>
            </a:r>
            <a:br>
              <a:rPr lang="en-US" altLang="zh-CN" sz="4400" dirty="0"/>
            </a:br>
            <a:endParaRPr lang="en-US" altLang="zh-CN" sz="44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8D0A5955-E399-4C9F-AC78-99B25E9B3FA5}"/>
              </a:ext>
            </a:extLst>
          </p:cNvPr>
          <p:cNvSpPr txBox="1">
            <a:spLocks/>
          </p:cNvSpPr>
          <p:nvPr/>
        </p:nvSpPr>
        <p:spPr>
          <a:xfrm>
            <a:off x="1153551" y="1939527"/>
            <a:ext cx="7702350" cy="38150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>
              <a:lnSpc>
                <a:spcPct val="22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+mn-ea"/>
                <a:ea typeface="+mn-ea"/>
              </a:rPr>
              <a:t>OOP</a:t>
            </a:r>
            <a:r>
              <a:rPr lang="zh-CN" altLang="en-US" sz="3200" dirty="0">
                <a:latin typeface="+mn-ea"/>
                <a:ea typeface="+mn-ea"/>
              </a:rPr>
              <a:t>从类型（</a:t>
            </a:r>
            <a:r>
              <a:rPr lang="en-US" altLang="zh-CN" sz="3200" dirty="0">
                <a:latin typeface="+mn-ea"/>
                <a:ea typeface="+mn-ea"/>
              </a:rPr>
              <a:t>class</a:t>
            </a:r>
            <a:r>
              <a:rPr lang="zh-CN" altLang="en-US" sz="3200" dirty="0">
                <a:latin typeface="+mn-ea"/>
                <a:ea typeface="+mn-ea"/>
              </a:rPr>
              <a:t>）组织代码，对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  <a:ea typeface="+mn-ea"/>
              </a:rPr>
              <a:t>数据</a:t>
            </a:r>
            <a:r>
              <a:rPr lang="zh-CN" altLang="en-US" sz="3200" dirty="0">
                <a:latin typeface="+mn-ea"/>
                <a:ea typeface="+mn-ea"/>
              </a:rPr>
              <a:t>进行抽象建模</a:t>
            </a:r>
            <a:endParaRPr lang="en-US" altLang="zh-CN" sz="3200" dirty="0">
              <a:latin typeface="+mn-ea"/>
              <a:ea typeface="+mn-ea"/>
            </a:endParaRPr>
          </a:p>
          <a:p>
            <a:pPr marL="1143000" indent="-1143000">
              <a:lnSpc>
                <a:spcPct val="22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+mn-ea"/>
                <a:ea typeface="+mn-ea"/>
              </a:rPr>
              <a:t>FP</a:t>
            </a:r>
            <a:r>
              <a:rPr lang="zh-CN" altLang="en-US" sz="3200" dirty="0">
                <a:latin typeface="+mn-ea"/>
                <a:ea typeface="+mn-ea"/>
              </a:rPr>
              <a:t>从函数（</a:t>
            </a:r>
            <a:r>
              <a:rPr lang="en-US" altLang="zh-CN" sz="3200" dirty="0">
                <a:latin typeface="+mn-ea"/>
                <a:ea typeface="+mn-ea"/>
              </a:rPr>
              <a:t>function</a:t>
            </a:r>
            <a:r>
              <a:rPr lang="zh-CN" altLang="en-US" sz="3200" dirty="0">
                <a:latin typeface="+mn-ea"/>
                <a:ea typeface="+mn-ea"/>
              </a:rPr>
              <a:t>）组织代码，对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  <a:ea typeface="+mn-ea"/>
              </a:rPr>
              <a:t>动作</a:t>
            </a:r>
            <a:r>
              <a:rPr lang="zh-CN" altLang="en-US" sz="3200" dirty="0">
                <a:latin typeface="+mn-ea"/>
                <a:ea typeface="+mn-ea"/>
              </a:rPr>
              <a:t>进行抽象建模</a:t>
            </a:r>
          </a:p>
        </p:txBody>
      </p:sp>
    </p:spTree>
    <p:extLst>
      <p:ext uri="{BB962C8B-B14F-4D97-AF65-F5344CB8AC3E}">
        <p14:creationId xmlns:p14="http://schemas.microsoft.com/office/powerpoint/2010/main" val="3144585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1186" y="2518548"/>
            <a:ext cx="7239026" cy="1224644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为什么在前端火了</a:t>
            </a:r>
          </a:p>
        </p:txBody>
      </p:sp>
    </p:spTree>
    <p:extLst>
      <p:ext uri="{BB962C8B-B14F-4D97-AF65-F5344CB8AC3E}">
        <p14:creationId xmlns:p14="http://schemas.microsoft.com/office/powerpoint/2010/main" val="3794936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730" y="1336431"/>
            <a:ext cx="7901354" cy="966686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React</a:t>
            </a:r>
            <a:r>
              <a:rPr lang="zh-CN" altLang="en-US" sz="4000" dirty="0"/>
              <a:t>及</a:t>
            </a:r>
            <a:r>
              <a:rPr lang="en-US" altLang="zh-CN" sz="4000" dirty="0"/>
              <a:t>Redux</a:t>
            </a:r>
            <a:r>
              <a:rPr lang="zh-CN" altLang="en-US" sz="4000" dirty="0"/>
              <a:t>带起了这波节奏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4E7407-5445-429B-8285-37509C65F706}"/>
              </a:ext>
            </a:extLst>
          </p:cNvPr>
          <p:cNvSpPr txBox="1"/>
          <p:nvPr/>
        </p:nvSpPr>
        <p:spPr>
          <a:xfrm>
            <a:off x="1744394" y="3429000"/>
            <a:ext cx="84124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前端麻烦的异步问题，函数式编程以</a:t>
            </a:r>
            <a:r>
              <a:rPr lang="zh-CN" altLang="en-US" sz="2400" b="1" dirty="0">
                <a:latin typeface="+mn-ea"/>
              </a:rPr>
              <a:t>组合的形式</a:t>
            </a:r>
            <a:r>
              <a:rPr lang="zh-CN" altLang="en-US" sz="2400" dirty="0">
                <a:latin typeface="+mn-ea"/>
              </a:rPr>
              <a:t>，将异步操作和同步操作统一起来。</a:t>
            </a: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代表作品</a:t>
            </a:r>
            <a:r>
              <a:rPr lang="en-US" altLang="zh-CN" sz="3600" dirty="0">
                <a:solidFill>
                  <a:srgbClr val="FF0000"/>
                </a:solidFill>
                <a:latin typeface="+mn-ea"/>
              </a:rPr>
              <a:t>Rx.js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声明式编程是前端</a:t>
            </a:r>
            <a:r>
              <a:rPr lang="en-US" altLang="zh-CN" sz="2400" dirty="0">
                <a:latin typeface="+mn-ea"/>
              </a:rPr>
              <a:t>UI</a:t>
            </a:r>
            <a:r>
              <a:rPr lang="zh-CN" altLang="en-US" sz="2400" dirty="0">
                <a:latin typeface="+mn-ea"/>
              </a:rPr>
              <a:t>编程的一种最佳实践方式，抽象视图层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MVVM</a:t>
            </a:r>
            <a:r>
              <a:rPr lang="zh-CN" altLang="en-US" sz="2400" b="1" dirty="0">
                <a:solidFill>
                  <a:srgbClr val="00B050"/>
                </a:solidFill>
                <a:latin typeface="+mn-ea"/>
              </a:rPr>
              <a:t>类框架封装了这个过程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促进函数编程在前端应用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3DBA89-F95C-423B-918B-2020767949D9}"/>
              </a:ext>
            </a:extLst>
          </p:cNvPr>
          <p:cNvSpPr txBox="1"/>
          <p:nvPr/>
        </p:nvSpPr>
        <p:spPr>
          <a:xfrm>
            <a:off x="731520" y="751656"/>
            <a:ext cx="320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直接原因：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79CD41-209A-427B-9424-122532435ACF}"/>
              </a:ext>
            </a:extLst>
          </p:cNvPr>
          <p:cNvSpPr txBox="1"/>
          <p:nvPr/>
        </p:nvSpPr>
        <p:spPr>
          <a:xfrm>
            <a:off x="731520" y="2595504"/>
            <a:ext cx="320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实质原因：</a:t>
            </a:r>
          </a:p>
        </p:txBody>
      </p:sp>
    </p:spTree>
    <p:extLst>
      <p:ext uri="{BB962C8B-B14F-4D97-AF65-F5344CB8AC3E}">
        <p14:creationId xmlns:p14="http://schemas.microsoft.com/office/powerpoint/2010/main" val="2642436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D5E7DFD4-C865-45EA-A67B-7E53848D86E9}"/>
              </a:ext>
            </a:extLst>
          </p:cNvPr>
          <p:cNvSpPr txBox="1">
            <a:spLocks/>
          </p:cNvSpPr>
          <p:nvPr/>
        </p:nvSpPr>
        <p:spPr>
          <a:xfrm>
            <a:off x="804913" y="468854"/>
            <a:ext cx="10069551" cy="711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看个例子</a:t>
            </a:r>
            <a:r>
              <a:rPr lang="en-US" altLang="zh-CN" sz="3200" dirty="0"/>
              <a:t>:</a:t>
            </a:r>
            <a:r>
              <a:rPr lang="zh-CN" altLang="en-US" sz="3200" dirty="0"/>
              <a:t>实现至少间隔</a:t>
            </a:r>
            <a:r>
              <a:rPr lang="en-US" altLang="zh-CN" sz="3200" dirty="0"/>
              <a:t>1</a:t>
            </a:r>
            <a:r>
              <a:rPr lang="zh-CN" altLang="en-US" sz="3200" dirty="0"/>
              <a:t>秒才发出一次点击事件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2AD9607-532F-43A4-B2B7-44F6961CD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12" y="3801973"/>
            <a:ext cx="6536788" cy="25871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9605DB8-2841-457D-846A-9227A24C9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13" y="2372597"/>
            <a:ext cx="4656406" cy="40784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6012610-8C8A-41E5-8F02-31470513683B}"/>
              </a:ext>
            </a:extLst>
          </p:cNvPr>
          <p:cNvSpPr txBox="1"/>
          <p:nvPr/>
        </p:nvSpPr>
        <p:spPr>
          <a:xfrm>
            <a:off x="5655212" y="2227485"/>
            <a:ext cx="639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Rx.js</a:t>
            </a:r>
            <a:r>
              <a:rPr lang="zh-CN" altLang="en-US" sz="2400" dirty="0"/>
              <a:t>隔离状态变量：消除多余状态变量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6C074EFF-63B9-4877-BF43-C4034A2B11A1}"/>
              </a:ext>
            </a:extLst>
          </p:cNvPr>
          <p:cNvSpPr/>
          <p:nvPr/>
        </p:nvSpPr>
        <p:spPr>
          <a:xfrm>
            <a:off x="8279703" y="2647188"/>
            <a:ext cx="413359" cy="1112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948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7608" y="2498271"/>
            <a:ext cx="7756956" cy="1224644"/>
          </a:xfrm>
        </p:spPr>
        <p:txBody>
          <a:bodyPr>
            <a:normAutofit fontScale="90000"/>
          </a:bodyPr>
          <a:lstStyle/>
          <a:p>
            <a:r>
              <a:rPr lang="zh-CN" altLang="en-US" sz="6000" dirty="0"/>
              <a:t>工程案例</a:t>
            </a:r>
            <a:r>
              <a:rPr lang="en-US" altLang="zh-CN" sz="6000" dirty="0"/>
              <a:t>React</a:t>
            </a:r>
            <a:r>
              <a:rPr lang="zh-CN" altLang="en-US" sz="6000" dirty="0"/>
              <a:t>函数特性</a:t>
            </a:r>
          </a:p>
        </p:txBody>
      </p:sp>
    </p:spTree>
    <p:extLst>
      <p:ext uri="{BB962C8B-B14F-4D97-AF65-F5344CB8AC3E}">
        <p14:creationId xmlns:p14="http://schemas.microsoft.com/office/powerpoint/2010/main" val="398072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0631" y="2530929"/>
            <a:ext cx="7239026" cy="1224644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函数式编程是什么</a:t>
            </a:r>
          </a:p>
        </p:txBody>
      </p:sp>
    </p:spTree>
    <p:extLst>
      <p:ext uri="{BB962C8B-B14F-4D97-AF65-F5344CB8AC3E}">
        <p14:creationId xmlns:p14="http://schemas.microsoft.com/office/powerpoint/2010/main" val="1189418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792" y="126609"/>
            <a:ext cx="9031967" cy="1224644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例子：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EDF393-2619-4F3F-992C-5246461DA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01" y="1662115"/>
            <a:ext cx="5229225" cy="43910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4F249C-4535-4741-A2DF-89FA71DF3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491" y="1662115"/>
            <a:ext cx="55721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07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792" y="126609"/>
            <a:ext cx="9031967" cy="1224644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高阶组件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38B9FF-DDE2-479F-953A-AF873C4E6F37}"/>
              </a:ext>
            </a:extLst>
          </p:cNvPr>
          <p:cNvSpPr txBox="1"/>
          <p:nvPr/>
        </p:nvSpPr>
        <p:spPr>
          <a:xfrm>
            <a:off x="883792" y="1680031"/>
            <a:ext cx="1042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高阶组件就是</a:t>
            </a:r>
            <a:r>
              <a:rPr lang="zh-CN" altLang="en-US" sz="2400" b="1" dirty="0">
                <a:solidFill>
                  <a:srgbClr val="FF0000"/>
                </a:solidFill>
              </a:rPr>
              <a:t>一个函数</a:t>
            </a:r>
            <a:r>
              <a:rPr lang="zh-CN" altLang="en-US" sz="2400" b="1" dirty="0"/>
              <a:t>，传给它一个组件，它返回一个新的组件</a:t>
            </a: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i="1" dirty="0">
              <a:latin typeface="+mn-ea"/>
            </a:endParaRPr>
          </a:p>
          <a:p>
            <a:r>
              <a:rPr lang="en-US" altLang="zh-CN" sz="2400" i="1" dirty="0">
                <a:latin typeface="Arial Rounded MT Bold" panose="020F0704030504030204" pitchFamily="34" charset="0"/>
              </a:rPr>
              <a:t>const </a:t>
            </a:r>
            <a:r>
              <a:rPr lang="en-US" altLang="zh-CN" sz="2400" i="1" dirty="0" err="1">
                <a:latin typeface="Arial Rounded MT Bold" panose="020F0704030504030204" pitchFamily="34" charset="0"/>
              </a:rPr>
              <a:t>NewComponent</a:t>
            </a:r>
            <a:r>
              <a:rPr lang="en-US" altLang="zh-CN" sz="2400" i="1" dirty="0">
                <a:latin typeface="Arial Rounded MT Bold" panose="020F0704030504030204" pitchFamily="34" charset="0"/>
              </a:rPr>
              <a:t> = </a:t>
            </a:r>
            <a:r>
              <a:rPr lang="en-US" altLang="zh-CN" sz="2400" i="1" dirty="0" err="1">
                <a:latin typeface="Arial Rounded MT Bold" panose="020F0704030504030204" pitchFamily="34" charset="0"/>
              </a:rPr>
              <a:t>higherOrderComponent</a:t>
            </a:r>
            <a:r>
              <a:rPr lang="en-US" altLang="zh-CN" sz="2400" i="1" dirty="0">
                <a:latin typeface="Arial Rounded MT Bold" panose="020F0704030504030204" pitchFamily="34" charset="0"/>
              </a:rPr>
              <a:t>(</a:t>
            </a:r>
            <a:r>
              <a:rPr lang="en-US" altLang="zh-CN" sz="2400" i="1" dirty="0" err="1">
                <a:latin typeface="Arial Rounded MT Bold" panose="020F0704030504030204" pitchFamily="34" charset="0"/>
              </a:rPr>
              <a:t>oldComponent</a:t>
            </a:r>
            <a:r>
              <a:rPr lang="en-US" altLang="zh-CN" sz="2400" i="1" dirty="0">
                <a:latin typeface="Arial Rounded MT Bold" panose="020F0704030504030204" pitchFamily="34" charset="0"/>
              </a:rPr>
              <a:t>)</a:t>
            </a:r>
            <a:endParaRPr lang="zh-CN" altLang="en-US" sz="2400" i="1" dirty="0">
              <a:latin typeface="Arial Rounded MT Bold" panose="020F07040305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43CFD1-5D2D-4B3F-A414-51E1B8D78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85" y="3429000"/>
            <a:ext cx="5033715" cy="304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40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4D04D20-06F5-4A10-8348-B5980E73D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841729"/>
            <a:ext cx="4669888" cy="45741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E47A68C-6425-4177-B5ED-A10E99B409EC}"/>
              </a:ext>
            </a:extLst>
          </p:cNvPr>
          <p:cNvSpPr txBox="1"/>
          <p:nvPr/>
        </p:nvSpPr>
        <p:spPr>
          <a:xfrm>
            <a:off x="647700" y="1377759"/>
            <a:ext cx="43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Arial Rounded MT Bold" panose="020F0704030504030204" pitchFamily="34" charset="0"/>
              </a:rPr>
              <a:t>src</a:t>
            </a:r>
            <a:r>
              <a:rPr lang="en-US" altLang="zh-CN" dirty="0">
                <a:latin typeface="Arial Rounded MT Bold" panose="020F0704030504030204" pitchFamily="34" charset="0"/>
              </a:rPr>
              <a:t>/wrapWithLoadData.js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C4739C8-5F53-4D40-908F-7BF960B18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315" y="1841729"/>
            <a:ext cx="5895975" cy="2124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5CFF420-6178-4A98-97B3-34EC04EF0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790" y="4455599"/>
            <a:ext cx="5905500" cy="192405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DB881E7F-134E-4638-B0C9-EE06BD269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250" y="383438"/>
            <a:ext cx="9031967" cy="749424"/>
          </a:xfrm>
        </p:spPr>
        <p:txBody>
          <a:bodyPr>
            <a:normAutofit fontScale="90000"/>
          </a:bodyPr>
          <a:lstStyle/>
          <a:p>
            <a:r>
              <a:rPr lang="zh-CN" altLang="en-US" sz="6000" dirty="0"/>
              <a:t>使用高阶组件：</a:t>
            </a:r>
          </a:p>
        </p:txBody>
      </p:sp>
    </p:spTree>
    <p:extLst>
      <p:ext uri="{BB962C8B-B14F-4D97-AF65-F5344CB8AC3E}">
        <p14:creationId xmlns:p14="http://schemas.microsoft.com/office/powerpoint/2010/main" val="705870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DB881E7F-134E-4638-B0C9-EE06BD269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250" y="383438"/>
            <a:ext cx="10690545" cy="749424"/>
          </a:xfrm>
        </p:spPr>
        <p:txBody>
          <a:bodyPr>
            <a:normAutofit fontScale="90000"/>
          </a:bodyPr>
          <a:lstStyle/>
          <a:p>
            <a:r>
              <a:rPr lang="zh-CN" altLang="en-US" sz="6000" dirty="0"/>
              <a:t>代码结构组织：</a:t>
            </a:r>
            <a:r>
              <a:rPr lang="en-US" altLang="zh-CN" sz="6000" dirty="0"/>
              <a:t>Dumb vs Smart</a:t>
            </a:r>
            <a:endParaRPr lang="zh-CN" altLang="en-US" sz="6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B3237B-64A1-4AAD-B268-FDEC9016B777}"/>
              </a:ext>
            </a:extLst>
          </p:cNvPr>
          <p:cNvSpPr txBox="1"/>
          <p:nvPr/>
        </p:nvSpPr>
        <p:spPr>
          <a:xfrm>
            <a:off x="886851" y="1405896"/>
            <a:ext cx="465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FF00"/>
                </a:solidFill>
                <a:latin typeface="Arial Rounded MT Bold" panose="020F0704030504030204" pitchFamily="34" charset="0"/>
              </a:rPr>
              <a:t>src</a:t>
            </a:r>
            <a:r>
              <a:rPr lang="en-US" altLang="zh-CN" dirty="0">
                <a:solidFill>
                  <a:srgbClr val="FFFF00"/>
                </a:solidFill>
                <a:latin typeface="Arial Rounded MT Bold" panose="020F0704030504030204" pitchFamily="34" charset="0"/>
              </a:rPr>
              <a:t>/components</a:t>
            </a:r>
            <a:r>
              <a:rPr lang="en-US" altLang="zh-CN" dirty="0">
                <a:latin typeface="Arial Rounded MT Bold" panose="020F0704030504030204" pitchFamily="34" charset="0"/>
              </a:rPr>
              <a:t>/InputWithUserName.js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AEE395-E23C-4C74-BF75-6D39F69ABDF6}"/>
              </a:ext>
            </a:extLst>
          </p:cNvPr>
          <p:cNvSpPr txBox="1"/>
          <p:nvPr/>
        </p:nvSpPr>
        <p:spPr>
          <a:xfrm>
            <a:off x="6790593" y="1405023"/>
            <a:ext cx="494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FF00"/>
                </a:solidFill>
                <a:latin typeface="Arial Rounded MT Bold" panose="020F0704030504030204" pitchFamily="34" charset="0"/>
              </a:rPr>
              <a:t>src</a:t>
            </a:r>
            <a:r>
              <a:rPr lang="en-US" altLang="zh-CN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/container</a:t>
            </a:r>
            <a:r>
              <a:rPr lang="en-US" altLang="zh-CN" dirty="0">
                <a:latin typeface="Arial Rounded MT Bold" panose="020F0704030504030204" pitchFamily="34" charset="0"/>
              </a:rPr>
              <a:t>/InputWithUserName.js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A38FE6-E035-442A-AF05-B5E41A60C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51" y="2579034"/>
            <a:ext cx="5317001" cy="3702805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C89FED54-BE12-41EB-84C4-53F00525C416}"/>
              </a:ext>
            </a:extLst>
          </p:cNvPr>
          <p:cNvSpPr txBox="1">
            <a:spLocks/>
          </p:cNvSpPr>
          <p:nvPr/>
        </p:nvSpPr>
        <p:spPr>
          <a:xfrm>
            <a:off x="2023853" y="1919991"/>
            <a:ext cx="2688824" cy="5030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Dumb</a:t>
            </a:r>
            <a:r>
              <a:rPr lang="zh-CN" altLang="en-US" sz="2400" dirty="0"/>
              <a:t>组件</a:t>
            </a:r>
            <a:r>
              <a:rPr lang="en-US" altLang="zh-CN" sz="2400" dirty="0"/>
              <a:t>-</a:t>
            </a:r>
            <a:r>
              <a:rPr lang="zh-CN" altLang="en-US" sz="2400" dirty="0"/>
              <a:t>纯组件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DFAEC1EC-22AE-4E28-9E47-8B13AA4C7367}"/>
              </a:ext>
            </a:extLst>
          </p:cNvPr>
          <p:cNvSpPr txBox="1">
            <a:spLocks/>
          </p:cNvSpPr>
          <p:nvPr/>
        </p:nvSpPr>
        <p:spPr>
          <a:xfrm>
            <a:off x="7747058" y="1917852"/>
            <a:ext cx="3591501" cy="5030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Smart</a:t>
            </a:r>
            <a:r>
              <a:rPr lang="zh-CN" altLang="en-US" sz="2400" dirty="0"/>
              <a:t>组件</a:t>
            </a:r>
            <a:r>
              <a:rPr lang="en-US" altLang="zh-CN" sz="2400" dirty="0"/>
              <a:t>-</a:t>
            </a:r>
            <a:r>
              <a:rPr lang="zh-CN" altLang="en-US" sz="2400" dirty="0"/>
              <a:t>处理业务逻辑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370DBE5-CD02-4551-9752-2008B8A66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593" y="2564387"/>
            <a:ext cx="53625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53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DB881E7F-134E-4638-B0C9-EE06BD269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250" y="383438"/>
            <a:ext cx="10690545" cy="749424"/>
          </a:xfrm>
        </p:spPr>
        <p:txBody>
          <a:bodyPr>
            <a:normAutofit fontScale="90000"/>
          </a:bodyPr>
          <a:lstStyle/>
          <a:p>
            <a:r>
              <a:rPr lang="zh-CN" altLang="en-US" sz="6000" dirty="0"/>
              <a:t>项目结构图</a:t>
            </a:r>
          </a:p>
        </p:txBody>
      </p:sp>
      <p:pic>
        <p:nvPicPr>
          <p:cNvPr id="1026" name="Picture 2" descr="https://huzidaha.github.io/static/assets/img/posts/25608378-BE07-4050-88B1-72025085875A.png">
            <a:extLst>
              <a:ext uri="{FF2B5EF4-FFF2-40B4-BE49-F238E27FC236}">
                <a16:creationId xmlns:a16="http://schemas.microsoft.com/office/drawing/2014/main" id="{7414846A-94C0-42CD-B489-6F471926F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16" y="1639299"/>
            <a:ext cx="7807568" cy="493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14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400" y="1504856"/>
            <a:ext cx="6145850" cy="1455234"/>
          </a:xfrm>
        </p:spPr>
        <p:txBody>
          <a:bodyPr/>
          <a:lstStyle/>
          <a:p>
            <a:r>
              <a:rPr lang="zh-CN" altLang="en-US" dirty="0"/>
              <a:t>完结</a:t>
            </a:r>
            <a:r>
              <a:rPr lang="en-US" altLang="zh-CN" dirty="0"/>
              <a:t>-FAQ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298EA6-17FF-415D-9C2C-3D9DBB45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4048" y="4625527"/>
            <a:ext cx="4279391" cy="1173108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tx1"/>
                </a:solidFill>
              </a:rPr>
              <a:t>谢谢！</a:t>
            </a:r>
            <a:r>
              <a:rPr lang="en-US" altLang="zh-CN" sz="4000" b="1" dirty="0">
                <a:solidFill>
                  <a:schemeClr val="tx1"/>
                </a:solidFill>
                <a:sym typeface="Wingdings" panose="05000000000000000000" pitchFamily="2" charset="2"/>
              </a:rPr>
              <a:t>  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1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A2FCE7A-C342-4B3D-BB24-95E45951F109}"/>
              </a:ext>
            </a:extLst>
          </p:cNvPr>
          <p:cNvSpPr/>
          <p:nvPr/>
        </p:nvSpPr>
        <p:spPr>
          <a:xfrm>
            <a:off x="665146" y="286075"/>
            <a:ext cx="96964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有数组</a:t>
            </a:r>
            <a:r>
              <a:rPr lang="en-US" altLang="zh-CN" dirty="0" err="1">
                <a:latin typeface="+mn-ea"/>
              </a:rPr>
              <a:t>numberList</a:t>
            </a:r>
            <a:r>
              <a:rPr lang="en-US" altLang="zh-CN" dirty="0">
                <a:latin typeface="+mn-ea"/>
              </a:rPr>
              <a:t> = [0, 1, 2, 3, 4, 5, 6, 7, 8, 9]</a:t>
            </a:r>
            <a:r>
              <a:rPr lang="zh-CN" altLang="en-US" dirty="0">
                <a:latin typeface="+mn-ea"/>
              </a:rPr>
              <a:t>，编写程序完成以下目标：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1.1 </a:t>
            </a:r>
            <a:r>
              <a:rPr lang="zh-CN" altLang="en-US" dirty="0">
                <a:latin typeface="+mn-ea"/>
              </a:rPr>
              <a:t>将</a:t>
            </a:r>
            <a:r>
              <a:rPr lang="en-US" altLang="zh-CN" dirty="0" err="1">
                <a:latin typeface="+mn-ea"/>
              </a:rPr>
              <a:t>numberList</a:t>
            </a:r>
            <a:r>
              <a:rPr lang="zh-CN" altLang="en-US" dirty="0">
                <a:latin typeface="+mn-ea"/>
              </a:rPr>
              <a:t>中的每个元素加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得到一个新的数组 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1.2 </a:t>
            </a:r>
            <a:r>
              <a:rPr lang="zh-CN" altLang="en-US" dirty="0">
                <a:latin typeface="+mn-ea"/>
              </a:rPr>
              <a:t>将</a:t>
            </a:r>
            <a:r>
              <a:rPr lang="en-US" altLang="zh-CN" dirty="0" err="1">
                <a:latin typeface="+mn-ea"/>
              </a:rPr>
              <a:t>numberList</a:t>
            </a:r>
            <a:r>
              <a:rPr lang="zh-CN" altLang="en-US" dirty="0">
                <a:latin typeface="+mn-ea"/>
              </a:rPr>
              <a:t>中的每个元素乘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得到一个新的数组 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1.3 </a:t>
            </a:r>
            <a:r>
              <a:rPr lang="zh-CN" altLang="en-US" dirty="0">
                <a:latin typeface="+mn-ea"/>
              </a:rPr>
              <a:t>将</a:t>
            </a:r>
            <a:r>
              <a:rPr lang="en-US" altLang="zh-CN" dirty="0" err="1">
                <a:latin typeface="+mn-ea"/>
              </a:rPr>
              <a:t>numberList</a:t>
            </a:r>
            <a:r>
              <a:rPr lang="zh-CN" altLang="en-US" dirty="0">
                <a:latin typeface="+mn-ea"/>
              </a:rPr>
              <a:t>中的每个元素模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得到一个新的数组</a:t>
            </a:r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059EAD-CC22-4F74-A651-07CE5538A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59" y="1996070"/>
            <a:ext cx="4735012" cy="45888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37A0575-3FAA-440A-A70A-EA21DA58D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1" y="1996071"/>
            <a:ext cx="4612790" cy="45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9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02" y="329416"/>
            <a:ext cx="10069551" cy="71129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函数式编程是以</a:t>
            </a:r>
            <a:r>
              <a:rPr lang="zh-CN" altLang="en-US" sz="3200" dirty="0">
                <a:solidFill>
                  <a:srgbClr val="0070C0"/>
                </a:solidFill>
              </a:rPr>
              <a:t>函数为核心</a:t>
            </a:r>
            <a:r>
              <a:rPr lang="zh-CN" altLang="en-US" sz="3200" dirty="0"/>
              <a:t>来</a:t>
            </a:r>
            <a:r>
              <a:rPr lang="zh-CN" altLang="en-US" sz="3200" dirty="0">
                <a:solidFill>
                  <a:srgbClr val="0070C0"/>
                </a:solidFill>
              </a:rPr>
              <a:t>组织代码</a:t>
            </a:r>
            <a:r>
              <a:rPr lang="zh-CN" altLang="en-US" sz="3200" dirty="0"/>
              <a:t>的一套编程方法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9BA0B6-1440-4A50-9166-57EED294F51A}"/>
              </a:ext>
            </a:extLst>
          </p:cNvPr>
          <p:cNvSpPr txBox="1"/>
          <p:nvPr/>
        </p:nvSpPr>
        <p:spPr>
          <a:xfrm>
            <a:off x="1350185" y="1743453"/>
            <a:ext cx="4342277" cy="3398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i="1" dirty="0"/>
              <a:t>编码三要素：</a:t>
            </a:r>
            <a:endParaRPr lang="en-US" altLang="zh-CN" sz="2800" i="1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函数是第一公民</a:t>
            </a:r>
            <a:endParaRPr lang="en-US" altLang="zh-CN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纯函数</a:t>
            </a:r>
            <a:endParaRPr lang="en-US" altLang="zh-CN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不可变数据类型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3A1D62-0BEC-410B-A2D7-C9E50638DD07}"/>
              </a:ext>
            </a:extLst>
          </p:cNvPr>
          <p:cNvSpPr txBox="1"/>
          <p:nvPr/>
        </p:nvSpPr>
        <p:spPr>
          <a:xfrm>
            <a:off x="6096000" y="1743453"/>
            <a:ext cx="5784783" cy="253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i="1" dirty="0"/>
              <a:t>基础操作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柯里化</a:t>
            </a:r>
            <a:endParaRPr lang="en-US" altLang="zh-CN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合成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7965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02" y="329416"/>
            <a:ext cx="10069551" cy="71129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函数是第一公民（高阶函数）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9BA0B6-1440-4A50-9166-57EED294F51A}"/>
              </a:ext>
            </a:extLst>
          </p:cNvPr>
          <p:cNvSpPr txBox="1"/>
          <p:nvPr/>
        </p:nvSpPr>
        <p:spPr>
          <a:xfrm>
            <a:off x="890495" y="1286323"/>
            <a:ext cx="5876065" cy="166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所谓“第一等公民”，是指</a:t>
            </a:r>
            <a:r>
              <a:rPr lang="zh-CN" altLang="en-US" b="1" dirty="0">
                <a:solidFill>
                  <a:srgbClr val="0070C0"/>
                </a:solidFill>
              </a:rPr>
              <a:t>函数</a:t>
            </a:r>
            <a:r>
              <a:rPr lang="zh-CN" altLang="en-US" dirty="0"/>
              <a:t>和其他</a:t>
            </a:r>
            <a:r>
              <a:rPr lang="zh-CN" altLang="en-US" b="1" dirty="0">
                <a:solidFill>
                  <a:srgbClr val="0070C0"/>
                </a:solidFill>
              </a:rPr>
              <a:t>数据类型</a:t>
            </a:r>
            <a:r>
              <a:rPr lang="zh-CN" altLang="en-US" dirty="0"/>
              <a:t>拥有平等的地位，可以</a:t>
            </a:r>
            <a:r>
              <a:rPr lang="zh-CN" altLang="en-US" b="1" dirty="0">
                <a:solidFill>
                  <a:srgbClr val="0070C0"/>
                </a:solidFill>
              </a:rPr>
              <a:t>赋值给变量</a:t>
            </a:r>
            <a:r>
              <a:rPr lang="zh-CN" altLang="en-US" dirty="0"/>
              <a:t>，也可以</a:t>
            </a:r>
            <a:r>
              <a:rPr lang="zh-CN" altLang="en-US" b="1" dirty="0">
                <a:solidFill>
                  <a:srgbClr val="0070C0"/>
                </a:solidFill>
              </a:rPr>
              <a:t>作为参数</a:t>
            </a:r>
            <a:r>
              <a:rPr lang="zh-CN" altLang="en-US" dirty="0"/>
              <a:t>传入另一个函数，或者作为别的函数的</a:t>
            </a:r>
            <a:r>
              <a:rPr lang="zh-CN" altLang="en-US" b="1" dirty="0">
                <a:solidFill>
                  <a:srgbClr val="0070C0"/>
                </a:solidFill>
              </a:rPr>
              <a:t>返回值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FB4690-2798-4F17-83CF-406215FC3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730" y="1492832"/>
            <a:ext cx="4789170" cy="4827958"/>
          </a:xfrm>
          <a:prstGeom prst="rect">
            <a:avLst/>
          </a:prstGeom>
        </p:spPr>
      </p:pic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04A0F8C6-CF5D-4921-9B06-F190974B4DFB}"/>
              </a:ext>
            </a:extLst>
          </p:cNvPr>
          <p:cNvSpPr/>
          <p:nvPr/>
        </p:nvSpPr>
        <p:spPr>
          <a:xfrm>
            <a:off x="1211855" y="3557794"/>
            <a:ext cx="3188256" cy="698034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函数式编程核心封装操作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6B42D9B-6444-4776-BA99-127B33DFE160}"/>
              </a:ext>
            </a:extLst>
          </p:cNvPr>
          <p:cNvSpPr/>
          <p:nvPr/>
        </p:nvSpPr>
        <p:spPr>
          <a:xfrm>
            <a:off x="4745323" y="3667905"/>
            <a:ext cx="1893194" cy="477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68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02" y="329416"/>
            <a:ext cx="10069551" cy="71129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常见的高阶函数编程技巧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869D7E6-D72B-46D7-A316-8AE47ED58EE8}"/>
              </a:ext>
            </a:extLst>
          </p:cNvPr>
          <p:cNvSpPr txBox="1">
            <a:spLocks/>
          </p:cNvSpPr>
          <p:nvPr/>
        </p:nvSpPr>
        <p:spPr>
          <a:xfrm>
            <a:off x="774202" y="1267427"/>
            <a:ext cx="4931140" cy="711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动态的创建函数（偏函数）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B1B945-5EE5-48C0-B241-6E7B65941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287" y="2004538"/>
            <a:ext cx="7440615" cy="3611856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9A0D655-3F4A-4F97-965F-0434E9207E9D}"/>
              </a:ext>
            </a:extLst>
          </p:cNvPr>
          <p:cNvSpPr txBox="1">
            <a:spLocks/>
          </p:cNvSpPr>
          <p:nvPr/>
        </p:nvSpPr>
        <p:spPr>
          <a:xfrm>
            <a:off x="877837" y="5616394"/>
            <a:ext cx="8879938" cy="711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生成</a:t>
            </a:r>
            <a:r>
              <a:rPr lang="en-US" altLang="zh-CN" dirty="0"/>
              <a:t>[</a:t>
            </a:r>
            <a:r>
              <a:rPr lang="zh-CN" altLang="en-US" dirty="0"/>
              <a:t>逻辑相似</a:t>
            </a:r>
            <a:r>
              <a:rPr lang="en-US" altLang="zh-CN" dirty="0"/>
              <a:t>]</a:t>
            </a:r>
            <a:r>
              <a:rPr lang="zh-CN" altLang="en-US" dirty="0"/>
              <a:t>但是有些地方需要</a:t>
            </a:r>
            <a:r>
              <a:rPr lang="en-US" altLang="zh-CN" dirty="0"/>
              <a:t>[</a:t>
            </a:r>
            <a:r>
              <a:rPr lang="zh-CN" altLang="en-US" dirty="0"/>
              <a:t>不同配置</a:t>
            </a:r>
            <a:r>
              <a:rPr lang="en-US" altLang="zh-CN" dirty="0"/>
              <a:t>]</a:t>
            </a:r>
            <a:r>
              <a:rPr lang="zh-CN" altLang="en-US" dirty="0"/>
              <a:t>的函数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065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02" y="329416"/>
            <a:ext cx="10069551" cy="71129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常见的高阶函数编程技巧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869D7E6-D72B-46D7-A316-8AE47ED58EE8}"/>
              </a:ext>
            </a:extLst>
          </p:cNvPr>
          <p:cNvSpPr txBox="1">
            <a:spLocks/>
          </p:cNvSpPr>
          <p:nvPr/>
        </p:nvSpPr>
        <p:spPr>
          <a:xfrm>
            <a:off x="774202" y="1267427"/>
            <a:ext cx="4931140" cy="711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利用</a:t>
            </a:r>
            <a:r>
              <a:rPr lang="en-US" altLang="zh-CN" sz="2400" dirty="0"/>
              <a:t>Memorization</a:t>
            </a:r>
            <a:r>
              <a:rPr lang="zh-CN" altLang="en-US" sz="2400" dirty="0"/>
              <a:t>提升性能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BD687D-085F-42E7-9056-4CC1858CD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54" y="2112924"/>
            <a:ext cx="7425433" cy="441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9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02" y="329416"/>
            <a:ext cx="10069551" cy="71129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纯函数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9BA0B6-1440-4A50-9166-57EED294F51A}"/>
              </a:ext>
            </a:extLst>
          </p:cNvPr>
          <p:cNvSpPr txBox="1"/>
          <p:nvPr/>
        </p:nvSpPr>
        <p:spPr>
          <a:xfrm>
            <a:off x="1176256" y="1693716"/>
            <a:ext cx="9265441" cy="293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函数的结果只</a:t>
            </a:r>
            <a:r>
              <a:rPr lang="zh-CN" altLang="en-US" b="1" dirty="0">
                <a:solidFill>
                  <a:srgbClr val="0070C0"/>
                </a:solidFill>
                <a:latin typeface="+mn-ea"/>
              </a:rPr>
              <a:t>依赖于输入的参数</a:t>
            </a:r>
            <a:r>
              <a:rPr lang="zh-CN" altLang="en-US" dirty="0">
                <a:latin typeface="+mn-ea"/>
              </a:rPr>
              <a:t>且与外部系统状态无关 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只要输入相同，返回值总是不变的。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除了返回值外，不修改程序的外部状态（比如全局变量、入参）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满足这个条件也被称作“没有</a:t>
            </a:r>
            <a:r>
              <a:rPr lang="zh-CN" altLang="en-US" dirty="0">
                <a:latin typeface="+mn-ea"/>
                <a:hlinkClick r:id="rId3"/>
              </a:rPr>
              <a:t>副作用</a:t>
            </a:r>
            <a:r>
              <a:rPr lang="zh-CN" altLang="en-US" dirty="0">
                <a:latin typeface="+mn-ea"/>
              </a:rPr>
              <a:t> </a:t>
            </a:r>
            <a:r>
              <a:rPr lang="en-US" altLang="zh-CN" dirty="0">
                <a:latin typeface="+mn-ea"/>
              </a:rPr>
              <a:t>(side effect)”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纯函数的执行不依赖系统的状态（比如</a:t>
            </a:r>
            <a:r>
              <a:rPr lang="en-US" altLang="zh-CN" dirty="0">
                <a:latin typeface="+mn-ea"/>
              </a:rPr>
              <a:t>DOM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XHR</a:t>
            </a:r>
            <a:r>
              <a:rPr lang="zh-CN" altLang="en-US" dirty="0">
                <a:latin typeface="+mn-ea"/>
              </a:rPr>
              <a:t>），是最简单的</a:t>
            </a:r>
            <a:r>
              <a:rPr lang="zh-CN" altLang="en-US" b="1" dirty="0">
                <a:solidFill>
                  <a:srgbClr val="0070C0"/>
                </a:solidFill>
                <a:latin typeface="+mn-ea"/>
              </a:rPr>
              <a:t>可重用代码</a:t>
            </a:r>
            <a:r>
              <a:rPr lang="zh-CN" altLang="en-US" dirty="0">
                <a:latin typeface="+mn-ea"/>
              </a:rPr>
              <a:t>单位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8766205"/>
      </p:ext>
    </p:extLst>
  </p:cSld>
  <p:clrMapOvr>
    <a:masterClrMapping/>
  </p:clrMapOvr>
</p:sld>
</file>

<file path=ppt/theme/theme1.xml><?xml version="1.0" encoding="utf-8"?>
<a:theme xmlns:a="http://schemas.openxmlformats.org/drawingml/2006/main" name="查看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2067</TotalTime>
  <Words>1761</Words>
  <Application>Microsoft Office PowerPoint</Application>
  <PresentationFormat>宽屏</PresentationFormat>
  <Paragraphs>264</Paragraphs>
  <Slides>35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Microsoft YaHei Light</vt:lpstr>
      <vt:lpstr>等线</vt:lpstr>
      <vt:lpstr>宋体</vt:lpstr>
      <vt:lpstr>Arial</vt:lpstr>
      <vt:lpstr>Arial Rounded MT Bold</vt:lpstr>
      <vt:lpstr>Century Schoolbook</vt:lpstr>
      <vt:lpstr>Consolas</vt:lpstr>
      <vt:lpstr>Wingdings</vt:lpstr>
      <vt:lpstr>Wingdings 2</vt:lpstr>
      <vt:lpstr>查看</vt:lpstr>
      <vt:lpstr>函数式编程</vt:lpstr>
      <vt:lpstr>内容</vt:lpstr>
      <vt:lpstr>函数式编程是什么</vt:lpstr>
      <vt:lpstr>PowerPoint 演示文稿</vt:lpstr>
      <vt:lpstr>函数式编程是以函数为核心来组织代码的一套编程方法</vt:lpstr>
      <vt:lpstr>函数是第一公民（高阶函数）</vt:lpstr>
      <vt:lpstr>常见的高阶函数编程技巧</vt:lpstr>
      <vt:lpstr>常见的高阶函数编程技巧</vt:lpstr>
      <vt:lpstr>纯函数</vt:lpstr>
      <vt:lpstr>非纯函数增加了代码维护复杂度</vt:lpstr>
      <vt:lpstr>PowerPoint 演示文稿</vt:lpstr>
      <vt:lpstr>纯函数方便进行单元测试</vt:lpstr>
      <vt:lpstr>非纯函数方便进行单元测试复杂</vt:lpstr>
      <vt:lpstr>函数提纯</vt:lpstr>
      <vt:lpstr>不可变数据类型</vt:lpstr>
      <vt:lpstr>共享的可变数据类型是万恶之源</vt:lpstr>
      <vt:lpstr>JS实现不可变数据类型</vt:lpstr>
      <vt:lpstr>JS本身的苍白无力VS不可变数据类库</vt:lpstr>
      <vt:lpstr>不可变数据类库</vt:lpstr>
      <vt:lpstr>函数式编程思想总结</vt:lpstr>
      <vt:lpstr>抽象并封装“动作”  使用“功能函数”进行声明式编程</vt:lpstr>
      <vt:lpstr>解决了什么问题</vt:lpstr>
      <vt:lpstr>粒度更小的模块化</vt:lpstr>
      <vt:lpstr>FP VS OOP</vt:lpstr>
      <vt:lpstr>编程范式的意义在于它提供了模块化代码的各种思想和方法 </vt:lpstr>
      <vt:lpstr>为什么在前端火了</vt:lpstr>
      <vt:lpstr>React及Redux带起了这波节奏</vt:lpstr>
      <vt:lpstr>PowerPoint 演示文稿</vt:lpstr>
      <vt:lpstr>工程案例React函数特性</vt:lpstr>
      <vt:lpstr>例子：</vt:lpstr>
      <vt:lpstr>高阶组件</vt:lpstr>
      <vt:lpstr>使用高阶组件：</vt:lpstr>
      <vt:lpstr>代码结构组织：Dumb vs Smart</vt:lpstr>
      <vt:lpstr>项目结构图</vt:lpstr>
      <vt:lpstr>完结-FAQ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函数式编程初级介绍</dc:title>
  <dc:creator>XY</dc:creator>
  <cp:lastModifiedBy>XY</cp:lastModifiedBy>
  <cp:revision>104</cp:revision>
  <dcterms:created xsi:type="dcterms:W3CDTF">2018-07-23T01:02:42Z</dcterms:created>
  <dcterms:modified xsi:type="dcterms:W3CDTF">2018-07-26T03:34:01Z</dcterms:modified>
</cp:coreProperties>
</file>