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1" r:id="rId7"/>
    <p:sldId id="262" r:id="rId8"/>
    <p:sldId id="271" r:id="rId9"/>
    <p:sldId id="267" r:id="rId10"/>
    <p:sldId id="259" r:id="rId11"/>
    <p:sldId id="263" r:id="rId12"/>
    <p:sldId id="264" r:id="rId13"/>
    <p:sldId id="266" r:id="rId14"/>
    <p:sldId id="268" r:id="rId15"/>
    <p:sldId id="270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前端自主学习经验分享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1325" y="5045075"/>
            <a:ext cx="6185535" cy="1423035"/>
          </a:xfrm>
        </p:spPr>
        <p:txBody>
          <a:bodyPr/>
          <a:p>
            <a:r>
              <a:rPr lang="en-US" altLang="zh-CN" sz="2800"/>
              <a:t>Leador-SCSS-</a:t>
            </a:r>
            <a:r>
              <a:rPr lang="zh-CN" altLang="en-US" sz="2800"/>
              <a:t>许炎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手动操作</a:t>
            </a:r>
            <a:r>
              <a:rPr lang="en-US" altLang="zh-CN"/>
              <a:t>DOM</a:t>
            </a:r>
            <a:r>
              <a:rPr lang="zh-CN" altLang="en-US"/>
              <a:t>组件化解决方案</a:t>
            </a:r>
            <a:r>
              <a:rPr lang="en-US" altLang="zh-CN"/>
              <a:t>-jQuery</a:t>
            </a:r>
            <a:r>
              <a:rPr lang="zh-CN" altLang="en-US"/>
              <a:t>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数据与视图耦合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需要具备良好的面向对象设计，抽象出统一组件的生命周期，保证对外接口</a:t>
            </a:r>
            <a:r>
              <a:rPr lang="zh-CN" altLang="en-US" b="1"/>
              <a:t>一致，易用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手动</a:t>
            </a:r>
            <a:r>
              <a:rPr lang="en-US" altLang="zh-CN"/>
              <a:t>DOM</a:t>
            </a:r>
            <a:r>
              <a:rPr lang="zh-CN" altLang="en-US"/>
              <a:t>操作，个人能力差异，容易在组件渲染时导致浏览器大量的</a:t>
            </a:r>
            <a:r>
              <a:rPr lang="en-US" altLang="zh-CN"/>
              <a:t>reflow</a:t>
            </a:r>
            <a:r>
              <a:rPr lang="zh-CN" altLang="en-US"/>
              <a:t>、</a:t>
            </a:r>
            <a:r>
              <a:rPr lang="en-US" altLang="zh-CN"/>
              <a:t>repaint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MVVM</a:t>
            </a:r>
            <a:r>
              <a:rPr lang="zh-CN" altLang="en-US"/>
              <a:t>操作数据组件化解决方案</a:t>
            </a:r>
            <a:r>
              <a:rPr lang="en-US" altLang="zh-CN"/>
              <a:t>-Vue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</a:rPr>
              <a:t>HTML</a:t>
            </a:r>
            <a:r>
              <a:rPr lang="zh-CN" altLang="en-US">
                <a:solidFill>
                  <a:srgbClr val="C00000"/>
                </a:solidFill>
              </a:rPr>
              <a:t>模板</a:t>
            </a:r>
            <a:r>
              <a:rPr lang="zh-CN" altLang="en-US"/>
              <a:t>解决数据与视图的耦合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统一</a:t>
            </a:r>
            <a:r>
              <a:rPr lang="zh-CN" altLang="en-US">
                <a:solidFill>
                  <a:srgbClr val="C00000"/>
                </a:solidFill>
              </a:rPr>
              <a:t>生命周期</a:t>
            </a:r>
            <a:r>
              <a:rPr lang="zh-CN" altLang="en-US"/>
              <a:t>，保证了对外接口</a:t>
            </a:r>
            <a:r>
              <a:rPr lang="zh-CN" altLang="en-US" b="1"/>
              <a:t>一致、易用</a:t>
            </a:r>
            <a:endParaRPr lang="zh-CN" altLang="en-US" b="1"/>
          </a:p>
          <a:p>
            <a:endParaRPr lang="zh-CN" altLang="en-US"/>
          </a:p>
          <a:p>
            <a:r>
              <a:rPr lang="en-US" altLang="zh-CN">
                <a:solidFill>
                  <a:srgbClr val="C00000"/>
                </a:solidFill>
              </a:rPr>
              <a:t>Virtual DOM</a:t>
            </a:r>
            <a:r>
              <a:rPr lang="zh-CN" altLang="en-US"/>
              <a:t>避免直接操作</a:t>
            </a:r>
            <a:r>
              <a:rPr lang="en-US" altLang="zh-CN"/>
              <a:t>DOM</a:t>
            </a:r>
            <a:r>
              <a:rPr lang="zh-CN" altLang="en-US"/>
              <a:t>，渲染性能提升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丰富的社区资源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setTimeout</a:t>
            </a:r>
            <a:r>
              <a:rPr lang="zh-CN" altLang="en-US"/>
              <a:t>轮询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promise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async/await</a:t>
            </a:r>
            <a:r>
              <a:rPr lang="zh-CN" altLang="en-US"/>
              <a:t>（</a:t>
            </a:r>
            <a:r>
              <a:rPr lang="en-US" altLang="zh-CN"/>
              <a:t>ES6 generator</a:t>
            </a:r>
            <a:r>
              <a:rPr lang="zh-CN" altLang="en-US"/>
              <a:t>与</a:t>
            </a:r>
            <a:r>
              <a:rPr lang="en-US" altLang="zh-CN"/>
              <a:t>yield </a:t>
            </a:r>
            <a:r>
              <a:rPr lang="zh-CN" altLang="en-US"/>
              <a:t>语法包装）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EventLoop </a:t>
            </a:r>
            <a:r>
              <a:rPr lang="zh-CN" altLang="en-US"/>
              <a:t>、</a:t>
            </a:r>
            <a:r>
              <a:rPr lang="en-US" altLang="zh-CN"/>
              <a:t>macrotask</a:t>
            </a:r>
            <a:r>
              <a:rPr lang="zh-CN" altLang="en-US"/>
              <a:t>、</a:t>
            </a:r>
            <a:r>
              <a:rPr lang="en-US" altLang="zh-CN"/>
              <a:t>microtask</a:t>
            </a:r>
            <a:r>
              <a:rPr lang="zh-CN" altLang="en-US"/>
              <a:t>（浏览器底层提供支持）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关注基础知识：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815"/>
          </a:xfrm>
        </p:spPr>
        <p:txBody>
          <a:bodyPr>
            <a:normAutofit lnSpcReduction="20000"/>
          </a:bodyPr>
          <a:p>
            <a:r>
              <a:rPr lang="zh-CN" altLang="en-US" b="1"/>
              <a:t>作用域及作用域链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  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函数词法作用域、</a:t>
            </a:r>
            <a:r>
              <a:rPr lang="en-US" altLang="zh-CN" sz="2000">
                <a:solidFill>
                  <a:srgbClr val="C00000"/>
                </a:solidFill>
              </a:rPr>
              <a:t>EC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ECS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VO/AO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[[scope]]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this</a:t>
            </a:r>
            <a:r>
              <a:rPr lang="zh-CN" altLang="en-US" sz="2000">
                <a:solidFill>
                  <a:srgbClr val="C00000"/>
                </a:solidFill>
              </a:rPr>
              <a:t>动态性、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C00000"/>
                </a:solidFill>
              </a:rPr>
              <a:t>     闭包如何形成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/>
          </a:p>
          <a:p>
            <a:r>
              <a:rPr lang="zh-CN" altLang="en-US" b="1"/>
              <a:t>原型及原型链</a:t>
            </a:r>
            <a:endParaRPr lang="zh-CN" altLang="en-US" b="1"/>
          </a:p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</a:rPr>
              <a:t>     Object.create()</a:t>
            </a:r>
            <a:r>
              <a:rPr lang="zh-CN" altLang="en-US" sz="2000">
                <a:solidFill>
                  <a:srgbClr val="C00000"/>
                </a:solidFill>
              </a:rPr>
              <a:t>基于对象创建对象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C00000"/>
                </a:solidFill>
              </a:rPr>
              <a:t>     </a:t>
            </a:r>
            <a:r>
              <a:rPr lang="en-US" altLang="zh-CN" sz="2000">
                <a:solidFill>
                  <a:srgbClr val="C00000"/>
                </a:solidFill>
              </a:rPr>
              <a:t>new</a:t>
            </a:r>
            <a:r>
              <a:rPr lang="zh-CN" altLang="en-US" sz="2000">
                <a:solidFill>
                  <a:srgbClr val="C00000"/>
                </a:solidFill>
              </a:rPr>
              <a:t>构建原型链</a:t>
            </a:r>
            <a:r>
              <a:rPr lang="en-US" altLang="zh-CN" sz="2000">
                <a:solidFill>
                  <a:srgbClr val="C00000"/>
                </a:solidFill>
              </a:rPr>
              <a:t>__proto__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C00000"/>
                </a:solidFill>
              </a:rPr>
              <a:t>     模拟类继承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执行机制</a:t>
            </a:r>
            <a:r>
              <a:rPr lang="en-US" altLang="zh-CN"/>
              <a:t>EventLoop</a:t>
            </a:r>
            <a:r>
              <a:rPr lang="zh-CN" altLang="en-US"/>
              <a:t>（</a:t>
            </a:r>
            <a:r>
              <a:rPr lang="en-US" altLang="zh-CN"/>
              <a:t>macrotask</a:t>
            </a:r>
            <a:r>
              <a:rPr lang="zh-CN" altLang="en-US"/>
              <a:t>、</a:t>
            </a:r>
            <a:r>
              <a:rPr lang="en-US" altLang="zh-CN"/>
              <a:t>microtask</a:t>
            </a:r>
            <a:r>
              <a:rPr lang="zh-CN" altLang="en-US"/>
              <a:t>、</a:t>
            </a:r>
            <a:r>
              <a:rPr lang="en-US" altLang="zh-CN"/>
              <a:t>UI</a:t>
            </a:r>
            <a:r>
              <a:rPr lang="zh-CN" altLang="en-US"/>
              <a:t>渲染）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关注基础知识：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margin:auto: </a:t>
            </a:r>
            <a:r>
              <a:rPr lang="zh-CN" altLang="en-US"/>
              <a:t>浏览器自动处理多余空间</a:t>
            </a:r>
            <a:endParaRPr lang="zh-CN" altLang="en-US"/>
          </a:p>
          <a:p>
            <a:r>
              <a:rPr lang="zh-CN" altLang="en-US"/>
              <a:t>负</a:t>
            </a:r>
            <a:r>
              <a:rPr lang="en-US" altLang="zh-CN"/>
              <a:t>margin </a:t>
            </a:r>
            <a:r>
              <a:rPr lang="zh-CN" altLang="en-US"/>
              <a:t>：位移效果、改变元素占据的</a:t>
            </a:r>
            <a:r>
              <a:rPr lang="en-US" altLang="zh-CN"/>
              <a:t>DOM</a:t>
            </a:r>
            <a:r>
              <a:rPr lang="zh-CN" altLang="en-US"/>
              <a:t>空间</a:t>
            </a:r>
            <a:endParaRPr lang="zh-CN" altLang="en-US"/>
          </a:p>
          <a:p>
            <a:r>
              <a:rPr lang="en-US" altLang="zh-CN"/>
              <a:t>overflow:hidden</a:t>
            </a:r>
            <a:r>
              <a:rPr lang="zh-CN" altLang="en-US"/>
              <a:t>触发</a:t>
            </a:r>
            <a:r>
              <a:rPr lang="en-US" altLang="zh-CN"/>
              <a:t>BFC</a:t>
            </a:r>
            <a:endParaRPr lang="zh-CN" altLang="en-US"/>
          </a:p>
          <a:p>
            <a:r>
              <a:rPr lang="zh-CN" altLang="en-US"/>
              <a:t>水平布局</a:t>
            </a:r>
            <a:r>
              <a:rPr lang="en-US" altLang="zh-CN"/>
              <a:t>inline-block VS  float </a:t>
            </a:r>
            <a:endParaRPr lang="en-US" altLang="zh-CN"/>
          </a:p>
          <a:p>
            <a:r>
              <a:rPr lang="en-US" altLang="zh-CN"/>
              <a:t>float</a:t>
            </a:r>
            <a:r>
              <a:rPr lang="zh-CN" altLang="en-US"/>
              <a:t>破坏元素的高度 </a:t>
            </a:r>
            <a:r>
              <a:rPr lang="en-US" altLang="zh-CN"/>
              <a:t>VS absolute</a:t>
            </a:r>
            <a:r>
              <a:rPr lang="zh-CN" altLang="en-US"/>
              <a:t>元素脱离文档流</a:t>
            </a:r>
            <a:endParaRPr lang="zh-CN" altLang="en-US"/>
          </a:p>
          <a:p>
            <a:r>
              <a:rPr lang="zh-CN" altLang="en-US"/>
              <a:t>盒子的高度模型：</a:t>
            </a:r>
            <a:r>
              <a:rPr lang="en-US" altLang="zh-CN"/>
              <a:t>height</a:t>
            </a:r>
            <a:r>
              <a:rPr lang="zh-CN" altLang="en-US"/>
              <a:t>、</a:t>
            </a:r>
            <a:r>
              <a:rPr lang="en-US" altLang="zh-CN"/>
              <a:t>line-height</a:t>
            </a:r>
            <a:r>
              <a:rPr lang="zh-CN" altLang="en-US"/>
              <a:t>、</a:t>
            </a:r>
            <a:r>
              <a:rPr lang="en-US" altLang="zh-CN"/>
              <a:t>padding-bottom</a:t>
            </a:r>
            <a:r>
              <a:rPr lang="zh-CN" altLang="en-US"/>
              <a:t>、</a:t>
            </a:r>
            <a:r>
              <a:rPr lang="en-US" altLang="zh-CN"/>
              <a:t>padding-top</a:t>
            </a:r>
            <a:endParaRPr lang="en-US" altLang="zh-CN"/>
          </a:p>
          <a:p>
            <a:r>
              <a:rPr lang="en-US" altLang="zh-CN"/>
              <a:t>CSS3</a:t>
            </a:r>
            <a:r>
              <a:rPr lang="zh-CN" altLang="en-US"/>
              <a:t>伸缩盒子</a:t>
            </a:r>
            <a:r>
              <a:rPr lang="en-US" altLang="zh-CN"/>
              <a:t>FlexBox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关注浏览器提供的能力</a:t>
            </a:r>
            <a:r>
              <a:rPr lang="en-US" altLang="zh-CN"/>
              <a:t>-WebAPI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本地存储 </a:t>
            </a:r>
            <a:r>
              <a:rPr lang="en-US" altLang="zh-CN"/>
              <a:t>:localStorage</a:t>
            </a:r>
            <a:r>
              <a:rPr lang="zh-CN" altLang="en-US"/>
              <a:t>、sessionStorage、indexedDB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通信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Fetch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webWorker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图形绘制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svg</a:t>
            </a:r>
            <a:r>
              <a:rPr lang="zh-CN" altLang="en-US"/>
              <a:t>、</a:t>
            </a:r>
            <a:r>
              <a:rPr lang="en-US" altLang="zh-CN"/>
              <a:t>canvas</a:t>
            </a:r>
            <a:r>
              <a:rPr lang="zh-CN" altLang="en-US"/>
              <a:t>、</a:t>
            </a:r>
            <a:r>
              <a:rPr lang="en-US" altLang="zh-CN"/>
              <a:t>webgl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其他 </a:t>
            </a:r>
            <a:r>
              <a:rPr lang="en-US" altLang="zh-CN"/>
              <a:t>:</a:t>
            </a:r>
            <a:r>
              <a:rPr lang="zh-CN" altLang="en-US"/>
              <a:t>拖拽事件、</a:t>
            </a:r>
            <a:r>
              <a:rPr lang="en-US" altLang="zh-CN"/>
              <a:t>File API</a:t>
            </a:r>
            <a:r>
              <a:rPr lang="zh-CN" altLang="en-US"/>
              <a:t>、</a:t>
            </a:r>
            <a:r>
              <a:rPr lang="en-US" altLang="zh-CN"/>
              <a:t>FormData</a:t>
            </a:r>
            <a:r>
              <a:rPr lang="zh-CN" altLang="en-US"/>
              <a:t>、</a:t>
            </a:r>
            <a:r>
              <a:rPr lang="en-US" altLang="zh-CN"/>
              <a:t>History API</a:t>
            </a:r>
            <a:r>
              <a:rPr lang="zh-CN" altLang="en-US"/>
              <a:t>、</a:t>
            </a:r>
            <a:r>
              <a:rPr lang="en-US" altLang="zh-CN"/>
              <a:t>ArrayBuffer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前端需要解决的问题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如何进行高效的多人协作？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如何保证项目的可维护性？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如何提高项目的开发质量？（待探索实践 </a:t>
            </a:r>
            <a:r>
              <a:rPr lang="en-US" altLang="zh-CN">
                <a:solidFill>
                  <a:srgbClr val="C00000"/>
                </a:solidFill>
              </a:rPr>
              <a:t>:) </a:t>
            </a:r>
            <a:r>
              <a:rPr lang="zh-CN" altLang="en-US">
                <a:solidFill>
                  <a:srgbClr val="C00000"/>
                </a:solidFill>
              </a:rPr>
              <a:t>测试驱动开发、</a:t>
            </a:r>
            <a:r>
              <a:rPr lang="en-US" altLang="zh-CN">
                <a:solidFill>
                  <a:srgbClr val="C00000"/>
                </a:solidFill>
              </a:rPr>
              <a:t>mocha</a:t>
            </a:r>
            <a:r>
              <a:rPr lang="zh-CN" altLang="en-US">
                <a:solidFill>
                  <a:srgbClr val="C00000"/>
                </a:solidFill>
              </a:rPr>
              <a:t>、</a:t>
            </a:r>
            <a:r>
              <a:rPr lang="en-US" altLang="zh-CN">
                <a:solidFill>
                  <a:srgbClr val="C00000"/>
                </a:solidFill>
              </a:rPr>
              <a:t>karma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随着页面功能的复杂会出现如下情况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1972945"/>
            <a:ext cx="10636250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模块化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命名冲突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模块依赖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代码复用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异步、按需加载：避免阻塞页面渲染及并发下载资源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C00000"/>
                </a:solidFill>
              </a:rPr>
              <a:t>在线翻译</a:t>
            </a:r>
            <a:r>
              <a:rPr lang="zh-CN" altLang="en-US"/>
              <a:t>模块化解决方案</a:t>
            </a:r>
            <a:r>
              <a:rPr lang="en-US" altLang="zh-CN"/>
              <a:t>RequireJS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/>
              <a:t>define([],function(){})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require.config()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require([],function(){}) / data-main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r.js </a:t>
            </a:r>
            <a:r>
              <a:rPr lang="zh-CN" altLang="en-US" sz="2000"/>
              <a:t>模块压缩及合并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对比</a:t>
            </a:r>
            <a:r>
              <a:rPr lang="en-US" altLang="zh-CN" sz="2000"/>
              <a:t>SeaJS </a:t>
            </a:r>
            <a:r>
              <a:rPr lang="zh-CN" altLang="en-US" sz="2000"/>
              <a:t>理解</a:t>
            </a:r>
            <a:r>
              <a:rPr lang="en-US" altLang="zh-CN" sz="2000"/>
              <a:t>CMD</a:t>
            </a:r>
            <a:r>
              <a:rPr lang="zh-CN" altLang="en-US" sz="2000"/>
              <a:t>及</a:t>
            </a:r>
            <a:r>
              <a:rPr lang="en-US" altLang="zh-CN" sz="2000"/>
              <a:t>AMD</a:t>
            </a:r>
            <a:r>
              <a:rPr lang="zh-CN" altLang="en-US" sz="2000"/>
              <a:t>执行区别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&lt;script&gt;</a:t>
            </a:r>
            <a:r>
              <a:rPr lang="zh-CN" altLang="en-US" sz="2000"/>
              <a:t>标签 </a:t>
            </a:r>
            <a:r>
              <a:rPr lang="en-US" altLang="zh-CN" sz="2000" b="1">
                <a:solidFill>
                  <a:srgbClr val="C00000"/>
                </a:solidFill>
              </a:rPr>
              <a:t>defer</a:t>
            </a:r>
            <a:r>
              <a:rPr lang="zh-CN" altLang="en-US" sz="2000" b="1">
                <a:solidFill>
                  <a:srgbClr val="C00000"/>
                </a:solidFill>
              </a:rPr>
              <a:t>、</a:t>
            </a:r>
            <a:r>
              <a:rPr lang="en-US" altLang="zh-CN" sz="2000" b="1">
                <a:solidFill>
                  <a:srgbClr val="C00000"/>
                </a:solidFill>
              </a:rPr>
              <a:t>async</a:t>
            </a:r>
            <a:r>
              <a:rPr lang="zh-CN" altLang="en-US" sz="2000" b="1">
                <a:solidFill>
                  <a:srgbClr val="C00000"/>
                </a:solidFill>
              </a:rPr>
              <a:t>属性</a:t>
            </a:r>
            <a:r>
              <a:rPr lang="zh-CN" altLang="en-US" sz="2000"/>
              <a:t>（浏览器底层提供的支持）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C00000"/>
                </a:solidFill>
              </a:rPr>
              <a:t>静态预编译</a:t>
            </a:r>
            <a:r>
              <a:rPr lang="zh-CN" altLang="en-US"/>
              <a:t>模块化解决方案</a:t>
            </a:r>
            <a:r>
              <a:rPr lang="en-US" altLang="zh-CN"/>
              <a:t>webpack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075"/>
          </a:xfrm>
        </p:spPr>
        <p:txBody>
          <a:bodyPr/>
          <a:p>
            <a:r>
              <a:rPr lang="en-US" altLang="zh-CN"/>
              <a:t>all in one</a:t>
            </a:r>
            <a:r>
              <a:rPr lang="zh-CN" altLang="en-US"/>
              <a:t>思想：从</a:t>
            </a:r>
            <a:r>
              <a:rPr lang="en-US" altLang="zh-CN"/>
              <a:t>entry</a:t>
            </a:r>
            <a:r>
              <a:rPr lang="zh-CN" altLang="en-US"/>
              <a:t>开始</a:t>
            </a:r>
            <a:r>
              <a:rPr lang="en-US" altLang="zh-CN"/>
              <a:t>-&gt;</a:t>
            </a:r>
            <a:r>
              <a:rPr lang="zh-CN" altLang="en-US"/>
              <a:t>分析依赖关系</a:t>
            </a:r>
            <a:r>
              <a:rPr lang="en-US" altLang="zh-CN"/>
              <a:t>-&gt;</a:t>
            </a:r>
            <a:r>
              <a:rPr lang="en-US"/>
              <a:t>loader</a:t>
            </a:r>
            <a:r>
              <a:rPr lang="zh-CN" altLang="en-US"/>
              <a:t>处理相应模块</a:t>
            </a:r>
            <a:r>
              <a:rPr lang="en-US" altLang="zh-CN"/>
              <a:t>(CSS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、</a:t>
            </a:r>
            <a:r>
              <a:rPr lang="en-US" altLang="zh-CN"/>
              <a:t>IMG)-&gt;</a:t>
            </a:r>
            <a:r>
              <a:rPr lang="zh-CN" altLang="en-US"/>
              <a:t>打包合并输出到</a:t>
            </a:r>
            <a:r>
              <a:rPr lang="en-US" altLang="zh-CN"/>
              <a:t>output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2765425"/>
            <a:ext cx="8837930" cy="3851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静态预编译  </a:t>
            </a:r>
            <a:r>
              <a:rPr lang="en-US" altLang="zh-CN"/>
              <a:t>VS </a:t>
            </a:r>
            <a:r>
              <a:rPr lang="zh-CN" altLang="en-US"/>
              <a:t>在线编译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2565"/>
            <a:ext cx="10515600" cy="5413375"/>
          </a:xfrm>
        </p:spPr>
        <p:txBody>
          <a:bodyPr>
            <a:normAutofit fontScale="90000" lnSpcReduction="10000"/>
          </a:bodyPr>
          <a:p>
            <a:r>
              <a:rPr lang="zh-CN" altLang="en-US" b="1"/>
              <a:t>运行时性能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1800"/>
              <a:t>  </a:t>
            </a:r>
            <a:r>
              <a:rPr lang="zh-CN" altLang="en-US" sz="1800">
                <a:solidFill>
                  <a:srgbClr val="C00000"/>
                </a:solidFill>
              </a:rPr>
              <a:t>  seajs / require</a:t>
            </a:r>
            <a:r>
              <a:rPr lang="en-US" altLang="zh-CN" sz="1800">
                <a:solidFill>
                  <a:srgbClr val="C00000"/>
                </a:solidFill>
              </a:rPr>
              <a:t>js</a:t>
            </a:r>
            <a:r>
              <a:rPr lang="zh-CN" altLang="en-US" sz="1800">
                <a:solidFill>
                  <a:srgbClr val="C00000"/>
                </a:solidFill>
              </a:rPr>
              <a:t> :  </a:t>
            </a:r>
            <a:endParaRPr lang="zh-CN" altLang="en-US" sz="18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    在线"编译" 模块的方案，相当于在页面上加载一个 CMD/AMD 解释器</a:t>
            </a:r>
            <a:r>
              <a:rPr lang="en-US" altLang="zh-CN" sz="1800"/>
              <a:t>,</a:t>
            </a:r>
            <a:r>
              <a:rPr lang="zh-CN" altLang="en-US" sz="1800"/>
              <a:t>这样浏览器就认识了 define、exports、     module 这些东西。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应用启动后分为</a:t>
            </a:r>
            <a:r>
              <a:rPr lang="zh-CN" altLang="en-US" sz="1800" b="1"/>
              <a:t>加载期</a:t>
            </a:r>
            <a:r>
              <a:rPr lang="zh-CN" altLang="en-US" sz="1800"/>
              <a:t>和</a:t>
            </a:r>
            <a:r>
              <a:rPr lang="zh-CN" altLang="en-US" sz="1800" b="1"/>
              <a:t>执行期，加载期，</a:t>
            </a:r>
            <a:r>
              <a:rPr lang="zh-CN" altLang="en-US" sz="1800"/>
              <a:t>模块解释器分析启动模块的</a:t>
            </a:r>
            <a:r>
              <a:rPr lang="zh-CN" altLang="en-US" sz="1800" b="1"/>
              <a:t>模块依赖树</a:t>
            </a:r>
            <a:r>
              <a:rPr lang="zh-CN" altLang="en-US" sz="1800"/>
              <a:t>，并从服务器下载到浏览器后才开始执行模块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solidFill>
                  <a:srgbClr val="C00000"/>
                </a:solidFill>
              </a:rPr>
              <a:t>webpack</a:t>
            </a:r>
            <a:r>
              <a:rPr lang="zh-CN" altLang="en-US" sz="2000"/>
              <a:t>在打包的过程中，便已经完成了模块依赖树解析。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b="1"/>
              <a:t>页面加载性能调优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000">
                <a:solidFill>
                  <a:srgbClr val="C00000"/>
                </a:solidFill>
              </a:rPr>
              <a:t> code split</a:t>
            </a:r>
            <a:r>
              <a:rPr lang="zh-CN" altLang="en-US" sz="2000">
                <a:solidFill>
                  <a:srgbClr val="C00000"/>
                </a:solidFill>
              </a:rPr>
              <a:t>、</a:t>
            </a:r>
            <a:r>
              <a:rPr lang="en-US" altLang="zh-CN" sz="2000">
                <a:solidFill>
                  <a:srgbClr val="C00000"/>
                </a:solidFill>
              </a:rPr>
              <a:t>CSS</a:t>
            </a:r>
            <a:r>
              <a:rPr lang="zh-CN" altLang="en-US" sz="2000">
                <a:solidFill>
                  <a:srgbClr val="C00000"/>
                </a:solidFill>
              </a:rPr>
              <a:t>抽离、公用代码抽离、小图片</a:t>
            </a:r>
            <a:r>
              <a:rPr lang="en-US" altLang="zh-CN" sz="2000">
                <a:solidFill>
                  <a:srgbClr val="C00000"/>
                </a:solidFill>
              </a:rPr>
              <a:t>base64</a:t>
            </a:r>
            <a:r>
              <a:rPr lang="zh-CN" altLang="en-US" sz="2000">
                <a:solidFill>
                  <a:srgbClr val="C00000"/>
                </a:solidFill>
              </a:rPr>
              <a:t>编码处理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/>
          </a:p>
          <a:p>
            <a:r>
              <a:rPr lang="zh-CN" altLang="en-US" b="1"/>
              <a:t>配合</a:t>
            </a:r>
            <a:r>
              <a:rPr lang="en-US" altLang="zh-CN" b="1"/>
              <a:t>NPM</a:t>
            </a:r>
            <a:r>
              <a:rPr lang="zh-CN" altLang="en-US" b="1"/>
              <a:t>使用，方便模块复用及分发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/>
              <a:t>配合</a:t>
            </a:r>
            <a:r>
              <a:rPr lang="en-US" altLang="zh-CN" b="1"/>
              <a:t>webpack-dev-server </a:t>
            </a:r>
            <a:r>
              <a:rPr lang="zh-CN" altLang="en-US" b="1"/>
              <a:t>热更新、前后端分离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模块管理工具</a:t>
            </a:r>
            <a:r>
              <a:rPr lang="en-US" altLang="zh-CN"/>
              <a:t>npm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/>
              <a:t>npm init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npm install : -g</a:t>
            </a:r>
            <a:r>
              <a:rPr lang="zh-CN" altLang="en-US" sz="2000"/>
              <a:t>、</a:t>
            </a:r>
            <a:r>
              <a:rPr lang="en-US" altLang="zh-CN" sz="2000"/>
              <a:t>-D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npm uninstall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npm run 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采用</a:t>
            </a:r>
            <a:r>
              <a:rPr lang="en-US" altLang="zh-CN" sz="2000"/>
              <a:t>ES6</a:t>
            </a:r>
            <a:r>
              <a:rPr lang="zh-CN" altLang="en-US" sz="2000"/>
              <a:t>模块语法 </a:t>
            </a:r>
            <a:r>
              <a:rPr lang="en-US" altLang="zh-CN" sz="2000"/>
              <a:t>import</a:t>
            </a:r>
            <a:r>
              <a:rPr lang="zh-CN" altLang="en-US" sz="2000"/>
              <a:t>、</a:t>
            </a:r>
            <a:r>
              <a:rPr lang="en-US" altLang="zh-CN" sz="2000"/>
              <a:t>export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模块加载路径解析：寻找</a:t>
            </a:r>
            <a:r>
              <a:rPr lang="en-US" altLang="zh-CN" sz="2000"/>
              <a:t>node_modules</a:t>
            </a:r>
            <a:r>
              <a:rPr lang="zh-CN" altLang="en-US" sz="2000"/>
              <a:t>逐级向上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595"/>
            <a:ext cx="10515600" cy="5102225"/>
          </a:xfrm>
        </p:spPr>
        <p:txBody>
          <a:bodyPr>
            <a:normAutofit fontScale="90000" lnSpcReduction="20000"/>
          </a:bodyPr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模块化只是在</a:t>
            </a:r>
            <a:r>
              <a:rPr lang="zh-CN" altLang="en-US" b="1">
                <a:sym typeface="+mn-ea"/>
              </a:rPr>
              <a:t>文件层面</a:t>
            </a:r>
            <a:r>
              <a:rPr lang="zh-CN" altLang="en-US">
                <a:sym typeface="+mn-ea"/>
              </a:rPr>
              <a:t>上，对代码或资源的拆分；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而组件化是在</a:t>
            </a:r>
            <a:r>
              <a:rPr lang="zh-CN" altLang="en-US" b="1">
                <a:sym typeface="+mn-ea"/>
              </a:rPr>
              <a:t>设计层面</a:t>
            </a:r>
            <a:r>
              <a:rPr lang="zh-CN" altLang="en-US">
                <a:sym typeface="+mn-ea"/>
              </a:rPr>
              <a:t>上，对UI（用户界面）的拆分</a:t>
            </a:r>
            <a:r>
              <a:rPr lang="zh-CN" altLang="en-US"/>
              <a:t>定义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是对视图+交互逻辑的</a:t>
            </a:r>
            <a:r>
              <a:rPr lang="zh-CN" altLang="en-US" b="1"/>
              <a:t>抽象数据类型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封装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400"/>
              <a:t>    </a:t>
            </a:r>
            <a:r>
              <a:rPr lang="zh-CN" altLang="en-US" sz="2000"/>
              <a:t>提高代码内聚性，降低耦合度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把高复杂度的代码隔离起来，易于维护和重构隔离</a:t>
            </a:r>
            <a:r>
              <a:rPr lang="zh-CN" altLang="en-US" sz="2000" b="1"/>
              <a:t>易变</a:t>
            </a:r>
            <a:r>
              <a:rPr lang="zh-CN" altLang="en-US" sz="2000"/>
              <a:t>部分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降低耦合度使用接口（props、events和methods）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</a:t>
            </a:r>
            <a:endParaRPr lang="zh-CN" altLang="en-US"/>
          </a:p>
          <a:p>
            <a:r>
              <a:rPr lang="zh-CN" altLang="en-US" b="1"/>
              <a:t>分治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</a:t>
            </a:r>
            <a:r>
              <a:rPr lang="zh-CN" altLang="en-US" sz="2400"/>
              <a:t>便于多人协作开发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    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演示</Application>
  <PresentationFormat>宽屏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前端自主学习经验分享</vt:lpstr>
      <vt:lpstr>前端需要解决的问题</vt:lpstr>
      <vt:lpstr>随着页面功能的复杂会出现如下情况</vt:lpstr>
      <vt:lpstr>JavaScript模块化</vt:lpstr>
      <vt:lpstr>在线翻译模块化解决方案RequireJS</vt:lpstr>
      <vt:lpstr>静态预编译模块化解决方案webpack</vt:lpstr>
      <vt:lpstr>静态预编译  VS 在线编译</vt:lpstr>
      <vt:lpstr>模块管理工具npm</vt:lpstr>
      <vt:lpstr>组件化开发</vt:lpstr>
      <vt:lpstr>手动操作DOM组件化解决方案-jQuery插件</vt:lpstr>
      <vt:lpstr>MVVM操作数据组件化解决方案-Vue</vt:lpstr>
      <vt:lpstr>异步流程控制</vt:lpstr>
      <vt:lpstr>关注基础知识：JavaScript</vt:lpstr>
      <vt:lpstr>关注基础知识：CSS</vt:lpstr>
      <vt:lpstr>关注浏览器提供的能力-WebAPI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XY1394977218</cp:lastModifiedBy>
  <cp:revision>6</cp:revision>
  <dcterms:created xsi:type="dcterms:W3CDTF">2015-05-05T08:02:00Z</dcterms:created>
  <dcterms:modified xsi:type="dcterms:W3CDTF">2018-04-10T10:20:21Z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