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89696-86C5-406C-B85F-16B4EED91A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9D5F7-7225-4C94-9469-FBAD1D945C84}">
      <dgm:prSet/>
      <dgm:spPr/>
      <dgm:t>
        <a:bodyPr/>
        <a:lstStyle/>
        <a:p>
          <a:r>
            <a:rPr lang="en-US" dirty="0"/>
            <a:t>This is our data sources:</a:t>
          </a:r>
        </a:p>
      </dgm:t>
    </dgm:pt>
    <dgm:pt modelId="{9E375D92-2CC7-433C-AF49-17BFCFAF92DF}" type="parTrans" cxnId="{A7B36CB7-E510-495B-ACCA-65D0C48CF251}">
      <dgm:prSet/>
      <dgm:spPr/>
      <dgm:t>
        <a:bodyPr/>
        <a:lstStyle/>
        <a:p>
          <a:endParaRPr lang="en-US"/>
        </a:p>
      </dgm:t>
    </dgm:pt>
    <dgm:pt modelId="{685DF970-4D24-424C-BC0B-569E4678D3AC}" type="sibTrans" cxnId="{A7B36CB7-E510-495B-ACCA-65D0C48CF251}">
      <dgm:prSet/>
      <dgm:spPr/>
      <dgm:t>
        <a:bodyPr/>
        <a:lstStyle/>
        <a:p>
          <a:endParaRPr lang="en-US"/>
        </a:p>
      </dgm:t>
    </dgm:pt>
    <dgm:pt modelId="{61B992E4-9559-45FA-9311-98F320A99671}">
      <dgm:prSet/>
      <dgm:spPr/>
      <dgm:t>
        <a:bodyPr/>
        <a:lstStyle/>
        <a:p>
          <a:r>
            <a:rPr lang="en-US" dirty="0"/>
            <a:t>https://www.kaggle.com/datasets/federalreserve/interest-rates</a:t>
          </a:r>
        </a:p>
      </dgm:t>
    </dgm:pt>
    <dgm:pt modelId="{2E0827A1-C84D-4E47-A063-B655DEF7E71C}" type="parTrans" cxnId="{88ACADB3-CB05-4D2D-A979-EA20195E81CA}">
      <dgm:prSet/>
      <dgm:spPr/>
      <dgm:t>
        <a:bodyPr/>
        <a:lstStyle/>
        <a:p>
          <a:endParaRPr lang="en-US"/>
        </a:p>
      </dgm:t>
    </dgm:pt>
    <dgm:pt modelId="{B9B38C3C-2B11-4FD0-A706-EBB1B942B8FF}" type="sibTrans" cxnId="{88ACADB3-CB05-4D2D-A979-EA20195E81CA}">
      <dgm:prSet/>
      <dgm:spPr/>
      <dgm:t>
        <a:bodyPr/>
        <a:lstStyle/>
        <a:p>
          <a:endParaRPr lang="en-US"/>
        </a:p>
      </dgm:t>
    </dgm:pt>
    <dgm:pt modelId="{F70A3303-75F1-4E11-B0D4-530EC14B46ED}">
      <dgm:prSet/>
      <dgm:spPr/>
      <dgm:t>
        <a:bodyPr/>
        <a:lstStyle/>
        <a:p>
          <a:r>
            <a:rPr lang="en-US" dirty="0"/>
            <a:t>https://www.bankrate.com/banking/federal-reserve/history-of-federal-funds-rate/#2001</a:t>
          </a:r>
        </a:p>
      </dgm:t>
    </dgm:pt>
    <dgm:pt modelId="{D0BFAA1D-3B6D-43A9-AE89-171E9D6500BB}" type="parTrans" cxnId="{F772E292-24B7-4C78-B441-54FC663D1636}">
      <dgm:prSet/>
      <dgm:spPr/>
      <dgm:t>
        <a:bodyPr/>
        <a:lstStyle/>
        <a:p>
          <a:endParaRPr lang="en-US"/>
        </a:p>
      </dgm:t>
    </dgm:pt>
    <dgm:pt modelId="{9946608C-C6ED-4A24-A0B7-E59A3F2A07E5}" type="sibTrans" cxnId="{F772E292-24B7-4C78-B441-54FC663D1636}">
      <dgm:prSet/>
      <dgm:spPr/>
      <dgm:t>
        <a:bodyPr/>
        <a:lstStyle/>
        <a:p>
          <a:endParaRPr lang="en-US"/>
        </a:p>
      </dgm:t>
    </dgm:pt>
    <dgm:pt modelId="{F5350DB5-B0E4-4983-8525-D4AB3F855030}">
      <dgm:prSet/>
      <dgm:spPr/>
      <dgm:t>
        <a:bodyPr/>
        <a:lstStyle/>
        <a:p>
          <a:r>
            <a:rPr lang="en-US" dirty="0"/>
            <a:t>https://fred.stlouisfed.org/series/MDSTHPI</a:t>
          </a:r>
        </a:p>
      </dgm:t>
    </dgm:pt>
    <dgm:pt modelId="{F3902C1E-71C2-4D4B-84EB-A0AACB158BAE}" type="parTrans" cxnId="{801BCE64-118A-418D-8EA1-C5BE29BC080B}">
      <dgm:prSet/>
      <dgm:spPr/>
      <dgm:t>
        <a:bodyPr/>
        <a:lstStyle/>
        <a:p>
          <a:endParaRPr lang="en-US"/>
        </a:p>
      </dgm:t>
    </dgm:pt>
    <dgm:pt modelId="{79BCBEFF-FA4D-4B90-B239-7AE43C3665ED}" type="sibTrans" cxnId="{801BCE64-118A-418D-8EA1-C5BE29BC080B}">
      <dgm:prSet/>
      <dgm:spPr/>
      <dgm:t>
        <a:bodyPr/>
        <a:lstStyle/>
        <a:p>
          <a:endParaRPr lang="en-US"/>
        </a:p>
      </dgm:t>
    </dgm:pt>
    <dgm:pt modelId="{19896EBC-A9C0-451B-8E84-86D5DA97D6F4}">
      <dgm:prSet/>
      <dgm:spPr/>
      <dgm:t>
        <a:bodyPr/>
        <a:lstStyle/>
        <a:p>
          <a:r>
            <a:rPr lang="en-US" dirty="0"/>
            <a:t>https://fred.stlouisfed.org/series/TXSTHPI#0</a:t>
          </a:r>
        </a:p>
      </dgm:t>
    </dgm:pt>
    <dgm:pt modelId="{32DE95E1-9A04-4717-BAFF-036EC11455C9}" type="parTrans" cxnId="{F8562CF5-56FA-4CBE-842F-4C7F8137B0B6}">
      <dgm:prSet/>
      <dgm:spPr/>
      <dgm:t>
        <a:bodyPr/>
        <a:lstStyle/>
        <a:p>
          <a:endParaRPr lang="en-US"/>
        </a:p>
      </dgm:t>
    </dgm:pt>
    <dgm:pt modelId="{763F5F22-2B4B-41B5-888B-A1773EA0DB68}" type="sibTrans" cxnId="{F8562CF5-56FA-4CBE-842F-4C7F8137B0B6}">
      <dgm:prSet/>
      <dgm:spPr/>
      <dgm:t>
        <a:bodyPr/>
        <a:lstStyle/>
        <a:p>
          <a:endParaRPr lang="en-US"/>
        </a:p>
      </dgm:t>
    </dgm:pt>
    <dgm:pt modelId="{8055428F-B291-4026-B3DA-8BB2C1F30D15}">
      <dgm:prSet/>
      <dgm:spPr/>
      <dgm:t>
        <a:bodyPr/>
        <a:lstStyle/>
        <a:p>
          <a:r>
            <a:rPr lang="en-US" dirty="0"/>
            <a:t>https://fred.stlouisfed.org/series/CTSTHPI</a:t>
          </a:r>
        </a:p>
      </dgm:t>
    </dgm:pt>
    <dgm:pt modelId="{E8EE9F44-73CA-4989-BB6B-86987834291D}" type="parTrans" cxnId="{DD0077C9-A14C-4AAE-90A0-D31D28CA2133}">
      <dgm:prSet/>
      <dgm:spPr/>
      <dgm:t>
        <a:bodyPr/>
        <a:lstStyle/>
        <a:p>
          <a:endParaRPr lang="en-US"/>
        </a:p>
      </dgm:t>
    </dgm:pt>
    <dgm:pt modelId="{60047A1C-E40F-4A10-A726-EEDC6228EC9F}" type="sibTrans" cxnId="{DD0077C9-A14C-4AAE-90A0-D31D28CA2133}">
      <dgm:prSet/>
      <dgm:spPr/>
      <dgm:t>
        <a:bodyPr/>
        <a:lstStyle/>
        <a:p>
          <a:endParaRPr lang="en-US"/>
        </a:p>
      </dgm:t>
    </dgm:pt>
    <dgm:pt modelId="{BE200833-1E03-4B08-9875-3364500D9826}">
      <dgm:prSet/>
      <dgm:spPr/>
      <dgm:t>
        <a:bodyPr/>
        <a:lstStyle/>
        <a:p>
          <a:r>
            <a:rPr lang="en-US" dirty="0"/>
            <a:t>https://fred.stlouisfed.org/series/USSTHPI</a:t>
          </a:r>
        </a:p>
      </dgm:t>
    </dgm:pt>
    <dgm:pt modelId="{AFE5AB87-6769-4D22-B8A3-FF1957B1C920}" type="parTrans" cxnId="{63B692B4-FA99-4EF3-9164-5AAAAB56C582}">
      <dgm:prSet/>
      <dgm:spPr/>
      <dgm:t>
        <a:bodyPr/>
        <a:lstStyle/>
        <a:p>
          <a:endParaRPr lang="en-US"/>
        </a:p>
      </dgm:t>
    </dgm:pt>
    <dgm:pt modelId="{A303E789-3D8F-4EC1-BCAA-AAF4B6F9F107}" type="sibTrans" cxnId="{63B692B4-FA99-4EF3-9164-5AAAAB56C582}">
      <dgm:prSet/>
      <dgm:spPr/>
      <dgm:t>
        <a:bodyPr/>
        <a:lstStyle/>
        <a:p>
          <a:endParaRPr lang="en-US"/>
        </a:p>
      </dgm:t>
    </dgm:pt>
    <dgm:pt modelId="{416521F1-22FB-4FE0-B858-69C22B8F329E}">
      <dgm:prSet/>
      <dgm:spPr/>
      <dgm:t>
        <a:bodyPr/>
        <a:lstStyle/>
        <a:p>
          <a:r>
            <a:rPr lang="en-US" dirty="0"/>
            <a:t>https://www.macrotrends.net/2015/fed-funds-rate-historical-chart</a:t>
          </a:r>
        </a:p>
      </dgm:t>
    </dgm:pt>
    <dgm:pt modelId="{A256E162-E6DF-485F-A836-16F4E1A12176}" type="parTrans" cxnId="{4A8571C5-E62A-41F9-8F25-87A8EF54D33A}">
      <dgm:prSet/>
      <dgm:spPr/>
    </dgm:pt>
    <dgm:pt modelId="{CA04B69A-7221-472F-859F-DA1103AA3AEE}" type="sibTrans" cxnId="{4A8571C5-E62A-41F9-8F25-87A8EF54D33A}">
      <dgm:prSet/>
      <dgm:spPr/>
    </dgm:pt>
    <dgm:pt modelId="{CD44A96D-BD97-4912-8CE3-D42504B829B5}" type="pres">
      <dgm:prSet presAssocID="{53689696-86C5-406C-B85F-16B4EED91A77}" presName="diagram" presStyleCnt="0">
        <dgm:presLayoutVars>
          <dgm:dir/>
          <dgm:resizeHandles val="exact"/>
        </dgm:presLayoutVars>
      </dgm:prSet>
      <dgm:spPr/>
    </dgm:pt>
    <dgm:pt modelId="{174D358D-2989-4846-9FEB-4048FD0FAF57}" type="pres">
      <dgm:prSet presAssocID="{F509D5F7-7225-4C94-9469-FBAD1D945C84}" presName="node" presStyleLbl="node1" presStyleIdx="0" presStyleCnt="1">
        <dgm:presLayoutVars>
          <dgm:bulletEnabled val="1"/>
        </dgm:presLayoutVars>
      </dgm:prSet>
      <dgm:spPr/>
    </dgm:pt>
  </dgm:ptLst>
  <dgm:cxnLst>
    <dgm:cxn modelId="{624E470C-D798-46BC-AD0B-6E8A180DF7FC}" type="presOf" srcId="{BE200833-1E03-4B08-9875-3364500D9826}" destId="{174D358D-2989-4846-9FEB-4048FD0FAF57}" srcOrd="0" destOrd="6" presId="urn:microsoft.com/office/officeart/2005/8/layout/default"/>
    <dgm:cxn modelId="{7A842A1C-6C95-4254-80B0-833E0DC91124}" type="presOf" srcId="{8055428F-B291-4026-B3DA-8BB2C1F30D15}" destId="{174D358D-2989-4846-9FEB-4048FD0FAF57}" srcOrd="0" destOrd="5" presId="urn:microsoft.com/office/officeart/2005/8/layout/default"/>
    <dgm:cxn modelId="{3395602B-2538-40DD-B6E1-A1346B8BACF8}" type="presOf" srcId="{61B992E4-9559-45FA-9311-98F320A99671}" destId="{174D358D-2989-4846-9FEB-4048FD0FAF57}" srcOrd="0" destOrd="1" presId="urn:microsoft.com/office/officeart/2005/8/layout/default"/>
    <dgm:cxn modelId="{801BCE64-118A-418D-8EA1-C5BE29BC080B}" srcId="{F509D5F7-7225-4C94-9469-FBAD1D945C84}" destId="{F5350DB5-B0E4-4983-8525-D4AB3F855030}" srcOrd="2" destOrd="0" parTransId="{F3902C1E-71C2-4D4B-84EB-A0AACB158BAE}" sibTransId="{79BCBEFF-FA4D-4B90-B239-7AE43C3665ED}"/>
    <dgm:cxn modelId="{E961614B-D36A-4682-875B-8804A3B44184}" type="presOf" srcId="{F509D5F7-7225-4C94-9469-FBAD1D945C84}" destId="{174D358D-2989-4846-9FEB-4048FD0FAF57}" srcOrd="0" destOrd="0" presId="urn:microsoft.com/office/officeart/2005/8/layout/default"/>
    <dgm:cxn modelId="{4D4A6571-FAFE-4BDB-960C-0839AC1457BA}" type="presOf" srcId="{416521F1-22FB-4FE0-B858-69C22B8F329E}" destId="{174D358D-2989-4846-9FEB-4048FD0FAF57}" srcOrd="0" destOrd="7" presId="urn:microsoft.com/office/officeart/2005/8/layout/default"/>
    <dgm:cxn modelId="{FB0A5977-87C6-4B12-8CA3-BC11B509CF9F}" type="presOf" srcId="{53689696-86C5-406C-B85F-16B4EED91A77}" destId="{CD44A96D-BD97-4912-8CE3-D42504B829B5}" srcOrd="0" destOrd="0" presId="urn:microsoft.com/office/officeart/2005/8/layout/default"/>
    <dgm:cxn modelId="{E95C1983-9319-4F16-9D13-41907F5AEB56}" type="presOf" srcId="{19896EBC-A9C0-451B-8E84-86D5DA97D6F4}" destId="{174D358D-2989-4846-9FEB-4048FD0FAF57}" srcOrd="0" destOrd="4" presId="urn:microsoft.com/office/officeart/2005/8/layout/default"/>
    <dgm:cxn modelId="{F772E292-24B7-4C78-B441-54FC663D1636}" srcId="{F509D5F7-7225-4C94-9469-FBAD1D945C84}" destId="{F70A3303-75F1-4E11-B0D4-530EC14B46ED}" srcOrd="1" destOrd="0" parTransId="{D0BFAA1D-3B6D-43A9-AE89-171E9D6500BB}" sibTransId="{9946608C-C6ED-4A24-A0B7-E59A3F2A07E5}"/>
    <dgm:cxn modelId="{42F7AD9D-2AA6-42C2-B711-979FFAB28A21}" type="presOf" srcId="{F70A3303-75F1-4E11-B0D4-530EC14B46ED}" destId="{174D358D-2989-4846-9FEB-4048FD0FAF57}" srcOrd="0" destOrd="2" presId="urn:microsoft.com/office/officeart/2005/8/layout/default"/>
    <dgm:cxn modelId="{88ACADB3-CB05-4D2D-A979-EA20195E81CA}" srcId="{F509D5F7-7225-4C94-9469-FBAD1D945C84}" destId="{61B992E4-9559-45FA-9311-98F320A99671}" srcOrd="0" destOrd="0" parTransId="{2E0827A1-C84D-4E47-A063-B655DEF7E71C}" sibTransId="{B9B38C3C-2B11-4FD0-A706-EBB1B942B8FF}"/>
    <dgm:cxn modelId="{63B692B4-FA99-4EF3-9164-5AAAAB56C582}" srcId="{F509D5F7-7225-4C94-9469-FBAD1D945C84}" destId="{BE200833-1E03-4B08-9875-3364500D9826}" srcOrd="5" destOrd="0" parTransId="{AFE5AB87-6769-4D22-B8A3-FF1957B1C920}" sibTransId="{A303E789-3D8F-4EC1-BCAA-AAF4B6F9F107}"/>
    <dgm:cxn modelId="{A7B36CB7-E510-495B-ACCA-65D0C48CF251}" srcId="{53689696-86C5-406C-B85F-16B4EED91A77}" destId="{F509D5F7-7225-4C94-9469-FBAD1D945C84}" srcOrd="0" destOrd="0" parTransId="{9E375D92-2CC7-433C-AF49-17BFCFAF92DF}" sibTransId="{685DF970-4D24-424C-BC0B-569E4678D3AC}"/>
    <dgm:cxn modelId="{4A8571C5-E62A-41F9-8F25-87A8EF54D33A}" srcId="{F509D5F7-7225-4C94-9469-FBAD1D945C84}" destId="{416521F1-22FB-4FE0-B858-69C22B8F329E}" srcOrd="6" destOrd="0" parTransId="{A256E162-E6DF-485F-A836-16F4E1A12176}" sibTransId="{CA04B69A-7221-472F-859F-DA1103AA3AEE}"/>
    <dgm:cxn modelId="{DD0077C9-A14C-4AAE-90A0-D31D28CA2133}" srcId="{F509D5F7-7225-4C94-9469-FBAD1D945C84}" destId="{8055428F-B291-4026-B3DA-8BB2C1F30D15}" srcOrd="4" destOrd="0" parTransId="{E8EE9F44-73CA-4989-BB6B-86987834291D}" sibTransId="{60047A1C-E40F-4A10-A726-EEDC6228EC9F}"/>
    <dgm:cxn modelId="{DDF8DFF1-18E5-4C74-A275-46446601334C}" type="presOf" srcId="{F5350DB5-B0E4-4983-8525-D4AB3F855030}" destId="{174D358D-2989-4846-9FEB-4048FD0FAF57}" srcOrd="0" destOrd="3" presId="urn:microsoft.com/office/officeart/2005/8/layout/default"/>
    <dgm:cxn modelId="{F8562CF5-56FA-4CBE-842F-4C7F8137B0B6}" srcId="{F509D5F7-7225-4C94-9469-FBAD1D945C84}" destId="{19896EBC-A9C0-451B-8E84-86D5DA97D6F4}" srcOrd="3" destOrd="0" parTransId="{32DE95E1-9A04-4717-BAFF-036EC11455C9}" sibTransId="{763F5F22-2B4B-41B5-888B-A1773EA0DB68}"/>
    <dgm:cxn modelId="{7746BF36-1334-4A46-9FB3-AA6512A300C8}" type="presParOf" srcId="{CD44A96D-BD97-4912-8CE3-D42504B829B5}" destId="{174D358D-2989-4846-9FEB-4048FD0FAF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D358D-2989-4846-9FEB-4048FD0FAF57}">
      <dsp:nvSpPr>
        <dsp:cNvPr id="0" name=""/>
        <dsp:cNvSpPr/>
      </dsp:nvSpPr>
      <dsp:spPr>
        <a:xfrm>
          <a:off x="1895299" y="1974"/>
          <a:ext cx="6478113" cy="388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is our data sources: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https://www.kaggle.com/datasets/federalreserve/interest-rates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https://www.bankrate.com/banking/federal-reserve/history-of-federal-funds-rate/#2001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https://fred.stlouisfed.org/series/MDSTHPI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https://fred.stlouisfed.org/series/TXSTHPI#0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https://fred.stlouisfed.org/series/CTSTHPI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https://fred.stlouisfed.org/series/USSTHPI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https://www.macrotrends.net/2015/fed-funds-rate-historical-chart</a:t>
          </a:r>
        </a:p>
      </dsp:txBody>
      <dsp:txXfrm>
        <a:off x="1895299" y="1974"/>
        <a:ext cx="6478113" cy="388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5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2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6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8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7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7/25/2023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9923-9500-7254-4D32-D4156EA99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u="sng" kern="1200" cap="all" spc="120" baseline="0">
                <a:latin typeface="+mj-lt"/>
                <a:ea typeface="+mj-ea"/>
                <a:cs typeface="+mj-cs"/>
              </a:rPr>
              <a:t>Houses:</a:t>
            </a:r>
            <a:r>
              <a:rPr lang="en-US" sz="4100" kern="1200" cap="all" spc="120" baseline="0">
                <a:latin typeface="+mj-lt"/>
                <a:ea typeface="+mj-ea"/>
                <a:cs typeface="+mj-cs"/>
              </a:rPr>
              <a:t> </a:t>
            </a:r>
            <a:br>
              <a:rPr lang="en-US" sz="4100" kern="1200" cap="all" spc="120" baseline="0">
                <a:latin typeface="+mj-lt"/>
                <a:ea typeface="+mj-ea"/>
                <a:cs typeface="+mj-cs"/>
              </a:rPr>
            </a:br>
            <a:r>
              <a:rPr lang="en-US" sz="4100" i="1" kern="1200" cap="all" spc="120" baseline="0">
                <a:latin typeface="+mj-lt"/>
                <a:ea typeface="+mj-ea"/>
                <a:cs typeface="+mj-cs"/>
              </a:rPr>
              <a:t>The Lost American Dream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5A6B-09E1-9BCD-15BB-C6E44B208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Python Project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Team Members:</a:t>
            </a:r>
            <a:br>
              <a:rPr lang="en-US" sz="1600" dirty="0"/>
            </a:br>
            <a:r>
              <a:rPr lang="en-US" sz="1600" dirty="0"/>
              <a:t>Marvina L., Ciin Cing, </a:t>
            </a:r>
            <a:r>
              <a:rPr lang="en-US" sz="1600"/>
              <a:t>Dren L.</a:t>
            </a:r>
          </a:p>
        </p:txBody>
      </p: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he facade of townhouses">
            <a:extLst>
              <a:ext uri="{FF2B5EF4-FFF2-40B4-BE49-F238E27FC236}">
                <a16:creationId xmlns:a16="http://schemas.microsoft.com/office/drawing/2014/main" id="{227477A4-F22D-77C7-9B37-D82E86232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7" r="21660"/>
          <a:stretch/>
        </p:blipFill>
        <p:spPr>
          <a:xfrm>
            <a:off x="6502658" y="805583"/>
            <a:ext cx="4143947" cy="4660762"/>
          </a:xfrm>
          <a:prstGeom prst="rect">
            <a:avLst/>
          </a:prstGeom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84236-4F32-6BCA-1902-CC4B2314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Project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B4A5-C2F3-F95F-119B-E646DACC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057" y="1027937"/>
            <a:ext cx="3254899" cy="3711894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500" cap="all" dirty="0"/>
              <a:t>Our project focuses on the Home Prices and Interest Rates focusing on houses on average in the US overall. </a:t>
            </a:r>
            <a:br>
              <a:rPr lang="en-US" sz="1500" cap="all" dirty="0"/>
            </a:br>
            <a:br>
              <a:rPr lang="en-US" sz="1500" cap="all" dirty="0"/>
            </a:br>
            <a:r>
              <a:rPr lang="en-US" sz="1500" cap="all" dirty="0"/>
              <a:t>Also,  alongside four states for comparison with how Those two key factors may have been impacted.</a:t>
            </a:r>
            <a:br>
              <a:rPr lang="en-US" sz="1500" cap="all" dirty="0"/>
            </a:br>
            <a:br>
              <a:rPr lang="en-US" sz="1500" cap="all" dirty="0"/>
            </a:br>
            <a:endParaRPr lang="en-US" sz="1500" cap="all" dirty="0"/>
          </a:p>
        </p:txBody>
      </p: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9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3334-36DD-8D84-E8D2-B5523ED1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got our data</a:t>
            </a:r>
          </a:p>
        </p:txBody>
      </p:sp>
      <p:graphicFrame>
        <p:nvGraphicFramePr>
          <p:cNvPr id="7" name="Vertical Text Placeholder 2">
            <a:extLst>
              <a:ext uri="{FF2B5EF4-FFF2-40B4-BE49-F238E27FC236}">
                <a16:creationId xmlns:a16="http://schemas.microsoft.com/office/drawing/2014/main" id="{810EA8F8-856A-123F-3102-6FC7734FB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034754"/>
              </p:ext>
            </p:extLst>
          </p:nvPr>
        </p:nvGraphicFramePr>
        <p:xfrm>
          <a:off x="960120" y="2290527"/>
          <a:ext cx="10268712" cy="3890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E9CB2B-7C9D-4B98-AD54-C7DE19B7B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E690E5A5-A788-C6F2-CB80-B19B96116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1" r="18813" b="-1"/>
          <a:stretch/>
        </p:blipFill>
        <p:spPr>
          <a:xfrm>
            <a:off x="6096000" y="10"/>
            <a:ext cx="6095697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349A827-399B-4A6D-926F-6D0F2FB8F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0702" y="1149383"/>
            <a:ext cx="6562082" cy="4236223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D550E0-F195-46B4-A173-36FCD40A4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B80ACA-FD08-4616-AD69-6BC181FA2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371F200-D1FD-4B04-AD59-0B916F679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87" y="1479842"/>
            <a:ext cx="5925312" cy="3575304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760F-762D-18B8-8D50-4BD14BBB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26" y="1649897"/>
            <a:ext cx="5429361" cy="788026"/>
          </a:xfrm>
        </p:spPr>
        <p:txBody>
          <a:bodyPr vert="horz" lIns="91440" tIns="45720" rIns="91440" bIns="0" rtlCol="0" anchor="b" anchorCtr="1"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45D99-B44B-5707-AD47-E8DDB0D41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00526" y="2521534"/>
            <a:ext cx="5303519" cy="2464860"/>
          </a:xfrm>
        </p:spPr>
        <p:txBody>
          <a:bodyPr vert="horz" lIns="91440" tIns="91440" rIns="91440" bIns="91440" rtlCol="0" anchor="t" anchorCtr="0">
            <a:normAutofit/>
          </a:bodyPr>
          <a:lstStyle/>
          <a:p>
            <a:pPr marL="0" indent="0" algn="r">
              <a:buNone/>
            </a:pPr>
            <a:r>
              <a:rPr lang="en-US" sz="1600" cap="all" dirty="0">
                <a:solidFill>
                  <a:schemeClr val="bg1"/>
                </a:solidFill>
              </a:rPr>
              <a:t>We predict the average home price in CT, MD, TX, and WA will fluctuate with the average US pricing along with the Federal Funds Rate.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A72820-B696-4EB4-A62D-3F1E2E3EC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420075"/>
            <a:ext cx="53035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24AE4-8DBA-BA08-1C1E-4F766611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cleaning Process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C020A-F7F1-7AA2-4F41-8F06524AD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05594" y="1240077"/>
            <a:ext cx="6034827" cy="491646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After gathering the different sources of data</a:t>
            </a:r>
          </a:p>
        </p:txBody>
      </p:sp>
    </p:spTree>
    <p:extLst>
      <p:ext uri="{BB962C8B-B14F-4D97-AF65-F5344CB8AC3E}">
        <p14:creationId xmlns:p14="http://schemas.microsoft.com/office/powerpoint/2010/main" val="160138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2CE5-6734-3A7C-E351-91E51D61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data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9D0D4-3C19-9DB9-7513-0794D3D7A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There was a few corrections and updates needed for the sheets including renaming columns, cutting down a few raw </a:t>
            </a:r>
            <a:r>
              <a:rPr lang="en-US" dirty="0" err="1"/>
              <a:t>csv.files</a:t>
            </a:r>
            <a:r>
              <a:rPr lang="en-US" dirty="0"/>
              <a:t> and rearranging dates to appear like the other sheets we had cleaned. </a:t>
            </a:r>
          </a:p>
          <a:p>
            <a:r>
              <a:rPr lang="en-US" dirty="0"/>
              <a:t>Some of the functions used were pandas DataFrame, averaging monthly numbers for Quarters, .datetime, read.csv, </a:t>
            </a:r>
            <a:r>
              <a:rPr lang="en-US" dirty="0" err="1"/>
              <a:t>dt.to_period</a:t>
            </a:r>
            <a:r>
              <a:rPr lang="en-US" dirty="0"/>
              <a:t>, dt.to_timestamp, and others. </a:t>
            </a:r>
          </a:p>
          <a:p>
            <a:r>
              <a:rPr lang="en-US" dirty="0"/>
              <a:t>Once these corrections were made, we were able to seamlessly connect our sheets together to be easily turned into graphs and plots that could be read visually.</a:t>
            </a:r>
          </a:p>
        </p:txBody>
      </p:sp>
    </p:spTree>
    <p:extLst>
      <p:ext uri="{BB962C8B-B14F-4D97-AF65-F5344CB8AC3E}">
        <p14:creationId xmlns:p14="http://schemas.microsoft.com/office/powerpoint/2010/main" val="18716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F94A0-4A6B-6419-4808-B3C21AEA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Plotting the Data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14883-AF37-E261-9B50-031B08C7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8057" y="1027937"/>
            <a:ext cx="3254899" cy="3711894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sz="1800" cap="all"/>
              <a:t>Ciin types stuff here </a:t>
            </a:r>
            <a:r>
              <a:rPr lang="en-US" sz="1800" cap="all">
                <a:sym typeface="Wingdings" panose="05000000000000000000" pitchFamily="2" charset="2"/>
              </a:rPr>
              <a:t></a:t>
            </a:r>
            <a:endParaRPr lang="en-US" sz="1800" cap="al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9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584F3-6249-7897-09B7-093AC72B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F0B39-4688-4DA0-3575-47C88969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51579" y="2015732"/>
            <a:ext cx="960327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10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72</TotalTime>
  <Words>317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Houses:  The Lost American Dream</vt:lpstr>
      <vt:lpstr>Project Details</vt:lpstr>
      <vt:lpstr>Where we got our data</vt:lpstr>
      <vt:lpstr>hypothesis</vt:lpstr>
      <vt:lpstr>Data cleaning Process</vt:lpstr>
      <vt:lpstr>Fixing data</vt:lpstr>
      <vt:lpstr>Plotting the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Houses:  The Lost American Dream</dc:title>
  <dc:creator>Dee Dee</dc:creator>
  <cp:lastModifiedBy>Dee Dee</cp:lastModifiedBy>
  <cp:revision>3</cp:revision>
  <dcterms:created xsi:type="dcterms:W3CDTF">2023-07-25T02:43:24Z</dcterms:created>
  <dcterms:modified xsi:type="dcterms:W3CDTF">2023-07-26T00:45:34Z</dcterms:modified>
</cp:coreProperties>
</file>