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5" r:id="rId8"/>
    <p:sldId id="262" r:id="rId9"/>
    <p:sldId id="264"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08" d="100"/>
          <a:sy n="108" d="100"/>
        </p:scale>
        <p:origin x="7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7/26/23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solidFill>
                <a:schemeClr val="bg1"/>
              </a:solidFill>
            </a:endParaRPr>
          </a:p>
        </p:txBody>
      </p:sp>
      <p:sp>
        <p:nvSpPr>
          <p:cNvPr id="6" name="Slide Number Placeholder 5"/>
          <p:cNvSpPr>
            <a:spLocks noGrp="1"/>
          </p:cNvSpPr>
          <p:nvPr>
            <p:ph type="sldNum" sz="quarter" idx="12"/>
          </p:nvPr>
        </p:nvSpPr>
        <p:spPr>
          <a:xfrm>
            <a:off x="1437664" y="798973"/>
            <a:ext cx="811019" cy="503578"/>
          </a:xfrm>
        </p:spPr>
        <p:txBody>
          <a:bodyPr/>
          <a:lstStyle/>
          <a:p>
            <a:pPr algn="l"/>
            <a:fld id="{F97E8200-1950-409B-82E7-99938E7AE355}" type="slidenum">
              <a:rPr lang="en-US" smtClean="0"/>
              <a:pPr algn="l"/>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803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7/26/23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171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7/26/23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1372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7/26/23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304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7/26/23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131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7/26/23</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9956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7/26/23</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104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7/26/23</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714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7/26/23</a:t>
            </a:fld>
            <a:endParaRPr lang="en-US" dirty="0"/>
          </a:p>
        </p:txBody>
      </p:sp>
      <p:sp>
        <p:nvSpPr>
          <p:cNvPr id="3" name="Footer Placeholder 2"/>
          <p:cNvSpPr>
            <a:spLocks noGrp="1"/>
          </p:cNvSpPr>
          <p:nvPr>
            <p:ph type="ftr" sz="quarter" idx="11"/>
          </p:nvPr>
        </p:nvSpPr>
        <p:spPr/>
        <p:txBody>
          <a:bodyPr/>
          <a:lstStyle/>
          <a:p>
            <a:endParaRPr lang="en-US" dirty="0">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75259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7/26/23</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372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algn="r"/>
            <a:fld id="{A37D6D71-8B28-4ED6-B932-04B197003D23}" type="datetimeFigureOut">
              <a:rPr lang="en-US" smtClean="0"/>
              <a:pPr algn="r"/>
              <a:t>7/26/23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800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fld id="{A37D6D71-8B28-4ED6-B932-04B197003D23}" type="datetimeFigureOut">
              <a:rPr lang="en-US" smtClean="0"/>
              <a:pPr algn="r"/>
              <a:t>7/26/23</a:t>
            </a:fld>
            <a:endParaRPr lang="en-US" spc="50"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spc="5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lgn="l"/>
            <a:fld id="{F97E8200-1950-409B-82E7-99938E7AE355}" type="slidenum">
              <a:rPr lang="en-US" smtClean="0"/>
              <a:pPr algn="l"/>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91222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E9CB2B-7C9D-4B98-AD54-C7DE19B7B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facade of townhouses">
            <a:extLst>
              <a:ext uri="{FF2B5EF4-FFF2-40B4-BE49-F238E27FC236}">
                <a16:creationId xmlns:a16="http://schemas.microsoft.com/office/drawing/2014/main" id="{227477A4-F22D-77C7-9B37-D82E86232681}"/>
              </a:ext>
            </a:extLst>
          </p:cNvPr>
          <p:cNvPicPr>
            <a:picLocks noChangeAspect="1"/>
          </p:cNvPicPr>
          <p:nvPr/>
        </p:nvPicPr>
        <p:blipFill rotWithShape="1">
          <a:blip r:embed="rId2"/>
          <a:srcRect l="9161" t="9091" r="32055" b="1"/>
          <a:stretch/>
        </p:blipFill>
        <p:spPr>
          <a:xfrm>
            <a:off x="6096000" y="10"/>
            <a:ext cx="6095697" cy="6857990"/>
          </a:xfrm>
          <a:prstGeom prst="rect">
            <a:avLst/>
          </a:prstGeom>
        </p:spPr>
      </p:pic>
      <p:grpSp>
        <p:nvGrpSpPr>
          <p:cNvPr id="11" name="Group 10">
            <a:extLst>
              <a:ext uri="{FF2B5EF4-FFF2-40B4-BE49-F238E27FC236}">
                <a16:creationId xmlns:a16="http://schemas.microsoft.com/office/drawing/2014/main" id="{8349A827-399B-4A6D-926F-6D0F2FB8F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702" y="1149383"/>
            <a:ext cx="6562082" cy="4236223"/>
            <a:chOff x="7807230" y="2012810"/>
            <a:chExt cx="3251252" cy="3459865"/>
          </a:xfrm>
        </p:grpSpPr>
        <p:sp>
          <p:nvSpPr>
            <p:cNvPr id="12" name="Rectangle 11">
              <a:extLst>
                <a:ext uri="{FF2B5EF4-FFF2-40B4-BE49-F238E27FC236}">
                  <a16:creationId xmlns:a16="http://schemas.microsoft.com/office/drawing/2014/main" id="{FBD550E0-F195-46B4-A173-36FCD40A4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0B80ACA-FD08-4616-AD69-6BC181FA2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371F200-D1FD-4B04-AD59-0B916F679D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87" y="1479842"/>
            <a:ext cx="5925312" cy="3575304"/>
          </a:xfrm>
          <a:prstGeom prst="rect">
            <a:avLst/>
          </a:prstGeom>
          <a:solidFill>
            <a:schemeClr val="tx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6D9923-9500-7254-4D32-D4156EA99532}"/>
              </a:ext>
            </a:extLst>
          </p:cNvPr>
          <p:cNvSpPr>
            <a:spLocks noGrp="1"/>
          </p:cNvSpPr>
          <p:nvPr>
            <p:ph type="ctrTitle"/>
          </p:nvPr>
        </p:nvSpPr>
        <p:spPr>
          <a:xfrm>
            <a:off x="1300526" y="1649897"/>
            <a:ext cx="5429361" cy="2602700"/>
          </a:xfrm>
        </p:spPr>
        <p:txBody>
          <a:bodyPr vert="horz" lIns="91440" tIns="45720" rIns="91440" bIns="45720" rtlCol="0" anchor="t" anchorCtr="0">
            <a:normAutofit/>
          </a:bodyPr>
          <a:lstStyle/>
          <a:p>
            <a:pPr algn="r"/>
            <a:r>
              <a:rPr lang="en-US" sz="3600" u="sng" kern="1200" cap="all" spc="120" baseline="0" dirty="0">
                <a:solidFill>
                  <a:schemeClr val="bg1"/>
                </a:solidFill>
                <a:latin typeface="+mj-lt"/>
                <a:ea typeface="+mj-ea"/>
                <a:cs typeface="+mj-cs"/>
              </a:rPr>
              <a:t>Houses:</a:t>
            </a:r>
            <a:r>
              <a:rPr lang="en-US" sz="3600" kern="1200" cap="all" spc="120" baseline="0" dirty="0">
                <a:solidFill>
                  <a:schemeClr val="bg1"/>
                </a:solidFill>
                <a:latin typeface="+mj-lt"/>
                <a:ea typeface="+mj-ea"/>
                <a:cs typeface="+mj-cs"/>
              </a:rPr>
              <a:t> </a:t>
            </a:r>
            <a:br>
              <a:rPr lang="en-US" sz="3600" kern="1200" cap="all" spc="120" baseline="0" dirty="0">
                <a:solidFill>
                  <a:schemeClr val="bg1"/>
                </a:solidFill>
                <a:latin typeface="+mj-lt"/>
                <a:ea typeface="+mj-ea"/>
                <a:cs typeface="+mj-cs"/>
              </a:rPr>
            </a:br>
            <a:r>
              <a:rPr lang="en-US" sz="3600" i="1" kern="1200" cap="all" spc="120" baseline="0" dirty="0">
                <a:solidFill>
                  <a:schemeClr val="bg1"/>
                </a:solidFill>
                <a:latin typeface="+mj-lt"/>
                <a:ea typeface="+mj-ea"/>
                <a:cs typeface="+mj-cs"/>
              </a:rPr>
              <a:t>The Lost American Dream</a:t>
            </a:r>
          </a:p>
        </p:txBody>
      </p:sp>
      <p:sp>
        <p:nvSpPr>
          <p:cNvPr id="3" name="Subtitle 2">
            <a:extLst>
              <a:ext uri="{FF2B5EF4-FFF2-40B4-BE49-F238E27FC236}">
                <a16:creationId xmlns:a16="http://schemas.microsoft.com/office/drawing/2014/main" id="{6CCC5A6B-09E1-9BCD-15BB-C6E44B20854F}"/>
              </a:ext>
            </a:extLst>
          </p:cNvPr>
          <p:cNvSpPr>
            <a:spLocks noGrp="1"/>
          </p:cNvSpPr>
          <p:nvPr>
            <p:ph type="subTitle" idx="1"/>
          </p:nvPr>
        </p:nvSpPr>
        <p:spPr>
          <a:xfrm>
            <a:off x="1300526" y="3094182"/>
            <a:ext cx="5303519" cy="1892211"/>
          </a:xfrm>
        </p:spPr>
        <p:txBody>
          <a:bodyPr vert="horz" lIns="91440" tIns="45720" rIns="91440" bIns="45720" rtlCol="0" anchor="ctr">
            <a:noAutofit/>
          </a:bodyPr>
          <a:lstStyle/>
          <a:p>
            <a:pPr algn="r">
              <a:lnSpc>
                <a:spcPct val="110000"/>
              </a:lnSpc>
            </a:pPr>
            <a:r>
              <a:rPr lang="en-US" sz="1000" dirty="0">
                <a:solidFill>
                  <a:schemeClr val="bg1"/>
                </a:solidFill>
              </a:rPr>
              <a:t>Python Project</a:t>
            </a:r>
            <a:br>
              <a:rPr lang="en-US" sz="1000" dirty="0">
                <a:solidFill>
                  <a:schemeClr val="bg1"/>
                </a:solidFill>
              </a:rPr>
            </a:br>
            <a:br>
              <a:rPr lang="en-US" sz="1000" dirty="0">
                <a:solidFill>
                  <a:schemeClr val="bg1"/>
                </a:solidFill>
              </a:rPr>
            </a:br>
            <a:r>
              <a:rPr lang="en-US" sz="1000" dirty="0">
                <a:solidFill>
                  <a:schemeClr val="bg1"/>
                </a:solidFill>
              </a:rPr>
              <a:t>Team Members:</a:t>
            </a:r>
            <a:br>
              <a:rPr lang="en-US" sz="1000" dirty="0">
                <a:solidFill>
                  <a:schemeClr val="bg1"/>
                </a:solidFill>
              </a:rPr>
            </a:br>
            <a:r>
              <a:rPr lang="en-US" sz="1000" dirty="0">
                <a:solidFill>
                  <a:schemeClr val="bg1"/>
                </a:solidFill>
              </a:rPr>
              <a:t>Marvina L., Ciin Cing, Dren L.</a:t>
            </a:r>
          </a:p>
        </p:txBody>
      </p:sp>
      <p:cxnSp>
        <p:nvCxnSpPr>
          <p:cNvPr id="17" name="Straight Connector 16">
            <a:extLst>
              <a:ext uri="{FF2B5EF4-FFF2-40B4-BE49-F238E27FC236}">
                <a16:creationId xmlns:a16="http://schemas.microsoft.com/office/drawing/2014/main" id="{65A72820-B696-4EB4-A62D-3F1E2E3EC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420075"/>
            <a:ext cx="5303520" cy="0"/>
          </a:xfrm>
          <a:prstGeom prst="line">
            <a:avLst/>
          </a:prstGeom>
          <a:ln w="31750">
            <a:solidFill>
              <a:srgbClr val="989C3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7215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Houses in an area">
            <a:extLst>
              <a:ext uri="{FF2B5EF4-FFF2-40B4-BE49-F238E27FC236}">
                <a16:creationId xmlns:a16="http://schemas.microsoft.com/office/drawing/2014/main" id="{305605FB-CF60-EAE8-FB51-3D42EBBFA3F6}"/>
              </a:ext>
            </a:extLst>
          </p:cNvPr>
          <p:cNvPicPr>
            <a:picLocks noChangeAspect="1"/>
          </p:cNvPicPr>
          <p:nvPr/>
        </p:nvPicPr>
        <p:blipFill rotWithShape="1">
          <a:blip r:embed="rId3"/>
          <a:srcRect l="9091" t="21151" b="2238"/>
          <a:stretch/>
        </p:blipFill>
        <p:spPr>
          <a:xfrm>
            <a:off x="305" y="10"/>
            <a:ext cx="12191695" cy="6857990"/>
          </a:xfrm>
          <a:prstGeom prst="rect">
            <a:avLst/>
          </a:prstGeom>
        </p:spPr>
      </p:pic>
      <p:sp>
        <p:nvSpPr>
          <p:cNvPr id="18" name="Rectangle 17">
            <a:extLst>
              <a:ext uri="{FF2B5EF4-FFF2-40B4-BE49-F238E27FC236}">
                <a16:creationId xmlns:a16="http://schemas.microsoft.com/office/drawing/2014/main" id="{368B8211-0B9F-4516-8771-3316E00DB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1643" y="636753"/>
            <a:ext cx="8299435"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0584F3-6249-7897-09B7-093AC72BFE6C}"/>
              </a:ext>
            </a:extLst>
          </p:cNvPr>
          <p:cNvSpPr>
            <a:spLocks noGrp="1"/>
          </p:cNvSpPr>
          <p:nvPr>
            <p:ph type="title"/>
          </p:nvPr>
        </p:nvSpPr>
        <p:spPr>
          <a:xfrm>
            <a:off x="4063421" y="804520"/>
            <a:ext cx="6815731" cy="1049235"/>
          </a:xfrm>
        </p:spPr>
        <p:txBody>
          <a:bodyPr vert="horz" lIns="91440" tIns="45720" rIns="91440" bIns="45720" rtlCol="0" anchor="t">
            <a:normAutofit/>
          </a:bodyPr>
          <a:lstStyle/>
          <a:p>
            <a:r>
              <a:rPr lang="en-US">
                <a:solidFill>
                  <a:srgbClr val="FFFFFE"/>
                </a:solidFill>
              </a:rPr>
              <a:t>conclusion</a:t>
            </a:r>
          </a:p>
        </p:txBody>
      </p:sp>
      <p:cxnSp>
        <p:nvCxnSpPr>
          <p:cNvPr id="20" name="Straight Connector 19">
            <a:extLst>
              <a:ext uri="{FF2B5EF4-FFF2-40B4-BE49-F238E27FC236}">
                <a16:creationId xmlns:a16="http://schemas.microsoft.com/office/drawing/2014/main" id="{B7582E73-8B46-4A0E-944E-58357C8088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789" y="1847088"/>
            <a:ext cx="6813363" cy="0"/>
          </a:xfrm>
          <a:prstGeom prst="line">
            <a:avLst/>
          </a:prstGeom>
          <a:ln w="31750">
            <a:solidFill>
              <a:srgbClr val="B2905A"/>
            </a:solidFill>
          </a:ln>
        </p:spPr>
        <p:style>
          <a:lnRef idx="3">
            <a:schemeClr val="accent1"/>
          </a:lnRef>
          <a:fillRef idx="0">
            <a:schemeClr val="accent1"/>
          </a:fillRef>
          <a:effectRef idx="2">
            <a:schemeClr val="accent1"/>
          </a:effectRef>
          <a:fontRef idx="minor">
            <a:schemeClr val="tx1"/>
          </a:fontRef>
        </p:style>
      </p:cxnSp>
      <p:sp>
        <p:nvSpPr>
          <p:cNvPr id="3" name="Vertical Text Placeholder 2">
            <a:extLst>
              <a:ext uri="{FF2B5EF4-FFF2-40B4-BE49-F238E27FC236}">
                <a16:creationId xmlns:a16="http://schemas.microsoft.com/office/drawing/2014/main" id="{BD0F0B39-4688-4DA0-3575-47C889694057}"/>
              </a:ext>
            </a:extLst>
          </p:cNvPr>
          <p:cNvSpPr>
            <a:spLocks noGrp="1"/>
          </p:cNvSpPr>
          <p:nvPr>
            <p:ph type="body" orient="vert" idx="1"/>
          </p:nvPr>
        </p:nvSpPr>
        <p:spPr>
          <a:xfrm>
            <a:off x="4063421" y="2015733"/>
            <a:ext cx="6815731" cy="4021267"/>
          </a:xfrm>
        </p:spPr>
        <p:txBody>
          <a:bodyPr vert="horz" lIns="91440" tIns="45720" rIns="91440" bIns="45720" rtlCol="0" anchor="t">
            <a:normAutofit lnSpcReduction="10000"/>
          </a:bodyPr>
          <a:lstStyle/>
          <a:p>
            <a:pPr>
              <a:lnSpc>
                <a:spcPct val="110000"/>
              </a:lnSpc>
              <a:buClr>
                <a:srgbClr val="B2905A"/>
              </a:buClr>
            </a:pPr>
            <a:r>
              <a:rPr lang="en-US" sz="1700" dirty="0">
                <a:solidFill>
                  <a:srgbClr val="FFFFFE"/>
                </a:solidFill>
              </a:rPr>
              <a:t>Home prices in the markets we analyzed weren’t as significantly impacted by fluctuations in interest rates as initially hypothesized.  Home prices decreased at a slower rate, we believe, due to government interventions to stimulate home sales after the housing bubble burst in 2008. </a:t>
            </a:r>
          </a:p>
          <a:p>
            <a:pPr>
              <a:lnSpc>
                <a:spcPct val="110000"/>
              </a:lnSpc>
              <a:buClr>
                <a:srgbClr val="B2905A"/>
              </a:buClr>
            </a:pPr>
            <a:r>
              <a:rPr lang="en-US" sz="1700" dirty="0">
                <a:solidFill>
                  <a:srgbClr val="FFFFFE"/>
                </a:solidFill>
              </a:rPr>
              <a:t>When the interest rate was cut sharply in 2008, due to the housing crisis, house sales decreased while home prices remained unaffected.  The lines in our graphs display a sudden decline  in the interest rate, while the State HPIs remain steady.</a:t>
            </a:r>
          </a:p>
          <a:p>
            <a:pPr>
              <a:lnSpc>
                <a:spcPct val="110000"/>
              </a:lnSpc>
              <a:buClr>
                <a:srgbClr val="B2905A"/>
              </a:buClr>
            </a:pPr>
            <a:r>
              <a:rPr lang="en-US" sz="1700" dirty="0">
                <a:solidFill>
                  <a:srgbClr val="FFFFFE"/>
                </a:solidFill>
              </a:rPr>
              <a:t>Overall, we believe our hypothesis was proven to be only partially correct.  The data revealed that changes in the Federal interest rate did have significant impacts on the markets analyzed initially,  but other factors decreased its effect considerably during the years following 2008.</a:t>
            </a:r>
          </a:p>
          <a:p>
            <a:pPr>
              <a:lnSpc>
                <a:spcPct val="110000"/>
              </a:lnSpc>
              <a:buClr>
                <a:srgbClr val="B2905A"/>
              </a:buClr>
            </a:pPr>
            <a:endParaRPr lang="en-US" sz="1700" dirty="0">
              <a:solidFill>
                <a:srgbClr val="FFFFFE"/>
              </a:solidFill>
            </a:endParaRPr>
          </a:p>
        </p:txBody>
      </p:sp>
    </p:spTree>
    <p:extLst>
      <p:ext uri="{BB962C8B-B14F-4D97-AF65-F5344CB8AC3E}">
        <p14:creationId xmlns:p14="http://schemas.microsoft.com/office/powerpoint/2010/main" val="171241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6" name="Rectangle 3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 name="Picture 3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3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38">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2" name="Rectangle 40">
            <a:extLst>
              <a:ext uri="{FF2B5EF4-FFF2-40B4-BE49-F238E27FC236}">
                <a16:creationId xmlns:a16="http://schemas.microsoft.com/office/drawing/2014/main" id="{19E9CB2B-7C9D-4B98-AD54-C7DE19B7B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4" descr="Houses in a subdivision">
            <a:extLst>
              <a:ext uri="{FF2B5EF4-FFF2-40B4-BE49-F238E27FC236}">
                <a16:creationId xmlns:a16="http://schemas.microsoft.com/office/drawing/2014/main" id="{C5C88C42-F190-40C3-A504-FA28B8EB0EC0}"/>
              </a:ext>
            </a:extLst>
          </p:cNvPr>
          <p:cNvPicPr>
            <a:picLocks noChangeAspect="1"/>
          </p:cNvPicPr>
          <p:nvPr/>
        </p:nvPicPr>
        <p:blipFill rotWithShape="1">
          <a:blip r:embed="rId3"/>
          <a:srcRect l="14584" t="9091" r="31480"/>
          <a:stretch/>
        </p:blipFill>
        <p:spPr>
          <a:xfrm>
            <a:off x="6096000" y="10"/>
            <a:ext cx="6095697" cy="6857990"/>
          </a:xfrm>
          <a:prstGeom prst="rect">
            <a:avLst/>
          </a:prstGeom>
        </p:spPr>
      </p:pic>
      <p:grpSp>
        <p:nvGrpSpPr>
          <p:cNvPr id="53" name="Group 42">
            <a:extLst>
              <a:ext uri="{FF2B5EF4-FFF2-40B4-BE49-F238E27FC236}">
                <a16:creationId xmlns:a16="http://schemas.microsoft.com/office/drawing/2014/main" id="{8349A827-399B-4A6D-926F-6D0F2FB8F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702" y="1149383"/>
            <a:ext cx="6562082" cy="4236223"/>
            <a:chOff x="7807230" y="2012810"/>
            <a:chExt cx="3251252" cy="3459865"/>
          </a:xfrm>
        </p:grpSpPr>
        <p:sp>
          <p:nvSpPr>
            <p:cNvPr id="44" name="Rectangle 43">
              <a:extLst>
                <a:ext uri="{FF2B5EF4-FFF2-40B4-BE49-F238E27FC236}">
                  <a16:creationId xmlns:a16="http://schemas.microsoft.com/office/drawing/2014/main" id="{FBD550E0-F195-46B4-A173-36FCD40A4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0B80ACA-FD08-4616-AD69-6BC181FA2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B371F200-D1FD-4B04-AD59-0B916F679D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87" y="1479842"/>
            <a:ext cx="5925312" cy="3575304"/>
          </a:xfrm>
          <a:prstGeom prst="rect">
            <a:avLst/>
          </a:prstGeom>
          <a:solidFill>
            <a:schemeClr val="tx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84236-4F32-6BCA-1902-CC4B23146BEC}"/>
              </a:ext>
            </a:extLst>
          </p:cNvPr>
          <p:cNvSpPr>
            <a:spLocks noGrp="1"/>
          </p:cNvSpPr>
          <p:nvPr>
            <p:ph type="title"/>
          </p:nvPr>
        </p:nvSpPr>
        <p:spPr>
          <a:xfrm>
            <a:off x="1300526" y="1649897"/>
            <a:ext cx="5429361" cy="2602700"/>
          </a:xfrm>
        </p:spPr>
        <p:txBody>
          <a:bodyPr vert="horz" lIns="91440" tIns="45720" rIns="91440" bIns="0" rtlCol="0" anchor="t" anchorCtr="0">
            <a:normAutofit/>
          </a:bodyPr>
          <a:lstStyle/>
          <a:p>
            <a:pPr algn="r"/>
            <a:r>
              <a:rPr lang="en-US" dirty="0">
                <a:solidFill>
                  <a:schemeClr val="bg1"/>
                </a:solidFill>
              </a:rPr>
              <a:t>Project Details</a:t>
            </a:r>
          </a:p>
        </p:txBody>
      </p:sp>
      <p:sp>
        <p:nvSpPr>
          <p:cNvPr id="3" name="Text Placeholder 2">
            <a:extLst>
              <a:ext uri="{FF2B5EF4-FFF2-40B4-BE49-F238E27FC236}">
                <a16:creationId xmlns:a16="http://schemas.microsoft.com/office/drawing/2014/main" id="{D3A5B4A5-C2F3-F95F-119B-E646DACC1840}"/>
              </a:ext>
            </a:extLst>
          </p:cNvPr>
          <p:cNvSpPr>
            <a:spLocks noGrp="1"/>
          </p:cNvSpPr>
          <p:nvPr>
            <p:ph type="body" idx="1"/>
          </p:nvPr>
        </p:nvSpPr>
        <p:spPr>
          <a:xfrm>
            <a:off x="1300526" y="2383694"/>
            <a:ext cx="5303519" cy="2602699"/>
          </a:xfrm>
        </p:spPr>
        <p:txBody>
          <a:bodyPr vert="horz" lIns="91440" tIns="91440" rIns="91440" bIns="91440" rtlCol="0" anchor="ctr">
            <a:noAutofit/>
          </a:bodyPr>
          <a:lstStyle/>
          <a:p>
            <a:pPr algn="r">
              <a:lnSpc>
                <a:spcPct val="110000"/>
              </a:lnSpc>
            </a:pPr>
            <a:r>
              <a:rPr lang="en-US" sz="1600" cap="all" dirty="0">
                <a:solidFill>
                  <a:schemeClr val="bg1"/>
                </a:solidFill>
              </a:rPr>
              <a:t>Our project focuses on Home Prices and Interest Rates in key states and the US overall</a:t>
            </a:r>
            <a:br>
              <a:rPr lang="en-US" sz="1600" cap="all" dirty="0">
                <a:solidFill>
                  <a:schemeClr val="bg1"/>
                </a:solidFill>
              </a:rPr>
            </a:br>
            <a:br>
              <a:rPr lang="en-US" sz="1600" cap="all" dirty="0">
                <a:solidFill>
                  <a:schemeClr val="bg1"/>
                </a:solidFill>
              </a:rPr>
            </a:br>
            <a:r>
              <a:rPr lang="en-US" sz="1600" cap="all" dirty="0">
                <a:solidFill>
                  <a:schemeClr val="bg1"/>
                </a:solidFill>
              </a:rPr>
              <a:t>with a comparative analysis  of the two key components of the hypothesis</a:t>
            </a:r>
          </a:p>
        </p:txBody>
      </p:sp>
      <p:cxnSp>
        <p:nvCxnSpPr>
          <p:cNvPr id="49" name="Straight Connector 48">
            <a:extLst>
              <a:ext uri="{FF2B5EF4-FFF2-40B4-BE49-F238E27FC236}">
                <a16:creationId xmlns:a16="http://schemas.microsoft.com/office/drawing/2014/main" id="{65A72820-B696-4EB4-A62D-3F1E2E3EC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420075"/>
            <a:ext cx="5303520" cy="0"/>
          </a:xfrm>
          <a:prstGeom prst="line">
            <a:avLst/>
          </a:prstGeom>
          <a:ln w="31750">
            <a:solidFill>
              <a:srgbClr val="B896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3697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3" name="Picture 3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4" name="Picture 3" descr="Stock exchange numbers">
            <a:extLst>
              <a:ext uri="{FF2B5EF4-FFF2-40B4-BE49-F238E27FC236}">
                <a16:creationId xmlns:a16="http://schemas.microsoft.com/office/drawing/2014/main" id="{DD89FB21-0B24-3640-CD88-56A8F78D0B6D}"/>
              </a:ext>
            </a:extLst>
          </p:cNvPr>
          <p:cNvPicPr>
            <a:picLocks noChangeAspect="1"/>
          </p:cNvPicPr>
          <p:nvPr/>
        </p:nvPicPr>
        <p:blipFill rotWithShape="1">
          <a:blip r:embed="rId3"/>
          <a:srcRect l="9091" t="15983" b="7406"/>
          <a:stretch/>
        </p:blipFill>
        <p:spPr>
          <a:xfrm>
            <a:off x="2" y="10"/>
            <a:ext cx="12191695" cy="6857990"/>
          </a:xfrm>
          <a:prstGeom prst="rect">
            <a:avLst/>
          </a:prstGeom>
        </p:spPr>
      </p:pic>
      <p:sp>
        <p:nvSpPr>
          <p:cNvPr id="39" name="Rectangle 38">
            <a:extLst>
              <a:ext uri="{FF2B5EF4-FFF2-40B4-BE49-F238E27FC236}">
                <a16:creationId xmlns:a16="http://schemas.microsoft.com/office/drawing/2014/main" id="{368B8211-0B9F-4516-8771-3316E00DB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1643" y="636753"/>
            <a:ext cx="8299435"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B3334-36DD-8D84-E8D2-B5523ED195E8}"/>
              </a:ext>
            </a:extLst>
          </p:cNvPr>
          <p:cNvSpPr>
            <a:spLocks noGrp="1"/>
          </p:cNvSpPr>
          <p:nvPr>
            <p:ph type="title"/>
          </p:nvPr>
        </p:nvSpPr>
        <p:spPr>
          <a:xfrm>
            <a:off x="4063421" y="804520"/>
            <a:ext cx="6815731" cy="1049235"/>
          </a:xfrm>
        </p:spPr>
        <p:txBody>
          <a:bodyPr vert="horz" lIns="91440" tIns="45720" rIns="91440" bIns="45720" rtlCol="0" anchor="t">
            <a:normAutofit/>
          </a:bodyPr>
          <a:lstStyle/>
          <a:p>
            <a:r>
              <a:rPr lang="en-US">
                <a:solidFill>
                  <a:srgbClr val="FFFFFE"/>
                </a:solidFill>
              </a:rPr>
              <a:t>Where we got our data</a:t>
            </a:r>
          </a:p>
        </p:txBody>
      </p:sp>
      <p:cxnSp>
        <p:nvCxnSpPr>
          <p:cNvPr id="41" name="Straight Connector 40">
            <a:extLst>
              <a:ext uri="{FF2B5EF4-FFF2-40B4-BE49-F238E27FC236}">
                <a16:creationId xmlns:a16="http://schemas.microsoft.com/office/drawing/2014/main" id="{B7582E73-8B46-4A0E-944E-58357C8088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789" y="1847088"/>
            <a:ext cx="6813363" cy="0"/>
          </a:xfrm>
          <a:prstGeom prst="line">
            <a:avLst/>
          </a:prstGeom>
          <a:ln w="31750">
            <a:solidFill>
              <a:srgbClr val="FEFF67"/>
            </a:solidFill>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E8275F70-1410-029C-6087-E19D14FE668C}"/>
              </a:ext>
            </a:extLst>
          </p:cNvPr>
          <p:cNvSpPr txBox="1"/>
          <p:nvPr/>
        </p:nvSpPr>
        <p:spPr>
          <a:xfrm>
            <a:off x="4063421" y="2015733"/>
            <a:ext cx="6815731" cy="4021267"/>
          </a:xfrm>
          <a:prstGeom prst="rect">
            <a:avLst/>
          </a:prstGeom>
        </p:spPr>
        <p:txBody>
          <a:bodyPr vert="horz" lIns="91440" tIns="45720" rIns="91440" bIns="45720" rtlCol="0" anchor="t">
            <a:normAutofit/>
          </a:bodyPr>
          <a:lstStyle/>
          <a:p>
            <a:pPr lvl="0"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This is our data sources:</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https://www.kaggle.com/datasets/federalreserve/interest-rates</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https://www.bankrate.com/banking/federal-reserve/history-of-federal-funds-rate/#2001</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https://fred.stlouisfed.org/series/MDSTHPI</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https://fred.stlouisfed.org/series/TXSTHPI#0</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https://fred.stlouisfed.org/series/CTSTHPI</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https://fred.stlouisfed.org/series/USSTHPI</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https://www.macrotrends.net/2015/fed-funds-rate-historical-chart</a:t>
            </a:r>
          </a:p>
        </p:txBody>
      </p:sp>
    </p:spTree>
    <p:extLst>
      <p:ext uri="{BB962C8B-B14F-4D97-AF65-F5344CB8AC3E}">
        <p14:creationId xmlns:p14="http://schemas.microsoft.com/office/powerpoint/2010/main" val="57595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946760F-762D-18B8-8D50-4BD14BBB1F3C}"/>
              </a:ext>
            </a:extLst>
          </p:cNvPr>
          <p:cNvSpPr>
            <a:spLocks noGrp="1"/>
          </p:cNvSpPr>
          <p:nvPr>
            <p:ph type="title"/>
          </p:nvPr>
        </p:nvSpPr>
        <p:spPr>
          <a:xfrm>
            <a:off x="7218030" y="804520"/>
            <a:ext cx="3520367" cy="1049235"/>
          </a:xfrm>
        </p:spPr>
        <p:txBody>
          <a:bodyPr vert="horz" lIns="91440" tIns="45720" rIns="91440" bIns="45720" rtlCol="0" anchor="t" anchorCtr="1">
            <a:normAutofit/>
          </a:bodyPr>
          <a:lstStyle/>
          <a:p>
            <a:r>
              <a:rPr lang="en-US"/>
              <a:t>hypothesis</a:t>
            </a:r>
          </a:p>
        </p:txBody>
      </p:sp>
      <p:sp>
        <p:nvSpPr>
          <p:cNvPr id="22" name="Rectangle 21">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4" name="Group 23">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25" name="Rectangle 24">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Complex maths formulae on a blackboard">
            <a:extLst>
              <a:ext uri="{FF2B5EF4-FFF2-40B4-BE49-F238E27FC236}">
                <a16:creationId xmlns:a16="http://schemas.microsoft.com/office/drawing/2014/main" id="{E690E5A5-A788-C6F2-CB80-B19B96116EB8}"/>
              </a:ext>
            </a:extLst>
          </p:cNvPr>
          <p:cNvPicPr>
            <a:picLocks noChangeAspect="1"/>
          </p:cNvPicPr>
          <p:nvPr/>
        </p:nvPicPr>
        <p:blipFill rotWithShape="1">
          <a:blip r:embed="rId3"/>
          <a:srcRect l="3191" r="5700" b="-2"/>
          <a:stretch/>
        </p:blipFill>
        <p:spPr>
          <a:xfrm>
            <a:off x="1271223" y="1116345"/>
            <a:ext cx="4825148" cy="3866172"/>
          </a:xfrm>
          <a:prstGeom prst="rect">
            <a:avLst/>
          </a:prstGeom>
        </p:spPr>
      </p:pic>
      <p:sp>
        <p:nvSpPr>
          <p:cNvPr id="3" name="Vertical Text Placeholder 2">
            <a:extLst>
              <a:ext uri="{FF2B5EF4-FFF2-40B4-BE49-F238E27FC236}">
                <a16:creationId xmlns:a16="http://schemas.microsoft.com/office/drawing/2014/main" id="{68745D99-B44B-5707-AD47-E8DDB0D41F0A}"/>
              </a:ext>
            </a:extLst>
          </p:cNvPr>
          <p:cNvSpPr>
            <a:spLocks noGrp="1"/>
          </p:cNvSpPr>
          <p:nvPr>
            <p:ph type="body" orient="vert" idx="1"/>
          </p:nvPr>
        </p:nvSpPr>
        <p:spPr>
          <a:xfrm>
            <a:off x="7218029" y="2015732"/>
            <a:ext cx="3520368" cy="3450613"/>
          </a:xfrm>
        </p:spPr>
        <p:txBody>
          <a:bodyPr vert="horz" lIns="91440" tIns="45720" rIns="91440" bIns="45720" rtlCol="0" anchor="t" anchorCtr="0">
            <a:normAutofit/>
          </a:bodyPr>
          <a:lstStyle/>
          <a:p>
            <a:pPr marL="0"/>
            <a:r>
              <a:rPr lang="en-US" cap="all" dirty="0"/>
              <a:t>We predict the average home price in CT, MD, TX,WA and the US will have a direct correlation with the Federal Funds interest Rate</a:t>
            </a:r>
          </a:p>
        </p:txBody>
      </p:sp>
      <p:pic>
        <p:nvPicPr>
          <p:cNvPr id="28" name="Picture 27">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2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FBF75CB6-91BE-BE21-CB4E-595FF66CDE8F}"/>
              </a:ext>
            </a:extLst>
          </p:cNvPr>
          <p:cNvPicPr>
            <a:picLocks noChangeAspect="1"/>
          </p:cNvPicPr>
          <p:nvPr/>
        </p:nvPicPr>
        <p:blipFill rotWithShape="1">
          <a:blip r:embed="rId3">
            <a:duotone>
              <a:schemeClr val="bg2">
                <a:shade val="45000"/>
                <a:satMod val="135000"/>
              </a:schemeClr>
              <a:prstClr val="white"/>
            </a:duotone>
            <a:alphaModFix amt="50000"/>
          </a:blip>
          <a:srcRect t="1219" r="-1" b="14509"/>
          <a:stretch/>
        </p:blipFill>
        <p:spPr>
          <a:xfrm>
            <a:off x="305" y="10"/>
            <a:ext cx="12191695" cy="6857990"/>
          </a:xfrm>
          <a:prstGeom prst="rect">
            <a:avLst/>
          </a:prstGeom>
        </p:spPr>
      </p:pic>
      <p:sp>
        <p:nvSpPr>
          <p:cNvPr id="19" name="Rectangle 18">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24AE4-8DBA-BA08-1C1E-4F766611AE88}"/>
              </a:ext>
            </a:extLst>
          </p:cNvPr>
          <p:cNvSpPr>
            <a:spLocks noGrp="1"/>
          </p:cNvSpPr>
          <p:nvPr>
            <p:ph type="title"/>
          </p:nvPr>
        </p:nvSpPr>
        <p:spPr>
          <a:xfrm>
            <a:off x="2417779" y="802298"/>
            <a:ext cx="8637073" cy="2541431"/>
          </a:xfrm>
        </p:spPr>
        <p:txBody>
          <a:bodyPr vert="horz" lIns="91440" tIns="45720" rIns="91440" bIns="0" rtlCol="0" anchor="b">
            <a:normAutofit/>
          </a:bodyPr>
          <a:lstStyle/>
          <a:p>
            <a:r>
              <a:rPr lang="en-US" sz="4400" dirty="0"/>
              <a:t>Data CLEANING, MODIFICATION &amp; merging</a:t>
            </a:r>
          </a:p>
        </p:txBody>
      </p:sp>
      <p:sp>
        <p:nvSpPr>
          <p:cNvPr id="3" name="Vertical Text Placeholder 2">
            <a:extLst>
              <a:ext uri="{FF2B5EF4-FFF2-40B4-BE49-F238E27FC236}">
                <a16:creationId xmlns:a16="http://schemas.microsoft.com/office/drawing/2014/main" id="{E22C020A-F7F1-7AA2-4F41-8F06524AD9FB}"/>
              </a:ext>
            </a:extLst>
          </p:cNvPr>
          <p:cNvSpPr>
            <a:spLocks noGrp="1"/>
          </p:cNvSpPr>
          <p:nvPr>
            <p:ph type="body" orient="vert" idx="1"/>
          </p:nvPr>
        </p:nvSpPr>
        <p:spPr>
          <a:xfrm>
            <a:off x="2417780" y="3531204"/>
            <a:ext cx="8637072" cy="977621"/>
          </a:xfrm>
        </p:spPr>
        <p:txBody>
          <a:bodyPr vert="horz" lIns="91440" tIns="91440" rIns="91440" bIns="91440" rtlCol="0" anchorCtr="0">
            <a:normAutofit/>
          </a:bodyPr>
          <a:lstStyle/>
          <a:p>
            <a:pPr marL="0" indent="0">
              <a:buNone/>
            </a:pPr>
            <a:r>
              <a:rPr lang="en-US" sz="1800" cap="all" dirty="0"/>
              <a:t>After gathering the different sources of data</a:t>
            </a:r>
          </a:p>
        </p:txBody>
      </p:sp>
      <p:cxnSp>
        <p:nvCxnSpPr>
          <p:cNvPr id="21" name="Straight Connector 20">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8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2CE5-6734-3A7C-E351-91E51D61E113}"/>
              </a:ext>
            </a:extLst>
          </p:cNvPr>
          <p:cNvSpPr>
            <a:spLocks noGrp="1"/>
          </p:cNvSpPr>
          <p:nvPr>
            <p:ph type="title"/>
          </p:nvPr>
        </p:nvSpPr>
        <p:spPr/>
        <p:txBody>
          <a:bodyPr/>
          <a:lstStyle/>
          <a:p>
            <a:r>
              <a:rPr lang="en-US" dirty="0"/>
              <a:t>CLEANING &amp; MERGING of data</a:t>
            </a:r>
          </a:p>
        </p:txBody>
      </p:sp>
      <p:sp>
        <p:nvSpPr>
          <p:cNvPr id="3" name="Vertical Text Placeholder 2">
            <a:extLst>
              <a:ext uri="{FF2B5EF4-FFF2-40B4-BE49-F238E27FC236}">
                <a16:creationId xmlns:a16="http://schemas.microsoft.com/office/drawing/2014/main" id="{9649D0D4-3C19-9DB9-7513-0794D3D7AEE8}"/>
              </a:ext>
            </a:extLst>
          </p:cNvPr>
          <p:cNvSpPr>
            <a:spLocks noGrp="1"/>
          </p:cNvSpPr>
          <p:nvPr>
            <p:ph type="body" orient="vert" idx="1"/>
          </p:nvPr>
        </p:nvSpPr>
        <p:spPr/>
        <p:txBody>
          <a:bodyPr vert="horz"/>
          <a:lstStyle/>
          <a:p>
            <a:r>
              <a:rPr lang="en-US" dirty="0"/>
              <a:t>After reading in and identifying which datatypes were in the .csv files</a:t>
            </a:r>
          </a:p>
          <a:p>
            <a:pPr lvl="1"/>
            <a:r>
              <a:rPr lang="en-US" dirty="0"/>
              <a:t>A datetime function was used to convert the date datatypes</a:t>
            </a:r>
          </a:p>
          <a:p>
            <a:pPr lvl="1"/>
            <a:r>
              <a:rPr lang="en-US" dirty="0"/>
              <a:t>Re-formatted column names for data uniformity; and to ensure a successful merge</a:t>
            </a:r>
          </a:p>
          <a:p>
            <a:r>
              <a:rPr lang="en-US" dirty="0"/>
              <a:t>A </a:t>
            </a:r>
            <a:r>
              <a:rPr lang="en-US" dirty="0" err="1"/>
              <a:t>concat</a:t>
            </a:r>
            <a:r>
              <a:rPr lang="en-US" dirty="0"/>
              <a:t>( ) was used to merge six .csv files</a:t>
            </a:r>
          </a:p>
          <a:p>
            <a:r>
              <a:rPr lang="en-US" dirty="0"/>
              <a:t>A group decision was made to avoid missing values in our data:  we would adjust the time frame used in our Project to ensure there would be no missing values</a:t>
            </a:r>
          </a:p>
        </p:txBody>
      </p:sp>
    </p:spTree>
    <p:extLst>
      <p:ext uri="{BB962C8B-B14F-4D97-AF65-F5344CB8AC3E}">
        <p14:creationId xmlns:p14="http://schemas.microsoft.com/office/powerpoint/2010/main" val="187164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2CE5-6734-3A7C-E351-91E51D61E113}"/>
              </a:ext>
            </a:extLst>
          </p:cNvPr>
          <p:cNvSpPr>
            <a:spLocks noGrp="1"/>
          </p:cNvSpPr>
          <p:nvPr>
            <p:ph type="title"/>
          </p:nvPr>
        </p:nvSpPr>
        <p:spPr/>
        <p:txBody>
          <a:bodyPr/>
          <a:lstStyle/>
          <a:p>
            <a:r>
              <a:rPr lang="en-US" dirty="0"/>
              <a:t>Modification of data</a:t>
            </a:r>
          </a:p>
        </p:txBody>
      </p:sp>
      <p:sp>
        <p:nvSpPr>
          <p:cNvPr id="3" name="Vertical Text Placeholder 2">
            <a:extLst>
              <a:ext uri="{FF2B5EF4-FFF2-40B4-BE49-F238E27FC236}">
                <a16:creationId xmlns:a16="http://schemas.microsoft.com/office/drawing/2014/main" id="{9649D0D4-3C19-9DB9-7513-0794D3D7AEE8}"/>
              </a:ext>
            </a:extLst>
          </p:cNvPr>
          <p:cNvSpPr>
            <a:spLocks noGrp="1"/>
          </p:cNvSpPr>
          <p:nvPr>
            <p:ph type="body" orient="vert" idx="1"/>
          </p:nvPr>
        </p:nvSpPr>
        <p:spPr/>
        <p:txBody>
          <a:bodyPr vert="horz"/>
          <a:lstStyle/>
          <a:p>
            <a:r>
              <a:rPr lang="en-US" dirty="0"/>
              <a:t>There were a few modifications and updates needed for the sheets including renaming columns, cutting down a few raw csv.files and rearranging dates to appear like the other sheets we had cleaned. </a:t>
            </a:r>
          </a:p>
          <a:p>
            <a:r>
              <a:rPr lang="en-US" dirty="0"/>
              <a:t>Some of the functions used were pandas DataFrame, averaging monthly numbers for Quarters, .datetime, read.csv, dt.to_period, dt.to_timestamp, and others. </a:t>
            </a:r>
          </a:p>
          <a:p>
            <a:r>
              <a:rPr lang="en-US" dirty="0"/>
              <a:t>Once these modifications were made, we were able to seamlessly connect our sheets together to be easily turned into graphs and plots that could be read visually.</a:t>
            </a:r>
          </a:p>
        </p:txBody>
      </p:sp>
    </p:spTree>
    <p:extLst>
      <p:ext uri="{BB962C8B-B14F-4D97-AF65-F5344CB8AC3E}">
        <p14:creationId xmlns:p14="http://schemas.microsoft.com/office/powerpoint/2010/main" val="47810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94A0-4A6B-6419-4808-B3C21AEAB6BD}"/>
              </a:ext>
            </a:extLst>
          </p:cNvPr>
          <p:cNvSpPr>
            <a:spLocks noGrp="1"/>
          </p:cNvSpPr>
          <p:nvPr>
            <p:ph type="title"/>
          </p:nvPr>
        </p:nvSpPr>
        <p:spPr>
          <a:xfrm>
            <a:off x="5140235" y="1027937"/>
            <a:ext cx="6083708" cy="3711894"/>
          </a:xfrm>
        </p:spPr>
        <p:txBody>
          <a:bodyPr vert="horz" lIns="91440" tIns="45720" rIns="91440" bIns="0" rtlCol="0" anchor="ctr">
            <a:normAutofit/>
          </a:bodyPr>
          <a:lstStyle/>
          <a:p>
            <a:r>
              <a:rPr lang="en-US" sz="5400"/>
              <a:t>Plotting the Data</a:t>
            </a:r>
          </a:p>
        </p:txBody>
      </p:sp>
      <p:sp>
        <p:nvSpPr>
          <p:cNvPr id="3" name="Vertical Text Placeholder 2">
            <a:extLst>
              <a:ext uri="{FF2B5EF4-FFF2-40B4-BE49-F238E27FC236}">
                <a16:creationId xmlns:a16="http://schemas.microsoft.com/office/drawing/2014/main" id="{F8C14883-AF37-E261-9B50-031B08C7C2C9}"/>
              </a:ext>
            </a:extLst>
          </p:cNvPr>
          <p:cNvSpPr>
            <a:spLocks noGrp="1"/>
          </p:cNvSpPr>
          <p:nvPr>
            <p:ph type="body" orient="vert" idx="1"/>
          </p:nvPr>
        </p:nvSpPr>
        <p:spPr>
          <a:xfrm>
            <a:off x="968057" y="1027937"/>
            <a:ext cx="3254899" cy="3711894"/>
          </a:xfrm>
        </p:spPr>
        <p:txBody>
          <a:bodyPr vert="horz" lIns="91440" tIns="91440" rIns="91440" bIns="91440" rtlCol="0" anchor="ctr">
            <a:normAutofit/>
          </a:bodyPr>
          <a:lstStyle/>
          <a:p>
            <a:pPr marL="0" indent="0" algn="r">
              <a:buNone/>
            </a:pPr>
            <a:r>
              <a:rPr lang="en-US" sz="1800" cap="all"/>
              <a:t>Ciin types stuff here </a:t>
            </a:r>
            <a:r>
              <a:rPr lang="en-US" sz="1800" cap="all">
                <a:sym typeface="Wingdings" panose="05000000000000000000" pitchFamily="2" charset="2"/>
              </a:rPr>
              <a:t></a:t>
            </a:r>
            <a:endParaRPr lang="en-US" sz="1800" cap="all"/>
          </a:p>
        </p:txBody>
      </p:sp>
    </p:spTree>
    <p:extLst>
      <p:ext uri="{BB962C8B-B14F-4D97-AF65-F5344CB8AC3E}">
        <p14:creationId xmlns:p14="http://schemas.microsoft.com/office/powerpoint/2010/main" val="282899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4359E3C-B387-04D6-462F-F0383F4CC92F}"/>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a:t>Final graph visualization</a:t>
            </a:r>
          </a:p>
        </p:txBody>
      </p:sp>
      <p:sp>
        <p:nvSpPr>
          <p:cNvPr id="25" name="Rectangle 24">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extBox 5">
            <a:extLst>
              <a:ext uri="{FF2B5EF4-FFF2-40B4-BE49-F238E27FC236}">
                <a16:creationId xmlns:a16="http://schemas.microsoft.com/office/drawing/2014/main" id="{6EF45D4D-5FEB-9F83-6188-17213237D9DC}"/>
              </a:ext>
            </a:extLst>
          </p:cNvPr>
          <p:cNvSpPr txBox="1"/>
          <p:nvPr/>
        </p:nvSpPr>
        <p:spPr>
          <a:xfrm>
            <a:off x="1451581" y="2015732"/>
            <a:ext cx="3526523" cy="3450613"/>
          </a:xfrm>
          <a:prstGeom prst="rect">
            <a:avLst/>
          </a:prstGeom>
        </p:spPr>
        <p:txBody>
          <a:bodyPr vert="horz" lIns="91440" tIns="45720" rIns="91440" bIns="45720" rtlCol="0" anchor="t" anchorCtr="0">
            <a:norm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In this composite graph, 4 states (CT, MD, TX, WA) were originally aligned with the Federal Interest Rate.  Then in 2008, there was a sharp decline in the interest rate, which was caused by the housing crisis of 2008 and a change in the Federal Reserve policy.</a:t>
            </a:r>
          </a:p>
        </p:txBody>
      </p:sp>
      <p:grpSp>
        <p:nvGrpSpPr>
          <p:cNvPr id="27" name="Group 26">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8" name="Rectangle 27">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18D2D077-D227-9324-208A-942D9E5FD2EA}"/>
              </a:ext>
            </a:extLst>
          </p:cNvPr>
          <p:cNvPicPr>
            <a:picLocks noChangeAspect="1"/>
          </p:cNvPicPr>
          <p:nvPr/>
        </p:nvPicPr>
        <p:blipFill rotWithShape="1">
          <a:blip r:embed="rId3"/>
          <a:srcRect r="6465" b="-2"/>
          <a:stretch/>
        </p:blipFill>
        <p:spPr>
          <a:xfrm>
            <a:off x="6093926" y="1116345"/>
            <a:ext cx="4821551" cy="3866172"/>
          </a:xfrm>
          <a:prstGeom prst="rect">
            <a:avLst/>
          </a:prstGeom>
        </p:spPr>
      </p:pic>
      <p:pic>
        <p:nvPicPr>
          <p:cNvPr id="31" name="Picture 30">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4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469</TotalTime>
  <Words>592</Words>
  <Application>Microsoft Macintosh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Houses:  The Lost American Dream</vt:lpstr>
      <vt:lpstr>Project Details</vt:lpstr>
      <vt:lpstr>Where we got our data</vt:lpstr>
      <vt:lpstr>hypothesis</vt:lpstr>
      <vt:lpstr>Data CLEANING, MODIFICATION &amp; merging</vt:lpstr>
      <vt:lpstr>CLEANING &amp; MERGING of data</vt:lpstr>
      <vt:lpstr>Modification of data</vt:lpstr>
      <vt:lpstr>Plotting the Data</vt:lpstr>
      <vt:lpstr>Final graph visualization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Houses:  The Lost American Dream</dc:title>
  <dc:creator>Dee Dee</dc:creator>
  <cp:lastModifiedBy>Marvina La</cp:lastModifiedBy>
  <cp:revision>9</cp:revision>
  <dcterms:created xsi:type="dcterms:W3CDTF">2023-07-25T02:43:24Z</dcterms:created>
  <dcterms:modified xsi:type="dcterms:W3CDTF">2023-07-26T23:15:01Z</dcterms:modified>
</cp:coreProperties>
</file>