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2"/>
  </p:notesMasterIdLst>
  <p:sldIdLst>
    <p:sldId id="256" r:id="rId2"/>
    <p:sldId id="257" r:id="rId3"/>
    <p:sldId id="258" r:id="rId4"/>
    <p:sldId id="259" r:id="rId5"/>
    <p:sldId id="260" r:id="rId6"/>
    <p:sldId id="261" r:id="rId7"/>
    <p:sldId id="265" r:id="rId8"/>
    <p:sldId id="266"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71"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429AE-3C19-4D52-AB01-1A92B4304493}"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23F8A-0F6C-4F7A-B018-871102F5F3DC}" type="slidenum">
              <a:rPr lang="en-US" smtClean="0"/>
              <a:t>‹#›</a:t>
            </a:fld>
            <a:endParaRPr lang="en-US"/>
          </a:p>
        </p:txBody>
      </p:sp>
    </p:spTree>
    <p:extLst>
      <p:ext uri="{BB962C8B-B14F-4D97-AF65-F5344CB8AC3E}">
        <p14:creationId xmlns:p14="http://schemas.microsoft.com/office/powerpoint/2010/main" val="2273094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visualization aspect of this project, we had to first make sure the datasets aligned. Because one csv had 81 rows and the other had 55, we had to cut our timeline down from 2023 to 2016. I did this by creating new data frames for csv that would only count the first 55 rows. As you can see, it was just a simple matter of adding .head and the number of rows you want. </a:t>
            </a:r>
          </a:p>
          <a:p>
            <a:r>
              <a:rPr lang="en-US" dirty="0"/>
              <a:t>Next we needed to create a graph with multiple line plots and two different y-axes scales. Because housing price was on a different scale than the interest rate, we needed two y-axes. The first axis called ax1 we would plot the </a:t>
            </a:r>
            <a:r>
              <a:rPr lang="en-US" dirty="0" err="1"/>
              <a:t>the</a:t>
            </a:r>
            <a:r>
              <a:rPr lang="en-US" dirty="0"/>
              <a:t> years as x and the housing price of the state as y. This is the code I used and repeated five times. </a:t>
            </a:r>
          </a:p>
          <a:p>
            <a:r>
              <a:rPr lang="en-US" dirty="0"/>
              <a:t>To create a second ax was just a matter of merging ax1 and ax2 together by doing .</a:t>
            </a:r>
            <a:r>
              <a:rPr lang="en-US" dirty="0" err="1"/>
              <a:t>twinx</a:t>
            </a:r>
            <a:r>
              <a:rPr lang="en-US" dirty="0"/>
              <a:t>(), this will also combine those two on the same graph. Now that we’re plotting interest rate, the code looks similar to the one for ax1. </a:t>
            </a:r>
          </a:p>
          <a:p>
            <a:r>
              <a:rPr lang="en-US" dirty="0"/>
              <a:t>After that, we just added labels, titles, added color, and created a legend to make it more readable. </a:t>
            </a:r>
          </a:p>
        </p:txBody>
      </p:sp>
      <p:sp>
        <p:nvSpPr>
          <p:cNvPr id="4" name="Slide Number Placeholder 3"/>
          <p:cNvSpPr>
            <a:spLocks noGrp="1"/>
          </p:cNvSpPr>
          <p:nvPr>
            <p:ph type="sldNum" sz="quarter" idx="5"/>
          </p:nvPr>
        </p:nvSpPr>
        <p:spPr/>
        <p:txBody>
          <a:bodyPr/>
          <a:lstStyle/>
          <a:p>
            <a:fld id="{E9623F8A-0F6C-4F7A-B018-871102F5F3DC}" type="slidenum">
              <a:rPr lang="en-US" smtClean="0"/>
              <a:t>8</a:t>
            </a:fld>
            <a:endParaRPr lang="en-US"/>
          </a:p>
        </p:txBody>
      </p:sp>
    </p:spTree>
    <p:extLst>
      <p:ext uri="{BB962C8B-B14F-4D97-AF65-F5344CB8AC3E}">
        <p14:creationId xmlns:p14="http://schemas.microsoft.com/office/powerpoint/2010/main" val="246691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what the final graph looks like. As you can see, we have our four states (Ct, Md, Tx, </a:t>
            </a:r>
            <a:r>
              <a:rPr lang="en-US" dirty="0" err="1"/>
              <a:t>Wa</a:t>
            </a:r>
            <a:r>
              <a:rPr lang="en-US" dirty="0"/>
              <a:t>), the US, and the federal interest rate in red. In 2008 we noticed a sharp decline in interest rates, which was caused by the housing crisis of 2008 and a change in the Federal Reserve policy. </a:t>
            </a:r>
          </a:p>
        </p:txBody>
      </p:sp>
      <p:sp>
        <p:nvSpPr>
          <p:cNvPr id="4" name="Slide Number Placeholder 3"/>
          <p:cNvSpPr>
            <a:spLocks noGrp="1"/>
          </p:cNvSpPr>
          <p:nvPr>
            <p:ph type="sldNum" sz="quarter" idx="5"/>
          </p:nvPr>
        </p:nvSpPr>
        <p:spPr/>
        <p:txBody>
          <a:bodyPr/>
          <a:lstStyle/>
          <a:p>
            <a:fld id="{E9623F8A-0F6C-4F7A-B018-871102F5F3DC}" type="slidenum">
              <a:rPr lang="en-US" smtClean="0"/>
              <a:t>9</a:t>
            </a:fld>
            <a:endParaRPr lang="en-US"/>
          </a:p>
        </p:txBody>
      </p:sp>
    </p:spTree>
    <p:extLst>
      <p:ext uri="{BB962C8B-B14F-4D97-AF65-F5344CB8AC3E}">
        <p14:creationId xmlns:p14="http://schemas.microsoft.com/office/powerpoint/2010/main" val="52322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7/26/2023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7/26/2023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lnSpcReduction="10000"/>
          </a:bodyPr>
          <a:lstStyle/>
          <a:p>
            <a:pPr>
              <a:lnSpc>
                <a:spcPct val="110000"/>
              </a:lnSpc>
              <a:buClr>
                <a:srgbClr val="B2905A"/>
              </a:buClr>
            </a:pPr>
            <a:r>
              <a:rPr lang="en-US" sz="1700" dirty="0">
                <a:solidFill>
                  <a:srgbClr val="FFFFFE"/>
                </a:solidFill>
              </a:rPr>
              <a:t>Home prices in the markets we analyzed weren’t as significantly impacted by fluctuations in interest rates as initially hypothesized.  Home prices decreased at a slower rate, we believe, due to government interventions to stimulate home sales after the housing bubble burst in 2008. </a:t>
            </a:r>
          </a:p>
          <a:p>
            <a:pPr>
              <a:lnSpc>
                <a:spcPct val="110000"/>
              </a:lnSpc>
              <a:buClr>
                <a:srgbClr val="B2905A"/>
              </a:buClr>
            </a:pPr>
            <a:r>
              <a:rPr lang="en-US" sz="1700" dirty="0">
                <a:solidFill>
                  <a:srgbClr val="FFFFFE"/>
                </a:solidFill>
              </a:rPr>
              <a:t>When the interest rate was cut sharply in 2008, due to the housing crisis, house sales decreased while home prices remained unaffected.  The lines in our graphs display a sudden decline  in the interest rate, while the State HPIs remain steady.</a:t>
            </a:r>
          </a:p>
          <a:p>
            <a:pPr>
              <a:lnSpc>
                <a:spcPct val="110000"/>
              </a:lnSpc>
              <a:buClr>
                <a:srgbClr val="B2905A"/>
              </a:buClr>
            </a:pPr>
            <a:r>
              <a:rPr lang="en-US" sz="1700" dirty="0">
                <a:solidFill>
                  <a:srgbClr val="FFFFFE"/>
                </a:solidFill>
              </a:rPr>
              <a:t>Overall, we believe our hypothesis was proven to be only partially correct.  The data revealed that changes in the Federal interest rate did have significant impacts on the markets analyzed initially,  but other factors decreased its effect considerably during the years following 2008.</a:t>
            </a:r>
          </a:p>
          <a:p>
            <a:pPr>
              <a:lnSpc>
                <a:spcPct val="110000"/>
              </a:lnSpc>
              <a:buClr>
                <a:srgbClr val="B2905A"/>
              </a:buClr>
            </a:pPr>
            <a:endParaRPr lang="en-US" sz="1700" dirty="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Home Prices and Interest Rates in key states and the US overall</a:t>
            </a:r>
            <a:br>
              <a:rPr lang="en-US" sz="1600" cap="all" dirty="0">
                <a:solidFill>
                  <a:schemeClr val="bg1"/>
                </a:solidFill>
              </a:rPr>
            </a:br>
            <a:br>
              <a:rPr lang="en-US" sz="1600" cap="all" dirty="0">
                <a:solidFill>
                  <a:schemeClr val="bg1"/>
                </a:solidFill>
              </a:rPr>
            </a:br>
            <a:r>
              <a:rPr lang="en-US" sz="1600" cap="all" dirty="0">
                <a:solidFill>
                  <a:schemeClr val="bg1"/>
                </a:solidFill>
              </a:rPr>
              <a:t>with a comparative analysis  of the two key components of the hypothesis</a:t>
            </a: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TX,WA and the US will have a direct correlation with the Federal Funds interest Rate</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CLEANING, MODIFICATION &amp; merging</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CLEANING &amp; MERGING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After reading in and identifying which datatypes were in the .csv files</a:t>
            </a:r>
          </a:p>
          <a:p>
            <a:pPr lvl="1"/>
            <a:r>
              <a:rPr lang="en-US" dirty="0"/>
              <a:t>A datetime function was used to convert the date datatypes</a:t>
            </a:r>
          </a:p>
          <a:p>
            <a:pPr lvl="1"/>
            <a:r>
              <a:rPr lang="en-US" dirty="0"/>
              <a:t>Re-formatted column names for data uniformity; and to ensure a successful merge</a:t>
            </a:r>
          </a:p>
          <a:p>
            <a:r>
              <a:rPr lang="en-US" dirty="0"/>
              <a:t>A </a:t>
            </a:r>
            <a:r>
              <a:rPr lang="en-US" dirty="0" err="1"/>
              <a:t>concat</a:t>
            </a:r>
            <a:r>
              <a:rPr lang="en-US" dirty="0"/>
              <a:t>( ) was used to merge six .csv files</a:t>
            </a:r>
          </a:p>
          <a:p>
            <a:r>
              <a:rPr lang="en-US" dirty="0"/>
              <a:t>A group decision was made to avoid missing values in our data:  we would adjust the time frame used in our Project to ensure there would be no missing values</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were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4781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8892-88E3-4BFC-061D-1414F106D709}"/>
              </a:ext>
            </a:extLst>
          </p:cNvPr>
          <p:cNvSpPr>
            <a:spLocks noGrp="1"/>
          </p:cNvSpPr>
          <p:nvPr>
            <p:ph type="title"/>
          </p:nvPr>
        </p:nvSpPr>
        <p:spPr/>
        <p:txBody>
          <a:bodyPr/>
          <a:lstStyle/>
          <a:p>
            <a:r>
              <a:rPr lang="en-US" dirty="0"/>
              <a:t>Plotting the data</a:t>
            </a:r>
          </a:p>
        </p:txBody>
      </p:sp>
      <p:sp>
        <p:nvSpPr>
          <p:cNvPr id="5" name="Vertical Text Placeholder 2">
            <a:extLst>
              <a:ext uri="{FF2B5EF4-FFF2-40B4-BE49-F238E27FC236}">
                <a16:creationId xmlns:a16="http://schemas.microsoft.com/office/drawing/2014/main" id="{623F8150-E416-6771-F5DB-8C8E4EBE2816}"/>
              </a:ext>
            </a:extLst>
          </p:cNvPr>
          <p:cNvSpPr>
            <a:spLocks noGrp="1"/>
          </p:cNvSpPr>
          <p:nvPr>
            <p:ph idx="1"/>
          </p:nvPr>
        </p:nvSpPr>
        <p:spPr>
          <a:xfrm>
            <a:off x="5043488" y="284480"/>
            <a:ext cx="6013450" cy="5770880"/>
          </a:xfrm>
        </p:spPr>
        <p:txBody>
          <a:bodyPr vert="horz" lIns="91440" tIns="91440" rIns="91440" bIns="91440" rtlCol="0" anchor="ctr">
            <a:normAutofit/>
          </a:bodyPr>
          <a:lstStyle/>
          <a:p>
            <a:pPr marL="342900" indent="-342900">
              <a:buFont typeface="+mj-lt"/>
              <a:buAutoNum type="arabicPeriod"/>
            </a:pPr>
            <a:r>
              <a:rPr lang="en-US" sz="1600" dirty="0"/>
              <a:t>In order to align the rows for all the </a:t>
            </a:r>
            <a:r>
              <a:rPr lang="en-US" sz="1600" dirty="0" err="1"/>
              <a:t>csvs</a:t>
            </a:r>
            <a:r>
              <a:rPr lang="en-US" sz="1600" dirty="0"/>
              <a:t>, I needed to create new data frames that have the shortened values</a:t>
            </a:r>
          </a:p>
          <a:p>
            <a:pPr>
              <a:buFont typeface="+mj-lt"/>
              <a:buAutoNum type="arabicPeriod"/>
            </a:pPr>
            <a:endParaRPr lang="en-US" sz="1600" dirty="0"/>
          </a:p>
          <a:p>
            <a:pPr marL="342900" indent="-342900">
              <a:buFont typeface="+mj-lt"/>
              <a:buAutoNum type="arabicPeriod"/>
            </a:pPr>
            <a:r>
              <a:rPr lang="en-US" sz="1600" dirty="0"/>
              <a:t>To create a graph with multiple line plots and two y-axes, I created a figure for ax1, set variables for the years, states/fed, and interest rate. </a:t>
            </a:r>
          </a:p>
          <a:p>
            <a:pPr marL="800100" lvl="1" indent="-342900">
              <a:buFont typeface="+mj-lt"/>
              <a:buAutoNum type="arabicPeriod"/>
            </a:pPr>
            <a:r>
              <a:rPr lang="en-US" sz="1600" dirty="0"/>
              <a:t>When plotting house prices, it should look like this</a:t>
            </a:r>
          </a:p>
          <a:p>
            <a:pPr lvl="1">
              <a:buFont typeface="+mj-lt"/>
              <a:buAutoNum type="arabicPeriod"/>
            </a:pPr>
            <a:endParaRPr lang="en-US" sz="1600" dirty="0"/>
          </a:p>
          <a:p>
            <a:pPr marL="342900" indent="-342900">
              <a:buFont typeface="+mj-lt"/>
              <a:buAutoNum type="arabicPeriod"/>
            </a:pPr>
            <a:r>
              <a:rPr lang="en-US" sz="1600" dirty="0"/>
              <a:t>To create a second y-axis with a different scale, I used:                                   to combine ax1 and ax2 on the same graph. </a:t>
            </a:r>
          </a:p>
          <a:p>
            <a:pPr marL="800100" lvl="1" indent="-342900">
              <a:buFont typeface="+mj-lt"/>
              <a:buAutoNum type="arabicPeriod"/>
            </a:pPr>
            <a:r>
              <a:rPr lang="en-US" sz="1600" dirty="0"/>
              <a:t>Because we are plotting interest rate, it should look like this:</a:t>
            </a:r>
          </a:p>
          <a:p>
            <a:pPr lvl="1">
              <a:buFont typeface="+mj-lt"/>
              <a:buAutoNum type="arabicPeriod"/>
            </a:pPr>
            <a:endParaRPr lang="en-US" sz="1600" dirty="0"/>
          </a:p>
          <a:p>
            <a:pPr marL="342900" indent="-342900">
              <a:buFont typeface="+mj-lt"/>
              <a:buAutoNum type="arabicPeriod"/>
            </a:pPr>
            <a:r>
              <a:rPr lang="en-US" sz="1600" dirty="0"/>
              <a:t>After that, just label, title, add color, and create a legend. </a:t>
            </a:r>
            <a:endParaRPr lang="en-US" sz="1600" cap="all" dirty="0"/>
          </a:p>
        </p:txBody>
      </p:sp>
      <p:pic>
        <p:nvPicPr>
          <p:cNvPr id="6" name="Picture 5">
            <a:extLst>
              <a:ext uri="{FF2B5EF4-FFF2-40B4-BE49-F238E27FC236}">
                <a16:creationId xmlns:a16="http://schemas.microsoft.com/office/drawing/2014/main" id="{DD350913-DD27-65C2-872F-28C016C2F796}"/>
              </a:ext>
            </a:extLst>
          </p:cNvPr>
          <p:cNvPicPr>
            <a:picLocks noChangeAspect="1"/>
          </p:cNvPicPr>
          <p:nvPr/>
        </p:nvPicPr>
        <p:blipFill>
          <a:blip r:embed="rId3"/>
          <a:stretch>
            <a:fillRect/>
          </a:stretch>
        </p:blipFill>
        <p:spPr>
          <a:xfrm>
            <a:off x="5950486" y="1598457"/>
            <a:ext cx="4199453" cy="324074"/>
          </a:xfrm>
          <a:prstGeom prst="rect">
            <a:avLst/>
          </a:prstGeom>
        </p:spPr>
      </p:pic>
      <p:pic>
        <p:nvPicPr>
          <p:cNvPr id="7" name="Picture 6">
            <a:extLst>
              <a:ext uri="{FF2B5EF4-FFF2-40B4-BE49-F238E27FC236}">
                <a16:creationId xmlns:a16="http://schemas.microsoft.com/office/drawing/2014/main" id="{F1414876-2AF6-929C-240C-2D2081683085}"/>
              </a:ext>
            </a:extLst>
          </p:cNvPr>
          <p:cNvPicPr>
            <a:picLocks noChangeAspect="1"/>
          </p:cNvPicPr>
          <p:nvPr/>
        </p:nvPicPr>
        <p:blipFill>
          <a:blip r:embed="rId4"/>
          <a:stretch>
            <a:fillRect/>
          </a:stretch>
        </p:blipFill>
        <p:spPr>
          <a:xfrm>
            <a:off x="5830735" y="3258223"/>
            <a:ext cx="6193488" cy="341553"/>
          </a:xfrm>
          <a:prstGeom prst="rect">
            <a:avLst/>
          </a:prstGeom>
        </p:spPr>
      </p:pic>
      <p:pic>
        <p:nvPicPr>
          <p:cNvPr id="8" name="Picture 7">
            <a:extLst>
              <a:ext uri="{FF2B5EF4-FFF2-40B4-BE49-F238E27FC236}">
                <a16:creationId xmlns:a16="http://schemas.microsoft.com/office/drawing/2014/main" id="{039DDB75-5591-92EA-C229-196D7E677090}"/>
              </a:ext>
            </a:extLst>
          </p:cNvPr>
          <p:cNvPicPr>
            <a:picLocks noChangeAspect="1"/>
          </p:cNvPicPr>
          <p:nvPr/>
        </p:nvPicPr>
        <p:blipFill>
          <a:blip r:embed="rId5"/>
          <a:stretch>
            <a:fillRect/>
          </a:stretch>
        </p:blipFill>
        <p:spPr>
          <a:xfrm>
            <a:off x="5830735" y="4764695"/>
            <a:ext cx="5940823" cy="341546"/>
          </a:xfrm>
          <a:prstGeom prst="rect">
            <a:avLst/>
          </a:prstGeom>
        </p:spPr>
      </p:pic>
      <p:pic>
        <p:nvPicPr>
          <p:cNvPr id="9" name="Picture 8">
            <a:extLst>
              <a:ext uri="{FF2B5EF4-FFF2-40B4-BE49-F238E27FC236}">
                <a16:creationId xmlns:a16="http://schemas.microsoft.com/office/drawing/2014/main" id="{06C6F2FF-3A28-2CDA-F2CF-9A9F1C02F722}"/>
              </a:ext>
            </a:extLst>
          </p:cNvPr>
          <p:cNvPicPr>
            <a:picLocks noChangeAspect="1"/>
          </p:cNvPicPr>
          <p:nvPr/>
        </p:nvPicPr>
        <p:blipFill>
          <a:blip r:embed="rId6"/>
          <a:stretch>
            <a:fillRect/>
          </a:stretch>
        </p:blipFill>
        <p:spPr>
          <a:xfrm>
            <a:off x="10135867" y="3792333"/>
            <a:ext cx="1842141" cy="259935"/>
          </a:xfrm>
          <a:prstGeom prst="rect">
            <a:avLst/>
          </a:prstGeom>
        </p:spPr>
      </p:pic>
      <p:sp>
        <p:nvSpPr>
          <p:cNvPr id="11" name="Text Placeholder 10">
            <a:extLst>
              <a:ext uri="{FF2B5EF4-FFF2-40B4-BE49-F238E27FC236}">
                <a16:creationId xmlns:a16="http://schemas.microsoft.com/office/drawing/2014/main" id="{79B3F556-8367-3147-2756-D22B04079A2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140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 this composite graph, 4 states (CT, MD, TX, WA) were originally aligned with the Federal Interest Rate.  Then in 2008, there was a sharp decline in the interest rate, which was caused by the housing crisis of 2008 and a change in the Federal Reserve policy.</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4"/>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481</TotalTime>
  <Words>1000</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Houses:  The Lost American Dream</vt:lpstr>
      <vt:lpstr>Project Details</vt:lpstr>
      <vt:lpstr>Where we got our data</vt:lpstr>
      <vt:lpstr>hypothesis</vt:lpstr>
      <vt:lpstr>Data CLEANING, MODIFICATION &amp; merging</vt:lpstr>
      <vt:lpstr>CLEANING &amp; MERGING of data</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Ciin Cing</cp:lastModifiedBy>
  <cp:revision>10</cp:revision>
  <dcterms:created xsi:type="dcterms:W3CDTF">2023-07-25T02:43:24Z</dcterms:created>
  <dcterms:modified xsi:type="dcterms:W3CDTF">2023-07-26T23:46:34Z</dcterms:modified>
</cp:coreProperties>
</file>