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96"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689696-86C5-406C-B85F-16B4EED91A7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509D5F7-7225-4C94-9469-FBAD1D945C84}">
      <dgm:prSet/>
      <dgm:spPr/>
      <dgm:t>
        <a:bodyPr/>
        <a:lstStyle/>
        <a:p>
          <a:r>
            <a:rPr lang="en-US" dirty="0"/>
            <a:t>This is our data sources:</a:t>
          </a:r>
        </a:p>
      </dgm:t>
    </dgm:pt>
    <dgm:pt modelId="{9E375D92-2CC7-433C-AF49-17BFCFAF92DF}" type="parTrans" cxnId="{A7B36CB7-E510-495B-ACCA-65D0C48CF251}">
      <dgm:prSet/>
      <dgm:spPr/>
      <dgm:t>
        <a:bodyPr/>
        <a:lstStyle/>
        <a:p>
          <a:endParaRPr lang="en-US"/>
        </a:p>
      </dgm:t>
    </dgm:pt>
    <dgm:pt modelId="{685DF970-4D24-424C-BC0B-569E4678D3AC}" type="sibTrans" cxnId="{A7B36CB7-E510-495B-ACCA-65D0C48CF251}">
      <dgm:prSet/>
      <dgm:spPr/>
      <dgm:t>
        <a:bodyPr/>
        <a:lstStyle/>
        <a:p>
          <a:endParaRPr lang="en-US"/>
        </a:p>
      </dgm:t>
    </dgm:pt>
    <dgm:pt modelId="{61B992E4-9559-45FA-9311-98F320A99671}">
      <dgm:prSet/>
      <dgm:spPr/>
      <dgm:t>
        <a:bodyPr/>
        <a:lstStyle/>
        <a:p>
          <a:r>
            <a:rPr lang="en-US" dirty="0"/>
            <a:t>https://www.kaggle.com/datasets/federalreserve/interest-rates</a:t>
          </a:r>
        </a:p>
      </dgm:t>
    </dgm:pt>
    <dgm:pt modelId="{2E0827A1-C84D-4E47-A063-B655DEF7E71C}" type="parTrans" cxnId="{88ACADB3-CB05-4D2D-A979-EA20195E81CA}">
      <dgm:prSet/>
      <dgm:spPr/>
      <dgm:t>
        <a:bodyPr/>
        <a:lstStyle/>
        <a:p>
          <a:endParaRPr lang="en-US"/>
        </a:p>
      </dgm:t>
    </dgm:pt>
    <dgm:pt modelId="{B9B38C3C-2B11-4FD0-A706-EBB1B942B8FF}" type="sibTrans" cxnId="{88ACADB3-CB05-4D2D-A979-EA20195E81CA}">
      <dgm:prSet/>
      <dgm:spPr/>
      <dgm:t>
        <a:bodyPr/>
        <a:lstStyle/>
        <a:p>
          <a:endParaRPr lang="en-US"/>
        </a:p>
      </dgm:t>
    </dgm:pt>
    <dgm:pt modelId="{F70A3303-75F1-4E11-B0D4-530EC14B46ED}">
      <dgm:prSet/>
      <dgm:spPr/>
      <dgm:t>
        <a:bodyPr/>
        <a:lstStyle/>
        <a:p>
          <a:r>
            <a:rPr lang="en-US" dirty="0"/>
            <a:t>https://www.bankrate.com/banking/federal-reserve/history-of-federal-funds-rate/#2001</a:t>
          </a:r>
        </a:p>
      </dgm:t>
    </dgm:pt>
    <dgm:pt modelId="{D0BFAA1D-3B6D-43A9-AE89-171E9D6500BB}" type="parTrans" cxnId="{F772E292-24B7-4C78-B441-54FC663D1636}">
      <dgm:prSet/>
      <dgm:spPr/>
      <dgm:t>
        <a:bodyPr/>
        <a:lstStyle/>
        <a:p>
          <a:endParaRPr lang="en-US"/>
        </a:p>
      </dgm:t>
    </dgm:pt>
    <dgm:pt modelId="{9946608C-C6ED-4A24-A0B7-E59A3F2A07E5}" type="sibTrans" cxnId="{F772E292-24B7-4C78-B441-54FC663D1636}">
      <dgm:prSet/>
      <dgm:spPr/>
      <dgm:t>
        <a:bodyPr/>
        <a:lstStyle/>
        <a:p>
          <a:endParaRPr lang="en-US"/>
        </a:p>
      </dgm:t>
    </dgm:pt>
    <dgm:pt modelId="{F5350DB5-B0E4-4983-8525-D4AB3F855030}">
      <dgm:prSet/>
      <dgm:spPr/>
      <dgm:t>
        <a:bodyPr/>
        <a:lstStyle/>
        <a:p>
          <a:r>
            <a:rPr lang="en-US" dirty="0"/>
            <a:t>https://fred.stlouisfed.org/series/MDSTHPI</a:t>
          </a:r>
        </a:p>
      </dgm:t>
    </dgm:pt>
    <dgm:pt modelId="{F3902C1E-71C2-4D4B-84EB-A0AACB158BAE}" type="parTrans" cxnId="{801BCE64-118A-418D-8EA1-C5BE29BC080B}">
      <dgm:prSet/>
      <dgm:spPr/>
      <dgm:t>
        <a:bodyPr/>
        <a:lstStyle/>
        <a:p>
          <a:endParaRPr lang="en-US"/>
        </a:p>
      </dgm:t>
    </dgm:pt>
    <dgm:pt modelId="{79BCBEFF-FA4D-4B90-B239-7AE43C3665ED}" type="sibTrans" cxnId="{801BCE64-118A-418D-8EA1-C5BE29BC080B}">
      <dgm:prSet/>
      <dgm:spPr/>
      <dgm:t>
        <a:bodyPr/>
        <a:lstStyle/>
        <a:p>
          <a:endParaRPr lang="en-US"/>
        </a:p>
      </dgm:t>
    </dgm:pt>
    <dgm:pt modelId="{19896EBC-A9C0-451B-8E84-86D5DA97D6F4}">
      <dgm:prSet/>
      <dgm:spPr/>
      <dgm:t>
        <a:bodyPr/>
        <a:lstStyle/>
        <a:p>
          <a:r>
            <a:rPr lang="en-US" dirty="0"/>
            <a:t>https://fred.stlouisfed.org/series/TXSTHPI#0</a:t>
          </a:r>
        </a:p>
      </dgm:t>
    </dgm:pt>
    <dgm:pt modelId="{32DE95E1-9A04-4717-BAFF-036EC11455C9}" type="parTrans" cxnId="{F8562CF5-56FA-4CBE-842F-4C7F8137B0B6}">
      <dgm:prSet/>
      <dgm:spPr/>
      <dgm:t>
        <a:bodyPr/>
        <a:lstStyle/>
        <a:p>
          <a:endParaRPr lang="en-US"/>
        </a:p>
      </dgm:t>
    </dgm:pt>
    <dgm:pt modelId="{763F5F22-2B4B-41B5-888B-A1773EA0DB68}" type="sibTrans" cxnId="{F8562CF5-56FA-4CBE-842F-4C7F8137B0B6}">
      <dgm:prSet/>
      <dgm:spPr/>
      <dgm:t>
        <a:bodyPr/>
        <a:lstStyle/>
        <a:p>
          <a:endParaRPr lang="en-US"/>
        </a:p>
      </dgm:t>
    </dgm:pt>
    <dgm:pt modelId="{8055428F-B291-4026-B3DA-8BB2C1F30D15}">
      <dgm:prSet/>
      <dgm:spPr/>
      <dgm:t>
        <a:bodyPr/>
        <a:lstStyle/>
        <a:p>
          <a:r>
            <a:rPr lang="en-US" dirty="0"/>
            <a:t>https://fred.stlouisfed.org/series/CTSTHPI</a:t>
          </a:r>
        </a:p>
      </dgm:t>
    </dgm:pt>
    <dgm:pt modelId="{E8EE9F44-73CA-4989-BB6B-86987834291D}" type="parTrans" cxnId="{DD0077C9-A14C-4AAE-90A0-D31D28CA2133}">
      <dgm:prSet/>
      <dgm:spPr/>
      <dgm:t>
        <a:bodyPr/>
        <a:lstStyle/>
        <a:p>
          <a:endParaRPr lang="en-US"/>
        </a:p>
      </dgm:t>
    </dgm:pt>
    <dgm:pt modelId="{60047A1C-E40F-4A10-A726-EEDC6228EC9F}" type="sibTrans" cxnId="{DD0077C9-A14C-4AAE-90A0-D31D28CA2133}">
      <dgm:prSet/>
      <dgm:spPr/>
      <dgm:t>
        <a:bodyPr/>
        <a:lstStyle/>
        <a:p>
          <a:endParaRPr lang="en-US"/>
        </a:p>
      </dgm:t>
    </dgm:pt>
    <dgm:pt modelId="{BE200833-1E03-4B08-9875-3364500D9826}">
      <dgm:prSet/>
      <dgm:spPr/>
      <dgm:t>
        <a:bodyPr/>
        <a:lstStyle/>
        <a:p>
          <a:r>
            <a:rPr lang="en-US" dirty="0"/>
            <a:t>https://fred.stlouisfed.org/series/USSTHPI</a:t>
          </a:r>
        </a:p>
      </dgm:t>
    </dgm:pt>
    <dgm:pt modelId="{AFE5AB87-6769-4D22-B8A3-FF1957B1C920}" type="parTrans" cxnId="{63B692B4-FA99-4EF3-9164-5AAAAB56C582}">
      <dgm:prSet/>
      <dgm:spPr/>
      <dgm:t>
        <a:bodyPr/>
        <a:lstStyle/>
        <a:p>
          <a:endParaRPr lang="en-US"/>
        </a:p>
      </dgm:t>
    </dgm:pt>
    <dgm:pt modelId="{A303E789-3D8F-4EC1-BCAA-AAF4B6F9F107}" type="sibTrans" cxnId="{63B692B4-FA99-4EF3-9164-5AAAAB56C582}">
      <dgm:prSet/>
      <dgm:spPr/>
      <dgm:t>
        <a:bodyPr/>
        <a:lstStyle/>
        <a:p>
          <a:endParaRPr lang="en-US"/>
        </a:p>
      </dgm:t>
    </dgm:pt>
    <dgm:pt modelId="{416521F1-22FB-4FE0-B858-69C22B8F329E}">
      <dgm:prSet/>
      <dgm:spPr/>
      <dgm:t>
        <a:bodyPr/>
        <a:lstStyle/>
        <a:p>
          <a:r>
            <a:rPr lang="en-US" dirty="0"/>
            <a:t>https://www.macrotrends.net/2015/fed-funds-rate-historical-chart</a:t>
          </a:r>
        </a:p>
      </dgm:t>
    </dgm:pt>
    <dgm:pt modelId="{A256E162-E6DF-485F-A836-16F4E1A12176}" type="parTrans" cxnId="{4A8571C5-E62A-41F9-8F25-87A8EF54D33A}">
      <dgm:prSet/>
      <dgm:spPr/>
    </dgm:pt>
    <dgm:pt modelId="{CA04B69A-7221-472F-859F-DA1103AA3AEE}" type="sibTrans" cxnId="{4A8571C5-E62A-41F9-8F25-87A8EF54D33A}">
      <dgm:prSet/>
      <dgm:spPr/>
    </dgm:pt>
    <dgm:pt modelId="{CD44A96D-BD97-4912-8CE3-D42504B829B5}" type="pres">
      <dgm:prSet presAssocID="{53689696-86C5-406C-B85F-16B4EED91A77}" presName="diagram" presStyleCnt="0">
        <dgm:presLayoutVars>
          <dgm:dir/>
          <dgm:resizeHandles val="exact"/>
        </dgm:presLayoutVars>
      </dgm:prSet>
      <dgm:spPr/>
    </dgm:pt>
    <dgm:pt modelId="{174D358D-2989-4846-9FEB-4048FD0FAF57}" type="pres">
      <dgm:prSet presAssocID="{F509D5F7-7225-4C94-9469-FBAD1D945C84}" presName="node" presStyleLbl="node1" presStyleIdx="0" presStyleCnt="1">
        <dgm:presLayoutVars>
          <dgm:bulletEnabled val="1"/>
        </dgm:presLayoutVars>
      </dgm:prSet>
      <dgm:spPr/>
    </dgm:pt>
  </dgm:ptLst>
  <dgm:cxnLst>
    <dgm:cxn modelId="{624E470C-D798-46BC-AD0B-6E8A180DF7FC}" type="presOf" srcId="{BE200833-1E03-4B08-9875-3364500D9826}" destId="{174D358D-2989-4846-9FEB-4048FD0FAF57}" srcOrd="0" destOrd="6" presId="urn:microsoft.com/office/officeart/2005/8/layout/default"/>
    <dgm:cxn modelId="{7A842A1C-6C95-4254-80B0-833E0DC91124}" type="presOf" srcId="{8055428F-B291-4026-B3DA-8BB2C1F30D15}" destId="{174D358D-2989-4846-9FEB-4048FD0FAF57}" srcOrd="0" destOrd="5" presId="urn:microsoft.com/office/officeart/2005/8/layout/default"/>
    <dgm:cxn modelId="{3395602B-2538-40DD-B6E1-A1346B8BACF8}" type="presOf" srcId="{61B992E4-9559-45FA-9311-98F320A99671}" destId="{174D358D-2989-4846-9FEB-4048FD0FAF57}" srcOrd="0" destOrd="1" presId="urn:microsoft.com/office/officeart/2005/8/layout/default"/>
    <dgm:cxn modelId="{801BCE64-118A-418D-8EA1-C5BE29BC080B}" srcId="{F509D5F7-7225-4C94-9469-FBAD1D945C84}" destId="{F5350DB5-B0E4-4983-8525-D4AB3F855030}" srcOrd="2" destOrd="0" parTransId="{F3902C1E-71C2-4D4B-84EB-A0AACB158BAE}" sibTransId="{79BCBEFF-FA4D-4B90-B239-7AE43C3665ED}"/>
    <dgm:cxn modelId="{E961614B-D36A-4682-875B-8804A3B44184}" type="presOf" srcId="{F509D5F7-7225-4C94-9469-FBAD1D945C84}" destId="{174D358D-2989-4846-9FEB-4048FD0FAF57}" srcOrd="0" destOrd="0" presId="urn:microsoft.com/office/officeart/2005/8/layout/default"/>
    <dgm:cxn modelId="{4D4A6571-FAFE-4BDB-960C-0839AC1457BA}" type="presOf" srcId="{416521F1-22FB-4FE0-B858-69C22B8F329E}" destId="{174D358D-2989-4846-9FEB-4048FD0FAF57}" srcOrd="0" destOrd="7" presId="urn:microsoft.com/office/officeart/2005/8/layout/default"/>
    <dgm:cxn modelId="{FB0A5977-87C6-4B12-8CA3-BC11B509CF9F}" type="presOf" srcId="{53689696-86C5-406C-B85F-16B4EED91A77}" destId="{CD44A96D-BD97-4912-8CE3-D42504B829B5}" srcOrd="0" destOrd="0" presId="urn:microsoft.com/office/officeart/2005/8/layout/default"/>
    <dgm:cxn modelId="{E95C1983-9319-4F16-9D13-41907F5AEB56}" type="presOf" srcId="{19896EBC-A9C0-451B-8E84-86D5DA97D6F4}" destId="{174D358D-2989-4846-9FEB-4048FD0FAF57}" srcOrd="0" destOrd="4" presId="urn:microsoft.com/office/officeart/2005/8/layout/default"/>
    <dgm:cxn modelId="{F772E292-24B7-4C78-B441-54FC663D1636}" srcId="{F509D5F7-7225-4C94-9469-FBAD1D945C84}" destId="{F70A3303-75F1-4E11-B0D4-530EC14B46ED}" srcOrd="1" destOrd="0" parTransId="{D0BFAA1D-3B6D-43A9-AE89-171E9D6500BB}" sibTransId="{9946608C-C6ED-4A24-A0B7-E59A3F2A07E5}"/>
    <dgm:cxn modelId="{42F7AD9D-2AA6-42C2-B711-979FFAB28A21}" type="presOf" srcId="{F70A3303-75F1-4E11-B0D4-530EC14B46ED}" destId="{174D358D-2989-4846-9FEB-4048FD0FAF57}" srcOrd="0" destOrd="2" presId="urn:microsoft.com/office/officeart/2005/8/layout/default"/>
    <dgm:cxn modelId="{88ACADB3-CB05-4D2D-A979-EA20195E81CA}" srcId="{F509D5F7-7225-4C94-9469-FBAD1D945C84}" destId="{61B992E4-9559-45FA-9311-98F320A99671}" srcOrd="0" destOrd="0" parTransId="{2E0827A1-C84D-4E47-A063-B655DEF7E71C}" sibTransId="{B9B38C3C-2B11-4FD0-A706-EBB1B942B8FF}"/>
    <dgm:cxn modelId="{63B692B4-FA99-4EF3-9164-5AAAAB56C582}" srcId="{F509D5F7-7225-4C94-9469-FBAD1D945C84}" destId="{BE200833-1E03-4B08-9875-3364500D9826}" srcOrd="5" destOrd="0" parTransId="{AFE5AB87-6769-4D22-B8A3-FF1957B1C920}" sibTransId="{A303E789-3D8F-4EC1-BCAA-AAF4B6F9F107}"/>
    <dgm:cxn modelId="{A7B36CB7-E510-495B-ACCA-65D0C48CF251}" srcId="{53689696-86C5-406C-B85F-16B4EED91A77}" destId="{F509D5F7-7225-4C94-9469-FBAD1D945C84}" srcOrd="0" destOrd="0" parTransId="{9E375D92-2CC7-433C-AF49-17BFCFAF92DF}" sibTransId="{685DF970-4D24-424C-BC0B-569E4678D3AC}"/>
    <dgm:cxn modelId="{4A8571C5-E62A-41F9-8F25-87A8EF54D33A}" srcId="{F509D5F7-7225-4C94-9469-FBAD1D945C84}" destId="{416521F1-22FB-4FE0-B858-69C22B8F329E}" srcOrd="6" destOrd="0" parTransId="{A256E162-E6DF-485F-A836-16F4E1A12176}" sibTransId="{CA04B69A-7221-472F-859F-DA1103AA3AEE}"/>
    <dgm:cxn modelId="{DD0077C9-A14C-4AAE-90A0-D31D28CA2133}" srcId="{F509D5F7-7225-4C94-9469-FBAD1D945C84}" destId="{8055428F-B291-4026-B3DA-8BB2C1F30D15}" srcOrd="4" destOrd="0" parTransId="{E8EE9F44-73CA-4989-BB6B-86987834291D}" sibTransId="{60047A1C-E40F-4A10-A726-EEDC6228EC9F}"/>
    <dgm:cxn modelId="{DDF8DFF1-18E5-4C74-A275-46446601334C}" type="presOf" srcId="{F5350DB5-B0E4-4983-8525-D4AB3F855030}" destId="{174D358D-2989-4846-9FEB-4048FD0FAF57}" srcOrd="0" destOrd="3" presId="urn:microsoft.com/office/officeart/2005/8/layout/default"/>
    <dgm:cxn modelId="{F8562CF5-56FA-4CBE-842F-4C7F8137B0B6}" srcId="{F509D5F7-7225-4C94-9469-FBAD1D945C84}" destId="{19896EBC-A9C0-451B-8E84-86D5DA97D6F4}" srcOrd="3" destOrd="0" parTransId="{32DE95E1-9A04-4717-BAFF-036EC11455C9}" sibTransId="{763F5F22-2B4B-41B5-888B-A1773EA0DB68}"/>
    <dgm:cxn modelId="{7746BF36-1334-4A46-9FB3-AA6512A300C8}" type="presParOf" srcId="{CD44A96D-BD97-4912-8CE3-D42504B829B5}" destId="{174D358D-2989-4846-9FEB-4048FD0FAF57}"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D358D-2989-4846-9FEB-4048FD0FAF57}">
      <dsp:nvSpPr>
        <dsp:cNvPr id="0" name=""/>
        <dsp:cNvSpPr/>
      </dsp:nvSpPr>
      <dsp:spPr>
        <a:xfrm>
          <a:off x="1895299" y="1974"/>
          <a:ext cx="6478113" cy="388686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This is our data sources:</a:t>
          </a:r>
        </a:p>
        <a:p>
          <a:pPr marL="228600" lvl="1" indent="-228600" algn="l" defTabSz="889000">
            <a:lnSpc>
              <a:spcPct val="90000"/>
            </a:lnSpc>
            <a:spcBef>
              <a:spcPct val="0"/>
            </a:spcBef>
            <a:spcAft>
              <a:spcPct val="15000"/>
            </a:spcAft>
            <a:buChar char="•"/>
          </a:pPr>
          <a:r>
            <a:rPr lang="en-US" sz="2000" kern="1200" dirty="0"/>
            <a:t>https://www.kaggle.com/datasets/federalreserve/interest-rates</a:t>
          </a:r>
        </a:p>
        <a:p>
          <a:pPr marL="228600" lvl="1" indent="-228600" algn="l" defTabSz="889000">
            <a:lnSpc>
              <a:spcPct val="90000"/>
            </a:lnSpc>
            <a:spcBef>
              <a:spcPct val="0"/>
            </a:spcBef>
            <a:spcAft>
              <a:spcPct val="15000"/>
            </a:spcAft>
            <a:buChar char="•"/>
          </a:pPr>
          <a:r>
            <a:rPr lang="en-US" sz="2000" kern="1200" dirty="0"/>
            <a:t>https://www.bankrate.com/banking/federal-reserve/history-of-federal-funds-rate/#2001</a:t>
          </a:r>
        </a:p>
        <a:p>
          <a:pPr marL="228600" lvl="1" indent="-228600" algn="l" defTabSz="889000">
            <a:lnSpc>
              <a:spcPct val="90000"/>
            </a:lnSpc>
            <a:spcBef>
              <a:spcPct val="0"/>
            </a:spcBef>
            <a:spcAft>
              <a:spcPct val="15000"/>
            </a:spcAft>
            <a:buChar char="•"/>
          </a:pPr>
          <a:r>
            <a:rPr lang="en-US" sz="2000" kern="1200" dirty="0"/>
            <a:t>https://fred.stlouisfed.org/series/MDSTHPI</a:t>
          </a:r>
        </a:p>
        <a:p>
          <a:pPr marL="228600" lvl="1" indent="-228600" algn="l" defTabSz="889000">
            <a:lnSpc>
              <a:spcPct val="90000"/>
            </a:lnSpc>
            <a:spcBef>
              <a:spcPct val="0"/>
            </a:spcBef>
            <a:spcAft>
              <a:spcPct val="15000"/>
            </a:spcAft>
            <a:buChar char="•"/>
          </a:pPr>
          <a:r>
            <a:rPr lang="en-US" sz="2000" kern="1200" dirty="0"/>
            <a:t>https://fred.stlouisfed.org/series/TXSTHPI#0</a:t>
          </a:r>
        </a:p>
        <a:p>
          <a:pPr marL="228600" lvl="1" indent="-228600" algn="l" defTabSz="889000">
            <a:lnSpc>
              <a:spcPct val="90000"/>
            </a:lnSpc>
            <a:spcBef>
              <a:spcPct val="0"/>
            </a:spcBef>
            <a:spcAft>
              <a:spcPct val="15000"/>
            </a:spcAft>
            <a:buChar char="•"/>
          </a:pPr>
          <a:r>
            <a:rPr lang="en-US" sz="2000" kern="1200" dirty="0"/>
            <a:t>https://fred.stlouisfed.org/series/CTSTHPI</a:t>
          </a:r>
        </a:p>
        <a:p>
          <a:pPr marL="228600" lvl="1" indent="-228600" algn="l" defTabSz="889000">
            <a:lnSpc>
              <a:spcPct val="90000"/>
            </a:lnSpc>
            <a:spcBef>
              <a:spcPct val="0"/>
            </a:spcBef>
            <a:spcAft>
              <a:spcPct val="15000"/>
            </a:spcAft>
            <a:buChar char="•"/>
          </a:pPr>
          <a:r>
            <a:rPr lang="en-US" sz="2000" kern="1200" dirty="0"/>
            <a:t>https://fred.stlouisfed.org/series/USSTHPI</a:t>
          </a:r>
        </a:p>
        <a:p>
          <a:pPr marL="228600" lvl="1" indent="-228600" algn="l" defTabSz="889000">
            <a:lnSpc>
              <a:spcPct val="90000"/>
            </a:lnSpc>
            <a:spcBef>
              <a:spcPct val="0"/>
            </a:spcBef>
            <a:spcAft>
              <a:spcPct val="15000"/>
            </a:spcAft>
            <a:buChar char="•"/>
          </a:pPr>
          <a:r>
            <a:rPr lang="en-US" sz="2000" kern="1200" dirty="0"/>
            <a:t>https://www.macrotrends.net/2015/fed-funds-rate-historical-chart</a:t>
          </a:r>
        </a:p>
      </dsp:txBody>
      <dsp:txXfrm>
        <a:off x="1895299" y="1974"/>
        <a:ext cx="6478113" cy="388686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7/25/2023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solidFill>
                <a:schemeClr val="bg1"/>
              </a:solidFill>
            </a:endParaRPr>
          </a:p>
        </p:txBody>
      </p:sp>
      <p:sp>
        <p:nvSpPr>
          <p:cNvPr id="6" name="Slide Number Placeholder 5"/>
          <p:cNvSpPr>
            <a:spLocks noGrp="1"/>
          </p:cNvSpPr>
          <p:nvPr>
            <p:ph type="sldNum" sz="quarter" idx="12"/>
          </p:nvPr>
        </p:nvSpPr>
        <p:spPr>
          <a:xfrm>
            <a:off x="1437664" y="798973"/>
            <a:ext cx="811019" cy="503578"/>
          </a:xfrm>
        </p:spPr>
        <p:txBody>
          <a:bodyPr/>
          <a:lstStyle/>
          <a:p>
            <a:pPr algn="l"/>
            <a:fld id="{F97E8200-1950-409B-82E7-99938E7AE355}" type="slidenum">
              <a:rPr lang="en-US" smtClean="0"/>
              <a:pPr algn="l"/>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803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7/25/2023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171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7/25/2023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1372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7/25/2023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304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7/25/2023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131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7/25/2023</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9956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7/25/2023</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104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7/25/2023</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714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7/25/2023</a:t>
            </a:fld>
            <a:endParaRPr lang="en-US" dirty="0"/>
          </a:p>
        </p:txBody>
      </p:sp>
      <p:sp>
        <p:nvSpPr>
          <p:cNvPr id="3" name="Footer Placeholder 2"/>
          <p:cNvSpPr>
            <a:spLocks noGrp="1"/>
          </p:cNvSpPr>
          <p:nvPr>
            <p:ph type="ftr" sz="quarter" idx="11"/>
          </p:nvPr>
        </p:nvSpPr>
        <p:spPr/>
        <p:txBody>
          <a:bodyPr/>
          <a:lstStyle/>
          <a:p>
            <a:endParaRPr lang="en-US" dirty="0">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75259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7/25/2023</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372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algn="r"/>
            <a:fld id="{A37D6D71-8B28-4ED6-B932-04B197003D23}" type="datetimeFigureOut">
              <a:rPr lang="en-US" smtClean="0"/>
              <a:pPr algn="r"/>
              <a:t>7/25/2023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8007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fld id="{A37D6D71-8B28-4ED6-B932-04B197003D23}" type="datetimeFigureOut">
              <a:rPr lang="en-US" smtClean="0"/>
              <a:pPr algn="r"/>
              <a:t>7/25/2023</a:t>
            </a:fld>
            <a:endParaRPr lang="en-US" spc="50"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spc="5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lgn="l"/>
            <a:fld id="{F97E8200-1950-409B-82E7-99938E7AE355}" type="slidenum">
              <a:rPr lang="en-US" smtClean="0"/>
              <a:pPr algn="l"/>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91222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9923-9500-7254-4D32-D4156EA99532}"/>
              </a:ext>
            </a:extLst>
          </p:cNvPr>
          <p:cNvSpPr>
            <a:spLocks noGrp="1"/>
          </p:cNvSpPr>
          <p:nvPr>
            <p:ph type="ctrTitle"/>
          </p:nvPr>
        </p:nvSpPr>
        <p:spPr>
          <a:xfrm>
            <a:off x="1452616" y="962902"/>
            <a:ext cx="4176384" cy="2380828"/>
          </a:xfrm>
        </p:spPr>
        <p:txBody>
          <a:bodyPr vert="horz" lIns="91440" tIns="45720" rIns="91440" bIns="45720" rtlCol="0">
            <a:normAutofit/>
          </a:bodyPr>
          <a:lstStyle/>
          <a:p>
            <a:r>
              <a:rPr lang="en-US" sz="4100" u="sng" kern="1200" cap="all" spc="120" baseline="0">
                <a:latin typeface="+mj-lt"/>
                <a:ea typeface="+mj-ea"/>
                <a:cs typeface="+mj-cs"/>
              </a:rPr>
              <a:t>Houses:</a:t>
            </a:r>
            <a:r>
              <a:rPr lang="en-US" sz="4100" kern="1200" cap="all" spc="120" baseline="0">
                <a:latin typeface="+mj-lt"/>
                <a:ea typeface="+mj-ea"/>
                <a:cs typeface="+mj-cs"/>
              </a:rPr>
              <a:t> </a:t>
            </a:r>
            <a:br>
              <a:rPr lang="en-US" sz="4100" kern="1200" cap="all" spc="120" baseline="0">
                <a:latin typeface="+mj-lt"/>
                <a:ea typeface="+mj-ea"/>
                <a:cs typeface="+mj-cs"/>
              </a:rPr>
            </a:br>
            <a:r>
              <a:rPr lang="en-US" sz="4100" i="1" kern="1200" cap="all" spc="120" baseline="0">
                <a:latin typeface="+mj-lt"/>
                <a:ea typeface="+mj-ea"/>
                <a:cs typeface="+mj-cs"/>
              </a:rPr>
              <a:t>The Lost American Dream</a:t>
            </a:r>
          </a:p>
        </p:txBody>
      </p:sp>
      <p:sp>
        <p:nvSpPr>
          <p:cNvPr id="3" name="Subtitle 2">
            <a:extLst>
              <a:ext uri="{FF2B5EF4-FFF2-40B4-BE49-F238E27FC236}">
                <a16:creationId xmlns:a16="http://schemas.microsoft.com/office/drawing/2014/main" id="{6CCC5A6B-09E1-9BCD-15BB-C6E44B20854F}"/>
              </a:ext>
            </a:extLst>
          </p:cNvPr>
          <p:cNvSpPr>
            <a:spLocks noGrp="1"/>
          </p:cNvSpPr>
          <p:nvPr>
            <p:ph type="subTitle" idx="1"/>
          </p:nvPr>
        </p:nvSpPr>
        <p:spPr>
          <a:xfrm>
            <a:off x="1452617" y="3531204"/>
            <a:ext cx="4171479" cy="1610643"/>
          </a:xfrm>
        </p:spPr>
        <p:txBody>
          <a:bodyPr vert="horz" lIns="91440" tIns="45720" rIns="91440" bIns="45720" rtlCol="0">
            <a:normAutofit/>
          </a:bodyPr>
          <a:lstStyle/>
          <a:p>
            <a:r>
              <a:rPr lang="en-US" sz="1600" dirty="0"/>
              <a:t>Python Project</a:t>
            </a:r>
            <a:br>
              <a:rPr lang="en-US" sz="1600" dirty="0"/>
            </a:br>
            <a:br>
              <a:rPr lang="en-US" sz="1600" dirty="0"/>
            </a:br>
            <a:r>
              <a:rPr lang="en-US" sz="1600" dirty="0"/>
              <a:t>Team Members:</a:t>
            </a:r>
            <a:br>
              <a:rPr lang="en-US" sz="1600" dirty="0"/>
            </a:br>
            <a:r>
              <a:rPr lang="en-US" sz="1600" dirty="0"/>
              <a:t>Marvina L., Ciin Cing, </a:t>
            </a:r>
            <a:r>
              <a:rPr lang="en-US" sz="1600"/>
              <a:t>Dren L.</a:t>
            </a:r>
          </a:p>
        </p:txBody>
      </p:sp>
      <p:pic>
        <p:nvPicPr>
          <p:cNvPr id="4" name="Picture 3" descr="The facade of townhouses">
            <a:extLst>
              <a:ext uri="{FF2B5EF4-FFF2-40B4-BE49-F238E27FC236}">
                <a16:creationId xmlns:a16="http://schemas.microsoft.com/office/drawing/2014/main" id="{227477A4-F22D-77C7-9B37-D82E86232681}"/>
              </a:ext>
            </a:extLst>
          </p:cNvPr>
          <p:cNvPicPr>
            <a:picLocks noChangeAspect="1"/>
          </p:cNvPicPr>
          <p:nvPr/>
        </p:nvPicPr>
        <p:blipFill rotWithShape="1">
          <a:blip r:embed="rId2"/>
          <a:srcRect l="13657" r="21660"/>
          <a:stretch/>
        </p:blipFill>
        <p:spPr>
          <a:xfrm>
            <a:off x="6502658" y="805583"/>
            <a:ext cx="4143947" cy="4660762"/>
          </a:xfrm>
          <a:prstGeom prst="rect">
            <a:avLst/>
          </a:prstGeom>
        </p:spPr>
      </p:pic>
    </p:spTree>
    <p:extLst>
      <p:ext uri="{BB962C8B-B14F-4D97-AF65-F5344CB8AC3E}">
        <p14:creationId xmlns:p14="http://schemas.microsoft.com/office/powerpoint/2010/main" val="326721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4236-4F32-6BCA-1902-CC4B23146BEC}"/>
              </a:ext>
            </a:extLst>
          </p:cNvPr>
          <p:cNvSpPr>
            <a:spLocks noGrp="1"/>
          </p:cNvSpPr>
          <p:nvPr>
            <p:ph type="title"/>
          </p:nvPr>
        </p:nvSpPr>
        <p:spPr>
          <a:xfrm>
            <a:off x="5140235" y="1027937"/>
            <a:ext cx="6083708" cy="3711894"/>
          </a:xfrm>
        </p:spPr>
        <p:txBody>
          <a:bodyPr vert="horz" lIns="91440" tIns="45720" rIns="91440" bIns="0" rtlCol="0" anchor="ctr">
            <a:normAutofit/>
          </a:bodyPr>
          <a:lstStyle/>
          <a:p>
            <a:r>
              <a:rPr lang="en-US" sz="5400"/>
              <a:t>Project Details</a:t>
            </a:r>
          </a:p>
        </p:txBody>
      </p:sp>
      <p:sp>
        <p:nvSpPr>
          <p:cNvPr id="3" name="Text Placeholder 2">
            <a:extLst>
              <a:ext uri="{FF2B5EF4-FFF2-40B4-BE49-F238E27FC236}">
                <a16:creationId xmlns:a16="http://schemas.microsoft.com/office/drawing/2014/main" id="{D3A5B4A5-C2F3-F95F-119B-E646DACC1840}"/>
              </a:ext>
            </a:extLst>
          </p:cNvPr>
          <p:cNvSpPr>
            <a:spLocks noGrp="1"/>
          </p:cNvSpPr>
          <p:nvPr>
            <p:ph type="body" idx="1"/>
          </p:nvPr>
        </p:nvSpPr>
        <p:spPr>
          <a:xfrm>
            <a:off x="968057" y="1027937"/>
            <a:ext cx="3254899" cy="3711894"/>
          </a:xfrm>
        </p:spPr>
        <p:txBody>
          <a:bodyPr vert="horz" lIns="91440" tIns="91440" rIns="91440" bIns="91440" rtlCol="0" anchor="ctr">
            <a:normAutofit/>
          </a:bodyPr>
          <a:lstStyle/>
          <a:p>
            <a:pPr algn="r">
              <a:lnSpc>
                <a:spcPct val="110000"/>
              </a:lnSpc>
            </a:pPr>
            <a:r>
              <a:rPr lang="en-US" sz="1500" cap="all" dirty="0"/>
              <a:t>Our project focuses on the Home Prices and Interest Rates focusing on houses on average in the US overall. </a:t>
            </a:r>
            <a:br>
              <a:rPr lang="en-US" sz="1500" cap="all" dirty="0"/>
            </a:br>
            <a:br>
              <a:rPr lang="en-US" sz="1500" cap="all" dirty="0"/>
            </a:br>
            <a:r>
              <a:rPr lang="en-US" sz="1500" cap="all" dirty="0"/>
              <a:t>Also,  alongside four states for comparison with how Those two key factors may have been impacted.</a:t>
            </a:r>
            <a:br>
              <a:rPr lang="en-US" sz="1500" cap="all" dirty="0"/>
            </a:br>
            <a:br>
              <a:rPr lang="en-US" sz="1500" cap="all" dirty="0"/>
            </a:br>
            <a:endParaRPr lang="en-US" sz="1500" cap="all" dirty="0"/>
          </a:p>
        </p:txBody>
      </p:sp>
    </p:spTree>
    <p:extLst>
      <p:ext uri="{BB962C8B-B14F-4D97-AF65-F5344CB8AC3E}">
        <p14:creationId xmlns:p14="http://schemas.microsoft.com/office/powerpoint/2010/main" val="713697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3334-36DD-8D84-E8D2-B5523ED195E8}"/>
              </a:ext>
            </a:extLst>
          </p:cNvPr>
          <p:cNvSpPr>
            <a:spLocks noGrp="1"/>
          </p:cNvSpPr>
          <p:nvPr>
            <p:ph type="title"/>
          </p:nvPr>
        </p:nvSpPr>
        <p:spPr/>
        <p:txBody>
          <a:bodyPr/>
          <a:lstStyle/>
          <a:p>
            <a:r>
              <a:rPr lang="en-US" dirty="0"/>
              <a:t>Where we got our data</a:t>
            </a:r>
          </a:p>
        </p:txBody>
      </p:sp>
      <p:graphicFrame>
        <p:nvGraphicFramePr>
          <p:cNvPr id="7" name="Vertical Text Placeholder 2">
            <a:extLst>
              <a:ext uri="{FF2B5EF4-FFF2-40B4-BE49-F238E27FC236}">
                <a16:creationId xmlns:a16="http://schemas.microsoft.com/office/drawing/2014/main" id="{810EA8F8-856A-123F-3102-6FC7734FBB66}"/>
              </a:ext>
            </a:extLst>
          </p:cNvPr>
          <p:cNvGraphicFramePr/>
          <p:nvPr>
            <p:extLst>
              <p:ext uri="{D42A27DB-BD31-4B8C-83A1-F6EECF244321}">
                <p14:modId xmlns:p14="http://schemas.microsoft.com/office/powerpoint/2010/main" val="1087034754"/>
              </p:ext>
            </p:extLst>
          </p:nvPr>
        </p:nvGraphicFramePr>
        <p:xfrm>
          <a:off x="960120" y="2290527"/>
          <a:ext cx="10268712" cy="38908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5955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5BB14454-D00C-4958-BB39-F5F9F3AC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28A657A7-C4E5-425B-98FA-BB817FF7BF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946760F-762D-18B8-8D50-4BD14BBB1F3C}"/>
              </a:ext>
            </a:extLst>
          </p:cNvPr>
          <p:cNvSpPr>
            <a:spLocks noGrp="1"/>
          </p:cNvSpPr>
          <p:nvPr>
            <p:ph type="title"/>
          </p:nvPr>
        </p:nvSpPr>
        <p:spPr>
          <a:xfrm>
            <a:off x="7218030" y="804520"/>
            <a:ext cx="3520367" cy="1049235"/>
          </a:xfrm>
        </p:spPr>
        <p:txBody>
          <a:bodyPr vert="horz" lIns="91440" tIns="45720" rIns="91440" bIns="45720" rtlCol="0" anchor="t" anchorCtr="1">
            <a:normAutofit/>
          </a:bodyPr>
          <a:lstStyle/>
          <a:p>
            <a:r>
              <a:rPr lang="en-US"/>
              <a:t>hypothesis</a:t>
            </a:r>
          </a:p>
        </p:txBody>
      </p:sp>
      <p:sp>
        <p:nvSpPr>
          <p:cNvPr id="22" name="Rectangle 21">
            <a:extLst>
              <a:ext uri="{FF2B5EF4-FFF2-40B4-BE49-F238E27FC236}">
                <a16:creationId xmlns:a16="http://schemas.microsoft.com/office/drawing/2014/main" id="{A1084370-0E70-4003-9787-3490FCC2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4" name="Group 23">
            <a:extLst>
              <a:ext uri="{FF2B5EF4-FFF2-40B4-BE49-F238E27FC236}">
                <a16:creationId xmlns:a16="http://schemas.microsoft.com/office/drawing/2014/main" id="{2B7C66D2-22E8-4E8F-829B-050BFA7C8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25" name="Rectangle 24">
              <a:extLst>
                <a:ext uri="{FF2B5EF4-FFF2-40B4-BE49-F238E27FC236}">
                  <a16:creationId xmlns:a16="http://schemas.microsoft.com/office/drawing/2014/main" id="{F0B78D6F-1F61-4DBB-8F5A-934BB850D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3EA261D-1F8C-4BE5-8586-3C1CC5CE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Complex maths formulae on a blackboard">
            <a:extLst>
              <a:ext uri="{FF2B5EF4-FFF2-40B4-BE49-F238E27FC236}">
                <a16:creationId xmlns:a16="http://schemas.microsoft.com/office/drawing/2014/main" id="{E690E5A5-A788-C6F2-CB80-B19B96116EB8}"/>
              </a:ext>
            </a:extLst>
          </p:cNvPr>
          <p:cNvPicPr>
            <a:picLocks noChangeAspect="1"/>
          </p:cNvPicPr>
          <p:nvPr/>
        </p:nvPicPr>
        <p:blipFill rotWithShape="1">
          <a:blip r:embed="rId3"/>
          <a:srcRect l="3191" r="5700" b="-2"/>
          <a:stretch/>
        </p:blipFill>
        <p:spPr>
          <a:xfrm>
            <a:off x="1271223" y="1116345"/>
            <a:ext cx="4825148" cy="3866172"/>
          </a:xfrm>
          <a:prstGeom prst="rect">
            <a:avLst/>
          </a:prstGeom>
        </p:spPr>
      </p:pic>
      <p:sp>
        <p:nvSpPr>
          <p:cNvPr id="3" name="Vertical Text Placeholder 2">
            <a:extLst>
              <a:ext uri="{FF2B5EF4-FFF2-40B4-BE49-F238E27FC236}">
                <a16:creationId xmlns:a16="http://schemas.microsoft.com/office/drawing/2014/main" id="{68745D99-B44B-5707-AD47-E8DDB0D41F0A}"/>
              </a:ext>
            </a:extLst>
          </p:cNvPr>
          <p:cNvSpPr>
            <a:spLocks noGrp="1"/>
          </p:cNvSpPr>
          <p:nvPr>
            <p:ph type="body" orient="vert" idx="1"/>
          </p:nvPr>
        </p:nvSpPr>
        <p:spPr>
          <a:xfrm>
            <a:off x="7218029" y="2015732"/>
            <a:ext cx="3520368" cy="3450613"/>
          </a:xfrm>
        </p:spPr>
        <p:txBody>
          <a:bodyPr vert="horz" lIns="91440" tIns="45720" rIns="91440" bIns="45720" rtlCol="0" anchor="t" anchorCtr="0">
            <a:normAutofit/>
          </a:bodyPr>
          <a:lstStyle/>
          <a:p>
            <a:pPr marL="0"/>
            <a:r>
              <a:rPr lang="en-US" cap="all"/>
              <a:t>We predict the average home price in CT, MD, TX, and WA will fluctuate with the average US pricing along with the Federal Funds Rate.  </a:t>
            </a:r>
          </a:p>
        </p:txBody>
      </p:sp>
      <p:pic>
        <p:nvPicPr>
          <p:cNvPr id="28" name="Picture 27">
            <a:extLst>
              <a:ext uri="{FF2B5EF4-FFF2-40B4-BE49-F238E27FC236}">
                <a16:creationId xmlns:a16="http://schemas.microsoft.com/office/drawing/2014/main" id="{3635D2BC-4EDA-4A3E-83BF-035608099B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A3C86EB9-7FA9-42F7-B348-A7FD17436A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2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FBF75CB6-91BE-BE21-CB4E-595FF66CDE8F}"/>
              </a:ext>
            </a:extLst>
          </p:cNvPr>
          <p:cNvPicPr>
            <a:picLocks noChangeAspect="1"/>
          </p:cNvPicPr>
          <p:nvPr/>
        </p:nvPicPr>
        <p:blipFill rotWithShape="1">
          <a:blip r:embed="rId3">
            <a:duotone>
              <a:schemeClr val="bg2">
                <a:shade val="45000"/>
                <a:satMod val="135000"/>
              </a:schemeClr>
              <a:prstClr val="white"/>
            </a:duotone>
            <a:alphaModFix amt="50000"/>
          </a:blip>
          <a:srcRect t="1219" r="-1" b="14509"/>
          <a:stretch/>
        </p:blipFill>
        <p:spPr>
          <a:xfrm>
            <a:off x="305" y="10"/>
            <a:ext cx="12191695" cy="6857990"/>
          </a:xfrm>
          <a:prstGeom prst="rect">
            <a:avLst/>
          </a:prstGeom>
        </p:spPr>
      </p:pic>
      <p:sp>
        <p:nvSpPr>
          <p:cNvPr id="19" name="Rectangle 18">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24AE4-8DBA-BA08-1C1E-4F766611AE88}"/>
              </a:ext>
            </a:extLst>
          </p:cNvPr>
          <p:cNvSpPr>
            <a:spLocks noGrp="1"/>
          </p:cNvSpPr>
          <p:nvPr>
            <p:ph type="title"/>
          </p:nvPr>
        </p:nvSpPr>
        <p:spPr>
          <a:xfrm>
            <a:off x="2417779" y="802298"/>
            <a:ext cx="8637073" cy="2541431"/>
          </a:xfrm>
        </p:spPr>
        <p:txBody>
          <a:bodyPr vert="horz" lIns="91440" tIns="45720" rIns="91440" bIns="0" rtlCol="0" anchor="b">
            <a:normAutofit/>
          </a:bodyPr>
          <a:lstStyle/>
          <a:p>
            <a:r>
              <a:rPr lang="en-US" sz="4400" dirty="0"/>
              <a:t>Data merging &amp; </a:t>
            </a:r>
            <a:br>
              <a:rPr lang="en-US" sz="4400" dirty="0"/>
            </a:br>
            <a:r>
              <a:rPr lang="en-US" sz="4400" dirty="0"/>
              <a:t>Formatting Process</a:t>
            </a:r>
          </a:p>
        </p:txBody>
      </p:sp>
      <p:sp>
        <p:nvSpPr>
          <p:cNvPr id="3" name="Vertical Text Placeholder 2">
            <a:extLst>
              <a:ext uri="{FF2B5EF4-FFF2-40B4-BE49-F238E27FC236}">
                <a16:creationId xmlns:a16="http://schemas.microsoft.com/office/drawing/2014/main" id="{E22C020A-F7F1-7AA2-4F41-8F06524AD9FB}"/>
              </a:ext>
            </a:extLst>
          </p:cNvPr>
          <p:cNvSpPr>
            <a:spLocks noGrp="1"/>
          </p:cNvSpPr>
          <p:nvPr>
            <p:ph type="body" orient="vert" idx="1"/>
          </p:nvPr>
        </p:nvSpPr>
        <p:spPr>
          <a:xfrm>
            <a:off x="2417780" y="3531204"/>
            <a:ext cx="8637072" cy="977621"/>
          </a:xfrm>
        </p:spPr>
        <p:txBody>
          <a:bodyPr vert="horz" lIns="91440" tIns="91440" rIns="91440" bIns="91440" rtlCol="0" anchorCtr="0">
            <a:normAutofit/>
          </a:bodyPr>
          <a:lstStyle/>
          <a:p>
            <a:pPr marL="0" indent="0">
              <a:buNone/>
            </a:pPr>
            <a:r>
              <a:rPr lang="en-US" sz="1800" cap="all" dirty="0"/>
              <a:t>After gathering the different sources of data</a:t>
            </a:r>
          </a:p>
        </p:txBody>
      </p:sp>
      <p:cxnSp>
        <p:nvCxnSpPr>
          <p:cNvPr id="21" name="Straight Connector 20">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8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2CE5-6734-3A7C-E351-91E51D61E113}"/>
              </a:ext>
            </a:extLst>
          </p:cNvPr>
          <p:cNvSpPr>
            <a:spLocks noGrp="1"/>
          </p:cNvSpPr>
          <p:nvPr>
            <p:ph type="title"/>
          </p:nvPr>
        </p:nvSpPr>
        <p:spPr/>
        <p:txBody>
          <a:bodyPr/>
          <a:lstStyle/>
          <a:p>
            <a:r>
              <a:rPr lang="en-US" dirty="0"/>
              <a:t>Modification of data</a:t>
            </a:r>
          </a:p>
        </p:txBody>
      </p:sp>
      <p:sp>
        <p:nvSpPr>
          <p:cNvPr id="3" name="Vertical Text Placeholder 2">
            <a:extLst>
              <a:ext uri="{FF2B5EF4-FFF2-40B4-BE49-F238E27FC236}">
                <a16:creationId xmlns:a16="http://schemas.microsoft.com/office/drawing/2014/main" id="{9649D0D4-3C19-9DB9-7513-0794D3D7AEE8}"/>
              </a:ext>
            </a:extLst>
          </p:cNvPr>
          <p:cNvSpPr>
            <a:spLocks noGrp="1"/>
          </p:cNvSpPr>
          <p:nvPr>
            <p:ph type="body" orient="vert" idx="1"/>
          </p:nvPr>
        </p:nvSpPr>
        <p:spPr/>
        <p:txBody>
          <a:bodyPr vert="horz"/>
          <a:lstStyle/>
          <a:p>
            <a:r>
              <a:rPr lang="en-US" dirty="0"/>
              <a:t>There was a few corrections and updates needed for the sheets including renaming columns, cutting down a few raw </a:t>
            </a:r>
            <a:r>
              <a:rPr lang="en-US" dirty="0" err="1"/>
              <a:t>csv.files</a:t>
            </a:r>
            <a:r>
              <a:rPr lang="en-US" dirty="0"/>
              <a:t> and rearranging dates to appear like the other sheets we had cleaned. </a:t>
            </a:r>
          </a:p>
          <a:p>
            <a:r>
              <a:rPr lang="en-US" dirty="0"/>
              <a:t>Some of the functions used were pandas DataFrame, averaging monthly numbers for Quarters, .datetime, read.csv, </a:t>
            </a:r>
            <a:r>
              <a:rPr lang="en-US" dirty="0" err="1"/>
              <a:t>dt.to_period</a:t>
            </a:r>
            <a:r>
              <a:rPr lang="en-US" dirty="0"/>
              <a:t>, dt.to_timestamp, and others. </a:t>
            </a:r>
          </a:p>
          <a:p>
            <a:r>
              <a:rPr lang="en-US" dirty="0"/>
              <a:t>Once these corrections were made, we were able to seamlessly connect our sheets together to be easily turned into graphs and plots that could be read visually.</a:t>
            </a:r>
          </a:p>
        </p:txBody>
      </p:sp>
    </p:spTree>
    <p:extLst>
      <p:ext uri="{BB962C8B-B14F-4D97-AF65-F5344CB8AC3E}">
        <p14:creationId xmlns:p14="http://schemas.microsoft.com/office/powerpoint/2010/main" val="187164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94A0-4A6B-6419-4808-B3C21AEAB6BD}"/>
              </a:ext>
            </a:extLst>
          </p:cNvPr>
          <p:cNvSpPr>
            <a:spLocks noGrp="1"/>
          </p:cNvSpPr>
          <p:nvPr>
            <p:ph type="title"/>
          </p:nvPr>
        </p:nvSpPr>
        <p:spPr>
          <a:xfrm>
            <a:off x="5140235" y="1027937"/>
            <a:ext cx="6083708" cy="3711894"/>
          </a:xfrm>
        </p:spPr>
        <p:txBody>
          <a:bodyPr vert="horz" lIns="91440" tIns="45720" rIns="91440" bIns="0" rtlCol="0" anchor="ctr">
            <a:normAutofit/>
          </a:bodyPr>
          <a:lstStyle/>
          <a:p>
            <a:r>
              <a:rPr lang="en-US" sz="5400"/>
              <a:t>Plotting the Data</a:t>
            </a:r>
          </a:p>
        </p:txBody>
      </p:sp>
      <p:sp>
        <p:nvSpPr>
          <p:cNvPr id="3" name="Vertical Text Placeholder 2">
            <a:extLst>
              <a:ext uri="{FF2B5EF4-FFF2-40B4-BE49-F238E27FC236}">
                <a16:creationId xmlns:a16="http://schemas.microsoft.com/office/drawing/2014/main" id="{F8C14883-AF37-E261-9B50-031B08C7C2C9}"/>
              </a:ext>
            </a:extLst>
          </p:cNvPr>
          <p:cNvSpPr>
            <a:spLocks noGrp="1"/>
          </p:cNvSpPr>
          <p:nvPr>
            <p:ph type="body" orient="vert" idx="1"/>
          </p:nvPr>
        </p:nvSpPr>
        <p:spPr>
          <a:xfrm>
            <a:off x="968057" y="1027937"/>
            <a:ext cx="3254899" cy="3711894"/>
          </a:xfrm>
        </p:spPr>
        <p:txBody>
          <a:bodyPr vert="horz" lIns="91440" tIns="91440" rIns="91440" bIns="91440" rtlCol="0" anchor="ctr">
            <a:normAutofit/>
          </a:bodyPr>
          <a:lstStyle/>
          <a:p>
            <a:pPr marL="0" indent="0" algn="r">
              <a:buNone/>
            </a:pPr>
            <a:r>
              <a:rPr lang="en-US" sz="1800" cap="all"/>
              <a:t>Ciin types stuff here </a:t>
            </a:r>
            <a:r>
              <a:rPr lang="en-US" sz="1800" cap="all">
                <a:sym typeface="Wingdings" panose="05000000000000000000" pitchFamily="2" charset="2"/>
              </a:rPr>
              <a:t></a:t>
            </a:r>
            <a:endParaRPr lang="en-US" sz="1800" cap="all"/>
          </a:p>
        </p:txBody>
      </p:sp>
    </p:spTree>
    <p:extLst>
      <p:ext uri="{BB962C8B-B14F-4D97-AF65-F5344CB8AC3E}">
        <p14:creationId xmlns:p14="http://schemas.microsoft.com/office/powerpoint/2010/main" val="282899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4359E3C-B387-04D6-462F-F0383F4CC92F}"/>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a:t>Final graph visualization</a:t>
            </a:r>
          </a:p>
        </p:txBody>
      </p:sp>
      <p:sp>
        <p:nvSpPr>
          <p:cNvPr id="25" name="Rectangle 24">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extBox 5">
            <a:extLst>
              <a:ext uri="{FF2B5EF4-FFF2-40B4-BE49-F238E27FC236}">
                <a16:creationId xmlns:a16="http://schemas.microsoft.com/office/drawing/2014/main" id="{6EF45D4D-5FEB-9F83-6188-17213237D9DC}"/>
              </a:ext>
            </a:extLst>
          </p:cNvPr>
          <p:cNvSpPr txBox="1"/>
          <p:nvPr/>
        </p:nvSpPr>
        <p:spPr>
          <a:xfrm>
            <a:off x="1451581" y="2015732"/>
            <a:ext cx="3526523" cy="3450613"/>
          </a:xfrm>
          <a:prstGeom prst="rect">
            <a:avLst/>
          </a:prstGeom>
        </p:spPr>
        <p:txBody>
          <a:bodyPr vert="horz" lIns="91440" tIns="45720" rIns="91440" bIns="45720" rtlCol="0" anchor="t" anchorCtr="0">
            <a:norm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dirty="0"/>
              <a:t>This graph shows from the 4 states(CT,  MD, TX, WA) how they were originally were aligned with the Interest Rate but the sudden decline in 2008 threw this off.</a:t>
            </a:r>
          </a:p>
        </p:txBody>
      </p:sp>
      <p:grpSp>
        <p:nvGrpSpPr>
          <p:cNvPr id="27" name="Group 26">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8" name="Rectangle 27">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18D2D077-D227-9324-208A-942D9E5FD2EA}"/>
              </a:ext>
            </a:extLst>
          </p:cNvPr>
          <p:cNvPicPr>
            <a:picLocks noChangeAspect="1"/>
          </p:cNvPicPr>
          <p:nvPr/>
        </p:nvPicPr>
        <p:blipFill rotWithShape="1">
          <a:blip r:embed="rId3"/>
          <a:srcRect r="6465" b="-2"/>
          <a:stretch/>
        </p:blipFill>
        <p:spPr>
          <a:xfrm>
            <a:off x="6093926" y="1116345"/>
            <a:ext cx="4821551" cy="3866172"/>
          </a:xfrm>
          <a:prstGeom prst="rect">
            <a:avLst/>
          </a:prstGeom>
        </p:spPr>
      </p:pic>
      <p:pic>
        <p:nvPicPr>
          <p:cNvPr id="31" name="Picture 30">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4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Houses in an area">
            <a:extLst>
              <a:ext uri="{FF2B5EF4-FFF2-40B4-BE49-F238E27FC236}">
                <a16:creationId xmlns:a16="http://schemas.microsoft.com/office/drawing/2014/main" id="{305605FB-CF60-EAE8-FB51-3D42EBBFA3F6}"/>
              </a:ext>
            </a:extLst>
          </p:cNvPr>
          <p:cNvPicPr>
            <a:picLocks noChangeAspect="1"/>
          </p:cNvPicPr>
          <p:nvPr/>
        </p:nvPicPr>
        <p:blipFill rotWithShape="1">
          <a:blip r:embed="rId3"/>
          <a:srcRect l="9091" t="21151" b="2238"/>
          <a:stretch/>
        </p:blipFill>
        <p:spPr>
          <a:xfrm>
            <a:off x="305" y="10"/>
            <a:ext cx="12191695" cy="6857990"/>
          </a:xfrm>
          <a:prstGeom prst="rect">
            <a:avLst/>
          </a:prstGeom>
        </p:spPr>
      </p:pic>
      <p:sp>
        <p:nvSpPr>
          <p:cNvPr id="18" name="Rectangle 17">
            <a:extLst>
              <a:ext uri="{FF2B5EF4-FFF2-40B4-BE49-F238E27FC236}">
                <a16:creationId xmlns:a16="http://schemas.microsoft.com/office/drawing/2014/main" id="{368B8211-0B9F-4516-8771-3316E00DB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1643" y="636753"/>
            <a:ext cx="8299435"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0584F3-6249-7897-09B7-093AC72BFE6C}"/>
              </a:ext>
            </a:extLst>
          </p:cNvPr>
          <p:cNvSpPr>
            <a:spLocks noGrp="1"/>
          </p:cNvSpPr>
          <p:nvPr>
            <p:ph type="title"/>
          </p:nvPr>
        </p:nvSpPr>
        <p:spPr>
          <a:xfrm>
            <a:off x="4063421" y="804520"/>
            <a:ext cx="6815731" cy="1049235"/>
          </a:xfrm>
        </p:spPr>
        <p:txBody>
          <a:bodyPr vert="horz" lIns="91440" tIns="45720" rIns="91440" bIns="45720" rtlCol="0" anchor="t">
            <a:normAutofit/>
          </a:bodyPr>
          <a:lstStyle/>
          <a:p>
            <a:r>
              <a:rPr lang="en-US">
                <a:solidFill>
                  <a:srgbClr val="FFFFFE"/>
                </a:solidFill>
              </a:rPr>
              <a:t>conclusion</a:t>
            </a:r>
          </a:p>
        </p:txBody>
      </p:sp>
      <p:cxnSp>
        <p:nvCxnSpPr>
          <p:cNvPr id="20" name="Straight Connector 19">
            <a:extLst>
              <a:ext uri="{FF2B5EF4-FFF2-40B4-BE49-F238E27FC236}">
                <a16:creationId xmlns:a16="http://schemas.microsoft.com/office/drawing/2014/main" id="{B7582E73-8B46-4A0E-944E-58357C8088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789" y="1847088"/>
            <a:ext cx="6813363" cy="0"/>
          </a:xfrm>
          <a:prstGeom prst="line">
            <a:avLst/>
          </a:prstGeom>
          <a:ln w="31750">
            <a:solidFill>
              <a:srgbClr val="B2905A"/>
            </a:solidFill>
          </a:ln>
        </p:spPr>
        <p:style>
          <a:lnRef idx="3">
            <a:schemeClr val="accent1"/>
          </a:lnRef>
          <a:fillRef idx="0">
            <a:schemeClr val="accent1"/>
          </a:fillRef>
          <a:effectRef idx="2">
            <a:schemeClr val="accent1"/>
          </a:effectRef>
          <a:fontRef idx="minor">
            <a:schemeClr val="tx1"/>
          </a:fontRef>
        </p:style>
      </p:cxnSp>
      <p:sp>
        <p:nvSpPr>
          <p:cNvPr id="3" name="Vertical Text Placeholder 2">
            <a:extLst>
              <a:ext uri="{FF2B5EF4-FFF2-40B4-BE49-F238E27FC236}">
                <a16:creationId xmlns:a16="http://schemas.microsoft.com/office/drawing/2014/main" id="{BD0F0B39-4688-4DA0-3575-47C889694057}"/>
              </a:ext>
            </a:extLst>
          </p:cNvPr>
          <p:cNvSpPr>
            <a:spLocks noGrp="1"/>
          </p:cNvSpPr>
          <p:nvPr>
            <p:ph type="body" orient="vert" idx="1"/>
          </p:nvPr>
        </p:nvSpPr>
        <p:spPr>
          <a:xfrm>
            <a:off x="4063421" y="2015733"/>
            <a:ext cx="6815731" cy="4021267"/>
          </a:xfrm>
        </p:spPr>
        <p:txBody>
          <a:bodyPr vert="horz" lIns="91440" tIns="45720" rIns="91440" bIns="45720" rtlCol="0" anchor="t">
            <a:normAutofit/>
          </a:bodyPr>
          <a:lstStyle/>
          <a:p>
            <a:pPr>
              <a:lnSpc>
                <a:spcPct val="110000"/>
              </a:lnSpc>
              <a:buClr>
                <a:srgbClr val="B2905A"/>
              </a:buClr>
            </a:pPr>
            <a:r>
              <a:rPr lang="en-US" sz="1700">
                <a:solidFill>
                  <a:srgbClr val="FFFFFE"/>
                </a:solidFill>
              </a:rPr>
              <a:t>Interest Rate did not have as big as an impact on the Housing Prices as we initial thought it would. The prices decreased on a slow decline due to government intervention to encourage house buying after the housing bubble burst in 2008. The interest rates were cut sharply regarding this as well. </a:t>
            </a:r>
          </a:p>
          <a:p>
            <a:pPr>
              <a:lnSpc>
                <a:spcPct val="110000"/>
              </a:lnSpc>
              <a:buClr>
                <a:srgbClr val="B2905A"/>
              </a:buClr>
            </a:pPr>
            <a:r>
              <a:rPr lang="en-US" sz="1700">
                <a:solidFill>
                  <a:srgbClr val="FFFFFE"/>
                </a:solidFill>
              </a:rPr>
              <a:t>What has happened is the interest rate was cut sharply in 2008 due to the housing crisis to encourage house buying while mostly retaining the Housing Prices. Which leads to the graphs showing a sudden decline while a steady pricing line remains. </a:t>
            </a:r>
          </a:p>
          <a:p>
            <a:pPr>
              <a:lnSpc>
                <a:spcPct val="110000"/>
              </a:lnSpc>
              <a:buClr>
                <a:srgbClr val="B2905A"/>
              </a:buClr>
            </a:pPr>
            <a:r>
              <a:rPr lang="en-US" sz="1700">
                <a:solidFill>
                  <a:srgbClr val="FFFFFE"/>
                </a:solidFill>
              </a:rPr>
              <a:t>Overall, our hypothesis was proven partially incorrect. Originally, the Interest Rate did have a larger impact initially, but other factors decreased its effect substantially for years beyond 2008.</a:t>
            </a:r>
          </a:p>
          <a:p>
            <a:pPr>
              <a:lnSpc>
                <a:spcPct val="110000"/>
              </a:lnSpc>
              <a:buClr>
                <a:srgbClr val="B2905A"/>
              </a:buClr>
            </a:pPr>
            <a:endParaRPr lang="en-US" sz="1700">
              <a:solidFill>
                <a:srgbClr val="FFFFFE"/>
              </a:solidFill>
            </a:endParaRPr>
          </a:p>
        </p:txBody>
      </p:sp>
    </p:spTree>
    <p:extLst>
      <p:ext uri="{BB962C8B-B14F-4D97-AF65-F5344CB8AC3E}">
        <p14:creationId xmlns:p14="http://schemas.microsoft.com/office/powerpoint/2010/main" val="17124105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139</TotalTime>
  <Words>492</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Houses:  The Lost American Dream</vt:lpstr>
      <vt:lpstr>Project Details</vt:lpstr>
      <vt:lpstr>Where we got our data</vt:lpstr>
      <vt:lpstr>hypothesis</vt:lpstr>
      <vt:lpstr>Data merging &amp;  Formatting Process</vt:lpstr>
      <vt:lpstr>Modification of data</vt:lpstr>
      <vt:lpstr>Plotting the Data</vt:lpstr>
      <vt:lpstr>Final graph visualization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Houses:  The Lost American Dream</dc:title>
  <dc:creator>Dee Dee</dc:creator>
  <cp:lastModifiedBy>Dee Dee</cp:lastModifiedBy>
  <cp:revision>5</cp:revision>
  <dcterms:created xsi:type="dcterms:W3CDTF">2023-07-25T02:43:24Z</dcterms:created>
  <dcterms:modified xsi:type="dcterms:W3CDTF">2023-07-26T01:54:15Z</dcterms:modified>
</cp:coreProperties>
</file>