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2"/>
  </p:notesMasterIdLst>
  <p:sldIdLst>
    <p:sldId id="256" r:id="rId2"/>
    <p:sldId id="257" r:id="rId3"/>
    <p:sldId id="258" r:id="rId4"/>
    <p:sldId id="259" r:id="rId5"/>
    <p:sldId id="260" r:id="rId6"/>
    <p:sldId id="261" r:id="rId7"/>
    <p:sldId id="265" r:id="rId8"/>
    <p:sldId id="266"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0171" autoAdjust="0"/>
  </p:normalViewPr>
  <p:slideViewPr>
    <p:cSldViewPr snapToGrid="0">
      <p:cViewPr varScale="1">
        <p:scale>
          <a:sx n="59" d="100"/>
          <a:sy n="59" d="100"/>
        </p:scale>
        <p:origin x="86" y="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429AE-3C19-4D52-AB01-1A92B4304493}"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23F8A-0F6C-4F7A-B018-871102F5F3DC}" type="slidenum">
              <a:rPr lang="en-US" smtClean="0"/>
              <a:t>‹#›</a:t>
            </a:fld>
            <a:endParaRPr lang="en-US"/>
          </a:p>
        </p:txBody>
      </p:sp>
    </p:spTree>
    <p:extLst>
      <p:ext uri="{BB962C8B-B14F-4D97-AF65-F5344CB8AC3E}">
        <p14:creationId xmlns:p14="http://schemas.microsoft.com/office/powerpoint/2010/main" val="227309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23F8A-0F6C-4F7A-B018-871102F5F3DC}" type="slidenum">
              <a:rPr lang="en-US" smtClean="0"/>
              <a:t>8</a:t>
            </a:fld>
            <a:endParaRPr lang="en-US"/>
          </a:p>
        </p:txBody>
      </p:sp>
    </p:spTree>
    <p:extLst>
      <p:ext uri="{BB962C8B-B14F-4D97-AF65-F5344CB8AC3E}">
        <p14:creationId xmlns:p14="http://schemas.microsoft.com/office/powerpoint/2010/main" val="246691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23F8A-0F6C-4F7A-B018-871102F5F3DC}" type="slidenum">
              <a:rPr lang="en-US" smtClean="0"/>
              <a:t>9</a:t>
            </a:fld>
            <a:endParaRPr lang="en-US"/>
          </a:p>
        </p:txBody>
      </p:sp>
    </p:spTree>
    <p:extLst>
      <p:ext uri="{BB962C8B-B14F-4D97-AF65-F5344CB8AC3E}">
        <p14:creationId xmlns:p14="http://schemas.microsoft.com/office/powerpoint/2010/main" val="52322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solidFill>
                <a:schemeClr val="bg1"/>
              </a:solidFill>
            </a:endParaRPr>
          </a:p>
        </p:txBody>
      </p:sp>
      <p:sp>
        <p:nvSpPr>
          <p:cNvPr id="6" name="Slide Number Placeholder 5"/>
          <p:cNvSpPr>
            <a:spLocks noGrp="1"/>
          </p:cNvSpPr>
          <p:nvPr>
            <p:ph type="sldNum" sz="quarter" idx="12"/>
          </p:nvPr>
        </p:nvSpPr>
        <p:spPr>
          <a:xfrm>
            <a:off x="1437664" y="798973"/>
            <a:ext cx="811019" cy="503578"/>
          </a:xfrm>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803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71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37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304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131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95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04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1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7525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72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fld id="{A37D6D71-8B28-4ED6-B932-04B197003D23}" type="datetimeFigureOut">
              <a:rPr lang="en-US" smtClean="0"/>
              <a:pPr algn="r"/>
              <a:t>7/27/2023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800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A37D6D71-8B28-4ED6-B932-04B197003D23}" type="datetimeFigureOut">
              <a:rPr lang="en-US" smtClean="0"/>
              <a:pPr algn="r"/>
              <a:t>7/27/2023</a:t>
            </a:fld>
            <a:endParaRPr lang="en-US" spc="50"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l"/>
            <a:fld id="{F97E8200-1950-409B-82E7-99938E7AE355}" type="slidenum">
              <a:rPr lang="en-US" smtClean="0"/>
              <a:pPr algn="l"/>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91222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facade of townhouses">
            <a:extLst>
              <a:ext uri="{FF2B5EF4-FFF2-40B4-BE49-F238E27FC236}">
                <a16:creationId xmlns:a16="http://schemas.microsoft.com/office/drawing/2014/main" id="{227477A4-F22D-77C7-9B37-D82E86232681}"/>
              </a:ext>
            </a:extLst>
          </p:cNvPr>
          <p:cNvPicPr>
            <a:picLocks noChangeAspect="1"/>
          </p:cNvPicPr>
          <p:nvPr/>
        </p:nvPicPr>
        <p:blipFill rotWithShape="1">
          <a:blip r:embed="rId2"/>
          <a:srcRect l="9161" t="9091" r="32055" b="1"/>
          <a:stretch/>
        </p:blipFill>
        <p:spPr>
          <a:xfrm>
            <a:off x="6096000" y="10"/>
            <a:ext cx="6095697" cy="6857990"/>
          </a:xfrm>
          <a:prstGeom prst="rect">
            <a:avLst/>
          </a:prstGeom>
        </p:spPr>
      </p:pic>
      <p:grpSp>
        <p:nvGrpSpPr>
          <p:cNvPr id="11" name="Group 10">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12" name="Rectangle 11">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6D9923-9500-7254-4D32-D4156EA99532}"/>
              </a:ext>
            </a:extLst>
          </p:cNvPr>
          <p:cNvSpPr>
            <a:spLocks noGrp="1"/>
          </p:cNvSpPr>
          <p:nvPr>
            <p:ph type="ctrTitle"/>
          </p:nvPr>
        </p:nvSpPr>
        <p:spPr>
          <a:xfrm>
            <a:off x="1300526" y="1649897"/>
            <a:ext cx="5429361" cy="2602700"/>
          </a:xfrm>
        </p:spPr>
        <p:txBody>
          <a:bodyPr vert="horz" lIns="91440" tIns="45720" rIns="91440" bIns="45720" rtlCol="0" anchor="t" anchorCtr="0">
            <a:normAutofit/>
          </a:bodyPr>
          <a:lstStyle/>
          <a:p>
            <a:pPr algn="r"/>
            <a:r>
              <a:rPr lang="en-US" sz="3600" u="sng" kern="1200" cap="all" spc="120" baseline="0" dirty="0">
                <a:solidFill>
                  <a:schemeClr val="bg1"/>
                </a:solidFill>
                <a:latin typeface="+mj-lt"/>
                <a:ea typeface="+mj-ea"/>
                <a:cs typeface="+mj-cs"/>
              </a:rPr>
              <a:t>Houses:</a:t>
            </a:r>
            <a:r>
              <a:rPr lang="en-US" sz="3600" kern="1200" cap="all" spc="120" baseline="0" dirty="0">
                <a:solidFill>
                  <a:schemeClr val="bg1"/>
                </a:solidFill>
                <a:latin typeface="+mj-lt"/>
                <a:ea typeface="+mj-ea"/>
                <a:cs typeface="+mj-cs"/>
              </a:rPr>
              <a:t> </a:t>
            </a:r>
            <a:br>
              <a:rPr lang="en-US" sz="3600" kern="1200" cap="all" spc="120" baseline="0" dirty="0">
                <a:solidFill>
                  <a:schemeClr val="bg1"/>
                </a:solidFill>
                <a:latin typeface="+mj-lt"/>
                <a:ea typeface="+mj-ea"/>
                <a:cs typeface="+mj-cs"/>
              </a:rPr>
            </a:br>
            <a:r>
              <a:rPr lang="en-US" sz="3600" i="1" kern="1200" cap="all" spc="120" baseline="0" dirty="0">
                <a:solidFill>
                  <a:schemeClr val="bg1"/>
                </a:solidFill>
                <a:latin typeface="+mj-lt"/>
                <a:ea typeface="+mj-ea"/>
                <a:cs typeface="+mj-cs"/>
              </a:rPr>
              <a:t>The Lost American Dream</a:t>
            </a:r>
          </a:p>
        </p:txBody>
      </p:sp>
      <p:sp>
        <p:nvSpPr>
          <p:cNvPr id="3" name="Subtitle 2">
            <a:extLst>
              <a:ext uri="{FF2B5EF4-FFF2-40B4-BE49-F238E27FC236}">
                <a16:creationId xmlns:a16="http://schemas.microsoft.com/office/drawing/2014/main" id="{6CCC5A6B-09E1-9BCD-15BB-C6E44B20854F}"/>
              </a:ext>
            </a:extLst>
          </p:cNvPr>
          <p:cNvSpPr>
            <a:spLocks noGrp="1"/>
          </p:cNvSpPr>
          <p:nvPr>
            <p:ph type="subTitle" idx="1"/>
          </p:nvPr>
        </p:nvSpPr>
        <p:spPr>
          <a:xfrm>
            <a:off x="1300526" y="3094182"/>
            <a:ext cx="5303519" cy="1892211"/>
          </a:xfrm>
        </p:spPr>
        <p:txBody>
          <a:bodyPr vert="horz" lIns="91440" tIns="45720" rIns="91440" bIns="45720" rtlCol="0" anchor="ctr">
            <a:noAutofit/>
          </a:bodyPr>
          <a:lstStyle/>
          <a:p>
            <a:pPr algn="r">
              <a:lnSpc>
                <a:spcPct val="110000"/>
              </a:lnSpc>
            </a:pPr>
            <a:r>
              <a:rPr lang="en-US" sz="1000" dirty="0">
                <a:solidFill>
                  <a:schemeClr val="bg1"/>
                </a:solidFill>
              </a:rPr>
              <a:t>Python Project</a:t>
            </a:r>
            <a:br>
              <a:rPr lang="en-US" sz="1000" dirty="0">
                <a:solidFill>
                  <a:schemeClr val="bg1"/>
                </a:solidFill>
              </a:rPr>
            </a:br>
            <a:br>
              <a:rPr lang="en-US" sz="1000" dirty="0">
                <a:solidFill>
                  <a:schemeClr val="bg1"/>
                </a:solidFill>
              </a:rPr>
            </a:br>
            <a:r>
              <a:rPr lang="en-US" sz="1000" dirty="0">
                <a:solidFill>
                  <a:schemeClr val="bg1"/>
                </a:solidFill>
              </a:rPr>
              <a:t>Team Members:</a:t>
            </a:r>
            <a:br>
              <a:rPr lang="en-US" sz="1000" dirty="0">
                <a:solidFill>
                  <a:schemeClr val="bg1"/>
                </a:solidFill>
              </a:rPr>
            </a:br>
            <a:r>
              <a:rPr lang="en-US" sz="1000" dirty="0">
                <a:solidFill>
                  <a:schemeClr val="bg1"/>
                </a:solidFill>
              </a:rPr>
              <a:t>Marvina L., Ciin Cing, Dren L.</a:t>
            </a:r>
          </a:p>
        </p:txBody>
      </p:sp>
      <p:cxnSp>
        <p:nvCxnSpPr>
          <p:cNvPr id="17" name="Straight Connector 16">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989C3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721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Houses in an area">
            <a:extLst>
              <a:ext uri="{FF2B5EF4-FFF2-40B4-BE49-F238E27FC236}">
                <a16:creationId xmlns:a16="http://schemas.microsoft.com/office/drawing/2014/main" id="{305605FB-CF60-EAE8-FB51-3D42EBBFA3F6}"/>
              </a:ext>
            </a:extLst>
          </p:cNvPr>
          <p:cNvPicPr>
            <a:picLocks noChangeAspect="1"/>
          </p:cNvPicPr>
          <p:nvPr/>
        </p:nvPicPr>
        <p:blipFill rotWithShape="1">
          <a:blip r:embed="rId3"/>
          <a:srcRect l="9091" t="21151" b="2238"/>
          <a:stretch/>
        </p:blipFill>
        <p:spPr>
          <a:xfrm>
            <a:off x="305" y="10"/>
            <a:ext cx="12191695" cy="6857990"/>
          </a:xfrm>
          <a:prstGeom prst="rect">
            <a:avLst/>
          </a:prstGeom>
        </p:spPr>
      </p:pic>
      <p:sp>
        <p:nvSpPr>
          <p:cNvPr id="18" name="Rectangle 17">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84F3-6249-7897-09B7-093AC72BFE6C}"/>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conclusion</a:t>
            </a:r>
          </a:p>
        </p:txBody>
      </p:sp>
      <p:cxnSp>
        <p:nvCxnSpPr>
          <p:cNvPr id="20" name="Straight Connector 19">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B2905A"/>
            </a:solidFill>
          </a:ln>
        </p:spPr>
        <p:style>
          <a:lnRef idx="3">
            <a:schemeClr val="accent1"/>
          </a:lnRef>
          <a:fillRef idx="0">
            <a:schemeClr val="accent1"/>
          </a:fillRef>
          <a:effectRef idx="2">
            <a:schemeClr val="accent1"/>
          </a:effectRef>
          <a:fontRef idx="minor">
            <a:schemeClr val="tx1"/>
          </a:fontRef>
        </p:style>
      </p:cxnSp>
      <p:sp>
        <p:nvSpPr>
          <p:cNvPr id="3" name="Vertical Text Placeholder 2">
            <a:extLst>
              <a:ext uri="{FF2B5EF4-FFF2-40B4-BE49-F238E27FC236}">
                <a16:creationId xmlns:a16="http://schemas.microsoft.com/office/drawing/2014/main" id="{BD0F0B39-4688-4DA0-3575-47C889694057}"/>
              </a:ext>
            </a:extLst>
          </p:cNvPr>
          <p:cNvSpPr>
            <a:spLocks noGrp="1"/>
          </p:cNvSpPr>
          <p:nvPr>
            <p:ph type="body" orient="vert" idx="1"/>
          </p:nvPr>
        </p:nvSpPr>
        <p:spPr>
          <a:xfrm>
            <a:off x="4063421" y="2015733"/>
            <a:ext cx="6815731" cy="4021267"/>
          </a:xfrm>
        </p:spPr>
        <p:txBody>
          <a:bodyPr vert="horz" lIns="91440" tIns="45720" rIns="91440" bIns="45720" rtlCol="0" anchor="t">
            <a:normAutofit lnSpcReduction="10000"/>
          </a:bodyPr>
          <a:lstStyle/>
          <a:p>
            <a:pPr>
              <a:lnSpc>
                <a:spcPct val="110000"/>
              </a:lnSpc>
              <a:buClr>
                <a:srgbClr val="B2905A"/>
              </a:buClr>
            </a:pPr>
            <a:r>
              <a:rPr lang="en-US" sz="1700" dirty="0">
                <a:solidFill>
                  <a:srgbClr val="FFFFFE"/>
                </a:solidFill>
              </a:rPr>
              <a:t>Home prices in the markets we analyzed weren’t as significantly impacted by fluctuations in interest rates as initially hypothesized.  Home prices decreased at a slower rate, we believe, due to government interventions to stimulate home sales after the housing bubble burst in 2008. </a:t>
            </a:r>
          </a:p>
          <a:p>
            <a:pPr>
              <a:lnSpc>
                <a:spcPct val="110000"/>
              </a:lnSpc>
              <a:buClr>
                <a:srgbClr val="B2905A"/>
              </a:buClr>
            </a:pPr>
            <a:r>
              <a:rPr lang="en-US" sz="1700" dirty="0">
                <a:solidFill>
                  <a:srgbClr val="FFFFFE"/>
                </a:solidFill>
              </a:rPr>
              <a:t>When the interest rate was cut sharply in 2008, due to the housing crisis, house sales decreased while home prices remained unaffected.  The lines in our graphs display a sudden decline  in the interest rate, while the State HPIs remain steady.</a:t>
            </a:r>
          </a:p>
          <a:p>
            <a:pPr>
              <a:lnSpc>
                <a:spcPct val="110000"/>
              </a:lnSpc>
              <a:buClr>
                <a:srgbClr val="B2905A"/>
              </a:buClr>
            </a:pPr>
            <a:r>
              <a:rPr lang="en-US" sz="1700" dirty="0">
                <a:solidFill>
                  <a:srgbClr val="FFFFFE"/>
                </a:solidFill>
              </a:rPr>
              <a:t>Overall, we believe our hypothesis was proven to be only partially correct.  The data revealed that changes in the Federal interest rate did have significant impacts on the markets analyzed initially,  but other factors decreased its effect considerably during the years following 2008.</a:t>
            </a:r>
          </a:p>
          <a:p>
            <a:pPr>
              <a:lnSpc>
                <a:spcPct val="110000"/>
              </a:lnSpc>
              <a:buClr>
                <a:srgbClr val="B2905A"/>
              </a:buClr>
            </a:pPr>
            <a:endParaRPr lang="en-US" sz="1700" dirty="0">
              <a:solidFill>
                <a:srgbClr val="FFFFFE"/>
              </a:solidFill>
            </a:endParaRPr>
          </a:p>
        </p:txBody>
      </p:sp>
    </p:spTree>
    <p:extLst>
      <p:ext uri="{BB962C8B-B14F-4D97-AF65-F5344CB8AC3E}">
        <p14:creationId xmlns:p14="http://schemas.microsoft.com/office/powerpoint/2010/main" val="171241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6" name="Rectangle 3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 name="Picture 3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3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3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40">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descr="Houses in a subdivision">
            <a:extLst>
              <a:ext uri="{FF2B5EF4-FFF2-40B4-BE49-F238E27FC236}">
                <a16:creationId xmlns:a16="http://schemas.microsoft.com/office/drawing/2014/main" id="{C5C88C42-F190-40C3-A504-FA28B8EB0EC0}"/>
              </a:ext>
            </a:extLst>
          </p:cNvPr>
          <p:cNvPicPr>
            <a:picLocks noChangeAspect="1"/>
          </p:cNvPicPr>
          <p:nvPr/>
        </p:nvPicPr>
        <p:blipFill rotWithShape="1">
          <a:blip r:embed="rId3"/>
          <a:srcRect l="14584" t="9091" r="31480"/>
          <a:stretch/>
        </p:blipFill>
        <p:spPr>
          <a:xfrm>
            <a:off x="6096000" y="10"/>
            <a:ext cx="6095697" cy="6857990"/>
          </a:xfrm>
          <a:prstGeom prst="rect">
            <a:avLst/>
          </a:prstGeom>
        </p:spPr>
      </p:pic>
      <p:grpSp>
        <p:nvGrpSpPr>
          <p:cNvPr id="53" name="Group 42">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44" name="Rectangle 43">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4236-4F32-6BCA-1902-CC4B23146BEC}"/>
              </a:ext>
            </a:extLst>
          </p:cNvPr>
          <p:cNvSpPr>
            <a:spLocks noGrp="1"/>
          </p:cNvSpPr>
          <p:nvPr>
            <p:ph type="title"/>
          </p:nvPr>
        </p:nvSpPr>
        <p:spPr>
          <a:xfrm>
            <a:off x="1300526" y="1649897"/>
            <a:ext cx="5429361" cy="2602700"/>
          </a:xfrm>
        </p:spPr>
        <p:txBody>
          <a:bodyPr vert="horz" lIns="91440" tIns="45720" rIns="91440" bIns="0" rtlCol="0" anchor="t" anchorCtr="0">
            <a:normAutofit/>
          </a:bodyPr>
          <a:lstStyle/>
          <a:p>
            <a:pPr algn="r"/>
            <a:r>
              <a:rPr lang="en-US" dirty="0">
                <a:solidFill>
                  <a:schemeClr val="bg1"/>
                </a:solidFill>
              </a:rPr>
              <a:t>Project Details</a:t>
            </a:r>
          </a:p>
        </p:txBody>
      </p:sp>
      <p:sp>
        <p:nvSpPr>
          <p:cNvPr id="3" name="Text Placeholder 2">
            <a:extLst>
              <a:ext uri="{FF2B5EF4-FFF2-40B4-BE49-F238E27FC236}">
                <a16:creationId xmlns:a16="http://schemas.microsoft.com/office/drawing/2014/main" id="{D3A5B4A5-C2F3-F95F-119B-E646DACC1840}"/>
              </a:ext>
            </a:extLst>
          </p:cNvPr>
          <p:cNvSpPr>
            <a:spLocks noGrp="1"/>
          </p:cNvSpPr>
          <p:nvPr>
            <p:ph type="body" idx="1"/>
          </p:nvPr>
        </p:nvSpPr>
        <p:spPr>
          <a:xfrm>
            <a:off x="1300526" y="2383694"/>
            <a:ext cx="5303519" cy="2602699"/>
          </a:xfrm>
        </p:spPr>
        <p:txBody>
          <a:bodyPr vert="horz" lIns="91440" tIns="91440" rIns="91440" bIns="91440" rtlCol="0" anchor="ctr">
            <a:noAutofit/>
          </a:bodyPr>
          <a:lstStyle/>
          <a:p>
            <a:pPr algn="r">
              <a:lnSpc>
                <a:spcPct val="110000"/>
              </a:lnSpc>
            </a:pPr>
            <a:r>
              <a:rPr lang="en-US" sz="1600" cap="all" dirty="0">
                <a:solidFill>
                  <a:schemeClr val="bg1"/>
                </a:solidFill>
              </a:rPr>
              <a:t>Our project focuses on Home Prices and Interest Rates in key states and the US overall</a:t>
            </a:r>
            <a:br>
              <a:rPr lang="en-US" sz="1600" cap="all" dirty="0">
                <a:solidFill>
                  <a:schemeClr val="bg1"/>
                </a:solidFill>
              </a:rPr>
            </a:br>
            <a:br>
              <a:rPr lang="en-US" sz="1600" cap="all" dirty="0">
                <a:solidFill>
                  <a:schemeClr val="bg1"/>
                </a:solidFill>
              </a:rPr>
            </a:br>
            <a:r>
              <a:rPr lang="en-US" sz="1600" cap="all" dirty="0">
                <a:solidFill>
                  <a:schemeClr val="bg1"/>
                </a:solidFill>
              </a:rPr>
              <a:t>with a comparative analysis  of the two key components of the hypothesis</a:t>
            </a:r>
          </a:p>
        </p:txBody>
      </p:sp>
      <p:cxnSp>
        <p:nvCxnSpPr>
          <p:cNvPr id="49" name="Straight Connector 48">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B896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369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 name="Picture 3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3" descr="Stock exchange numbers">
            <a:extLst>
              <a:ext uri="{FF2B5EF4-FFF2-40B4-BE49-F238E27FC236}">
                <a16:creationId xmlns:a16="http://schemas.microsoft.com/office/drawing/2014/main" id="{DD89FB21-0B24-3640-CD88-56A8F78D0B6D}"/>
              </a:ext>
            </a:extLst>
          </p:cNvPr>
          <p:cNvPicPr>
            <a:picLocks noChangeAspect="1"/>
          </p:cNvPicPr>
          <p:nvPr/>
        </p:nvPicPr>
        <p:blipFill rotWithShape="1">
          <a:blip r:embed="rId3"/>
          <a:srcRect l="9091" t="15983" b="7406"/>
          <a:stretch/>
        </p:blipFill>
        <p:spPr>
          <a:xfrm>
            <a:off x="2" y="10"/>
            <a:ext cx="12191695" cy="6857990"/>
          </a:xfrm>
          <a:prstGeom prst="rect">
            <a:avLst/>
          </a:prstGeom>
        </p:spPr>
      </p:pic>
      <p:sp>
        <p:nvSpPr>
          <p:cNvPr id="39" name="Rectangle 38">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B3334-36DD-8D84-E8D2-B5523ED195E8}"/>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Where we got our data</a:t>
            </a:r>
          </a:p>
        </p:txBody>
      </p:sp>
      <p:cxnSp>
        <p:nvCxnSpPr>
          <p:cNvPr id="41" name="Straight Connector 40">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FEFF67"/>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E8275F70-1410-029C-6087-E19D14FE668C}"/>
              </a:ext>
            </a:extLst>
          </p:cNvPr>
          <p:cNvSpPr txBox="1"/>
          <p:nvPr/>
        </p:nvSpPr>
        <p:spPr>
          <a:xfrm>
            <a:off x="4063421" y="2015733"/>
            <a:ext cx="6815731" cy="4021267"/>
          </a:xfrm>
          <a:prstGeom prst="rect">
            <a:avLst/>
          </a:prstGeom>
        </p:spPr>
        <p:txBody>
          <a:bodyPr vert="horz" lIns="91440" tIns="45720" rIns="91440" bIns="45720" rtlCol="0" anchor="t">
            <a:normAutofit/>
          </a:bodyPr>
          <a:lstStyle/>
          <a:p>
            <a:pPr lvl="0"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This is our data sources: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https://www.kaggle.com/datasets/federalreserve/interest-rates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https://www.bankrate.com/banking/federal-reserve/history-of-federal-funds-rate/#2001</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https://fred.stlouisfed.org/series/MDSTHPI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https://fred.stlouisfed.org/series/TXSTHPI#0</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https://fred.stlouisfed.org/series/CTSTHPI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https://fred.stlouisfed.org/series/USSTHPI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https://www.macrotrends.net/2015/fed-funds-rate-historical-chart</a:t>
            </a:r>
          </a:p>
        </p:txBody>
      </p:sp>
    </p:spTree>
    <p:extLst>
      <p:ext uri="{BB962C8B-B14F-4D97-AF65-F5344CB8AC3E}">
        <p14:creationId xmlns:p14="http://schemas.microsoft.com/office/powerpoint/2010/main" val="57595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946760F-762D-18B8-8D50-4BD14BBB1F3C}"/>
              </a:ext>
            </a:extLst>
          </p:cNvPr>
          <p:cNvSpPr>
            <a:spLocks noGrp="1"/>
          </p:cNvSpPr>
          <p:nvPr>
            <p:ph type="title"/>
          </p:nvPr>
        </p:nvSpPr>
        <p:spPr>
          <a:xfrm>
            <a:off x="7218030" y="804520"/>
            <a:ext cx="3520367" cy="1049235"/>
          </a:xfrm>
        </p:spPr>
        <p:txBody>
          <a:bodyPr vert="horz" lIns="91440" tIns="45720" rIns="91440" bIns="45720" rtlCol="0" anchor="t" anchorCtr="1">
            <a:normAutofit/>
          </a:bodyPr>
          <a:lstStyle/>
          <a:p>
            <a:r>
              <a:rPr lang="en-US"/>
              <a:t>hypothesis</a:t>
            </a:r>
          </a:p>
        </p:txBody>
      </p:sp>
      <p:sp>
        <p:nvSpPr>
          <p:cNvPr id="22" name="Rectangle 21">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25" name="Rectangle 24">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Complex maths formulae on a blackboard">
            <a:extLst>
              <a:ext uri="{FF2B5EF4-FFF2-40B4-BE49-F238E27FC236}">
                <a16:creationId xmlns:a16="http://schemas.microsoft.com/office/drawing/2014/main" id="{E690E5A5-A788-C6F2-CB80-B19B96116EB8}"/>
              </a:ext>
            </a:extLst>
          </p:cNvPr>
          <p:cNvPicPr>
            <a:picLocks noChangeAspect="1"/>
          </p:cNvPicPr>
          <p:nvPr/>
        </p:nvPicPr>
        <p:blipFill rotWithShape="1">
          <a:blip r:embed="rId3"/>
          <a:srcRect l="3191" r="5700" b="-2"/>
          <a:stretch/>
        </p:blipFill>
        <p:spPr>
          <a:xfrm>
            <a:off x="1271223" y="1116345"/>
            <a:ext cx="4825148" cy="3866172"/>
          </a:xfrm>
          <a:prstGeom prst="rect">
            <a:avLst/>
          </a:prstGeom>
        </p:spPr>
      </p:pic>
      <p:sp>
        <p:nvSpPr>
          <p:cNvPr id="3" name="Vertical Text Placeholder 2">
            <a:extLst>
              <a:ext uri="{FF2B5EF4-FFF2-40B4-BE49-F238E27FC236}">
                <a16:creationId xmlns:a16="http://schemas.microsoft.com/office/drawing/2014/main" id="{68745D99-B44B-5707-AD47-E8DDB0D41F0A}"/>
              </a:ext>
            </a:extLst>
          </p:cNvPr>
          <p:cNvSpPr>
            <a:spLocks noGrp="1"/>
          </p:cNvSpPr>
          <p:nvPr>
            <p:ph type="body" orient="vert" idx="1"/>
          </p:nvPr>
        </p:nvSpPr>
        <p:spPr>
          <a:xfrm>
            <a:off x="7218029" y="2015732"/>
            <a:ext cx="3520368" cy="3450613"/>
          </a:xfrm>
        </p:spPr>
        <p:txBody>
          <a:bodyPr vert="horz" lIns="91440" tIns="45720" rIns="91440" bIns="45720" rtlCol="0" anchor="t" anchorCtr="0">
            <a:normAutofit/>
          </a:bodyPr>
          <a:lstStyle/>
          <a:p>
            <a:pPr marL="0"/>
            <a:r>
              <a:rPr lang="en-US" cap="all" dirty="0"/>
              <a:t>We predict the average home price in CT, MD, TX,WA and the US will have a direct correlation with the Federal Funds interest Rate</a:t>
            </a:r>
          </a:p>
        </p:txBody>
      </p:sp>
      <p:pic>
        <p:nvPicPr>
          <p:cNvPr id="28" name="Picture 27">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FBF75CB6-91BE-BE21-CB4E-595FF66CDE8F}"/>
              </a:ext>
            </a:extLst>
          </p:cNvPr>
          <p:cNvPicPr>
            <a:picLocks noChangeAspect="1"/>
          </p:cNvPicPr>
          <p:nvPr/>
        </p:nvPicPr>
        <p:blipFill rotWithShape="1">
          <a:blip r:embed="rId3">
            <a:duotone>
              <a:schemeClr val="bg2">
                <a:shade val="45000"/>
                <a:satMod val="135000"/>
              </a:schemeClr>
              <a:prstClr val="white"/>
            </a:duotone>
            <a:alphaModFix amt="50000"/>
          </a:blip>
          <a:srcRect t="1219" r="-1" b="14509"/>
          <a:stretch/>
        </p:blipFill>
        <p:spPr>
          <a:xfrm>
            <a:off x="305" y="10"/>
            <a:ext cx="12191695"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24AE4-8DBA-BA08-1C1E-4F766611AE88}"/>
              </a:ext>
            </a:extLst>
          </p:cNvPr>
          <p:cNvSpPr>
            <a:spLocks noGrp="1"/>
          </p:cNvSpPr>
          <p:nvPr>
            <p:ph type="title"/>
          </p:nvPr>
        </p:nvSpPr>
        <p:spPr>
          <a:xfrm>
            <a:off x="2417779" y="802298"/>
            <a:ext cx="8637073" cy="2541431"/>
          </a:xfrm>
        </p:spPr>
        <p:txBody>
          <a:bodyPr vert="horz" lIns="91440" tIns="45720" rIns="91440" bIns="0" rtlCol="0" anchor="b">
            <a:normAutofit/>
          </a:bodyPr>
          <a:lstStyle/>
          <a:p>
            <a:r>
              <a:rPr lang="en-US" sz="4400" dirty="0"/>
              <a:t>Data CLEANING, MODIFICATION &amp; merging</a:t>
            </a:r>
          </a:p>
        </p:txBody>
      </p:sp>
      <p:sp>
        <p:nvSpPr>
          <p:cNvPr id="3" name="Vertical Text Placeholder 2">
            <a:extLst>
              <a:ext uri="{FF2B5EF4-FFF2-40B4-BE49-F238E27FC236}">
                <a16:creationId xmlns:a16="http://schemas.microsoft.com/office/drawing/2014/main" id="{E22C020A-F7F1-7AA2-4F41-8F06524AD9FB}"/>
              </a:ext>
            </a:extLst>
          </p:cNvPr>
          <p:cNvSpPr>
            <a:spLocks noGrp="1"/>
          </p:cNvSpPr>
          <p:nvPr>
            <p:ph type="body" orient="vert" idx="1"/>
          </p:nvPr>
        </p:nvSpPr>
        <p:spPr>
          <a:xfrm>
            <a:off x="2417780" y="3531204"/>
            <a:ext cx="8637072" cy="977621"/>
          </a:xfrm>
        </p:spPr>
        <p:txBody>
          <a:bodyPr vert="horz" lIns="91440" tIns="91440" rIns="91440" bIns="91440" rtlCol="0" anchorCtr="0">
            <a:normAutofit/>
          </a:bodyPr>
          <a:lstStyle/>
          <a:p>
            <a:pPr marL="0" indent="0">
              <a:buNone/>
            </a:pPr>
            <a:r>
              <a:rPr lang="en-US" sz="1800" cap="all" dirty="0"/>
              <a:t>After gathering the different sources of data</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8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CLEANING &amp; MERGING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After reading in and identifying which datatypes were in the .csv files</a:t>
            </a:r>
          </a:p>
          <a:p>
            <a:pPr lvl="1"/>
            <a:r>
              <a:rPr lang="en-US" dirty="0"/>
              <a:t>A datetime function was used to convert the date datatypes</a:t>
            </a:r>
          </a:p>
          <a:p>
            <a:pPr lvl="1"/>
            <a:r>
              <a:rPr lang="en-US" dirty="0"/>
              <a:t>Re-formatted column names for data uniformity; and to ensure a successful merge</a:t>
            </a:r>
          </a:p>
          <a:p>
            <a:r>
              <a:rPr lang="en-US" dirty="0"/>
              <a:t>A </a:t>
            </a:r>
            <a:r>
              <a:rPr lang="en-US" dirty="0" err="1"/>
              <a:t>concat</a:t>
            </a:r>
            <a:r>
              <a:rPr lang="en-US" dirty="0"/>
              <a:t>( ) was used to merge six .csv files</a:t>
            </a:r>
          </a:p>
          <a:p>
            <a:r>
              <a:rPr lang="en-US" dirty="0"/>
              <a:t>A group decision was made to avoid missing values in our data:  we would adjust the time frame used in our Project to ensure there would be no missing values</a:t>
            </a:r>
          </a:p>
        </p:txBody>
      </p:sp>
    </p:spTree>
    <p:extLst>
      <p:ext uri="{BB962C8B-B14F-4D97-AF65-F5344CB8AC3E}">
        <p14:creationId xmlns:p14="http://schemas.microsoft.com/office/powerpoint/2010/main" val="187164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Modification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There were a few modifications and updates needed for the sheets including renaming columns, cutting down a few raw csv.files and rearranging dates to appear like the other sheets we had cleaned. </a:t>
            </a:r>
          </a:p>
          <a:p>
            <a:r>
              <a:rPr lang="en-US" dirty="0"/>
              <a:t>Some of the functions used were pandas DataFrame, averaging monthly numbers for Quarters, .datetime, read.csv, dt.to_period, dt.to_timestamp, and others. </a:t>
            </a:r>
          </a:p>
          <a:p>
            <a:r>
              <a:rPr lang="en-US" dirty="0"/>
              <a:t>Once these modifications were made, we were able to seamlessly connect our sheets together to be easily turned into graphs and plots that could be read visually.</a:t>
            </a:r>
          </a:p>
        </p:txBody>
      </p:sp>
    </p:spTree>
    <p:extLst>
      <p:ext uri="{BB962C8B-B14F-4D97-AF65-F5344CB8AC3E}">
        <p14:creationId xmlns:p14="http://schemas.microsoft.com/office/powerpoint/2010/main" val="47810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8892-88E3-4BFC-061D-1414F106D709}"/>
              </a:ext>
            </a:extLst>
          </p:cNvPr>
          <p:cNvSpPr>
            <a:spLocks noGrp="1"/>
          </p:cNvSpPr>
          <p:nvPr>
            <p:ph type="title"/>
          </p:nvPr>
        </p:nvSpPr>
        <p:spPr/>
        <p:txBody>
          <a:bodyPr/>
          <a:lstStyle/>
          <a:p>
            <a:r>
              <a:rPr lang="en-US" dirty="0"/>
              <a:t>Plotting the data</a:t>
            </a:r>
          </a:p>
        </p:txBody>
      </p:sp>
      <p:sp>
        <p:nvSpPr>
          <p:cNvPr id="5" name="Vertical Text Placeholder 2">
            <a:extLst>
              <a:ext uri="{FF2B5EF4-FFF2-40B4-BE49-F238E27FC236}">
                <a16:creationId xmlns:a16="http://schemas.microsoft.com/office/drawing/2014/main" id="{623F8150-E416-6771-F5DB-8C8E4EBE2816}"/>
              </a:ext>
            </a:extLst>
          </p:cNvPr>
          <p:cNvSpPr>
            <a:spLocks noGrp="1"/>
          </p:cNvSpPr>
          <p:nvPr>
            <p:ph idx="1"/>
          </p:nvPr>
        </p:nvSpPr>
        <p:spPr>
          <a:xfrm>
            <a:off x="5043488" y="284480"/>
            <a:ext cx="6013450" cy="5770880"/>
          </a:xfrm>
        </p:spPr>
        <p:txBody>
          <a:bodyPr vert="horz" lIns="91440" tIns="91440" rIns="91440" bIns="91440" rtlCol="0" anchor="ctr">
            <a:normAutofit/>
          </a:bodyPr>
          <a:lstStyle/>
          <a:p>
            <a:pPr marL="342900" indent="-342900">
              <a:buFont typeface="+mj-lt"/>
              <a:buAutoNum type="arabicPeriod"/>
            </a:pPr>
            <a:r>
              <a:rPr lang="en-US" dirty="0"/>
              <a:t>In order to graph lines, dataset had to align values. </a:t>
            </a:r>
          </a:p>
          <a:p>
            <a:pPr marL="800100" lvl="1" indent="-342900">
              <a:buFont typeface="+mj-lt"/>
              <a:buAutoNum type="arabicPeriod"/>
            </a:pPr>
            <a:r>
              <a:rPr lang="en-US" sz="2000" dirty="0"/>
              <a:t>Cut down our timeline from 2023 to 2016</a:t>
            </a:r>
          </a:p>
          <a:p>
            <a:pPr marL="342900" indent="-342900">
              <a:buFont typeface="+mj-lt"/>
              <a:buAutoNum type="arabicPeriod"/>
            </a:pPr>
            <a:r>
              <a:rPr lang="en-US" dirty="0"/>
              <a:t>To create a graph with multiple line plots and two y-axes because interest rates and housing prices were on different scales. </a:t>
            </a:r>
          </a:p>
          <a:p>
            <a:pPr marL="342900" indent="-342900">
              <a:buFont typeface="+mj-lt"/>
              <a:buAutoNum type="arabicPeriod"/>
            </a:pPr>
            <a:r>
              <a:rPr lang="en-US" dirty="0"/>
              <a:t>Created variables with x = year &amp; y = state/U.S/int</a:t>
            </a:r>
          </a:p>
          <a:p>
            <a:pPr marL="342900" indent="-342900">
              <a:buFont typeface="+mj-lt"/>
              <a:buAutoNum type="arabicPeriod"/>
            </a:pPr>
            <a:r>
              <a:rPr lang="en-US" dirty="0"/>
              <a:t>To combine the two axes: </a:t>
            </a:r>
          </a:p>
          <a:p>
            <a:pPr marL="342900" indent="-342900">
              <a:buFont typeface="+mj-lt"/>
              <a:buAutoNum type="arabicPeriod"/>
            </a:pPr>
            <a:r>
              <a:rPr lang="en-US" dirty="0"/>
              <a:t>After that, just label, title, add color, and create a legend. </a:t>
            </a:r>
            <a:endParaRPr lang="en-US" cap="all" dirty="0"/>
          </a:p>
        </p:txBody>
      </p:sp>
      <p:pic>
        <p:nvPicPr>
          <p:cNvPr id="4" name="Picture 3">
            <a:extLst>
              <a:ext uri="{FF2B5EF4-FFF2-40B4-BE49-F238E27FC236}">
                <a16:creationId xmlns:a16="http://schemas.microsoft.com/office/drawing/2014/main" id="{ECF8B26F-81CC-9992-4D99-05CC3C0EA7C1}"/>
              </a:ext>
            </a:extLst>
          </p:cNvPr>
          <p:cNvPicPr>
            <a:picLocks noChangeAspect="1"/>
          </p:cNvPicPr>
          <p:nvPr/>
        </p:nvPicPr>
        <p:blipFill>
          <a:blip r:embed="rId3"/>
          <a:stretch>
            <a:fillRect/>
          </a:stretch>
        </p:blipFill>
        <p:spPr>
          <a:xfrm>
            <a:off x="8249330" y="3879669"/>
            <a:ext cx="2497999" cy="355675"/>
          </a:xfrm>
          <a:prstGeom prst="rect">
            <a:avLst/>
          </a:prstGeom>
        </p:spPr>
      </p:pic>
    </p:spTree>
    <p:extLst>
      <p:ext uri="{BB962C8B-B14F-4D97-AF65-F5344CB8AC3E}">
        <p14:creationId xmlns:p14="http://schemas.microsoft.com/office/powerpoint/2010/main" val="15140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4359E3C-B387-04D6-462F-F0383F4CC92F}"/>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Final graph visualization</a:t>
            </a:r>
          </a:p>
        </p:txBody>
      </p:sp>
      <p:sp>
        <p:nvSpPr>
          <p:cNvPr id="25" name="Rectangle 2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6EF45D4D-5FEB-9F83-6188-17213237D9DC}"/>
              </a:ext>
            </a:extLst>
          </p:cNvPr>
          <p:cNvSpPr txBox="1"/>
          <p:nvPr/>
        </p:nvSpPr>
        <p:spPr>
          <a:xfrm>
            <a:off x="1451581" y="2015732"/>
            <a:ext cx="3526523" cy="3450613"/>
          </a:xfrm>
          <a:prstGeom prst="rect">
            <a:avLst/>
          </a:prstGeom>
        </p:spPr>
        <p:txBody>
          <a:bodyPr vert="horz" lIns="91440" tIns="45720" rIns="91440" bIns="45720" rtlCol="0" anchor="t" anchorCtr="0">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In this composite graph, 4 states (CT, MD, TX, WA) were originally aligned with the Federal Interest Rate.  Then in 2008, there was a sharp decline in the interest rate, which was caused by the housing crisis of 2008 and a change in the Federal Reserve policy.</a:t>
            </a:r>
          </a:p>
        </p:txBody>
      </p:sp>
      <p:grpSp>
        <p:nvGrpSpPr>
          <p:cNvPr id="27" name="Group 2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8" name="Rectangle 2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18D2D077-D227-9324-208A-942D9E5FD2EA}"/>
              </a:ext>
            </a:extLst>
          </p:cNvPr>
          <p:cNvPicPr>
            <a:picLocks noChangeAspect="1"/>
          </p:cNvPicPr>
          <p:nvPr/>
        </p:nvPicPr>
        <p:blipFill rotWithShape="1">
          <a:blip r:embed="rId4"/>
          <a:srcRect r="6465" b="-2"/>
          <a:stretch/>
        </p:blipFill>
        <p:spPr>
          <a:xfrm>
            <a:off x="6093926" y="1116345"/>
            <a:ext cx="4821551" cy="3866172"/>
          </a:xfrm>
          <a:prstGeom prst="rect">
            <a:avLst/>
          </a:prstGeom>
        </p:spPr>
      </p:pic>
      <p:pic>
        <p:nvPicPr>
          <p:cNvPr id="31" name="Picture 3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516</TotalTime>
  <Words>669</Words>
  <Application>Microsoft Office PowerPoint</Application>
  <PresentationFormat>Widescreen</PresentationFormat>
  <Paragraphs>42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Houses:  The Lost American Dream</vt:lpstr>
      <vt:lpstr>Project Details</vt:lpstr>
      <vt:lpstr>Where we got our data</vt:lpstr>
      <vt:lpstr>hypothesis</vt:lpstr>
      <vt:lpstr>Data CLEANING, MODIFICATION &amp; merging</vt:lpstr>
      <vt:lpstr>CLEANING &amp; MERGING of data</vt:lpstr>
      <vt:lpstr>Modification of data</vt:lpstr>
      <vt:lpstr>Plotting the data</vt:lpstr>
      <vt:lpstr>Final graph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Houses:  The Lost American Dream</dc:title>
  <dc:creator>Dee Dee</dc:creator>
  <cp:lastModifiedBy>Ciin Cing</cp:lastModifiedBy>
  <cp:revision>11</cp:revision>
  <dcterms:created xsi:type="dcterms:W3CDTF">2023-07-25T02:43:24Z</dcterms:created>
  <dcterms:modified xsi:type="dcterms:W3CDTF">2023-07-27T21:13:01Z</dcterms:modified>
</cp:coreProperties>
</file>