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7/25/2023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9161" t="9091" r="32055" b="1"/>
          <a:stretch/>
        </p:blipFill>
        <p:spPr>
          <a:xfrm>
            <a:off x="6096000" y="10"/>
            <a:ext cx="6095697" cy="6857990"/>
          </a:xfrm>
          <a:prstGeom prst="rect">
            <a:avLst/>
          </a:prstGeom>
        </p:spPr>
      </p:pic>
      <p:grpSp>
        <p:nvGrpSpPr>
          <p:cNvPr id="11" name="Group 10">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12" name="Rectangle 11">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300526" y="1649897"/>
            <a:ext cx="5429361" cy="2602700"/>
          </a:xfrm>
        </p:spPr>
        <p:txBody>
          <a:bodyPr vert="horz" lIns="91440" tIns="45720" rIns="91440" bIns="45720" rtlCol="0" anchor="t" anchorCtr="0">
            <a:normAutofit/>
          </a:bodyPr>
          <a:lstStyle/>
          <a:p>
            <a:pPr algn="r"/>
            <a:r>
              <a:rPr lang="en-US" sz="3600" u="sng" kern="1200" cap="all" spc="120" baseline="0" dirty="0">
                <a:solidFill>
                  <a:schemeClr val="bg1"/>
                </a:solidFill>
                <a:latin typeface="+mj-lt"/>
                <a:ea typeface="+mj-ea"/>
                <a:cs typeface="+mj-cs"/>
              </a:rPr>
              <a:t>Houses:</a:t>
            </a:r>
            <a:r>
              <a:rPr lang="en-US" sz="3600" kern="1200" cap="all" spc="120" baseline="0" dirty="0">
                <a:solidFill>
                  <a:schemeClr val="bg1"/>
                </a:solidFill>
                <a:latin typeface="+mj-lt"/>
                <a:ea typeface="+mj-ea"/>
                <a:cs typeface="+mj-cs"/>
              </a:rPr>
              <a:t> </a:t>
            </a:r>
            <a:br>
              <a:rPr lang="en-US" sz="3600" kern="1200" cap="all" spc="120" baseline="0" dirty="0">
                <a:solidFill>
                  <a:schemeClr val="bg1"/>
                </a:solidFill>
                <a:latin typeface="+mj-lt"/>
                <a:ea typeface="+mj-ea"/>
                <a:cs typeface="+mj-cs"/>
              </a:rPr>
            </a:br>
            <a:r>
              <a:rPr lang="en-US" sz="3600" i="1" kern="1200" cap="all" spc="120" baseline="0" dirty="0">
                <a:solidFill>
                  <a:schemeClr val="bg1"/>
                </a:solidFill>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300526" y="3094182"/>
            <a:ext cx="5303519" cy="1892211"/>
          </a:xfrm>
        </p:spPr>
        <p:txBody>
          <a:bodyPr vert="horz" lIns="91440" tIns="45720" rIns="91440" bIns="45720" rtlCol="0" anchor="ctr">
            <a:noAutofit/>
          </a:bodyPr>
          <a:lstStyle/>
          <a:p>
            <a:pPr algn="r">
              <a:lnSpc>
                <a:spcPct val="110000"/>
              </a:lnSpc>
            </a:pPr>
            <a:r>
              <a:rPr lang="en-US" sz="1000" dirty="0">
                <a:solidFill>
                  <a:schemeClr val="bg1"/>
                </a:solidFill>
              </a:rPr>
              <a:t>Python Project</a:t>
            </a:r>
            <a:br>
              <a:rPr lang="en-US" sz="1000" dirty="0">
                <a:solidFill>
                  <a:schemeClr val="bg1"/>
                </a:solidFill>
              </a:rPr>
            </a:br>
            <a:br>
              <a:rPr lang="en-US" sz="1000" dirty="0">
                <a:solidFill>
                  <a:schemeClr val="bg1"/>
                </a:solidFill>
              </a:rPr>
            </a:br>
            <a:r>
              <a:rPr lang="en-US" sz="1000" dirty="0">
                <a:solidFill>
                  <a:schemeClr val="bg1"/>
                </a:solidFill>
              </a:rPr>
              <a:t>Team Members:</a:t>
            </a:r>
            <a:br>
              <a:rPr lang="en-US" sz="1000" dirty="0">
                <a:solidFill>
                  <a:schemeClr val="bg1"/>
                </a:solidFill>
              </a:rPr>
            </a:br>
            <a:r>
              <a:rPr lang="en-US" sz="1000" dirty="0">
                <a:solidFill>
                  <a:schemeClr val="bg1"/>
                </a:solidFill>
              </a:rPr>
              <a:t>Marvina L., Ciin Cing, Dren L.</a:t>
            </a:r>
          </a:p>
        </p:txBody>
      </p:sp>
      <p:cxnSp>
        <p:nvCxnSpPr>
          <p:cNvPr id="17" name="Straight Connector 16">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989C3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21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40">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descr="Houses in a subdivision">
            <a:extLst>
              <a:ext uri="{FF2B5EF4-FFF2-40B4-BE49-F238E27FC236}">
                <a16:creationId xmlns:a16="http://schemas.microsoft.com/office/drawing/2014/main" id="{C5C88C42-F190-40C3-A504-FA28B8EB0EC0}"/>
              </a:ext>
            </a:extLst>
          </p:cNvPr>
          <p:cNvPicPr>
            <a:picLocks noChangeAspect="1"/>
          </p:cNvPicPr>
          <p:nvPr/>
        </p:nvPicPr>
        <p:blipFill rotWithShape="1">
          <a:blip r:embed="rId3"/>
          <a:srcRect l="14584" t="9091" r="31480"/>
          <a:stretch/>
        </p:blipFill>
        <p:spPr>
          <a:xfrm>
            <a:off x="6096000" y="10"/>
            <a:ext cx="6095697" cy="6857990"/>
          </a:xfrm>
          <a:prstGeom prst="rect">
            <a:avLst/>
          </a:prstGeom>
        </p:spPr>
      </p:pic>
      <p:grpSp>
        <p:nvGrpSpPr>
          <p:cNvPr id="53" name="Group 42">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44" name="Rectangle 43">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1300526" y="1649897"/>
            <a:ext cx="5429361" cy="2602700"/>
          </a:xfrm>
        </p:spPr>
        <p:txBody>
          <a:bodyPr vert="horz" lIns="91440" tIns="45720" rIns="91440" bIns="0" rtlCol="0" anchor="t" anchorCtr="0">
            <a:normAutofit/>
          </a:bodyPr>
          <a:lstStyle/>
          <a:p>
            <a:pPr algn="r"/>
            <a:r>
              <a:rPr lang="en-US" dirty="0">
                <a:solidFill>
                  <a:schemeClr val="bg1"/>
                </a:solidFill>
              </a:rPr>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1300526" y="2383694"/>
            <a:ext cx="5303519" cy="2602699"/>
          </a:xfrm>
        </p:spPr>
        <p:txBody>
          <a:bodyPr vert="horz" lIns="91440" tIns="91440" rIns="91440" bIns="91440" rtlCol="0" anchor="ctr">
            <a:noAutofit/>
          </a:bodyPr>
          <a:lstStyle/>
          <a:p>
            <a:pPr algn="r">
              <a:lnSpc>
                <a:spcPct val="110000"/>
              </a:lnSpc>
            </a:pPr>
            <a:r>
              <a:rPr lang="en-US" sz="1600" cap="all" dirty="0">
                <a:solidFill>
                  <a:schemeClr val="bg1"/>
                </a:solidFill>
              </a:rPr>
              <a:t>Our project focuses on the Home Prices and Interest Rates focusing on houses on average in the US overall. </a:t>
            </a:r>
            <a:br>
              <a:rPr lang="en-US" sz="1600" cap="all" dirty="0">
                <a:solidFill>
                  <a:schemeClr val="bg1"/>
                </a:solidFill>
              </a:rPr>
            </a:br>
            <a:br>
              <a:rPr lang="en-US" sz="1600" cap="all" dirty="0">
                <a:solidFill>
                  <a:schemeClr val="bg1"/>
                </a:solidFill>
              </a:rPr>
            </a:br>
            <a:r>
              <a:rPr lang="en-US" sz="1600" cap="all" dirty="0">
                <a:solidFill>
                  <a:schemeClr val="bg1"/>
                </a:solidFill>
              </a:rPr>
              <a:t>Also,  alongside four states for comparison with how Those two key factors may have been impacted.</a:t>
            </a:r>
            <a:br>
              <a:rPr lang="en-US" sz="1600" cap="all" dirty="0">
                <a:solidFill>
                  <a:schemeClr val="bg1"/>
                </a:solidFill>
              </a:rPr>
            </a:br>
            <a:br>
              <a:rPr lang="en-US" sz="1600" cap="all" dirty="0">
                <a:solidFill>
                  <a:schemeClr val="bg1"/>
                </a:solidFill>
              </a:rPr>
            </a:br>
            <a:endParaRPr lang="en-US" sz="1600" cap="all" dirty="0">
              <a:solidFill>
                <a:schemeClr val="bg1"/>
              </a:solidFill>
            </a:endParaRPr>
          </a:p>
        </p:txBody>
      </p:sp>
      <p:cxnSp>
        <p:nvCxnSpPr>
          <p:cNvPr id="49" name="Straight Connector 48">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B896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3" descr="Stock exchange numbers">
            <a:extLst>
              <a:ext uri="{FF2B5EF4-FFF2-40B4-BE49-F238E27FC236}">
                <a16:creationId xmlns:a16="http://schemas.microsoft.com/office/drawing/2014/main" id="{DD89FB21-0B24-3640-CD88-56A8F78D0B6D}"/>
              </a:ext>
            </a:extLst>
          </p:cNvPr>
          <p:cNvPicPr>
            <a:picLocks noChangeAspect="1"/>
          </p:cNvPicPr>
          <p:nvPr/>
        </p:nvPicPr>
        <p:blipFill rotWithShape="1">
          <a:blip r:embed="rId3"/>
          <a:srcRect l="9091" t="15983" b="7406"/>
          <a:stretch/>
        </p:blipFill>
        <p:spPr>
          <a:xfrm>
            <a:off x="2" y="10"/>
            <a:ext cx="12191695" cy="6857990"/>
          </a:xfrm>
          <a:prstGeom prst="rect">
            <a:avLst/>
          </a:prstGeom>
        </p:spPr>
      </p:pic>
      <p:sp>
        <p:nvSpPr>
          <p:cNvPr id="39" name="Rectangle 3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Where we got our data</a:t>
            </a:r>
          </a:p>
        </p:txBody>
      </p:sp>
      <p:cxnSp>
        <p:nvCxnSpPr>
          <p:cNvPr id="41" name="Straight Connector 4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EFF67"/>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8275F70-1410-029C-6087-E19D14FE668C}"/>
              </a:ext>
            </a:extLst>
          </p:cNvPr>
          <p:cNvSpPr txBox="1"/>
          <p:nvPr/>
        </p:nvSpPr>
        <p:spPr>
          <a:xfrm>
            <a:off x="4063421" y="2015733"/>
            <a:ext cx="6815731" cy="4021267"/>
          </a:xfrm>
          <a:prstGeom prst="rect">
            <a:avLst/>
          </a:prstGeom>
        </p:spPr>
        <p:txBody>
          <a:bodyPr vert="horz" lIns="91440" tIns="45720" rIns="91440" bIns="45720" rtlCol="0" anchor="t">
            <a:normAutofit/>
          </a:bodyPr>
          <a:lstStyle/>
          <a:p>
            <a:pPr lvl="0"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This is our data sources: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https://www.kaggle.com/datasets/federalreserve/interest-rates</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https://www.bankrate.com/banking/federal-reserve/history-of-federal-funds-rate/#2001</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https://fred.stlouisfed.org/series/MDSTHPI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https://fred.stlouisfed.org/series/TXSTHPI#0</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https://fred.stlouisfed.org/series/CTSTHPI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https://fred.stlouisfed.org/series/USSTHPI</a:t>
            </a:r>
          </a:p>
          <a:p>
            <a:pPr lvl="1" indent="-228600" defTabSz="914400">
              <a:lnSpc>
                <a:spcPct val="120000"/>
              </a:lnSpc>
              <a:spcAft>
                <a:spcPts val="600"/>
              </a:spcAft>
              <a:buClr>
                <a:srgbClr val="FEFF67"/>
              </a:buClr>
              <a:buSzPct val="100000"/>
              <a:buFont typeface="Arial" panose="020B0604020202020204" pitchFamily="34" charset="0"/>
              <a:buChar char="•"/>
            </a:pPr>
            <a:r>
              <a:rPr lang="en-US">
                <a:solidFill>
                  <a:srgbClr val="FFFFFE"/>
                </a:solidFill>
              </a:rPr>
              <a:t>https://www.macrotrends.net/2015/fed-funds-rate-historical-chart</a:t>
            </a:r>
          </a:p>
        </p:txBody>
      </p:sp>
    </p:spTree>
    <p:extLst>
      <p:ext uri="{BB962C8B-B14F-4D97-AF65-F5344CB8AC3E}">
        <p14:creationId xmlns:p14="http://schemas.microsoft.com/office/powerpoint/2010/main" val="5759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dirty="0"/>
              <a:t>We predict the average home price in CT, MD, TX, and WA will fluctuate with the average US pricing along with the Federal Funds Rate.  </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merging &amp; </a:t>
            </a:r>
            <a:br>
              <a:rPr lang="en-US" sz="4400" dirty="0"/>
            </a:br>
            <a:r>
              <a:rPr lang="en-US" sz="4400" dirty="0"/>
              <a:t>Formatting Process</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was a few modifications and updates needed for the sheets including renaming columns, cutting down a few raw csv.files and rearranging dates to appear like the other sheets we had cleaned. </a:t>
            </a:r>
          </a:p>
          <a:p>
            <a:r>
              <a:rPr lang="en-US" dirty="0"/>
              <a:t>Some of the functions used were pandas DataFrame, averaging monthly numbers for Quarters, .datetime, read.csv, dt.to_period, dt.to_timestamp, and others. </a:t>
            </a:r>
          </a:p>
          <a:p>
            <a:r>
              <a:rPr lang="en-US" dirty="0"/>
              <a:t>Once these modifications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94A0-4A6B-6419-4808-B3C21AEAB6BD}"/>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Plotting the Data</a:t>
            </a:r>
          </a:p>
        </p:txBody>
      </p:sp>
      <p:sp>
        <p:nvSpPr>
          <p:cNvPr id="3" name="Vertical Text Placeholder 2">
            <a:extLst>
              <a:ext uri="{FF2B5EF4-FFF2-40B4-BE49-F238E27FC236}">
                <a16:creationId xmlns:a16="http://schemas.microsoft.com/office/drawing/2014/main" id="{F8C14883-AF37-E261-9B50-031B08C7C2C9}"/>
              </a:ext>
            </a:extLst>
          </p:cNvPr>
          <p:cNvSpPr>
            <a:spLocks noGrp="1"/>
          </p:cNvSpPr>
          <p:nvPr>
            <p:ph type="body" orient="vert" idx="1"/>
          </p:nvPr>
        </p:nvSpPr>
        <p:spPr>
          <a:xfrm>
            <a:off x="968057" y="1027937"/>
            <a:ext cx="3254899" cy="3711894"/>
          </a:xfrm>
        </p:spPr>
        <p:txBody>
          <a:bodyPr vert="horz" lIns="91440" tIns="91440" rIns="91440" bIns="91440" rtlCol="0" anchor="ctr">
            <a:normAutofit/>
          </a:bodyPr>
          <a:lstStyle/>
          <a:p>
            <a:pPr marL="0" indent="0" algn="r">
              <a:buNone/>
            </a:pPr>
            <a:r>
              <a:rPr lang="en-US" sz="1800" cap="all"/>
              <a:t>Ciin types stuff here </a:t>
            </a:r>
            <a:r>
              <a:rPr lang="en-US" sz="1800" cap="all">
                <a:sym typeface="Wingdings" panose="05000000000000000000" pitchFamily="2" charset="2"/>
              </a:rPr>
              <a:t></a:t>
            </a:r>
            <a:endParaRPr lang="en-US" sz="1800" cap="all"/>
          </a:p>
        </p:txBody>
      </p:sp>
    </p:spTree>
    <p:extLst>
      <p:ext uri="{BB962C8B-B14F-4D97-AF65-F5344CB8AC3E}">
        <p14:creationId xmlns:p14="http://schemas.microsoft.com/office/powerpoint/2010/main" val="282899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This graph shows from the 4 states(CT,  MD, TX, WA) how they were originally were aligned with the Interest Rate but the sudden decline in 2008 threw this off.</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3"/>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a:bodyPr>
          <a:lstStyle/>
          <a:p>
            <a:pPr>
              <a:lnSpc>
                <a:spcPct val="110000"/>
              </a:lnSpc>
              <a:buClr>
                <a:srgbClr val="B2905A"/>
              </a:buClr>
            </a:pPr>
            <a:r>
              <a:rPr lang="en-US" sz="1700">
                <a:solidFill>
                  <a:srgbClr val="FFFFFE"/>
                </a:solidFill>
              </a:rPr>
              <a:t>Interest Rate did not have as big as an impact on the Housing Prices as we initial thought it would. The prices decreased on a slow decline due to government intervention to encourage house buying after the housing bubble burst in 2008. The interest rates were cut sharply regarding this as well. </a:t>
            </a:r>
          </a:p>
          <a:p>
            <a:pPr>
              <a:lnSpc>
                <a:spcPct val="110000"/>
              </a:lnSpc>
              <a:buClr>
                <a:srgbClr val="B2905A"/>
              </a:buClr>
            </a:pPr>
            <a:r>
              <a:rPr lang="en-US" sz="1700">
                <a:solidFill>
                  <a:srgbClr val="FFFFFE"/>
                </a:solidFill>
              </a:rPr>
              <a:t>What has happened is the interest rate was cut sharply in 2008 due to the housing crisis to encourage house buying while mostly retaining the Housing Prices. Which leads to the graphs showing a sudden decline while a steady pricing line remains. </a:t>
            </a:r>
          </a:p>
          <a:p>
            <a:pPr>
              <a:lnSpc>
                <a:spcPct val="110000"/>
              </a:lnSpc>
              <a:buClr>
                <a:srgbClr val="B2905A"/>
              </a:buClr>
            </a:pPr>
            <a:r>
              <a:rPr lang="en-US" sz="1700">
                <a:solidFill>
                  <a:srgbClr val="FFFFFE"/>
                </a:solidFill>
              </a:rPr>
              <a:t>Overall, our hypothesis was proven partially incorrect. Originally, the Interest Rate did have a larger impact initially, but other factors decreased its effect substantially for years beyond 2008.</a:t>
            </a:r>
          </a:p>
          <a:p>
            <a:pPr>
              <a:lnSpc>
                <a:spcPct val="110000"/>
              </a:lnSpc>
              <a:buClr>
                <a:srgbClr val="B2905A"/>
              </a:buClr>
            </a:pPr>
            <a:endParaRPr lang="en-US" sz="170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152</TotalTime>
  <Words>492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Houses:  The Lost American Dream</vt:lpstr>
      <vt:lpstr>Project Details</vt:lpstr>
      <vt:lpstr>Where we got our data</vt:lpstr>
      <vt:lpstr>hypothesis</vt:lpstr>
      <vt:lpstr>Data merging &amp;  Formatting Process</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Dee Dee</cp:lastModifiedBy>
  <cp:revision>7</cp:revision>
  <dcterms:created xsi:type="dcterms:W3CDTF">2023-07-25T02:43:24Z</dcterms:created>
  <dcterms:modified xsi:type="dcterms:W3CDTF">2023-07-26T02:08:42Z</dcterms:modified>
</cp:coreProperties>
</file>