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g/oUQipKKh2NxghHlVaPnF3oj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Using heatmap to look at Correlation between some data</a:t>
            </a:r>
            <a:endParaRPr/>
          </a:p>
        </p:txBody>
      </p:sp>
      <p:sp>
        <p:nvSpPr>
          <p:cNvPr id="160" name="Google Shape;16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participation SAT lower than in ACT accross all the states. IQR more towards the left for SAT, IQR more toward the right for ACT. The histogram shows in more detail that the peak for both 2017 and 2018, SAT peak is at 0 to 10%. Whereas ACT is at the 90 to 100.</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5400"/>
              <a:buFont typeface="Arial"/>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3"/>
          <p:cNvSpPr txBox="1"/>
          <p:nvPr>
            <p:ph idx="1" type="subTitle"/>
          </p:nvPr>
        </p:nvSpPr>
        <p:spPr>
          <a:xfrm>
            <a:off x="1370693" y="377348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lnSpc>
                <a:spcPct val="110000"/>
              </a:lnSpc>
              <a:spcBef>
                <a:spcPts val="460"/>
              </a:spcBef>
              <a:spcAft>
                <a:spcPts val="0"/>
              </a:spcAft>
              <a:buSzPts val="1610"/>
              <a:buNone/>
              <a:defRPr>
                <a:solidFill>
                  <a:schemeClr val="lt1"/>
                </a:solidFill>
              </a:defRPr>
            </a:lvl1pPr>
            <a:lvl2pPr lvl="1" algn="ctr">
              <a:spcBef>
                <a:spcPts val="600"/>
              </a:spcBef>
              <a:spcAft>
                <a:spcPts val="0"/>
              </a:spcAft>
              <a:buSzPts val="1470"/>
              <a:buNone/>
              <a:defRPr>
                <a:solidFill>
                  <a:schemeClr val="lt1"/>
                </a:solidFill>
              </a:defRPr>
            </a:lvl2pPr>
            <a:lvl3pPr lvl="2" algn="ctr">
              <a:spcBef>
                <a:spcPts val="600"/>
              </a:spcBef>
              <a:spcAft>
                <a:spcPts val="0"/>
              </a:spcAft>
              <a:buSzPts val="126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4" name="Google Shape;14;p1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pic>
        <p:nvPicPr>
          <p:cNvPr descr="Slate-V2-HD-panoPhotoInset.png" id="72" name="Google Shape;72;p22"/>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73" name="Google Shape;73;p22"/>
          <p:cNvSpPr txBox="1"/>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Arial"/>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p:nvPr>
            <p:ph idx="2" type="pic"/>
          </p:nvPr>
        </p:nvSpPr>
        <p:spPr>
          <a:xfrm>
            <a:off x="1169349" y="695009"/>
            <a:ext cx="9845346" cy="3525671"/>
          </a:xfrm>
          <a:prstGeom prst="rect">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lnSpc>
                <a:spcPct val="110000"/>
              </a:lnSpc>
              <a:spcBef>
                <a:spcPts val="400"/>
              </a:spcBef>
              <a:spcAft>
                <a:spcPts val="0"/>
              </a:spcAft>
              <a:buClr>
                <a:schemeClr val="lt2"/>
              </a:buClr>
              <a:buSzPts val="1400"/>
              <a:buFont typeface="Noto Sans Symbols"/>
              <a:buNone/>
              <a:defRPr b="0" i="0" sz="2000" u="none" cap="none" strike="noStrike">
                <a:solidFill>
                  <a:schemeClr val="lt2"/>
                </a:solidFill>
                <a:latin typeface="Arial"/>
                <a:ea typeface="Arial"/>
                <a:cs typeface="Arial"/>
                <a:sym typeface="Arial"/>
              </a:defRPr>
            </a:lvl1pPr>
            <a:lvl2pPr lvl="1" marR="0" rtl="0" algn="l">
              <a:spcBef>
                <a:spcPts val="600"/>
              </a:spcBef>
              <a:spcAft>
                <a:spcPts val="0"/>
              </a:spcAft>
              <a:buClr>
                <a:schemeClr val="lt2"/>
              </a:buClr>
              <a:buSzPts val="1400"/>
              <a:buFont typeface="Noto Sans Symbols"/>
              <a:buNone/>
              <a:defRPr b="0" i="0" sz="2000" u="none" cap="none" strike="noStrike">
                <a:solidFill>
                  <a:schemeClr val="lt2"/>
                </a:solidFill>
                <a:latin typeface="Arial"/>
                <a:ea typeface="Arial"/>
                <a:cs typeface="Arial"/>
                <a:sym typeface="Arial"/>
              </a:defRPr>
            </a:lvl2pPr>
            <a:lvl3pPr lvl="2" marR="0" rtl="0" algn="l">
              <a:spcBef>
                <a:spcPts val="600"/>
              </a:spcBef>
              <a:spcAft>
                <a:spcPts val="0"/>
              </a:spcAft>
              <a:buClr>
                <a:schemeClr val="lt2"/>
              </a:buClr>
              <a:buSzPts val="1400"/>
              <a:buFont typeface="Noto Sans Symbols"/>
              <a:buNone/>
              <a:defRPr b="0" i="0" sz="2000" u="none" cap="none" strike="noStrike">
                <a:solidFill>
                  <a:schemeClr val="lt2"/>
                </a:solidFill>
                <a:latin typeface="Arial"/>
                <a:ea typeface="Arial"/>
                <a:cs typeface="Arial"/>
                <a:sym typeface="Arial"/>
              </a:defRPr>
            </a:lvl3pPr>
            <a:lvl4pPr lvl="3" marR="0" rtl="0" algn="l">
              <a:spcBef>
                <a:spcPts val="600"/>
              </a:spcBef>
              <a:spcAft>
                <a:spcPts val="0"/>
              </a:spcAft>
              <a:buClr>
                <a:schemeClr val="lt2"/>
              </a:buClr>
              <a:buSzPts val="1400"/>
              <a:buFont typeface="Noto Sans Symbols"/>
              <a:buNone/>
              <a:defRPr b="0" i="0" sz="2000" u="none" cap="none" strike="noStrike">
                <a:solidFill>
                  <a:schemeClr val="lt2"/>
                </a:solidFill>
                <a:latin typeface="Arial"/>
                <a:ea typeface="Arial"/>
                <a:cs typeface="Arial"/>
                <a:sym typeface="Arial"/>
              </a:defRPr>
            </a:lvl4pPr>
            <a:lvl5pPr lvl="4" marR="0" rtl="0" algn="l">
              <a:spcBef>
                <a:spcPts val="600"/>
              </a:spcBef>
              <a:spcAft>
                <a:spcPts val="0"/>
              </a:spcAft>
              <a:buClr>
                <a:schemeClr val="lt2"/>
              </a:buClr>
              <a:buSzPts val="1400"/>
              <a:buFont typeface="Noto Sans Symbols"/>
              <a:buNone/>
              <a:defRPr b="0" i="0" sz="2000" u="none" cap="none" strike="noStrike">
                <a:solidFill>
                  <a:schemeClr val="lt2"/>
                </a:solidFill>
                <a:latin typeface="Arial"/>
                <a:ea typeface="Arial"/>
                <a:cs typeface="Arial"/>
                <a:sym typeface="Arial"/>
              </a:defRPr>
            </a:lvl5pPr>
            <a:lvl6pPr lvl="5" marR="0" rtl="0" algn="l">
              <a:spcBef>
                <a:spcPts val="600"/>
              </a:spcBef>
              <a:spcAft>
                <a:spcPts val="0"/>
              </a:spcAft>
              <a:buClr>
                <a:schemeClr val="lt2"/>
              </a:buClr>
              <a:buSzPts val="1400"/>
              <a:buFont typeface="Noto Sans Symbols"/>
              <a:buNone/>
              <a:defRPr b="0" i="0" sz="2000" u="none" cap="none" strike="noStrike">
                <a:solidFill>
                  <a:schemeClr val="lt2"/>
                </a:solidFill>
                <a:latin typeface="Arial"/>
                <a:ea typeface="Arial"/>
                <a:cs typeface="Arial"/>
                <a:sym typeface="Arial"/>
              </a:defRPr>
            </a:lvl6pPr>
            <a:lvl7pPr lvl="6" marR="0" rtl="0" algn="l">
              <a:spcBef>
                <a:spcPts val="600"/>
              </a:spcBef>
              <a:spcAft>
                <a:spcPts val="0"/>
              </a:spcAft>
              <a:buClr>
                <a:schemeClr val="lt2"/>
              </a:buClr>
              <a:buSzPts val="1400"/>
              <a:buFont typeface="Noto Sans Symbols"/>
              <a:buNone/>
              <a:defRPr b="0" i="0" sz="2000" u="none" cap="none" strike="noStrike">
                <a:solidFill>
                  <a:schemeClr val="lt2"/>
                </a:solidFill>
                <a:latin typeface="Arial"/>
                <a:ea typeface="Arial"/>
                <a:cs typeface="Arial"/>
                <a:sym typeface="Arial"/>
              </a:defRPr>
            </a:lvl7pPr>
            <a:lvl8pPr lvl="7" marR="0" rtl="0" algn="l">
              <a:spcBef>
                <a:spcPts val="600"/>
              </a:spcBef>
              <a:spcAft>
                <a:spcPts val="0"/>
              </a:spcAft>
              <a:buClr>
                <a:schemeClr val="lt2"/>
              </a:buClr>
              <a:buSzPts val="1400"/>
              <a:buFont typeface="Noto Sans Symbols"/>
              <a:buNone/>
              <a:defRPr b="0" i="0" sz="2000" u="none" cap="none" strike="noStrike">
                <a:solidFill>
                  <a:schemeClr val="lt2"/>
                </a:solidFill>
                <a:latin typeface="Arial"/>
                <a:ea typeface="Arial"/>
                <a:cs typeface="Arial"/>
                <a:sym typeface="Arial"/>
              </a:defRPr>
            </a:lvl8pPr>
            <a:lvl9pPr lvl="8" marR="0" rtl="0" algn="l">
              <a:spcBef>
                <a:spcPts val="600"/>
              </a:spcBef>
              <a:spcAft>
                <a:spcPts val="600"/>
              </a:spcAft>
              <a:buClr>
                <a:schemeClr val="lt2"/>
              </a:buClr>
              <a:buSzPts val="1400"/>
              <a:buFont typeface="Noto Sans Symbols"/>
              <a:buNone/>
              <a:defRPr b="0" i="0" sz="2000" u="none" cap="none" strike="noStrike">
                <a:solidFill>
                  <a:schemeClr val="lt2"/>
                </a:solidFill>
                <a:latin typeface="Arial"/>
                <a:ea typeface="Arial"/>
                <a:cs typeface="Arial"/>
                <a:sym typeface="Arial"/>
              </a:defRPr>
            </a:lvl9pPr>
          </a:lstStyle>
          <a:p/>
        </p:txBody>
      </p:sp>
      <p:sp>
        <p:nvSpPr>
          <p:cNvPr id="75" name="Google Shape;75;p22"/>
          <p:cNvSpPr txBox="1"/>
          <p:nvPr>
            <p:ph idx="1" type="body"/>
          </p:nvPr>
        </p:nvSpPr>
        <p:spPr>
          <a:xfrm>
            <a:off x="913795" y="5247728"/>
            <a:ext cx="10353762" cy="5434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76" name="Google Shape;76;p2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23"/>
          <p:cNvSpPr txBox="1"/>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000"/>
              <a:buFont typeface="Arial"/>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3"/>
          <p:cNvSpPr txBox="1"/>
          <p:nvPr>
            <p:ph idx="1" type="body"/>
          </p:nvPr>
        </p:nvSpPr>
        <p:spPr>
          <a:xfrm>
            <a:off x="913794" y="4295180"/>
            <a:ext cx="10353763" cy="15018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2" name="Google Shape;82;p2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24"/>
          <p:cNvSpPr txBox="1"/>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3600"/>
              <a:buFont typeface="Arial"/>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4"/>
          <p:cNvSpPr txBox="1"/>
          <p:nvPr>
            <p:ph idx="1" type="body"/>
          </p:nvPr>
        </p:nvSpPr>
        <p:spPr>
          <a:xfrm>
            <a:off x="1720644" y="3610032"/>
            <a:ext cx="8752299" cy="532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lnSpc>
                <a:spcPct val="110000"/>
              </a:lnSpc>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8" name="Google Shape;88;p24"/>
          <p:cNvSpPr txBox="1"/>
          <p:nvPr>
            <p:ph idx="2" type="body"/>
          </p:nvPr>
        </p:nvSpPr>
        <p:spPr>
          <a:xfrm>
            <a:off x="913794" y="4304353"/>
            <a:ext cx="10353763" cy="148949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9" name="Google Shape;89;p24"/>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24"/>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Arial"/>
              <a:buNone/>
            </a:pPr>
            <a:r>
              <a:rPr b="0" i="0" lang="en-US" sz="8000" u="none" cap="none" strike="noStrike">
                <a:solidFill>
                  <a:schemeClr val="lt1"/>
                </a:solidFill>
                <a:latin typeface="Arial"/>
                <a:ea typeface="Arial"/>
                <a:cs typeface="Arial"/>
                <a:sym typeface="Arial"/>
              </a:rPr>
              <a:t>“</a:t>
            </a:r>
            <a:endParaRPr/>
          </a:p>
        </p:txBody>
      </p:sp>
      <p:sp>
        <p:nvSpPr>
          <p:cNvPr id="93" name="Google Shape;93;p24"/>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Arial"/>
              <a:buNone/>
            </a:pPr>
            <a:r>
              <a:rPr b="0" i="0" lang="en-US" sz="8000" u="none" cap="none" strike="noStrike">
                <a:solidFill>
                  <a:schemeClr val="l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25"/>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3200"/>
              <a:buFont typeface="Arial"/>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5"/>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7" name="Google Shape;97;p25"/>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5"/>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26"/>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6"/>
          <p:cNvSpPr txBox="1"/>
          <p:nvPr>
            <p:ph idx="1" type="body"/>
          </p:nvPr>
        </p:nvSpPr>
        <p:spPr>
          <a:xfrm>
            <a:off x="913795"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3" name="Google Shape;103;p26"/>
          <p:cNvSpPr txBox="1"/>
          <p:nvPr>
            <p:ph idx="2" type="body"/>
          </p:nvPr>
        </p:nvSpPr>
        <p:spPr>
          <a:xfrm>
            <a:off x="91379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4" name="Google Shape;104;p26"/>
          <p:cNvSpPr txBox="1"/>
          <p:nvPr>
            <p:ph idx="3" type="body"/>
          </p:nvPr>
        </p:nvSpPr>
        <p:spPr>
          <a:xfrm>
            <a:off x="4446711" y="1885949"/>
            <a:ext cx="3300984" cy="76478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5" name="Google Shape;105;p26"/>
          <p:cNvSpPr txBox="1"/>
          <p:nvPr>
            <p:ph idx="4" type="body"/>
          </p:nvPr>
        </p:nvSpPr>
        <p:spPr>
          <a:xfrm>
            <a:off x="444143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6" name="Google Shape;106;p26"/>
          <p:cNvSpPr txBox="1"/>
          <p:nvPr>
            <p:ph idx="5" type="body"/>
          </p:nvPr>
        </p:nvSpPr>
        <p:spPr>
          <a:xfrm>
            <a:off x="7966572"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7" name="Google Shape;107;p26"/>
          <p:cNvSpPr txBox="1"/>
          <p:nvPr>
            <p:ph idx="6" type="body"/>
          </p:nvPr>
        </p:nvSpPr>
        <p:spPr>
          <a:xfrm>
            <a:off x="7966572" y="2768110"/>
            <a:ext cx="3300984" cy="302308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8" name="Google Shape;108;p26"/>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6"/>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6"/>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pic>
        <p:nvPicPr>
          <p:cNvPr descr="Slate-V2-HD-3colPhotoInset.png" id="112" name="Google Shape;112;p27"/>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13" name="Google Shape;113;p27"/>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14" name="Google Shape;114;p27"/>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15" name="Google Shape;115;p27"/>
          <p:cNvSpPr txBox="1"/>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7"/>
          <p:cNvSpPr txBox="1"/>
          <p:nvPr>
            <p:ph idx="1" type="body"/>
          </p:nvPr>
        </p:nvSpPr>
        <p:spPr>
          <a:xfrm>
            <a:off x="913795"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17" name="Google Shape;117;p27"/>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latin typeface="Arial"/>
                <a:ea typeface="Arial"/>
                <a:cs typeface="Arial"/>
                <a:sym typeface="Arial"/>
              </a:defRPr>
            </a:lvl9pPr>
          </a:lstStyle>
          <a:p/>
        </p:txBody>
      </p:sp>
      <p:sp>
        <p:nvSpPr>
          <p:cNvPr id="118" name="Google Shape;118;p27"/>
          <p:cNvSpPr txBox="1"/>
          <p:nvPr>
            <p:ph idx="3" type="body"/>
          </p:nvPr>
        </p:nvSpPr>
        <p:spPr>
          <a:xfrm>
            <a:off x="913795" y="4572443"/>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19" name="Google Shape;119;p27"/>
          <p:cNvSpPr txBox="1"/>
          <p:nvPr>
            <p:ph idx="4" type="body"/>
          </p:nvPr>
        </p:nvSpPr>
        <p:spPr>
          <a:xfrm>
            <a:off x="4442788"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0" name="Google Shape;120;p27"/>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latin typeface="Arial"/>
                <a:ea typeface="Arial"/>
                <a:cs typeface="Arial"/>
                <a:sym typeface="Arial"/>
              </a:defRPr>
            </a:lvl9pPr>
          </a:lstStyle>
          <a:p/>
        </p:txBody>
      </p:sp>
      <p:sp>
        <p:nvSpPr>
          <p:cNvPr id="121" name="Google Shape;121;p27"/>
          <p:cNvSpPr txBox="1"/>
          <p:nvPr>
            <p:ph idx="6" type="body"/>
          </p:nvPr>
        </p:nvSpPr>
        <p:spPr>
          <a:xfrm>
            <a:off x="4441435"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2" name="Google Shape;122;p27"/>
          <p:cNvSpPr txBox="1"/>
          <p:nvPr>
            <p:ph idx="7" type="body"/>
          </p:nvPr>
        </p:nvSpPr>
        <p:spPr>
          <a:xfrm>
            <a:off x="7966697"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3" name="Google Shape;123;p27"/>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latin typeface="Arial"/>
                <a:ea typeface="Arial"/>
                <a:cs typeface="Arial"/>
                <a:sym typeface="Arial"/>
              </a:defRPr>
            </a:lvl9pPr>
          </a:lstStyle>
          <a:p/>
        </p:txBody>
      </p:sp>
      <p:sp>
        <p:nvSpPr>
          <p:cNvPr id="124" name="Google Shape;124;p27"/>
          <p:cNvSpPr txBox="1"/>
          <p:nvPr>
            <p:ph idx="9" type="body"/>
          </p:nvPr>
        </p:nvSpPr>
        <p:spPr>
          <a:xfrm>
            <a:off x="7966572"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5" name="Google Shape;125;p27"/>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7"/>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7"/>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913795" y="85725"/>
            <a:ext cx="10353762" cy="88194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 type="body"/>
          </p:nvPr>
        </p:nvSpPr>
        <p:spPr>
          <a:xfrm>
            <a:off x="913795" y="1260629"/>
            <a:ext cx="10353762" cy="453057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0" name="Google Shape;20;p14"/>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4000"/>
              <a:buFont typeface="Aria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 type="body"/>
          </p:nvPr>
        </p:nvSpPr>
        <p:spPr>
          <a:xfrm>
            <a:off x="1295401" y="3763439"/>
            <a:ext cx="9590550" cy="133349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26" name="Google Shape;26;p15"/>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913795" y="609600"/>
            <a:ext cx="10353762" cy="1261872"/>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 type="body"/>
          </p:nvPr>
        </p:nvSpPr>
        <p:spPr>
          <a:xfrm>
            <a:off x="913795" y="2076450"/>
            <a:ext cx="4856841" cy="362267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2" name="Google Shape;32;p16"/>
          <p:cNvSpPr txBox="1"/>
          <p:nvPr>
            <p:ph idx="2" type="body"/>
          </p:nvPr>
        </p:nvSpPr>
        <p:spPr>
          <a:xfrm>
            <a:off x="6410716" y="2076451"/>
            <a:ext cx="4856841" cy="36226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3" name="Google Shape;33;p16"/>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pic>
        <p:nvPicPr>
          <p:cNvPr descr="Slate-V2-HD-compPhotoInset.png" id="37" name="Google Shape;37;p17"/>
          <p:cNvPicPr preferRelativeResize="0"/>
          <p:nvPr/>
        </p:nvPicPr>
        <p:blipFill rotWithShape="1">
          <a:blip r:embed="rId2">
            <a:alphaModFix/>
          </a:blip>
          <a:srcRect b="0" l="0" r="0" t="0"/>
          <a:stretch/>
        </p:blipFill>
        <p:spPr>
          <a:xfrm>
            <a:off x="913795" y="1734506"/>
            <a:ext cx="5029200" cy="4099959"/>
          </a:xfrm>
          <a:prstGeom prst="rect">
            <a:avLst/>
          </a:prstGeom>
          <a:noFill/>
          <a:ln>
            <a:noFill/>
          </a:ln>
        </p:spPr>
      </p:pic>
      <p:pic>
        <p:nvPicPr>
          <p:cNvPr descr="Slate-V2-HD-compPhotoInset.png" id="38" name="Google Shape;38;p17"/>
          <p:cNvPicPr preferRelativeResize="0"/>
          <p:nvPr/>
        </p:nvPicPr>
        <p:blipFill rotWithShape="1">
          <a:blip r:embed="rId2">
            <a:alphaModFix/>
          </a:blip>
          <a:srcRect b="0" l="0" r="0" t="0"/>
          <a:stretch/>
        </p:blipFill>
        <p:spPr>
          <a:xfrm>
            <a:off x="6238357" y="1734506"/>
            <a:ext cx="5029200" cy="4099959"/>
          </a:xfrm>
          <a:prstGeom prst="rect">
            <a:avLst/>
          </a:prstGeom>
          <a:noFill/>
          <a:ln>
            <a:noFill/>
          </a:ln>
        </p:spPr>
      </p:pic>
      <p:sp>
        <p:nvSpPr>
          <p:cNvPr id="39" name="Google Shape;39;p17"/>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6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txBox="1"/>
          <p:nvPr>
            <p:ph idx="1" type="body"/>
          </p:nvPr>
        </p:nvSpPr>
        <p:spPr>
          <a:xfrm>
            <a:off x="1046013" y="1855153"/>
            <a:ext cx="4764764" cy="69249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1" name="Google Shape;41;p17"/>
          <p:cNvSpPr txBox="1"/>
          <p:nvPr>
            <p:ph idx="2" type="body"/>
          </p:nvPr>
        </p:nvSpPr>
        <p:spPr>
          <a:xfrm>
            <a:off x="1046013" y="2702103"/>
            <a:ext cx="4764764"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2" name="Google Shape;42;p17"/>
          <p:cNvSpPr txBox="1"/>
          <p:nvPr>
            <p:ph idx="3" type="body"/>
          </p:nvPr>
        </p:nvSpPr>
        <p:spPr>
          <a:xfrm>
            <a:off x="6363166" y="1855152"/>
            <a:ext cx="4779582" cy="69249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3" name="Google Shape;43;p17"/>
          <p:cNvSpPr txBox="1"/>
          <p:nvPr>
            <p:ph idx="4" type="body"/>
          </p:nvPr>
        </p:nvSpPr>
        <p:spPr>
          <a:xfrm>
            <a:off x="6363167" y="2702103"/>
            <a:ext cx="4779581"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4" name="Google Shape;44;p17"/>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8"/>
          <p:cNvSpPr txBox="1"/>
          <p:nvPr>
            <p:ph type="title"/>
          </p:nvPr>
        </p:nvSpPr>
        <p:spPr>
          <a:xfrm>
            <a:off x="913795" y="85725"/>
            <a:ext cx="10353762" cy="88194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9"/>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20"/>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Aria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idx="1" type="body"/>
          </p:nvPr>
        </p:nvSpPr>
        <p:spPr>
          <a:xfrm>
            <a:off x="4855633" y="609600"/>
            <a:ext cx="6411924" cy="508000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9" name="Google Shape;59;p20"/>
          <p:cNvSpPr txBox="1"/>
          <p:nvPr>
            <p:ph idx="2" type="body"/>
          </p:nvPr>
        </p:nvSpPr>
        <p:spPr>
          <a:xfrm>
            <a:off x="913795" y="2673351"/>
            <a:ext cx="3706889" cy="30162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0" name="Google Shape;60;p20"/>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0"/>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0"/>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pic>
        <p:nvPicPr>
          <p:cNvPr descr="Slate-V2-HD-vertPhotoInset.png" id="64" name="Google Shape;64;p21"/>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65" name="Google Shape;65;p21"/>
          <p:cNvSpPr txBox="1"/>
          <p:nvPr>
            <p:ph type="title"/>
          </p:nvPr>
        </p:nvSpPr>
        <p:spPr>
          <a:xfrm>
            <a:off x="913795" y="763701"/>
            <a:ext cx="5707899" cy="1675559"/>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lnSpc>
                <a:spcPct val="90000"/>
              </a:lnSpc>
              <a:spcBef>
                <a:spcPts val="0"/>
              </a:spcBef>
              <a:spcAft>
                <a:spcPts val="0"/>
              </a:spcAft>
              <a:buClr>
                <a:schemeClr val="lt2"/>
              </a:buClr>
              <a:buSzPts val="3200"/>
              <a:buFont typeface="Arial"/>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p:nvPr>
            <p:ph idx="2" type="pic"/>
          </p:nvPr>
        </p:nvSpPr>
        <p:spPr>
          <a:xfrm>
            <a:off x="7442551" y="763702"/>
            <a:ext cx="3275751" cy="4912822"/>
          </a:xfrm>
          <a:prstGeom prst="rect">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latin typeface="Arial"/>
                <a:ea typeface="Arial"/>
                <a:cs typeface="Arial"/>
                <a:sym typeface="Arial"/>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latin typeface="Arial"/>
                <a:ea typeface="Arial"/>
                <a:cs typeface="Arial"/>
                <a:sym typeface="Arial"/>
              </a:defRPr>
            </a:lvl9pPr>
          </a:lstStyle>
          <a:p/>
        </p:txBody>
      </p:sp>
      <p:sp>
        <p:nvSpPr>
          <p:cNvPr id="67" name="Google Shape;67;p21"/>
          <p:cNvSpPr txBox="1"/>
          <p:nvPr>
            <p:ph idx="1" type="body"/>
          </p:nvPr>
        </p:nvSpPr>
        <p:spPr>
          <a:xfrm>
            <a:off x="1473698" y="2679699"/>
            <a:ext cx="4588094" cy="313569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8" name="Google Shape;68;p21"/>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913795" y="85725"/>
            <a:ext cx="10353762" cy="88194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2"/>
              </a:buClr>
              <a:buSzPts val="4600"/>
              <a:buFont typeface="Arial"/>
              <a:buNone/>
              <a:defRPr b="0" i="0" sz="46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2"/>
          <p:cNvSpPr txBox="1"/>
          <p:nvPr>
            <p:ph idx="1" type="body"/>
          </p:nvPr>
        </p:nvSpPr>
        <p:spPr>
          <a:xfrm>
            <a:off x="913795" y="1260629"/>
            <a:ext cx="10353762" cy="453057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30835" lvl="0" marL="457200" marR="0" rtl="0" algn="l">
              <a:lnSpc>
                <a:spcPct val="110000"/>
              </a:lnSpc>
              <a:spcBef>
                <a:spcPts val="460"/>
              </a:spcBef>
              <a:spcAft>
                <a:spcPts val="0"/>
              </a:spcAft>
              <a:buClr>
                <a:schemeClr val="lt2"/>
              </a:buClr>
              <a:buSzPts val="1610"/>
              <a:buFont typeface="Noto Sans Symbols"/>
              <a:buChar char="◈"/>
              <a:defRPr b="0" i="0" sz="2300" u="none" cap="none" strike="noStrike">
                <a:solidFill>
                  <a:schemeClr val="lt2"/>
                </a:solidFill>
                <a:latin typeface="Arial"/>
                <a:ea typeface="Arial"/>
                <a:cs typeface="Arial"/>
                <a:sym typeface="Arial"/>
              </a:defRPr>
            </a:lvl1pPr>
            <a:lvl2pPr indent="-321944" lvl="1" marL="914400" marR="0" rtl="0" algn="l">
              <a:spcBef>
                <a:spcPts val="600"/>
              </a:spcBef>
              <a:spcAft>
                <a:spcPts val="0"/>
              </a:spcAft>
              <a:buClr>
                <a:schemeClr val="lt2"/>
              </a:buClr>
              <a:buSzPts val="1470"/>
              <a:buFont typeface="Noto Sans Symbols"/>
              <a:buChar char="🞚"/>
              <a:defRPr b="0" i="0" sz="2100" u="none" cap="none" strike="noStrike">
                <a:solidFill>
                  <a:schemeClr val="lt2"/>
                </a:solidFill>
                <a:latin typeface="Arial"/>
                <a:ea typeface="Arial"/>
                <a:cs typeface="Arial"/>
                <a:sym typeface="Arial"/>
              </a:defRPr>
            </a:lvl2pPr>
            <a:lvl3pPr indent="-308610" lvl="2" marL="13716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Arial"/>
                <a:ea typeface="Arial"/>
                <a:cs typeface="Arial"/>
                <a:sym typeface="Arial"/>
              </a:defRPr>
            </a:lvl3pPr>
            <a:lvl4pPr indent="-299719" lvl="3" marL="18288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Arial"/>
                <a:ea typeface="Arial"/>
                <a:cs typeface="Arial"/>
                <a:sym typeface="Arial"/>
              </a:defRPr>
            </a:lvl4pPr>
            <a:lvl5pPr indent="-299720" lvl="4" marL="22860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Arial"/>
                <a:ea typeface="Arial"/>
                <a:cs typeface="Arial"/>
                <a:sym typeface="Arial"/>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Arial"/>
                <a:ea typeface="Arial"/>
                <a:cs typeface="Arial"/>
                <a:sym typeface="Arial"/>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Arial"/>
                <a:ea typeface="Arial"/>
                <a:cs typeface="Arial"/>
                <a:sym typeface="Arial"/>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Arial"/>
                <a:ea typeface="Arial"/>
                <a:cs typeface="Arial"/>
                <a:sym typeface="Arial"/>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Arial"/>
                <a:ea typeface="Arial"/>
                <a:cs typeface="Arial"/>
                <a:sym typeface="Arial"/>
              </a:defRPr>
            </a:lvl9pPr>
          </a:lstStyle>
          <a:p/>
        </p:txBody>
      </p:sp>
      <p:sp>
        <p:nvSpPr>
          <p:cNvPr id="8" name="Google Shape;8;p1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F2F2F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p1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F2F2F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 name="Google Shape;10;p1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F2F2F2"/>
                </a:solidFill>
                <a:latin typeface="Arial"/>
                <a:ea typeface="Arial"/>
                <a:cs typeface="Arial"/>
                <a:sym typeface="Arial"/>
              </a:defRPr>
            </a:lvl1pPr>
            <a:lvl2pPr indent="0" lvl="1" marL="0" marR="0" rtl="0" algn="r">
              <a:spcBef>
                <a:spcPts val="0"/>
              </a:spcBef>
              <a:buNone/>
              <a:defRPr b="0" i="0" sz="1100" u="none" cap="none" strike="noStrike">
                <a:solidFill>
                  <a:srgbClr val="F2F2F2"/>
                </a:solidFill>
                <a:latin typeface="Arial"/>
                <a:ea typeface="Arial"/>
                <a:cs typeface="Arial"/>
                <a:sym typeface="Arial"/>
              </a:defRPr>
            </a:lvl2pPr>
            <a:lvl3pPr indent="0" lvl="2" marL="0" marR="0" rtl="0" algn="r">
              <a:spcBef>
                <a:spcPts val="0"/>
              </a:spcBef>
              <a:buNone/>
              <a:defRPr b="0" i="0" sz="1100" u="none" cap="none" strike="noStrike">
                <a:solidFill>
                  <a:srgbClr val="F2F2F2"/>
                </a:solidFill>
                <a:latin typeface="Arial"/>
                <a:ea typeface="Arial"/>
                <a:cs typeface="Arial"/>
                <a:sym typeface="Arial"/>
              </a:defRPr>
            </a:lvl3pPr>
            <a:lvl4pPr indent="0" lvl="3" marL="0" marR="0" rtl="0" algn="r">
              <a:spcBef>
                <a:spcPts val="0"/>
              </a:spcBef>
              <a:buNone/>
              <a:defRPr b="0" i="0" sz="1100" u="none" cap="none" strike="noStrike">
                <a:solidFill>
                  <a:srgbClr val="F2F2F2"/>
                </a:solidFill>
                <a:latin typeface="Arial"/>
                <a:ea typeface="Arial"/>
                <a:cs typeface="Arial"/>
                <a:sym typeface="Arial"/>
              </a:defRPr>
            </a:lvl4pPr>
            <a:lvl5pPr indent="0" lvl="4" marL="0" marR="0" rtl="0" algn="r">
              <a:spcBef>
                <a:spcPts val="0"/>
              </a:spcBef>
              <a:buNone/>
              <a:defRPr b="0" i="0" sz="1100" u="none" cap="none" strike="noStrike">
                <a:solidFill>
                  <a:srgbClr val="F2F2F2"/>
                </a:solidFill>
                <a:latin typeface="Arial"/>
                <a:ea typeface="Arial"/>
                <a:cs typeface="Arial"/>
                <a:sym typeface="Arial"/>
              </a:defRPr>
            </a:lvl5pPr>
            <a:lvl6pPr indent="0" lvl="5" marL="0" marR="0" rtl="0" algn="r">
              <a:spcBef>
                <a:spcPts val="0"/>
              </a:spcBef>
              <a:buNone/>
              <a:defRPr b="0" i="0" sz="1100" u="none" cap="none" strike="noStrike">
                <a:solidFill>
                  <a:srgbClr val="F2F2F2"/>
                </a:solidFill>
                <a:latin typeface="Arial"/>
                <a:ea typeface="Arial"/>
                <a:cs typeface="Arial"/>
                <a:sym typeface="Arial"/>
              </a:defRPr>
            </a:lvl6pPr>
            <a:lvl7pPr indent="0" lvl="6" marL="0" marR="0" rtl="0" algn="r">
              <a:spcBef>
                <a:spcPts val="0"/>
              </a:spcBef>
              <a:buNone/>
              <a:defRPr b="0" i="0" sz="1100" u="none" cap="none" strike="noStrike">
                <a:solidFill>
                  <a:srgbClr val="F2F2F2"/>
                </a:solidFill>
                <a:latin typeface="Arial"/>
                <a:ea typeface="Arial"/>
                <a:cs typeface="Arial"/>
                <a:sym typeface="Arial"/>
              </a:defRPr>
            </a:lvl7pPr>
            <a:lvl8pPr indent="0" lvl="7" marL="0" marR="0" rtl="0" algn="r">
              <a:spcBef>
                <a:spcPts val="0"/>
              </a:spcBef>
              <a:buNone/>
              <a:defRPr b="0" i="0" sz="1100" u="none" cap="none" strike="noStrike">
                <a:solidFill>
                  <a:srgbClr val="F2F2F2"/>
                </a:solidFill>
                <a:latin typeface="Arial"/>
                <a:ea typeface="Arial"/>
                <a:cs typeface="Arial"/>
                <a:sym typeface="Arial"/>
              </a:defRPr>
            </a:lvl8pPr>
            <a:lvl9pPr indent="0" lvl="8" marL="0" marR="0" rtl="0" algn="r">
              <a:spcBef>
                <a:spcPts val="0"/>
              </a:spcBef>
              <a:buNone/>
              <a:defRPr b="0" i="0" sz="1100" u="none" cap="none" strike="noStrike">
                <a:solidFill>
                  <a:srgbClr val="F2F2F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7.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pic>
        <p:nvPicPr>
          <p:cNvPr descr="A picture containing large, sitting, white, numbers" id="132" name="Google Shape;132;p1"/>
          <p:cNvPicPr preferRelativeResize="0"/>
          <p:nvPr/>
        </p:nvPicPr>
        <p:blipFill rotWithShape="1">
          <a:blip r:embed="rId4">
            <a:alphaModFix/>
          </a:blip>
          <a:srcRect b="0" l="0" r="0" t="0"/>
          <a:stretch/>
        </p:blipFill>
        <p:spPr>
          <a:xfrm>
            <a:off x="322" y="0"/>
            <a:ext cx="12191357" cy="6858000"/>
          </a:xfrm>
          <a:prstGeom prst="rect">
            <a:avLst/>
          </a:prstGeom>
          <a:noFill/>
          <a:ln>
            <a:noFill/>
          </a:ln>
        </p:spPr>
      </p:pic>
      <p:sp>
        <p:nvSpPr>
          <p:cNvPr id="133" name="Google Shape;133;p1"/>
          <p:cNvSpPr/>
          <p:nvPr/>
        </p:nvSpPr>
        <p:spPr>
          <a:xfrm rot="5400000">
            <a:off x="7131809" y="1385982"/>
            <a:ext cx="4031414" cy="4100418"/>
          </a:xfrm>
          <a:custGeom>
            <a:rect b="b" l="l" r="r" t="t"/>
            <a:pathLst>
              <a:path extrusionOk="0" h="696" w="1601">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blipFill rotWithShape="1">
            <a:blip r:embed="rId3">
              <a:alphaModFix/>
            </a:blip>
            <a:stretch>
              <a:fillRect b="0" l="0" r="0" t="0"/>
            </a:stretch>
          </a:blipFill>
          <a:ln>
            <a:noFill/>
          </a:ln>
          <a:effectLst>
            <a:outerShdw blurRad="50800" rotWithShape="0" algn="tl" dir="5400000" dist="38100">
              <a:srgbClr val="000000">
                <a:alpha val="42745"/>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34" name="Google Shape;134;p1"/>
          <p:cNvSpPr txBox="1"/>
          <p:nvPr>
            <p:ph type="ctrTitle"/>
          </p:nvPr>
        </p:nvSpPr>
        <p:spPr>
          <a:xfrm>
            <a:off x="7389962" y="1673524"/>
            <a:ext cx="3485073" cy="12250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2"/>
              </a:buClr>
              <a:buSzPts val="4000"/>
              <a:buFont typeface="Arial"/>
              <a:buNone/>
            </a:pPr>
            <a:r>
              <a:rPr lang="en-US" sz="4000"/>
              <a:t>GA-DSI-18</a:t>
            </a:r>
            <a:br>
              <a:rPr lang="en-US" sz="4000"/>
            </a:br>
            <a:r>
              <a:rPr lang="en-US" sz="4000"/>
              <a:t>Project 1</a:t>
            </a:r>
            <a:endParaRPr/>
          </a:p>
        </p:txBody>
      </p:sp>
      <p:sp>
        <p:nvSpPr>
          <p:cNvPr id="135" name="Google Shape;135;p1"/>
          <p:cNvSpPr txBox="1"/>
          <p:nvPr>
            <p:ph idx="1" type="subTitle"/>
          </p:nvPr>
        </p:nvSpPr>
        <p:spPr>
          <a:xfrm>
            <a:off x="7389965" y="3000652"/>
            <a:ext cx="3485072" cy="218382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127"/>
              <a:buNone/>
            </a:pPr>
            <a:r>
              <a:rPr b="1" lang="en-US" sz="2110">
                <a:solidFill>
                  <a:srgbClr val="5792BA"/>
                </a:solidFill>
              </a:rPr>
              <a:t>2017 &amp; 2018</a:t>
            </a:r>
            <a:endParaRPr b="1" sz="2800"/>
          </a:p>
          <a:p>
            <a:pPr indent="0" lvl="0" marL="0" rtl="0" algn="l">
              <a:lnSpc>
                <a:spcPct val="90000"/>
              </a:lnSpc>
              <a:spcBef>
                <a:spcPts val="922"/>
              </a:spcBef>
              <a:spcAft>
                <a:spcPts val="0"/>
              </a:spcAft>
              <a:buSzPts val="1127"/>
              <a:buNone/>
            </a:pPr>
            <a:r>
              <a:rPr b="1" lang="en-US" sz="2110">
                <a:solidFill>
                  <a:srgbClr val="5792BA"/>
                </a:solidFill>
              </a:rPr>
              <a:t>SAT &amp; ACT Data Analysis</a:t>
            </a:r>
            <a:endParaRPr b="1" sz="2800"/>
          </a:p>
          <a:p>
            <a:pPr indent="0" lvl="0" marL="0" rtl="0" algn="l">
              <a:lnSpc>
                <a:spcPct val="90000"/>
              </a:lnSpc>
              <a:spcBef>
                <a:spcPts val="922"/>
              </a:spcBef>
              <a:spcAft>
                <a:spcPts val="0"/>
              </a:spcAft>
              <a:buSzPts val="1127"/>
              <a:buNone/>
            </a:pPr>
            <a:r>
              <a:rPr lang="en-US" sz="1610">
                <a:solidFill>
                  <a:srgbClr val="5792BA"/>
                </a:solidFill>
              </a:rPr>
              <a:t>Katherine</a:t>
            </a:r>
            <a:endParaRPr/>
          </a:p>
          <a:p>
            <a:pPr indent="0" lvl="0" marL="0" rtl="0" algn="l">
              <a:lnSpc>
                <a:spcPct val="90000"/>
              </a:lnSpc>
              <a:spcBef>
                <a:spcPts val="922"/>
              </a:spcBef>
              <a:spcAft>
                <a:spcPts val="0"/>
              </a:spcAft>
              <a:buSzPts val="1127"/>
              <a:buNone/>
            </a:pPr>
            <a:r>
              <a:rPr lang="en-US" sz="1610">
                <a:solidFill>
                  <a:srgbClr val="5792BA"/>
                </a:solidFill>
              </a:rPr>
              <a:t>Rebecca</a:t>
            </a:r>
            <a:endParaRPr/>
          </a:p>
          <a:p>
            <a:pPr indent="0" lvl="0" marL="0" rtl="0" algn="l">
              <a:lnSpc>
                <a:spcPct val="90000"/>
              </a:lnSpc>
              <a:spcBef>
                <a:spcPts val="922"/>
              </a:spcBef>
              <a:spcAft>
                <a:spcPts val="0"/>
              </a:spcAft>
              <a:buSzPts val="1127"/>
              <a:buNone/>
            </a:pPr>
            <a:r>
              <a:rPr lang="en-US" sz="1610">
                <a:solidFill>
                  <a:srgbClr val="5792BA"/>
                </a:solidFill>
              </a:rPr>
              <a:t>Joseph</a:t>
            </a:r>
            <a:endParaRPr/>
          </a:p>
          <a:p>
            <a:pPr indent="0" lvl="0" marL="0" rtl="0" algn="l">
              <a:lnSpc>
                <a:spcPct val="90000"/>
              </a:lnSpc>
              <a:spcBef>
                <a:spcPts val="922"/>
              </a:spcBef>
              <a:spcAft>
                <a:spcPts val="0"/>
              </a:spcAft>
              <a:buSzPts val="1127"/>
              <a:buNone/>
            </a:pPr>
            <a:r>
              <a:rPr lang="en-US" sz="1610">
                <a:solidFill>
                  <a:srgbClr val="5792BA"/>
                </a:solidFill>
              </a:rPr>
              <a:t>Jeffrey</a:t>
            </a:r>
            <a:endParaRPr sz="1610">
              <a:solidFill>
                <a:srgbClr val="5792B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0"/>
          <p:cNvSpPr txBox="1"/>
          <p:nvPr>
            <p:ph type="title"/>
          </p:nvPr>
        </p:nvSpPr>
        <p:spPr>
          <a:xfrm>
            <a:off x="913795" y="85725"/>
            <a:ext cx="10353762" cy="88194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Conclusion and recommendations</a:t>
            </a:r>
            <a:endParaRPr/>
          </a:p>
        </p:txBody>
      </p:sp>
      <p:sp>
        <p:nvSpPr>
          <p:cNvPr id="220" name="Google Shape;220;p10"/>
          <p:cNvSpPr txBox="1"/>
          <p:nvPr>
            <p:ph idx="1" type="body"/>
          </p:nvPr>
        </p:nvSpPr>
        <p:spPr>
          <a:xfrm>
            <a:off x="913795" y="1260628"/>
            <a:ext cx="10353762" cy="49892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90000"/>
              </a:lnSpc>
              <a:spcBef>
                <a:spcPts val="0"/>
              </a:spcBef>
              <a:spcAft>
                <a:spcPts val="0"/>
              </a:spcAft>
              <a:buSzPts val="1127"/>
              <a:buChar char="◈"/>
            </a:pPr>
            <a:r>
              <a:rPr lang="en-US" sz="1610"/>
              <a:t>The ACT and SAT participation distributions roughly mirror each other, with states tending to prefer one test or the other based on bias of </a:t>
            </a:r>
            <a:r>
              <a:rPr lang="en-US" sz="1610">
                <a:solidFill>
                  <a:srgbClr val="FFC000"/>
                </a:solidFill>
              </a:rPr>
              <a:t>whether SAT or ACT is required </a:t>
            </a:r>
            <a:r>
              <a:rPr lang="en-US" sz="1610"/>
              <a:t>in that state and </a:t>
            </a:r>
            <a:r>
              <a:rPr lang="en-US" sz="1610">
                <a:solidFill>
                  <a:srgbClr val="FFC000"/>
                </a:solidFill>
              </a:rPr>
              <a:t>whether the state is paying for the tests or not</a:t>
            </a:r>
            <a:r>
              <a:rPr lang="en-US" sz="1610"/>
              <a:t>.</a:t>
            </a:r>
            <a:endParaRPr/>
          </a:p>
          <a:p>
            <a:pPr indent="-234435" lvl="0" marL="342900" rtl="0" algn="l">
              <a:lnSpc>
                <a:spcPct val="90000"/>
              </a:lnSpc>
              <a:spcBef>
                <a:spcPts val="922"/>
              </a:spcBef>
              <a:spcAft>
                <a:spcPts val="0"/>
              </a:spcAft>
              <a:buSzPts val="1127"/>
              <a:buNone/>
            </a:pPr>
            <a:r>
              <a:t/>
            </a:r>
            <a:endParaRPr sz="1610"/>
          </a:p>
          <a:p>
            <a:pPr indent="-306000" lvl="0" marL="342900" rtl="0" algn="l">
              <a:lnSpc>
                <a:spcPct val="90000"/>
              </a:lnSpc>
              <a:spcBef>
                <a:spcPts val="922"/>
              </a:spcBef>
              <a:spcAft>
                <a:spcPts val="0"/>
              </a:spcAft>
              <a:buSzPts val="1127"/>
              <a:buChar char="◈"/>
            </a:pPr>
            <a:r>
              <a:rPr lang="en-US" sz="1610">
                <a:solidFill>
                  <a:srgbClr val="FFC000"/>
                </a:solidFill>
              </a:rPr>
              <a:t>ACT and SAT scores are inversely correlated with their respective participation rates</a:t>
            </a:r>
            <a:r>
              <a:rPr lang="en-US" sz="1610"/>
              <a:t>. This is likely due to selection bias, as low participation means those who are participating tend to be higher achieving, and high participation means diluted quality of performance.</a:t>
            </a:r>
            <a:endParaRPr/>
          </a:p>
          <a:p>
            <a:pPr indent="-234435" lvl="0" marL="342900" rtl="0" algn="l">
              <a:lnSpc>
                <a:spcPct val="90000"/>
              </a:lnSpc>
              <a:spcBef>
                <a:spcPts val="922"/>
              </a:spcBef>
              <a:spcAft>
                <a:spcPts val="0"/>
              </a:spcAft>
              <a:buSzPts val="1127"/>
              <a:buNone/>
            </a:pPr>
            <a:r>
              <a:t/>
            </a:r>
            <a:endParaRPr sz="1610"/>
          </a:p>
          <a:p>
            <a:pPr indent="-306000" lvl="0" marL="342900" rtl="0" algn="l">
              <a:lnSpc>
                <a:spcPct val="90000"/>
              </a:lnSpc>
              <a:spcBef>
                <a:spcPts val="922"/>
              </a:spcBef>
              <a:spcAft>
                <a:spcPts val="0"/>
              </a:spcAft>
              <a:buSzPts val="1127"/>
              <a:buChar char="◈"/>
            </a:pPr>
            <a:r>
              <a:rPr lang="en-US" sz="1610"/>
              <a:t>It is </a:t>
            </a:r>
            <a:r>
              <a:rPr lang="en-US" sz="1610">
                <a:solidFill>
                  <a:srgbClr val="FFC000"/>
                </a:solidFill>
              </a:rPr>
              <a:t>recommended</a:t>
            </a:r>
            <a:r>
              <a:rPr lang="en-US" sz="1610"/>
              <a:t> that the College Board takes into consideration </a:t>
            </a:r>
            <a:r>
              <a:rPr lang="en-US" sz="1610">
                <a:solidFill>
                  <a:srgbClr val="FFC000"/>
                </a:solidFill>
              </a:rPr>
              <a:t>household income data especially for states with low participation rate and is currently a non-paying state</a:t>
            </a:r>
            <a:r>
              <a:rPr lang="en-US" sz="1610"/>
              <a:t>. The analysis had shown a correlation in this aspect that makes it worth further investigation.</a:t>
            </a:r>
            <a:endParaRPr/>
          </a:p>
          <a:p>
            <a:pPr indent="-234435" lvl="0" marL="342900" rtl="0" algn="l">
              <a:lnSpc>
                <a:spcPct val="90000"/>
              </a:lnSpc>
              <a:spcBef>
                <a:spcPts val="922"/>
              </a:spcBef>
              <a:spcAft>
                <a:spcPts val="0"/>
              </a:spcAft>
              <a:buSzPts val="1127"/>
              <a:buNone/>
            </a:pPr>
            <a:r>
              <a:t/>
            </a:r>
            <a:endParaRPr sz="1610"/>
          </a:p>
          <a:p>
            <a:pPr indent="-306000" lvl="0" marL="342900" rtl="0" algn="l">
              <a:lnSpc>
                <a:spcPct val="90000"/>
              </a:lnSpc>
              <a:spcBef>
                <a:spcPts val="922"/>
              </a:spcBef>
              <a:spcAft>
                <a:spcPts val="0"/>
              </a:spcAft>
              <a:buSzPts val="1127"/>
              <a:buChar char="◈"/>
            </a:pPr>
            <a:r>
              <a:rPr lang="en-US" sz="1610"/>
              <a:t>The analysis had yielded a list of states with </a:t>
            </a:r>
            <a:r>
              <a:rPr lang="en-US" sz="1610">
                <a:solidFill>
                  <a:srgbClr val="FFC000"/>
                </a:solidFill>
              </a:rPr>
              <a:t>low participation rate and is currently a non-paying state</a:t>
            </a:r>
            <a:r>
              <a:rPr lang="en-US" sz="1610"/>
              <a:t>, of which the College Board could work with </a:t>
            </a:r>
            <a:r>
              <a:rPr lang="en-US" sz="1610">
                <a:solidFill>
                  <a:srgbClr val="FFC000"/>
                </a:solidFill>
              </a:rPr>
              <a:t>to share and implement support and fiscal policies that were put in place in states with high participation rate</a:t>
            </a:r>
            <a:r>
              <a:rPr lang="en-US" sz="1610"/>
              <a:t>. In particular, our analysis specifically identified </a:t>
            </a:r>
            <a:r>
              <a:rPr lang="en-US" sz="1610">
                <a:solidFill>
                  <a:srgbClr val="FFC000"/>
                </a:solidFill>
              </a:rPr>
              <a:t>Tennessee</a:t>
            </a:r>
            <a:r>
              <a:rPr lang="en-US" sz="1610"/>
              <a:t> as a potential working target.</a:t>
            </a:r>
            <a:endParaRPr sz="161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1"/>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2"/>
              </a:buClr>
              <a:buSzPts val="5400"/>
              <a:buFont typeface="Arial"/>
              <a:buNone/>
            </a:pPr>
            <a:r>
              <a:rPr lang="en-US"/>
              <a:t>Thank you</a:t>
            </a:r>
            <a:endParaRPr/>
          </a:p>
        </p:txBody>
      </p:sp>
      <p:sp>
        <p:nvSpPr>
          <p:cNvPr id="226" name="Google Shape;226;p11"/>
          <p:cNvSpPr txBox="1"/>
          <p:nvPr>
            <p:ph idx="1" type="subTitle"/>
          </p:nvPr>
        </p:nvSpPr>
        <p:spPr>
          <a:xfrm>
            <a:off x="1370693" y="377348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0" rtl="0" algn="ctr">
              <a:lnSpc>
                <a:spcPct val="110000"/>
              </a:lnSpc>
              <a:spcBef>
                <a:spcPts val="0"/>
              </a:spcBef>
              <a:spcAft>
                <a:spcPts val="0"/>
              </a:spcAft>
              <a:buSzPts val="161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913795" y="85725"/>
            <a:ext cx="10353762" cy="88194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What is the problem?</a:t>
            </a:r>
            <a:endParaRPr/>
          </a:p>
        </p:txBody>
      </p:sp>
      <p:sp>
        <p:nvSpPr>
          <p:cNvPr id="141" name="Google Shape;141;p2"/>
          <p:cNvSpPr txBox="1"/>
          <p:nvPr>
            <p:ph idx="1" type="body"/>
          </p:nvPr>
        </p:nvSpPr>
        <p:spPr>
          <a:xfrm>
            <a:off x="913795" y="1269506"/>
            <a:ext cx="10353762" cy="48649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US"/>
              <a:t>The new format for the SAT was released in March 2016. The College Board - the organization that administers the SAT and tracks statewide participation would like to look for ways to improve SAT participation rate.</a:t>
            </a:r>
            <a:endParaRPr/>
          </a:p>
          <a:p>
            <a:pPr indent="-203764" lvl="0" marL="342900" rtl="0" algn="l">
              <a:lnSpc>
                <a:spcPct val="110000"/>
              </a:lnSpc>
              <a:spcBef>
                <a:spcPts val="1060"/>
              </a:spcBef>
              <a:spcAft>
                <a:spcPts val="0"/>
              </a:spcAft>
              <a:buSzPts val="1610"/>
              <a:buNone/>
            </a:pPr>
            <a:r>
              <a:t/>
            </a:r>
            <a:endParaRPr/>
          </a:p>
          <a:p>
            <a:pPr indent="-306000" lvl="0" marL="342900" rtl="0" algn="l">
              <a:lnSpc>
                <a:spcPct val="110000"/>
              </a:lnSpc>
              <a:spcBef>
                <a:spcPts val="1060"/>
              </a:spcBef>
              <a:spcAft>
                <a:spcPts val="0"/>
              </a:spcAft>
              <a:buSzPts val="1610"/>
              <a:buChar char="◈"/>
            </a:pPr>
            <a:r>
              <a:rPr lang="en-US"/>
              <a:t>Use a combination of analysis techniques into the provided data and outside research to give recommendations on:</a:t>
            </a:r>
            <a:endParaRPr/>
          </a:p>
          <a:p>
            <a:pPr indent="-203764" lvl="0" marL="342900" rtl="0" algn="l">
              <a:lnSpc>
                <a:spcPct val="110000"/>
              </a:lnSpc>
              <a:spcBef>
                <a:spcPts val="1060"/>
              </a:spcBef>
              <a:spcAft>
                <a:spcPts val="0"/>
              </a:spcAft>
              <a:buSzPts val="1610"/>
              <a:buNone/>
            </a:pPr>
            <a:r>
              <a:t/>
            </a:r>
            <a:endParaRPr/>
          </a:p>
          <a:p>
            <a:pPr indent="0" lvl="0" marL="36900" rtl="0" algn="ctr">
              <a:lnSpc>
                <a:spcPct val="110000"/>
              </a:lnSpc>
              <a:spcBef>
                <a:spcPts val="1120"/>
              </a:spcBef>
              <a:spcAft>
                <a:spcPts val="0"/>
              </a:spcAft>
              <a:buSzPts val="1820"/>
              <a:buNone/>
            </a:pPr>
            <a:r>
              <a:rPr b="1" lang="en-US" sz="2600">
                <a:solidFill>
                  <a:srgbClr val="FFC000"/>
                </a:solidFill>
              </a:rPr>
              <a:t>“How the College Board might work to increase the</a:t>
            </a:r>
            <a:endParaRPr/>
          </a:p>
          <a:p>
            <a:pPr indent="0" lvl="0" marL="36900" rtl="0" algn="ctr">
              <a:lnSpc>
                <a:spcPct val="110000"/>
              </a:lnSpc>
              <a:spcBef>
                <a:spcPts val="1120"/>
              </a:spcBef>
              <a:spcAft>
                <a:spcPts val="0"/>
              </a:spcAft>
              <a:buSzPts val="1820"/>
              <a:buNone/>
            </a:pPr>
            <a:r>
              <a:rPr b="1" lang="en-US" sz="2600">
                <a:solidFill>
                  <a:srgbClr val="FFC000"/>
                </a:solidFill>
              </a:rPr>
              <a:t>participation rate in a state of our choice.”</a:t>
            </a:r>
            <a:endParaRPr b="1" sz="2600">
              <a:solidFill>
                <a:srgbClr val="FFC000"/>
              </a:solidFill>
            </a:endParaRPr>
          </a:p>
          <a:p>
            <a:pPr indent="-203764" lvl="0" marL="342900" rtl="0" algn="l">
              <a:lnSpc>
                <a:spcPct val="110000"/>
              </a:lnSpc>
              <a:spcBef>
                <a:spcPts val="1060"/>
              </a:spcBef>
              <a:spcAft>
                <a:spcPts val="0"/>
              </a:spcAft>
              <a:buSzPts val="161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913795" y="85725"/>
            <a:ext cx="10353762" cy="88194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Data Dictionary</a:t>
            </a:r>
            <a:endParaRPr/>
          </a:p>
        </p:txBody>
      </p:sp>
      <p:pic>
        <p:nvPicPr>
          <p:cNvPr id="147" name="Google Shape;147;p3"/>
          <p:cNvPicPr preferRelativeResize="0"/>
          <p:nvPr/>
        </p:nvPicPr>
        <p:blipFill rotWithShape="1">
          <a:blip r:embed="rId3">
            <a:alphaModFix/>
          </a:blip>
          <a:srcRect b="0" l="0" r="0" t="0"/>
          <a:stretch/>
        </p:blipFill>
        <p:spPr>
          <a:xfrm>
            <a:off x="89295" y="1390293"/>
            <a:ext cx="5921004" cy="3353158"/>
          </a:xfrm>
          <a:prstGeom prst="rect">
            <a:avLst/>
          </a:prstGeom>
          <a:noFill/>
          <a:ln>
            <a:noFill/>
          </a:ln>
        </p:spPr>
      </p:pic>
      <p:sp>
        <p:nvSpPr>
          <p:cNvPr id="148" name="Google Shape;148;p3"/>
          <p:cNvSpPr txBox="1"/>
          <p:nvPr>
            <p:ph idx="1" type="body"/>
          </p:nvPr>
        </p:nvSpPr>
        <p:spPr>
          <a:xfrm>
            <a:off x="89295" y="4811697"/>
            <a:ext cx="1660729" cy="56817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10000"/>
              </a:lnSpc>
              <a:spcBef>
                <a:spcPts val="0"/>
              </a:spcBef>
              <a:spcAft>
                <a:spcPts val="0"/>
              </a:spcAft>
              <a:buSzPts val="1610"/>
              <a:buNone/>
            </a:pPr>
            <a:r>
              <a:rPr lang="en-US"/>
              <a:t>2017 data</a:t>
            </a:r>
            <a:endParaRPr/>
          </a:p>
        </p:txBody>
      </p:sp>
      <p:sp>
        <p:nvSpPr>
          <p:cNvPr id="149" name="Google Shape;149;p3"/>
          <p:cNvSpPr txBox="1"/>
          <p:nvPr/>
        </p:nvSpPr>
        <p:spPr>
          <a:xfrm>
            <a:off x="10350951" y="1883546"/>
            <a:ext cx="1660729" cy="56817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marR="0" rtl="0" algn="l">
              <a:lnSpc>
                <a:spcPct val="110000"/>
              </a:lnSpc>
              <a:spcBef>
                <a:spcPts val="0"/>
              </a:spcBef>
              <a:spcAft>
                <a:spcPts val="0"/>
              </a:spcAft>
              <a:buClr>
                <a:schemeClr val="lt2"/>
              </a:buClr>
              <a:buSzPts val="1610"/>
              <a:buFont typeface="Noto Sans Symbols"/>
              <a:buNone/>
            </a:pPr>
            <a:r>
              <a:rPr b="0" i="0" lang="en-US" sz="2300" u="none" cap="none" strike="noStrike">
                <a:solidFill>
                  <a:schemeClr val="lt2"/>
                </a:solidFill>
                <a:latin typeface="Arial"/>
                <a:ea typeface="Arial"/>
                <a:cs typeface="Arial"/>
                <a:sym typeface="Arial"/>
              </a:rPr>
              <a:t>2018 data</a:t>
            </a:r>
            <a:endParaRPr/>
          </a:p>
        </p:txBody>
      </p:sp>
      <p:pic>
        <p:nvPicPr>
          <p:cNvPr id="150" name="Google Shape;150;p3"/>
          <p:cNvPicPr preferRelativeResize="0"/>
          <p:nvPr/>
        </p:nvPicPr>
        <p:blipFill rotWithShape="1">
          <a:blip r:embed="rId4">
            <a:alphaModFix/>
          </a:blip>
          <a:srcRect b="0" l="0" r="0" t="0"/>
          <a:stretch/>
        </p:blipFill>
        <p:spPr>
          <a:xfrm>
            <a:off x="6181701" y="2451717"/>
            <a:ext cx="5921004" cy="33531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
          <p:cNvSpPr txBox="1"/>
          <p:nvPr>
            <p:ph type="title"/>
          </p:nvPr>
        </p:nvSpPr>
        <p:spPr>
          <a:xfrm>
            <a:off x="913795" y="85725"/>
            <a:ext cx="10353762" cy="88194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Key findings</a:t>
            </a:r>
            <a:endParaRPr/>
          </a:p>
        </p:txBody>
      </p:sp>
      <p:sp>
        <p:nvSpPr>
          <p:cNvPr id="156" name="Google Shape;156;p4"/>
          <p:cNvSpPr txBox="1"/>
          <p:nvPr>
            <p:ph idx="1" type="body"/>
          </p:nvPr>
        </p:nvSpPr>
        <p:spPr>
          <a:xfrm>
            <a:off x="790225" y="1260627"/>
            <a:ext cx="10600800" cy="32400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US">
                <a:solidFill>
                  <a:srgbClr val="FFC000"/>
                </a:solidFill>
              </a:rPr>
              <a:t>Participation Rate</a:t>
            </a:r>
            <a:endParaRPr/>
          </a:p>
          <a:p>
            <a:pPr indent="-270000" lvl="1" marL="720000" rtl="0" algn="l">
              <a:spcBef>
                <a:spcPts val="1020"/>
              </a:spcBef>
              <a:spcAft>
                <a:spcPts val="0"/>
              </a:spcAft>
              <a:buSzPts val="1470"/>
              <a:buChar char="🞚"/>
            </a:pPr>
            <a:r>
              <a:rPr lang="en-US"/>
              <a:t>states with 100% participation on a given test with a rate change year-to-year</a:t>
            </a:r>
            <a:endParaRPr/>
          </a:p>
          <a:p>
            <a:pPr indent="-215999" lvl="2" marL="1026000" rtl="0" algn="l">
              <a:spcBef>
                <a:spcPts val="960"/>
              </a:spcBef>
              <a:spcAft>
                <a:spcPts val="0"/>
              </a:spcAft>
              <a:buSzPts val="1260"/>
              <a:buChar char="◈"/>
            </a:pPr>
            <a:r>
              <a:rPr lang="en-US">
                <a:solidFill>
                  <a:schemeClr val="accent1"/>
                </a:solidFill>
              </a:rPr>
              <a:t>Colorado and Illinois stood out from the list with the biggest increase for SAT participation</a:t>
            </a:r>
            <a:endParaRPr/>
          </a:p>
        </p:txBody>
      </p:sp>
      <p:pic>
        <p:nvPicPr>
          <p:cNvPr id="157" name="Google Shape;157;p4"/>
          <p:cNvPicPr preferRelativeResize="0"/>
          <p:nvPr/>
        </p:nvPicPr>
        <p:blipFill>
          <a:blip r:embed="rId3">
            <a:alphaModFix/>
          </a:blip>
          <a:stretch>
            <a:fillRect/>
          </a:stretch>
        </p:blipFill>
        <p:spPr>
          <a:xfrm>
            <a:off x="3067080" y="3386130"/>
            <a:ext cx="6209425" cy="1757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
          <p:cNvSpPr txBox="1"/>
          <p:nvPr>
            <p:ph type="title"/>
          </p:nvPr>
        </p:nvSpPr>
        <p:spPr>
          <a:xfrm>
            <a:off x="913795" y="85725"/>
            <a:ext cx="10353762" cy="88194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Key findings</a:t>
            </a:r>
            <a:endParaRPr/>
          </a:p>
        </p:txBody>
      </p:sp>
      <p:pic>
        <p:nvPicPr>
          <p:cNvPr descr="Chart&#10;&#10;Description automatically generated" id="163" name="Google Shape;163;p5"/>
          <p:cNvPicPr preferRelativeResize="0"/>
          <p:nvPr>
            <p:ph idx="1" type="body"/>
          </p:nvPr>
        </p:nvPicPr>
        <p:blipFill rotWithShape="1">
          <a:blip r:embed="rId3">
            <a:alphaModFix/>
          </a:blip>
          <a:srcRect b="0" l="0" r="0" t="0"/>
          <a:stretch/>
        </p:blipFill>
        <p:spPr>
          <a:xfrm>
            <a:off x="6294269" y="1365408"/>
            <a:ext cx="5761824" cy="5196939"/>
          </a:xfrm>
          <a:prstGeom prst="rect">
            <a:avLst/>
          </a:prstGeom>
          <a:noFill/>
          <a:ln>
            <a:noFill/>
          </a:ln>
          <a:effectLst>
            <a:outerShdw blurRad="25400">
              <a:srgbClr val="000000">
                <a:alpha val="45882"/>
              </a:srgbClr>
            </a:outerShdw>
          </a:effectLst>
        </p:spPr>
      </p:pic>
      <p:sp>
        <p:nvSpPr>
          <p:cNvPr id="164" name="Google Shape;164;p5"/>
          <p:cNvSpPr txBox="1"/>
          <p:nvPr/>
        </p:nvSpPr>
        <p:spPr>
          <a:xfrm>
            <a:off x="269061" y="1260628"/>
            <a:ext cx="5963063" cy="540650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marR="0" rtl="0" algn="l">
              <a:lnSpc>
                <a:spcPct val="110000"/>
              </a:lnSpc>
              <a:spcBef>
                <a:spcPts val="0"/>
              </a:spcBef>
              <a:spcAft>
                <a:spcPts val="0"/>
              </a:spcAft>
              <a:buClr>
                <a:schemeClr val="lt2"/>
              </a:buClr>
              <a:buSzPts val="1610"/>
              <a:buFont typeface="Noto Sans Symbols"/>
              <a:buNone/>
            </a:pPr>
            <a:r>
              <a:rPr b="0" i="0" lang="en-US" sz="2300" u="none" cap="none" strike="noStrike">
                <a:solidFill>
                  <a:schemeClr val="lt2"/>
                </a:solidFill>
                <a:latin typeface="Arial"/>
                <a:ea typeface="Arial"/>
                <a:cs typeface="Arial"/>
                <a:sym typeface="Arial"/>
              </a:rPr>
              <a:t>We observed the following points:</a:t>
            </a:r>
            <a:endParaRPr/>
          </a:p>
          <a:p>
            <a:pPr indent="-306000" lvl="0" marL="342900" marR="0" rtl="0" algn="l">
              <a:lnSpc>
                <a:spcPct val="110000"/>
              </a:lnSpc>
              <a:spcBef>
                <a:spcPts val="1060"/>
              </a:spcBef>
              <a:spcAft>
                <a:spcPts val="0"/>
              </a:spcAft>
              <a:buClr>
                <a:schemeClr val="lt2"/>
              </a:buClr>
              <a:buSzPts val="1610"/>
              <a:buFont typeface="Noto Sans Symbols"/>
              <a:buChar char="◈"/>
            </a:pPr>
            <a:r>
              <a:rPr b="0" i="0" lang="en-US" sz="2300" u="none" cap="none" strike="noStrike">
                <a:solidFill>
                  <a:schemeClr val="lt2"/>
                </a:solidFill>
                <a:latin typeface="Arial"/>
                <a:ea typeface="Arial"/>
                <a:cs typeface="Arial"/>
                <a:sym typeface="Arial"/>
              </a:rPr>
              <a:t>Mean scores on a given test are highly negatively correlated with participation rate on that test (r ~ -0.8). This directly indicates the observation of higher scores on SAT had lower SAT participation rate and higher ACT participation rate had lower ACT scores). </a:t>
            </a:r>
            <a:r>
              <a:rPr lang="en-US" sz="2300">
                <a:solidFill>
                  <a:schemeClr val="lt2"/>
                </a:solidFill>
              </a:rPr>
              <a:t>(</a:t>
            </a:r>
            <a:r>
              <a:rPr b="0" i="0" lang="en-US" sz="2300" u="none" cap="none" strike="noStrike">
                <a:solidFill>
                  <a:schemeClr val="lt2"/>
                </a:solidFill>
                <a:latin typeface="Arial"/>
                <a:ea typeface="Arial"/>
                <a:cs typeface="Arial"/>
                <a:sym typeface="Arial"/>
              </a:rPr>
              <a:t>Yellow box</a:t>
            </a:r>
            <a:r>
              <a:rPr lang="en-US" sz="2300">
                <a:solidFill>
                  <a:schemeClr val="lt2"/>
                </a:solidFill>
              </a:rPr>
              <a:t>)</a:t>
            </a:r>
            <a:endParaRPr/>
          </a:p>
          <a:p>
            <a:pPr indent="-203764" lvl="0" marL="342900" marR="0" rtl="0" algn="l">
              <a:lnSpc>
                <a:spcPct val="110000"/>
              </a:lnSpc>
              <a:spcBef>
                <a:spcPts val="1060"/>
              </a:spcBef>
              <a:spcAft>
                <a:spcPts val="0"/>
              </a:spcAft>
              <a:buClr>
                <a:schemeClr val="lt2"/>
              </a:buClr>
              <a:buSzPts val="1610"/>
              <a:buFont typeface="Noto Sans Symbols"/>
              <a:buNone/>
            </a:pPr>
            <a:r>
              <a:t/>
            </a:r>
            <a:endParaRPr b="0" i="0" sz="2300" u="none" cap="none" strike="noStrike">
              <a:solidFill>
                <a:schemeClr val="lt2"/>
              </a:solidFill>
              <a:latin typeface="Arial"/>
              <a:ea typeface="Arial"/>
              <a:cs typeface="Arial"/>
              <a:sym typeface="Arial"/>
            </a:endParaRPr>
          </a:p>
          <a:p>
            <a:pPr indent="-306000" lvl="0" marL="342900" marR="0" rtl="0" algn="l">
              <a:lnSpc>
                <a:spcPct val="110000"/>
              </a:lnSpc>
              <a:spcBef>
                <a:spcPts val="1060"/>
              </a:spcBef>
              <a:spcAft>
                <a:spcPts val="0"/>
              </a:spcAft>
              <a:buClr>
                <a:schemeClr val="lt2"/>
              </a:buClr>
              <a:buSzPts val="1610"/>
              <a:buFont typeface="Noto Sans Symbols"/>
              <a:buChar char="◈"/>
            </a:pPr>
            <a:r>
              <a:rPr b="0" i="0" lang="en-US" sz="2300" u="none" cap="none" strike="noStrike">
                <a:solidFill>
                  <a:schemeClr val="lt2"/>
                </a:solidFill>
                <a:latin typeface="Arial"/>
                <a:ea typeface="Arial"/>
                <a:cs typeface="Arial"/>
                <a:sym typeface="Arial"/>
              </a:rPr>
              <a:t>SAT participation rate was negatively correlated with ACT participation rate. (Red box)</a:t>
            </a:r>
            <a:endParaRPr b="0" i="0" sz="2300" u="none" cap="none" strike="noStrike">
              <a:solidFill>
                <a:schemeClr val="lt2"/>
              </a:solidFill>
              <a:latin typeface="Arial"/>
              <a:ea typeface="Arial"/>
              <a:cs typeface="Arial"/>
              <a:sym typeface="Arial"/>
            </a:endParaRPr>
          </a:p>
        </p:txBody>
      </p:sp>
      <p:sp>
        <p:nvSpPr>
          <p:cNvPr id="165" name="Google Shape;165;p5"/>
          <p:cNvSpPr/>
          <p:nvPr/>
        </p:nvSpPr>
        <p:spPr>
          <a:xfrm rot="5400000">
            <a:off x="6943344" y="2406304"/>
            <a:ext cx="219456" cy="219456"/>
          </a:xfrm>
          <a:prstGeom prst="rect">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6" name="Google Shape;166;p5"/>
          <p:cNvSpPr/>
          <p:nvPr/>
        </p:nvSpPr>
        <p:spPr>
          <a:xfrm rot="5400000">
            <a:off x="9107424" y="4555144"/>
            <a:ext cx="219456" cy="219456"/>
          </a:xfrm>
          <a:prstGeom prst="rect">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7" name="Google Shape;167;p5"/>
          <p:cNvSpPr/>
          <p:nvPr/>
        </p:nvSpPr>
        <p:spPr>
          <a:xfrm rot="5400000">
            <a:off x="6353700" y="1549176"/>
            <a:ext cx="812100" cy="877200"/>
          </a:xfrm>
          <a:prstGeom prst="rect">
            <a:avLst/>
          </a:prstGeom>
          <a:noFill/>
          <a:ln cap="flat" cmpd="sng" w="285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8" name="Google Shape;168;p5"/>
          <p:cNvSpPr/>
          <p:nvPr/>
        </p:nvSpPr>
        <p:spPr>
          <a:xfrm rot="5400000">
            <a:off x="8909675" y="4092050"/>
            <a:ext cx="603300" cy="242400"/>
          </a:xfrm>
          <a:prstGeom prst="rect">
            <a:avLst/>
          </a:prstGeom>
          <a:noFill/>
          <a:ln cap="flat" cmpd="sng" w="285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
          <p:cNvSpPr txBox="1"/>
          <p:nvPr>
            <p:ph type="title"/>
          </p:nvPr>
        </p:nvSpPr>
        <p:spPr>
          <a:xfrm>
            <a:off x="913795" y="85725"/>
            <a:ext cx="10353762" cy="88194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Key findings</a:t>
            </a:r>
            <a:endParaRPr/>
          </a:p>
        </p:txBody>
      </p:sp>
      <p:sp>
        <p:nvSpPr>
          <p:cNvPr id="174" name="Google Shape;174;p6"/>
          <p:cNvSpPr txBox="1"/>
          <p:nvPr/>
        </p:nvSpPr>
        <p:spPr>
          <a:xfrm>
            <a:off x="913794" y="1207363"/>
            <a:ext cx="10272069" cy="164237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10000"/>
              </a:lnSpc>
              <a:spcBef>
                <a:spcPts val="0"/>
              </a:spcBef>
              <a:spcAft>
                <a:spcPts val="0"/>
              </a:spcAft>
              <a:buClr>
                <a:schemeClr val="lt2"/>
              </a:buClr>
              <a:buSzPts val="1120"/>
              <a:buFont typeface="Noto Sans Symbols"/>
              <a:buChar char="◈"/>
            </a:pPr>
            <a:r>
              <a:rPr b="0" i="0" lang="en-US" sz="1600" u="none" cap="none" strike="noStrike">
                <a:solidFill>
                  <a:schemeClr val="lt2"/>
                </a:solidFill>
                <a:latin typeface="Arial"/>
                <a:ea typeface="Arial"/>
                <a:cs typeface="Arial"/>
                <a:sym typeface="Arial"/>
              </a:rPr>
              <a:t>SAT and ACT Participation Rate, we observed the distribution of ACT Participation Rate across the 50 states is centered significantly higher than that of the SAT. This can also mean that across the 50 states, ACT is preferred over SAT.</a:t>
            </a:r>
            <a:endParaRPr b="0" i="0" sz="1600" u="none" cap="none" strike="noStrike">
              <a:solidFill>
                <a:schemeClr val="lt2"/>
              </a:solidFill>
              <a:latin typeface="Arial"/>
              <a:ea typeface="Arial"/>
              <a:cs typeface="Arial"/>
              <a:sym typeface="Arial"/>
            </a:endParaRPr>
          </a:p>
        </p:txBody>
      </p:sp>
      <p:pic>
        <p:nvPicPr>
          <p:cNvPr id="175" name="Google Shape;175;p6"/>
          <p:cNvPicPr preferRelativeResize="0"/>
          <p:nvPr/>
        </p:nvPicPr>
        <p:blipFill rotWithShape="1">
          <a:blip r:embed="rId3">
            <a:alphaModFix/>
          </a:blip>
          <a:srcRect b="0" l="0" r="0" t="0"/>
          <a:stretch/>
        </p:blipFill>
        <p:spPr>
          <a:xfrm>
            <a:off x="1144087" y="2509947"/>
            <a:ext cx="5269167" cy="3437282"/>
          </a:xfrm>
          <a:prstGeom prst="rect">
            <a:avLst/>
          </a:prstGeom>
          <a:noFill/>
          <a:ln>
            <a:noFill/>
          </a:ln>
        </p:spPr>
      </p:pic>
      <p:pic>
        <p:nvPicPr>
          <p:cNvPr descr="Chart, histogram&#10;&#10;Description automatically generated" id="176" name="Google Shape;176;p6"/>
          <p:cNvPicPr preferRelativeResize="0"/>
          <p:nvPr/>
        </p:nvPicPr>
        <p:blipFill rotWithShape="1">
          <a:blip r:embed="rId4">
            <a:alphaModFix/>
          </a:blip>
          <a:srcRect b="0" l="0" r="0" t="0"/>
          <a:stretch/>
        </p:blipFill>
        <p:spPr>
          <a:xfrm>
            <a:off x="6826928" y="1950271"/>
            <a:ext cx="4772609" cy="2278317"/>
          </a:xfrm>
          <a:prstGeom prst="rect">
            <a:avLst/>
          </a:prstGeom>
          <a:noFill/>
          <a:ln>
            <a:noFill/>
          </a:ln>
        </p:spPr>
      </p:pic>
      <p:pic>
        <p:nvPicPr>
          <p:cNvPr descr="Chart, histogram&#10;&#10;Description automatically generated" id="177" name="Google Shape;177;p6"/>
          <p:cNvPicPr preferRelativeResize="0"/>
          <p:nvPr/>
        </p:nvPicPr>
        <p:blipFill rotWithShape="1">
          <a:blip r:embed="rId5">
            <a:alphaModFix/>
          </a:blip>
          <a:srcRect b="0" l="0" r="0" t="0"/>
          <a:stretch/>
        </p:blipFill>
        <p:spPr>
          <a:xfrm>
            <a:off x="6826929" y="4246342"/>
            <a:ext cx="4772608" cy="22783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type="title"/>
          </p:nvPr>
        </p:nvSpPr>
        <p:spPr>
          <a:xfrm>
            <a:off x="913795" y="85725"/>
            <a:ext cx="10353762" cy="88194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Key findings</a:t>
            </a:r>
            <a:endParaRPr/>
          </a:p>
        </p:txBody>
      </p:sp>
      <p:sp>
        <p:nvSpPr>
          <p:cNvPr id="183" name="Google Shape;183;p7"/>
          <p:cNvSpPr txBox="1"/>
          <p:nvPr>
            <p:ph idx="1" type="body"/>
          </p:nvPr>
        </p:nvSpPr>
        <p:spPr>
          <a:xfrm>
            <a:off x="919125" y="1471625"/>
            <a:ext cx="10353900" cy="51882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90000"/>
              </a:lnSpc>
              <a:spcBef>
                <a:spcPts val="0"/>
              </a:spcBef>
              <a:spcAft>
                <a:spcPts val="0"/>
              </a:spcAft>
              <a:buSzPts val="1368"/>
              <a:buNone/>
            </a:pPr>
            <a:r>
              <a:rPr b="1" lang="en-US" sz="1954">
                <a:solidFill>
                  <a:srgbClr val="FFC000"/>
                </a:solidFill>
              </a:rPr>
              <a:t>(a) Participation rate </a:t>
            </a:r>
            <a:r>
              <a:rPr lang="en-US" sz="1954"/>
              <a:t>had a huge impact on state average SAT/ACT scores.</a:t>
            </a:r>
            <a:endParaRPr/>
          </a:p>
          <a:p>
            <a:pPr indent="-219100" lvl="0" marL="342900" rtl="0" algn="l">
              <a:lnSpc>
                <a:spcPct val="90000"/>
              </a:lnSpc>
              <a:spcBef>
                <a:spcPts val="991"/>
              </a:spcBef>
              <a:spcAft>
                <a:spcPts val="0"/>
              </a:spcAft>
              <a:buSzPts val="1369"/>
              <a:buNone/>
            </a:pPr>
            <a:r>
              <a:t/>
            </a:r>
            <a:endParaRPr sz="1954"/>
          </a:p>
          <a:p>
            <a:pPr indent="-306000" lvl="0" marL="342900" rtl="0" algn="l">
              <a:lnSpc>
                <a:spcPct val="90000"/>
              </a:lnSpc>
              <a:spcBef>
                <a:spcPts val="991"/>
              </a:spcBef>
              <a:spcAft>
                <a:spcPts val="0"/>
              </a:spcAft>
              <a:buSzPts val="1368"/>
              <a:buChar char="◈"/>
            </a:pPr>
            <a:r>
              <a:rPr lang="en-US" sz="1954">
                <a:solidFill>
                  <a:srgbClr val="FFC000"/>
                </a:solidFill>
              </a:rPr>
              <a:t>Relationships between populations sizes &amp; rates:</a:t>
            </a:r>
            <a:endParaRPr sz="1954">
              <a:solidFill>
                <a:srgbClr val="FFC000"/>
              </a:solidFill>
            </a:endParaRPr>
          </a:p>
          <a:p>
            <a:pPr indent="0" lvl="0" marL="342900" rtl="0" algn="l">
              <a:lnSpc>
                <a:spcPct val="90000"/>
              </a:lnSpc>
              <a:spcBef>
                <a:spcPts val="991"/>
              </a:spcBef>
              <a:spcAft>
                <a:spcPts val="0"/>
              </a:spcAft>
              <a:buNone/>
            </a:pPr>
            <a:r>
              <a:t/>
            </a:r>
            <a:endParaRPr sz="1954">
              <a:solidFill>
                <a:srgbClr val="FFC000"/>
              </a:solidFill>
            </a:endParaRPr>
          </a:p>
          <a:p>
            <a:pPr indent="-269999" lvl="1" marL="719999" rtl="0" algn="l">
              <a:lnSpc>
                <a:spcPct val="80000"/>
              </a:lnSpc>
              <a:spcBef>
                <a:spcPts val="957"/>
              </a:spcBef>
              <a:spcAft>
                <a:spcPts val="0"/>
              </a:spcAft>
              <a:buSzPts val="1250"/>
              <a:buChar char="🞚"/>
            </a:pPr>
            <a:r>
              <a:rPr lang="en-US" sz="1785">
                <a:solidFill>
                  <a:srgbClr val="FFC000"/>
                </a:solidFill>
              </a:rPr>
              <a:t>Low participation</a:t>
            </a:r>
            <a:r>
              <a:rPr lang="en-US" sz="1785"/>
              <a:t> states have lesser people taking the tests. However, these people are usually the ones who need to pass the tests and put in more effort to get better scores. This resulted in bias and artificially </a:t>
            </a:r>
            <a:r>
              <a:rPr lang="en-US" sz="1785">
                <a:solidFill>
                  <a:srgbClr val="FFC000"/>
                </a:solidFill>
              </a:rPr>
              <a:t>higher scores</a:t>
            </a:r>
            <a:r>
              <a:rPr lang="en-US" sz="1785"/>
              <a:t>.</a:t>
            </a:r>
            <a:endParaRPr sz="1785"/>
          </a:p>
          <a:p>
            <a:pPr indent="0" lvl="0" marL="719999" rtl="0" algn="l">
              <a:lnSpc>
                <a:spcPct val="80000"/>
              </a:lnSpc>
              <a:spcBef>
                <a:spcPts val="957"/>
              </a:spcBef>
              <a:spcAft>
                <a:spcPts val="0"/>
              </a:spcAft>
              <a:buNone/>
            </a:pPr>
            <a:r>
              <a:t/>
            </a:r>
            <a:endParaRPr sz="1785"/>
          </a:p>
          <a:p>
            <a:pPr indent="-269999" lvl="1" marL="719999" rtl="0" algn="l">
              <a:lnSpc>
                <a:spcPct val="80000"/>
              </a:lnSpc>
              <a:spcBef>
                <a:spcPts val="957"/>
              </a:spcBef>
              <a:spcAft>
                <a:spcPts val="0"/>
              </a:spcAft>
              <a:buSzPts val="1250"/>
              <a:buChar char="🞚"/>
            </a:pPr>
            <a:r>
              <a:rPr lang="en-US" sz="1785">
                <a:solidFill>
                  <a:srgbClr val="FFC000"/>
                </a:solidFill>
              </a:rPr>
              <a:t>High participation </a:t>
            </a:r>
            <a:r>
              <a:rPr lang="en-US" sz="1785"/>
              <a:t>state have more people taking the tests. However, these include the good performers and the bad performers. This also resulted in bias and artificially </a:t>
            </a:r>
            <a:r>
              <a:rPr lang="en-US" sz="1785">
                <a:solidFill>
                  <a:srgbClr val="FFC000"/>
                </a:solidFill>
              </a:rPr>
              <a:t>lower scores</a:t>
            </a:r>
            <a:r>
              <a:rPr lang="en-US" sz="1785"/>
              <a:t>.</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ph type="title"/>
          </p:nvPr>
        </p:nvSpPr>
        <p:spPr>
          <a:xfrm>
            <a:off x="913795" y="85725"/>
            <a:ext cx="10353762" cy="88194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Key findings</a:t>
            </a:r>
            <a:endParaRPr/>
          </a:p>
        </p:txBody>
      </p:sp>
      <p:sp>
        <p:nvSpPr>
          <p:cNvPr id="189" name="Google Shape;189;p8"/>
          <p:cNvSpPr txBox="1"/>
          <p:nvPr>
            <p:ph idx="1" type="body"/>
          </p:nvPr>
        </p:nvSpPr>
        <p:spPr>
          <a:xfrm>
            <a:off x="407768" y="1114153"/>
            <a:ext cx="11364000" cy="15357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90000"/>
              </a:lnSpc>
              <a:spcBef>
                <a:spcPts val="0"/>
              </a:spcBef>
              <a:spcAft>
                <a:spcPts val="0"/>
              </a:spcAft>
              <a:buSzPts val="1127"/>
              <a:buNone/>
            </a:pPr>
            <a:r>
              <a:rPr b="1" lang="en-US" sz="1610">
                <a:solidFill>
                  <a:srgbClr val="FFC000"/>
                </a:solidFill>
              </a:rPr>
              <a:t>(b) Identifying States of interest</a:t>
            </a:r>
            <a:endParaRPr/>
          </a:p>
          <a:p>
            <a:pPr indent="0" lvl="0" marL="36900" rtl="0" algn="l">
              <a:lnSpc>
                <a:spcPct val="90000"/>
              </a:lnSpc>
              <a:spcBef>
                <a:spcPts val="922"/>
              </a:spcBef>
              <a:spcAft>
                <a:spcPts val="0"/>
              </a:spcAft>
              <a:buSzPts val="1127"/>
              <a:buNone/>
            </a:pPr>
            <a:r>
              <a:rPr lang="en-US" sz="1610"/>
              <a:t>Using simple bar charts in Python to plot the 2017/2018 SAT/ACT Participation Rates, we were able to easily identify the following states of interest:</a:t>
            </a:r>
            <a:endParaRPr/>
          </a:p>
          <a:p>
            <a:pPr indent="-306000" lvl="0" marL="342900" rtl="0" algn="l">
              <a:lnSpc>
                <a:spcPct val="90000"/>
              </a:lnSpc>
              <a:spcBef>
                <a:spcPts val="922"/>
              </a:spcBef>
              <a:spcAft>
                <a:spcPts val="0"/>
              </a:spcAft>
              <a:buSzPts val="1127"/>
              <a:buChar char="◈"/>
            </a:pPr>
            <a:r>
              <a:rPr lang="en-US" sz="1610"/>
              <a:t>From the SAT chart, </a:t>
            </a:r>
            <a:r>
              <a:rPr lang="en-US" sz="1610">
                <a:solidFill>
                  <a:srgbClr val="FFC000"/>
                </a:solidFill>
              </a:rPr>
              <a:t>Colorado, Illinois </a:t>
            </a:r>
            <a:r>
              <a:rPr lang="en-US" sz="1610"/>
              <a:t>who had significant increase in 2018 SAT participation rate as compared to 2017.</a:t>
            </a:r>
            <a:endParaRPr sz="1610"/>
          </a:p>
          <a:p>
            <a:pPr indent="-306000" lvl="0" marL="342900" rtl="0" algn="l">
              <a:lnSpc>
                <a:spcPct val="90000"/>
              </a:lnSpc>
              <a:spcBef>
                <a:spcPts val="922"/>
              </a:spcBef>
              <a:spcAft>
                <a:spcPts val="0"/>
              </a:spcAft>
              <a:buSzPts val="1127"/>
              <a:buChar char="◈"/>
            </a:pPr>
            <a:r>
              <a:rPr lang="en-US" sz="1610">
                <a:solidFill>
                  <a:srgbClr val="FFC000"/>
                </a:solidFill>
              </a:rPr>
              <a:t>Tennessee</a:t>
            </a:r>
            <a:r>
              <a:rPr lang="en-US" sz="1610">
                <a:solidFill>
                  <a:srgbClr val="FFC000"/>
                </a:solidFill>
              </a:rPr>
              <a:t> </a:t>
            </a:r>
            <a:r>
              <a:rPr lang="en-US" sz="1610"/>
              <a:t>had perpetual low SAT Participation Rate but highest ACT PArticipation Rate</a:t>
            </a:r>
            <a:endParaRPr sz="1610"/>
          </a:p>
        </p:txBody>
      </p:sp>
      <p:grpSp>
        <p:nvGrpSpPr>
          <p:cNvPr id="190" name="Google Shape;190;p8"/>
          <p:cNvGrpSpPr/>
          <p:nvPr/>
        </p:nvGrpSpPr>
        <p:grpSpPr>
          <a:xfrm>
            <a:off x="407768" y="2796465"/>
            <a:ext cx="11364022" cy="3844032"/>
            <a:chOff x="407768" y="2796465"/>
            <a:chExt cx="11364022" cy="3844032"/>
          </a:xfrm>
        </p:grpSpPr>
        <p:grpSp>
          <p:nvGrpSpPr>
            <p:cNvPr id="191" name="Google Shape;191;p8"/>
            <p:cNvGrpSpPr/>
            <p:nvPr/>
          </p:nvGrpSpPr>
          <p:grpSpPr>
            <a:xfrm>
              <a:off x="407768" y="2796465"/>
              <a:ext cx="11364022" cy="3844032"/>
              <a:chOff x="407768" y="2796465"/>
              <a:chExt cx="11364022" cy="3844032"/>
            </a:xfrm>
          </p:grpSpPr>
          <p:grpSp>
            <p:nvGrpSpPr>
              <p:cNvPr id="192" name="Google Shape;192;p8"/>
              <p:cNvGrpSpPr/>
              <p:nvPr/>
            </p:nvGrpSpPr>
            <p:grpSpPr>
              <a:xfrm>
                <a:off x="407768" y="2796465"/>
                <a:ext cx="11364022" cy="3844032"/>
                <a:chOff x="407768" y="2796465"/>
                <a:chExt cx="11364022" cy="3844032"/>
              </a:xfrm>
            </p:grpSpPr>
            <p:pic>
              <p:nvPicPr>
                <p:cNvPr id="193" name="Google Shape;193;p8"/>
                <p:cNvPicPr preferRelativeResize="0"/>
                <p:nvPr/>
              </p:nvPicPr>
              <p:blipFill rotWithShape="1">
                <a:blip r:embed="rId3">
                  <a:alphaModFix/>
                </a:blip>
                <a:srcRect b="0" l="0" r="0" t="0"/>
                <a:stretch/>
              </p:blipFill>
              <p:spPr>
                <a:xfrm>
                  <a:off x="407768" y="2796465"/>
                  <a:ext cx="11364022" cy="3844032"/>
                </a:xfrm>
                <a:prstGeom prst="rect">
                  <a:avLst/>
                </a:prstGeom>
                <a:noFill/>
                <a:ln>
                  <a:noFill/>
                </a:ln>
              </p:spPr>
            </p:pic>
            <p:sp>
              <p:nvSpPr>
                <p:cNvPr id="194" name="Google Shape;194;p8"/>
                <p:cNvSpPr/>
                <p:nvPr/>
              </p:nvSpPr>
              <p:spPr>
                <a:xfrm>
                  <a:off x="4456590" y="6498456"/>
                  <a:ext cx="2592280" cy="1420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5" name="Google Shape;195;p8"/>
                <p:cNvSpPr/>
                <p:nvPr/>
              </p:nvSpPr>
              <p:spPr>
                <a:xfrm>
                  <a:off x="7016910" y="6528936"/>
                  <a:ext cx="125570" cy="11156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6" name="Google Shape;196;p8"/>
                <p:cNvSpPr/>
                <p:nvPr/>
              </p:nvSpPr>
              <p:spPr>
                <a:xfrm>
                  <a:off x="7169310" y="6498456"/>
                  <a:ext cx="999330" cy="1420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97" name="Google Shape;197;p8"/>
              <p:cNvSpPr/>
              <p:nvPr/>
            </p:nvSpPr>
            <p:spPr>
              <a:xfrm>
                <a:off x="2034540" y="3066567"/>
                <a:ext cx="251460" cy="3349473"/>
              </a:xfrm>
              <a:prstGeom prst="rect">
                <a:avLst/>
              </a:prstGeom>
              <a:noFill/>
              <a:ln cap="flat" cmpd="sng" w="381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8" name="Google Shape;198;p8"/>
              <p:cNvSpPr/>
              <p:nvPr/>
            </p:nvSpPr>
            <p:spPr>
              <a:xfrm>
                <a:off x="3699412" y="3043744"/>
                <a:ext cx="251460" cy="3349473"/>
              </a:xfrm>
              <a:prstGeom prst="rect">
                <a:avLst/>
              </a:prstGeom>
              <a:noFill/>
              <a:ln cap="flat" cmpd="sng" w="381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99" name="Google Shape;199;p8"/>
            <p:cNvSpPr/>
            <p:nvPr/>
          </p:nvSpPr>
          <p:spPr>
            <a:xfrm>
              <a:off x="9711690" y="5805922"/>
              <a:ext cx="246170" cy="639194"/>
            </a:xfrm>
            <a:prstGeom prst="rect">
              <a:avLst/>
            </a:prstGeom>
            <a:noFill/>
            <a:ln cap="flat" cmpd="sng" w="381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9"/>
          <p:cNvSpPr txBox="1"/>
          <p:nvPr>
            <p:ph type="title"/>
          </p:nvPr>
        </p:nvSpPr>
        <p:spPr>
          <a:xfrm>
            <a:off x="913795" y="85725"/>
            <a:ext cx="10353762" cy="88194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Arial"/>
              <a:buNone/>
            </a:pPr>
            <a:r>
              <a:rPr lang="en-US"/>
              <a:t>Key findings</a:t>
            </a:r>
            <a:endParaRPr/>
          </a:p>
        </p:txBody>
      </p:sp>
      <p:sp>
        <p:nvSpPr>
          <p:cNvPr id="205" name="Google Shape;205;p9"/>
          <p:cNvSpPr txBox="1"/>
          <p:nvPr>
            <p:ph idx="1" type="body"/>
          </p:nvPr>
        </p:nvSpPr>
        <p:spPr>
          <a:xfrm>
            <a:off x="447092" y="1052578"/>
            <a:ext cx="7563900" cy="53001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00000"/>
              </a:lnSpc>
              <a:spcBef>
                <a:spcPts val="0"/>
              </a:spcBef>
              <a:spcAft>
                <a:spcPts val="0"/>
              </a:spcAft>
              <a:buSzPts val="1368"/>
              <a:buNone/>
            </a:pPr>
            <a:r>
              <a:rPr b="1" lang="en-US" sz="1954">
                <a:solidFill>
                  <a:srgbClr val="FFC000"/>
                </a:solidFill>
              </a:rPr>
              <a:t>(c) Outside Research</a:t>
            </a:r>
            <a:endParaRPr/>
          </a:p>
          <a:p>
            <a:pPr indent="0" lvl="0" marL="36900" rtl="0" algn="l">
              <a:lnSpc>
                <a:spcPct val="100000"/>
              </a:lnSpc>
              <a:spcBef>
                <a:spcPts val="991"/>
              </a:spcBef>
              <a:spcAft>
                <a:spcPts val="0"/>
              </a:spcAft>
              <a:buSzPts val="1369"/>
              <a:buNone/>
            </a:pPr>
            <a:r>
              <a:t/>
            </a:r>
            <a:endParaRPr sz="1954"/>
          </a:p>
          <a:p>
            <a:pPr indent="-306000" lvl="0" marL="342900" rtl="0" algn="l">
              <a:lnSpc>
                <a:spcPct val="100000"/>
              </a:lnSpc>
              <a:spcBef>
                <a:spcPts val="991"/>
              </a:spcBef>
              <a:spcAft>
                <a:spcPts val="0"/>
              </a:spcAft>
              <a:buSzPts val="1368"/>
              <a:buChar char="◈"/>
            </a:pPr>
            <a:r>
              <a:rPr lang="en-US" sz="1954">
                <a:solidFill>
                  <a:srgbClr val="FFC000"/>
                </a:solidFill>
              </a:rPr>
              <a:t>Investigating Colorado and Illinois had significant increase in 2018 SAT participation rate as compared to 2017</a:t>
            </a:r>
            <a:endParaRPr/>
          </a:p>
          <a:p>
            <a:pPr indent="-270000" lvl="1" marL="720000" rtl="0" algn="l">
              <a:lnSpc>
                <a:spcPct val="90000"/>
              </a:lnSpc>
              <a:spcBef>
                <a:spcPts val="957"/>
              </a:spcBef>
              <a:spcAft>
                <a:spcPts val="0"/>
              </a:spcAft>
              <a:buSzPts val="1250"/>
              <a:buChar char="🞚"/>
            </a:pPr>
            <a:r>
              <a:rPr lang="en-US" sz="1785"/>
              <a:t>According to various articles found online, </a:t>
            </a:r>
            <a:r>
              <a:rPr lang="en-US" sz="1785">
                <a:solidFill>
                  <a:srgbClr val="FFC000"/>
                </a:solidFill>
              </a:rPr>
              <a:t>both states implemented mandatory SAT testing</a:t>
            </a:r>
            <a:r>
              <a:rPr lang="en-US" sz="1785"/>
              <a:t> as well as the allowing contracts with the ACT to expire.</a:t>
            </a:r>
            <a:endParaRPr/>
          </a:p>
          <a:p>
            <a:pPr indent="-269999" lvl="1" marL="719999" rtl="0" algn="l">
              <a:lnSpc>
                <a:spcPct val="90000"/>
              </a:lnSpc>
              <a:spcBef>
                <a:spcPts val="957"/>
              </a:spcBef>
              <a:spcAft>
                <a:spcPts val="0"/>
              </a:spcAft>
              <a:buSzPts val="1250"/>
              <a:buChar char="🞚"/>
            </a:pPr>
            <a:r>
              <a:rPr lang="en-US" sz="1785"/>
              <a:t>Since the participation rate increase was significant, there may be an impact to these states' SAT and ACT scores. To investigate the correlation of this impact, we used scatter plots and we saw that there was </a:t>
            </a:r>
            <a:r>
              <a:rPr lang="en-US" sz="1785">
                <a:solidFill>
                  <a:srgbClr val="FFC000"/>
                </a:solidFill>
              </a:rPr>
              <a:t>a high correlation between SAT Total score in 2017 and 2018 </a:t>
            </a:r>
            <a:r>
              <a:rPr lang="en-US" sz="1785"/>
              <a:t>for each state. There were a few exceptions where we see that states have dropped off from 2017 to 2018.</a:t>
            </a:r>
            <a:endParaRPr sz="1785"/>
          </a:p>
          <a:p>
            <a:pPr indent="0" lvl="0" marL="719999" rtl="0" algn="l">
              <a:lnSpc>
                <a:spcPct val="90000"/>
              </a:lnSpc>
              <a:spcBef>
                <a:spcPts val="957"/>
              </a:spcBef>
              <a:spcAft>
                <a:spcPts val="0"/>
              </a:spcAft>
              <a:buNone/>
            </a:pPr>
            <a:r>
              <a:t/>
            </a:r>
            <a:endParaRPr sz="1785"/>
          </a:p>
          <a:p>
            <a:pPr indent="-306000" lvl="0" marL="342900" rtl="0" algn="l">
              <a:lnSpc>
                <a:spcPct val="100000"/>
              </a:lnSpc>
              <a:spcBef>
                <a:spcPts val="991"/>
              </a:spcBef>
              <a:spcAft>
                <a:spcPts val="0"/>
              </a:spcAft>
              <a:buSzPts val="1368"/>
              <a:buChar char="◈"/>
            </a:pPr>
            <a:r>
              <a:rPr lang="en-US" sz="1954">
                <a:solidFill>
                  <a:srgbClr val="FFC000"/>
                </a:solidFill>
              </a:rPr>
              <a:t>Investigating Tennessee perpetual low SAT participation rate</a:t>
            </a:r>
            <a:endParaRPr/>
          </a:p>
          <a:p>
            <a:pPr indent="-270000" lvl="1" marL="720000" rtl="0" algn="l">
              <a:lnSpc>
                <a:spcPct val="90000"/>
              </a:lnSpc>
              <a:spcBef>
                <a:spcPts val="957"/>
              </a:spcBef>
              <a:spcAft>
                <a:spcPts val="0"/>
              </a:spcAft>
              <a:buSzPts val="1250"/>
              <a:buChar char="🞚"/>
            </a:pPr>
            <a:r>
              <a:rPr lang="en-US" sz="1785"/>
              <a:t>State required either tests </a:t>
            </a:r>
            <a:r>
              <a:rPr lang="en-US" sz="1785"/>
              <a:t>SAT/ACT, Not paid by the state</a:t>
            </a:r>
            <a:endParaRPr/>
          </a:p>
          <a:p>
            <a:pPr indent="-270000" lvl="1" marL="720000" rtl="0" algn="l">
              <a:lnSpc>
                <a:spcPct val="90000"/>
              </a:lnSpc>
              <a:spcBef>
                <a:spcPts val="957"/>
              </a:spcBef>
              <a:spcAft>
                <a:spcPts val="0"/>
              </a:spcAft>
              <a:buSzPts val="1250"/>
              <a:buChar char="🞚"/>
            </a:pPr>
            <a:r>
              <a:rPr lang="en-US" sz="1785"/>
              <a:t>100% ACT participation in both years</a:t>
            </a:r>
            <a:endParaRPr/>
          </a:p>
        </p:txBody>
      </p:sp>
      <p:grpSp>
        <p:nvGrpSpPr>
          <p:cNvPr id="206" name="Google Shape;206;p9"/>
          <p:cNvGrpSpPr/>
          <p:nvPr/>
        </p:nvGrpSpPr>
        <p:grpSpPr>
          <a:xfrm>
            <a:off x="8096435" y="1492335"/>
            <a:ext cx="3684928" cy="2778479"/>
            <a:chOff x="8221294" y="967666"/>
            <a:chExt cx="3583555" cy="2778479"/>
          </a:xfrm>
        </p:grpSpPr>
        <p:pic>
          <p:nvPicPr>
            <p:cNvPr id="207" name="Google Shape;207;p9"/>
            <p:cNvPicPr preferRelativeResize="0"/>
            <p:nvPr/>
          </p:nvPicPr>
          <p:blipFill rotWithShape="1">
            <a:blip r:embed="rId3">
              <a:alphaModFix/>
            </a:blip>
            <a:srcRect b="0" l="0" r="51182" t="0"/>
            <a:stretch/>
          </p:blipFill>
          <p:spPr>
            <a:xfrm>
              <a:off x="8221294" y="967666"/>
              <a:ext cx="3583555" cy="2778479"/>
            </a:xfrm>
            <a:prstGeom prst="rect">
              <a:avLst/>
            </a:prstGeom>
            <a:noFill/>
            <a:ln>
              <a:noFill/>
            </a:ln>
          </p:spPr>
        </p:pic>
        <p:grpSp>
          <p:nvGrpSpPr>
            <p:cNvPr id="208" name="Google Shape;208;p9"/>
            <p:cNvGrpSpPr/>
            <p:nvPr/>
          </p:nvGrpSpPr>
          <p:grpSpPr>
            <a:xfrm>
              <a:off x="8386543" y="1158240"/>
              <a:ext cx="3272057" cy="2407920"/>
              <a:chOff x="8386543" y="1158240"/>
              <a:chExt cx="3272057" cy="2407920"/>
            </a:xfrm>
          </p:grpSpPr>
          <p:sp>
            <p:nvSpPr>
              <p:cNvPr id="209" name="Google Shape;209;p9"/>
              <p:cNvSpPr/>
              <p:nvPr/>
            </p:nvSpPr>
            <p:spPr>
              <a:xfrm>
                <a:off x="11010900" y="1158240"/>
                <a:ext cx="647700" cy="2407920"/>
              </a:xfrm>
              <a:prstGeom prst="rect">
                <a:avLst/>
              </a:prstGeom>
              <a:noFill/>
              <a:ln cap="flat" cmpd="sng" w="2857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0" name="Google Shape;210;p9"/>
              <p:cNvSpPr/>
              <p:nvPr/>
            </p:nvSpPr>
            <p:spPr>
              <a:xfrm rot="5400000">
                <a:off x="9752060" y="-207276"/>
                <a:ext cx="541023" cy="3272056"/>
              </a:xfrm>
              <a:prstGeom prst="rect">
                <a:avLst/>
              </a:prstGeom>
              <a:noFill/>
              <a:ln cap="flat" cmpd="sng" w="2857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11" name="Google Shape;211;p9"/>
            <p:cNvSpPr/>
            <p:nvPr/>
          </p:nvSpPr>
          <p:spPr>
            <a:xfrm>
              <a:off x="10134600" y="1699264"/>
              <a:ext cx="876300" cy="657641"/>
            </a:xfrm>
            <a:prstGeom prst="rect">
              <a:avLst/>
            </a:prstGeom>
            <a:solidFill>
              <a:srgbClr val="C00000">
                <a:alpha val="29803"/>
              </a:srgbClr>
            </a:solidFill>
            <a:ln cap="rnd" cmpd="sng" w="15875">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2" name="Google Shape;212;p9"/>
            <p:cNvSpPr/>
            <p:nvPr/>
          </p:nvSpPr>
          <p:spPr>
            <a:xfrm rot="-2776518">
              <a:off x="10652310" y="1664002"/>
              <a:ext cx="647700" cy="144780"/>
            </a:xfrm>
            <a:prstGeom prst="rightArrow">
              <a:avLst>
                <a:gd fmla="val 50000" name="adj1"/>
                <a:gd fmla="val 50000" name="adj2"/>
              </a:avLst>
            </a:prstGeom>
            <a:solidFill>
              <a:srgbClr val="C00000"/>
            </a:solidFill>
            <a:ln cap="rnd" cmpd="sng" w="1587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pic>
        <p:nvPicPr>
          <p:cNvPr id="213" name="Google Shape;213;p9"/>
          <p:cNvPicPr preferRelativeResize="0"/>
          <p:nvPr/>
        </p:nvPicPr>
        <p:blipFill rotWithShape="1">
          <a:blip r:embed="rId4">
            <a:alphaModFix/>
          </a:blip>
          <a:srcRect b="0" l="0" r="0" t="0"/>
          <a:stretch/>
        </p:blipFill>
        <p:spPr>
          <a:xfrm>
            <a:off x="8096435" y="4455353"/>
            <a:ext cx="3832380" cy="1124107"/>
          </a:xfrm>
          <a:prstGeom prst="rect">
            <a:avLst/>
          </a:prstGeom>
          <a:noFill/>
          <a:ln>
            <a:noFill/>
          </a:ln>
        </p:spPr>
      </p:pic>
      <p:pic>
        <p:nvPicPr>
          <p:cNvPr id="214" name="Google Shape;214;p9"/>
          <p:cNvPicPr preferRelativeResize="0"/>
          <p:nvPr/>
        </p:nvPicPr>
        <p:blipFill rotWithShape="1">
          <a:blip r:embed="rId5">
            <a:alphaModFix/>
          </a:blip>
          <a:srcRect b="0" l="0" r="0" t="0"/>
          <a:stretch/>
        </p:blipFill>
        <p:spPr>
          <a:xfrm>
            <a:off x="8096435" y="5763999"/>
            <a:ext cx="3832380" cy="8859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VTI">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2020-11-08T10:59:22Z</dcterms:created>
  <dc:creator>Jeffrey Sim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