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58" r:id="rId5"/>
    <p:sldId id="266" r:id="rId6"/>
    <p:sldId id="262" r:id="rId7"/>
    <p:sldId id="263" r:id="rId8"/>
    <p:sldId id="264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4"/>
    <p:restoredTop sz="83553"/>
  </p:normalViewPr>
  <p:slideViewPr>
    <p:cSldViewPr snapToGrid="0" snapToObjects="1">
      <p:cViewPr varScale="1">
        <p:scale>
          <a:sx n="110" d="100"/>
          <a:sy n="110" d="100"/>
        </p:scale>
        <p:origin x="1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63341-E7EF-4CDB-A4D3-5852D73F6C6C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ACEB3D6-E050-43D3-B6A6-A441BB6AC691}">
      <dgm:prSet/>
      <dgm:spPr/>
      <dgm:t>
        <a:bodyPr/>
        <a:lstStyle/>
        <a:p>
          <a:r>
            <a:rPr lang="en-US"/>
            <a:t>There is a need to reduce Snowflake usage cost across the company.</a:t>
          </a:r>
        </a:p>
      </dgm:t>
    </dgm:pt>
    <dgm:pt modelId="{61A037D0-C649-4F2F-A265-B0F5FD2A5F82}" type="parTrans" cxnId="{24E277AE-5E7F-470B-8EB9-F57552890E74}">
      <dgm:prSet/>
      <dgm:spPr/>
      <dgm:t>
        <a:bodyPr/>
        <a:lstStyle/>
        <a:p>
          <a:endParaRPr lang="en-US"/>
        </a:p>
      </dgm:t>
    </dgm:pt>
    <dgm:pt modelId="{DB828793-B1C3-479B-B18F-DECCEEE5F854}" type="sibTrans" cxnId="{24E277AE-5E7F-470B-8EB9-F57552890E74}">
      <dgm:prSet/>
      <dgm:spPr/>
      <dgm:t>
        <a:bodyPr/>
        <a:lstStyle/>
        <a:p>
          <a:endParaRPr lang="en-US"/>
        </a:p>
      </dgm:t>
    </dgm:pt>
    <dgm:pt modelId="{12E5102F-2FBA-480C-9B01-6753A5072826}">
      <dgm:prSet/>
      <dgm:spPr/>
      <dgm:t>
        <a:bodyPr/>
        <a:lstStyle/>
        <a:p>
          <a:r>
            <a:rPr lang="en-US" dirty="0"/>
            <a:t>Ran specialized query to identify highest cost snowflake jobs/queries during October.</a:t>
          </a:r>
        </a:p>
      </dgm:t>
    </dgm:pt>
    <dgm:pt modelId="{58295C87-8A24-4BE3-ABDC-A31D13B15E6C}" type="parTrans" cxnId="{7BE15EBB-A8AF-445B-A084-C9215A4D35EA}">
      <dgm:prSet/>
      <dgm:spPr/>
      <dgm:t>
        <a:bodyPr/>
        <a:lstStyle/>
        <a:p>
          <a:endParaRPr lang="en-US"/>
        </a:p>
      </dgm:t>
    </dgm:pt>
    <dgm:pt modelId="{270F810A-F865-40B4-A38D-BD83D350CE2C}" type="sibTrans" cxnId="{7BE15EBB-A8AF-445B-A084-C9215A4D35EA}">
      <dgm:prSet/>
      <dgm:spPr/>
      <dgm:t>
        <a:bodyPr/>
        <a:lstStyle/>
        <a:p>
          <a:endParaRPr lang="en-US"/>
        </a:p>
      </dgm:t>
    </dgm:pt>
    <dgm:pt modelId="{06584CC2-FDE9-4B28-9EBA-794F2643C0E2}">
      <dgm:prSet/>
      <dgm:spPr/>
      <dgm:t>
        <a:bodyPr/>
        <a:lstStyle/>
        <a:p>
          <a:r>
            <a:rPr lang="en-US" dirty="0"/>
            <a:t>Identified </a:t>
          </a:r>
          <a:r>
            <a:rPr lang="en-US" dirty="0" err="1"/>
            <a:t>crossover_titles</a:t>
          </a:r>
          <a:r>
            <a:rPr lang="en-US" dirty="0"/>
            <a:t> query as the most expensive at 9725 snowflake credits (~$20k/</a:t>
          </a:r>
          <a:r>
            <a:rPr lang="en-US" dirty="0" err="1"/>
            <a:t>mo</a:t>
          </a:r>
          <a:r>
            <a:rPr lang="en-US" dirty="0"/>
            <a:t>, 3X the next largest query)</a:t>
          </a:r>
        </a:p>
      </dgm:t>
    </dgm:pt>
    <dgm:pt modelId="{7B2E010E-0849-4D84-A980-D3008CD22E55}" type="parTrans" cxnId="{38F988FC-BA54-477B-9FC4-659157AA9F3C}">
      <dgm:prSet/>
      <dgm:spPr/>
      <dgm:t>
        <a:bodyPr/>
        <a:lstStyle/>
        <a:p>
          <a:endParaRPr lang="en-US"/>
        </a:p>
      </dgm:t>
    </dgm:pt>
    <dgm:pt modelId="{7D6A47C1-F012-46A6-945F-0750CB9562E0}" type="sibTrans" cxnId="{38F988FC-BA54-477B-9FC4-659157AA9F3C}">
      <dgm:prSet/>
      <dgm:spPr/>
      <dgm:t>
        <a:bodyPr/>
        <a:lstStyle/>
        <a:p>
          <a:endParaRPr lang="en-US"/>
        </a:p>
      </dgm:t>
    </dgm:pt>
    <dgm:pt modelId="{26519098-29F0-4C48-8E85-65893ACBFD9B}">
      <dgm:prSet/>
      <dgm:spPr/>
      <dgm:t>
        <a:bodyPr/>
        <a:lstStyle/>
        <a:p>
          <a:r>
            <a:rPr lang="en-US"/>
            <a:t>Reached out to Content Analytics team to gain context and formulate a plan.</a:t>
          </a:r>
        </a:p>
      </dgm:t>
    </dgm:pt>
    <dgm:pt modelId="{165F5DD9-C06D-4BA2-B022-E7B9AA524A7A}" type="parTrans" cxnId="{DA7597A0-DCA3-4626-9AF4-5C009A2F2B9D}">
      <dgm:prSet/>
      <dgm:spPr/>
      <dgm:t>
        <a:bodyPr/>
        <a:lstStyle/>
        <a:p>
          <a:endParaRPr lang="en-US"/>
        </a:p>
      </dgm:t>
    </dgm:pt>
    <dgm:pt modelId="{36E526DF-E56E-457E-A2A9-49C577CC4603}" type="sibTrans" cxnId="{DA7597A0-DCA3-4626-9AF4-5C009A2F2B9D}">
      <dgm:prSet/>
      <dgm:spPr/>
      <dgm:t>
        <a:bodyPr/>
        <a:lstStyle/>
        <a:p>
          <a:endParaRPr lang="en-US"/>
        </a:p>
      </dgm:t>
    </dgm:pt>
    <dgm:pt modelId="{6B578E7F-B882-2B4F-977C-CEA17C8C4BEE}" type="pres">
      <dgm:prSet presAssocID="{76763341-E7EF-4CDB-A4D3-5852D73F6C6C}" presName="outerComposite" presStyleCnt="0">
        <dgm:presLayoutVars>
          <dgm:chMax val="5"/>
          <dgm:dir/>
          <dgm:resizeHandles val="exact"/>
        </dgm:presLayoutVars>
      </dgm:prSet>
      <dgm:spPr/>
    </dgm:pt>
    <dgm:pt modelId="{72AADFF5-02B5-FE4F-994D-3D424B913609}" type="pres">
      <dgm:prSet presAssocID="{76763341-E7EF-4CDB-A4D3-5852D73F6C6C}" presName="dummyMaxCanvas" presStyleCnt="0">
        <dgm:presLayoutVars/>
      </dgm:prSet>
      <dgm:spPr/>
    </dgm:pt>
    <dgm:pt modelId="{EB83A0D5-6E70-AA43-BA1E-F8E34F2C1B9F}" type="pres">
      <dgm:prSet presAssocID="{76763341-E7EF-4CDB-A4D3-5852D73F6C6C}" presName="FourNodes_1" presStyleLbl="node1" presStyleIdx="0" presStyleCnt="4">
        <dgm:presLayoutVars>
          <dgm:bulletEnabled val="1"/>
        </dgm:presLayoutVars>
      </dgm:prSet>
      <dgm:spPr/>
    </dgm:pt>
    <dgm:pt modelId="{9BB8B0CC-F959-8B4E-815D-BEC64E55BA02}" type="pres">
      <dgm:prSet presAssocID="{76763341-E7EF-4CDB-A4D3-5852D73F6C6C}" presName="FourNodes_2" presStyleLbl="node1" presStyleIdx="1" presStyleCnt="4">
        <dgm:presLayoutVars>
          <dgm:bulletEnabled val="1"/>
        </dgm:presLayoutVars>
      </dgm:prSet>
      <dgm:spPr/>
    </dgm:pt>
    <dgm:pt modelId="{3C737A83-C879-F84F-955C-435A25C26572}" type="pres">
      <dgm:prSet presAssocID="{76763341-E7EF-4CDB-A4D3-5852D73F6C6C}" presName="FourNodes_3" presStyleLbl="node1" presStyleIdx="2" presStyleCnt="4">
        <dgm:presLayoutVars>
          <dgm:bulletEnabled val="1"/>
        </dgm:presLayoutVars>
      </dgm:prSet>
      <dgm:spPr/>
    </dgm:pt>
    <dgm:pt modelId="{5DE676EC-A895-DC45-8F1E-EBBD620A63A1}" type="pres">
      <dgm:prSet presAssocID="{76763341-E7EF-4CDB-A4D3-5852D73F6C6C}" presName="FourNodes_4" presStyleLbl="node1" presStyleIdx="3" presStyleCnt="4">
        <dgm:presLayoutVars>
          <dgm:bulletEnabled val="1"/>
        </dgm:presLayoutVars>
      </dgm:prSet>
      <dgm:spPr/>
    </dgm:pt>
    <dgm:pt modelId="{085D6788-80A0-364C-8E1F-9AFC1C9BFE3B}" type="pres">
      <dgm:prSet presAssocID="{76763341-E7EF-4CDB-A4D3-5852D73F6C6C}" presName="FourConn_1-2" presStyleLbl="fgAccFollowNode1" presStyleIdx="0" presStyleCnt="3">
        <dgm:presLayoutVars>
          <dgm:bulletEnabled val="1"/>
        </dgm:presLayoutVars>
      </dgm:prSet>
      <dgm:spPr/>
    </dgm:pt>
    <dgm:pt modelId="{5418D7AF-3374-BC4C-8701-62DB896B3AA4}" type="pres">
      <dgm:prSet presAssocID="{76763341-E7EF-4CDB-A4D3-5852D73F6C6C}" presName="FourConn_2-3" presStyleLbl="fgAccFollowNode1" presStyleIdx="1" presStyleCnt="3">
        <dgm:presLayoutVars>
          <dgm:bulletEnabled val="1"/>
        </dgm:presLayoutVars>
      </dgm:prSet>
      <dgm:spPr/>
    </dgm:pt>
    <dgm:pt modelId="{5B1EB630-92C2-944F-B458-1C05936AC18E}" type="pres">
      <dgm:prSet presAssocID="{76763341-E7EF-4CDB-A4D3-5852D73F6C6C}" presName="FourConn_3-4" presStyleLbl="fgAccFollowNode1" presStyleIdx="2" presStyleCnt="3">
        <dgm:presLayoutVars>
          <dgm:bulletEnabled val="1"/>
        </dgm:presLayoutVars>
      </dgm:prSet>
      <dgm:spPr/>
    </dgm:pt>
    <dgm:pt modelId="{EEFCBA08-92EE-4143-A64E-2CAE59222CCC}" type="pres">
      <dgm:prSet presAssocID="{76763341-E7EF-4CDB-A4D3-5852D73F6C6C}" presName="FourNodes_1_text" presStyleLbl="node1" presStyleIdx="3" presStyleCnt="4">
        <dgm:presLayoutVars>
          <dgm:bulletEnabled val="1"/>
        </dgm:presLayoutVars>
      </dgm:prSet>
      <dgm:spPr/>
    </dgm:pt>
    <dgm:pt modelId="{989441D0-30C6-844D-BF81-EC6BF7610C02}" type="pres">
      <dgm:prSet presAssocID="{76763341-E7EF-4CDB-A4D3-5852D73F6C6C}" presName="FourNodes_2_text" presStyleLbl="node1" presStyleIdx="3" presStyleCnt="4">
        <dgm:presLayoutVars>
          <dgm:bulletEnabled val="1"/>
        </dgm:presLayoutVars>
      </dgm:prSet>
      <dgm:spPr/>
    </dgm:pt>
    <dgm:pt modelId="{A1E40B69-AC40-884E-8EA9-FDE1C4134308}" type="pres">
      <dgm:prSet presAssocID="{76763341-E7EF-4CDB-A4D3-5852D73F6C6C}" presName="FourNodes_3_text" presStyleLbl="node1" presStyleIdx="3" presStyleCnt="4">
        <dgm:presLayoutVars>
          <dgm:bulletEnabled val="1"/>
        </dgm:presLayoutVars>
      </dgm:prSet>
      <dgm:spPr/>
    </dgm:pt>
    <dgm:pt modelId="{204DE1DE-FAC5-3949-9F98-61BD27BF8783}" type="pres">
      <dgm:prSet presAssocID="{76763341-E7EF-4CDB-A4D3-5852D73F6C6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6157F46-6702-C34D-A305-51B896539005}" type="presOf" srcId="{DB828793-B1C3-479B-B18F-DECCEEE5F854}" destId="{085D6788-80A0-364C-8E1F-9AFC1C9BFE3B}" srcOrd="0" destOrd="0" presId="urn:microsoft.com/office/officeart/2005/8/layout/vProcess5"/>
    <dgm:cxn modelId="{3C61665B-6AE6-0D41-8DFB-F72CD28D0596}" type="presOf" srcId="{06584CC2-FDE9-4B28-9EBA-794F2643C0E2}" destId="{A1E40B69-AC40-884E-8EA9-FDE1C4134308}" srcOrd="1" destOrd="0" presId="urn:microsoft.com/office/officeart/2005/8/layout/vProcess5"/>
    <dgm:cxn modelId="{450C8760-A6DE-1544-BCB3-70D29A8FEEFA}" type="presOf" srcId="{7D6A47C1-F012-46A6-945F-0750CB9562E0}" destId="{5B1EB630-92C2-944F-B458-1C05936AC18E}" srcOrd="0" destOrd="0" presId="urn:microsoft.com/office/officeart/2005/8/layout/vProcess5"/>
    <dgm:cxn modelId="{74F52C79-8E78-1244-A249-E04127D694E3}" type="presOf" srcId="{06584CC2-FDE9-4B28-9EBA-794F2643C0E2}" destId="{3C737A83-C879-F84F-955C-435A25C26572}" srcOrd="0" destOrd="0" presId="urn:microsoft.com/office/officeart/2005/8/layout/vProcess5"/>
    <dgm:cxn modelId="{CB9CF97D-12FC-CD44-9068-A49FABAAC9CE}" type="presOf" srcId="{6ACEB3D6-E050-43D3-B6A6-A441BB6AC691}" destId="{EB83A0D5-6E70-AA43-BA1E-F8E34F2C1B9F}" srcOrd="0" destOrd="0" presId="urn:microsoft.com/office/officeart/2005/8/layout/vProcess5"/>
    <dgm:cxn modelId="{A27A9881-39B5-B540-AA1F-42564A21A0C1}" type="presOf" srcId="{76763341-E7EF-4CDB-A4D3-5852D73F6C6C}" destId="{6B578E7F-B882-2B4F-977C-CEA17C8C4BEE}" srcOrd="0" destOrd="0" presId="urn:microsoft.com/office/officeart/2005/8/layout/vProcess5"/>
    <dgm:cxn modelId="{DA7597A0-DCA3-4626-9AF4-5C009A2F2B9D}" srcId="{76763341-E7EF-4CDB-A4D3-5852D73F6C6C}" destId="{26519098-29F0-4C48-8E85-65893ACBFD9B}" srcOrd="3" destOrd="0" parTransId="{165F5DD9-C06D-4BA2-B022-E7B9AA524A7A}" sibTransId="{36E526DF-E56E-457E-A2A9-49C577CC4603}"/>
    <dgm:cxn modelId="{F92431A2-054E-3A44-9A2D-B9BB9DD9EBDF}" type="presOf" srcId="{12E5102F-2FBA-480C-9B01-6753A5072826}" destId="{989441D0-30C6-844D-BF81-EC6BF7610C02}" srcOrd="1" destOrd="0" presId="urn:microsoft.com/office/officeart/2005/8/layout/vProcess5"/>
    <dgm:cxn modelId="{B86AA4A5-6ADA-ED4A-AD37-35C85201BBE4}" type="presOf" srcId="{12E5102F-2FBA-480C-9B01-6753A5072826}" destId="{9BB8B0CC-F959-8B4E-815D-BEC64E55BA02}" srcOrd="0" destOrd="0" presId="urn:microsoft.com/office/officeart/2005/8/layout/vProcess5"/>
    <dgm:cxn modelId="{24E277AE-5E7F-470B-8EB9-F57552890E74}" srcId="{76763341-E7EF-4CDB-A4D3-5852D73F6C6C}" destId="{6ACEB3D6-E050-43D3-B6A6-A441BB6AC691}" srcOrd="0" destOrd="0" parTransId="{61A037D0-C649-4F2F-A265-B0F5FD2A5F82}" sibTransId="{DB828793-B1C3-479B-B18F-DECCEEE5F854}"/>
    <dgm:cxn modelId="{8F5670B3-89E2-5647-BC16-DC19C8ACC9D1}" type="presOf" srcId="{270F810A-F865-40B4-A38D-BD83D350CE2C}" destId="{5418D7AF-3374-BC4C-8701-62DB896B3AA4}" srcOrd="0" destOrd="0" presId="urn:microsoft.com/office/officeart/2005/8/layout/vProcess5"/>
    <dgm:cxn modelId="{7BE15EBB-A8AF-445B-A084-C9215A4D35EA}" srcId="{76763341-E7EF-4CDB-A4D3-5852D73F6C6C}" destId="{12E5102F-2FBA-480C-9B01-6753A5072826}" srcOrd="1" destOrd="0" parTransId="{58295C87-8A24-4BE3-ABDC-A31D13B15E6C}" sibTransId="{270F810A-F865-40B4-A38D-BD83D350CE2C}"/>
    <dgm:cxn modelId="{7EAADCBF-F44B-854D-8C5D-616DD75FD81F}" type="presOf" srcId="{26519098-29F0-4C48-8E85-65893ACBFD9B}" destId="{5DE676EC-A895-DC45-8F1E-EBBD620A63A1}" srcOrd="0" destOrd="0" presId="urn:microsoft.com/office/officeart/2005/8/layout/vProcess5"/>
    <dgm:cxn modelId="{5E5DBAD5-8A9E-4649-9765-632ABBA48D04}" type="presOf" srcId="{6ACEB3D6-E050-43D3-B6A6-A441BB6AC691}" destId="{EEFCBA08-92EE-4143-A64E-2CAE59222CCC}" srcOrd="1" destOrd="0" presId="urn:microsoft.com/office/officeart/2005/8/layout/vProcess5"/>
    <dgm:cxn modelId="{D81464F2-D1D7-CB4E-86D6-73E17A795921}" type="presOf" srcId="{26519098-29F0-4C48-8E85-65893ACBFD9B}" destId="{204DE1DE-FAC5-3949-9F98-61BD27BF8783}" srcOrd="1" destOrd="0" presId="urn:microsoft.com/office/officeart/2005/8/layout/vProcess5"/>
    <dgm:cxn modelId="{38F988FC-BA54-477B-9FC4-659157AA9F3C}" srcId="{76763341-E7EF-4CDB-A4D3-5852D73F6C6C}" destId="{06584CC2-FDE9-4B28-9EBA-794F2643C0E2}" srcOrd="2" destOrd="0" parTransId="{7B2E010E-0849-4D84-A980-D3008CD22E55}" sibTransId="{7D6A47C1-F012-46A6-945F-0750CB9562E0}"/>
    <dgm:cxn modelId="{13CDAE64-DDE7-1045-B0A1-20CE1BAFA633}" type="presParOf" srcId="{6B578E7F-B882-2B4F-977C-CEA17C8C4BEE}" destId="{72AADFF5-02B5-FE4F-994D-3D424B913609}" srcOrd="0" destOrd="0" presId="urn:microsoft.com/office/officeart/2005/8/layout/vProcess5"/>
    <dgm:cxn modelId="{69E730C9-79EF-2948-A60C-5C3E64EAD8A4}" type="presParOf" srcId="{6B578E7F-B882-2B4F-977C-CEA17C8C4BEE}" destId="{EB83A0D5-6E70-AA43-BA1E-F8E34F2C1B9F}" srcOrd="1" destOrd="0" presId="urn:microsoft.com/office/officeart/2005/8/layout/vProcess5"/>
    <dgm:cxn modelId="{63F7CE05-8C95-404B-A33D-9B119E208AD8}" type="presParOf" srcId="{6B578E7F-B882-2B4F-977C-CEA17C8C4BEE}" destId="{9BB8B0CC-F959-8B4E-815D-BEC64E55BA02}" srcOrd="2" destOrd="0" presId="urn:microsoft.com/office/officeart/2005/8/layout/vProcess5"/>
    <dgm:cxn modelId="{6D3A153C-A95D-5A4E-A5F3-1A92910B3098}" type="presParOf" srcId="{6B578E7F-B882-2B4F-977C-CEA17C8C4BEE}" destId="{3C737A83-C879-F84F-955C-435A25C26572}" srcOrd="3" destOrd="0" presId="urn:microsoft.com/office/officeart/2005/8/layout/vProcess5"/>
    <dgm:cxn modelId="{085540A0-FB66-4A47-8B90-68C018C56D60}" type="presParOf" srcId="{6B578E7F-B882-2B4F-977C-CEA17C8C4BEE}" destId="{5DE676EC-A895-DC45-8F1E-EBBD620A63A1}" srcOrd="4" destOrd="0" presId="urn:microsoft.com/office/officeart/2005/8/layout/vProcess5"/>
    <dgm:cxn modelId="{C2A03AA9-09C9-D44E-A054-7AAA78632C11}" type="presParOf" srcId="{6B578E7F-B882-2B4F-977C-CEA17C8C4BEE}" destId="{085D6788-80A0-364C-8E1F-9AFC1C9BFE3B}" srcOrd="5" destOrd="0" presId="urn:microsoft.com/office/officeart/2005/8/layout/vProcess5"/>
    <dgm:cxn modelId="{6FE90CF8-BABD-5346-832E-84A6E5545A00}" type="presParOf" srcId="{6B578E7F-B882-2B4F-977C-CEA17C8C4BEE}" destId="{5418D7AF-3374-BC4C-8701-62DB896B3AA4}" srcOrd="6" destOrd="0" presId="urn:microsoft.com/office/officeart/2005/8/layout/vProcess5"/>
    <dgm:cxn modelId="{DDFC0910-EE00-1649-B848-FCEEEE7A8013}" type="presParOf" srcId="{6B578E7F-B882-2B4F-977C-CEA17C8C4BEE}" destId="{5B1EB630-92C2-944F-B458-1C05936AC18E}" srcOrd="7" destOrd="0" presId="urn:microsoft.com/office/officeart/2005/8/layout/vProcess5"/>
    <dgm:cxn modelId="{4D0D425E-904F-034C-8852-BACF6FF77490}" type="presParOf" srcId="{6B578E7F-B882-2B4F-977C-CEA17C8C4BEE}" destId="{EEFCBA08-92EE-4143-A64E-2CAE59222CCC}" srcOrd="8" destOrd="0" presId="urn:microsoft.com/office/officeart/2005/8/layout/vProcess5"/>
    <dgm:cxn modelId="{514C3EB3-AD8D-2746-A68E-B4233F00A453}" type="presParOf" srcId="{6B578E7F-B882-2B4F-977C-CEA17C8C4BEE}" destId="{989441D0-30C6-844D-BF81-EC6BF7610C02}" srcOrd="9" destOrd="0" presId="urn:microsoft.com/office/officeart/2005/8/layout/vProcess5"/>
    <dgm:cxn modelId="{4C20C818-4D21-344E-8EB1-16959CE4BCA9}" type="presParOf" srcId="{6B578E7F-B882-2B4F-977C-CEA17C8C4BEE}" destId="{A1E40B69-AC40-884E-8EA9-FDE1C4134308}" srcOrd="10" destOrd="0" presId="urn:microsoft.com/office/officeart/2005/8/layout/vProcess5"/>
    <dgm:cxn modelId="{A852103A-84B8-0C44-A997-C41867683A7A}" type="presParOf" srcId="{6B578E7F-B882-2B4F-977C-CEA17C8C4BEE}" destId="{204DE1DE-FAC5-3949-9F98-61BD27BF878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E01BAC-645A-473A-B492-AE620FC672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8988B4-08D2-487B-93FF-9DBBB6AE70ED}">
      <dgm:prSet/>
      <dgm:spPr/>
      <dgm:t>
        <a:bodyPr/>
        <a:lstStyle/>
        <a:p>
          <a:r>
            <a:rPr lang="en-US"/>
            <a:t>Execution Frequency</a:t>
          </a:r>
        </a:p>
      </dgm:t>
    </dgm:pt>
    <dgm:pt modelId="{16BFAADB-3576-491A-9D54-B4FC86171375}" type="parTrans" cxnId="{74BDE177-384F-4660-AFB6-4859703D38F8}">
      <dgm:prSet/>
      <dgm:spPr/>
      <dgm:t>
        <a:bodyPr/>
        <a:lstStyle/>
        <a:p>
          <a:endParaRPr lang="en-US"/>
        </a:p>
      </dgm:t>
    </dgm:pt>
    <dgm:pt modelId="{45244174-CAA2-4092-AC91-2ACCFC2BD85C}" type="sibTrans" cxnId="{74BDE177-384F-4660-AFB6-4859703D38F8}">
      <dgm:prSet/>
      <dgm:spPr/>
      <dgm:t>
        <a:bodyPr/>
        <a:lstStyle/>
        <a:p>
          <a:endParaRPr lang="en-US"/>
        </a:p>
      </dgm:t>
    </dgm:pt>
    <dgm:pt modelId="{EFB350B2-7C54-4739-9ABA-057A55A310B1}">
      <dgm:prSet/>
      <dgm:spPr/>
      <dgm:t>
        <a:bodyPr/>
        <a:lstStyle/>
        <a:p>
          <a:r>
            <a:rPr lang="en-US" dirty="0"/>
            <a:t>Compute Usage</a:t>
          </a:r>
        </a:p>
      </dgm:t>
    </dgm:pt>
    <dgm:pt modelId="{70F61AF9-174E-4F7E-A590-6299AB7EE394}" type="parTrans" cxnId="{59CA7363-7C0E-4752-9CA7-5F00F393F393}">
      <dgm:prSet/>
      <dgm:spPr/>
      <dgm:t>
        <a:bodyPr/>
        <a:lstStyle/>
        <a:p>
          <a:endParaRPr lang="en-US"/>
        </a:p>
      </dgm:t>
    </dgm:pt>
    <dgm:pt modelId="{F72958F6-1911-47EE-884F-47A99F8CB6F8}" type="sibTrans" cxnId="{59CA7363-7C0E-4752-9CA7-5F00F393F393}">
      <dgm:prSet/>
      <dgm:spPr/>
      <dgm:t>
        <a:bodyPr/>
        <a:lstStyle/>
        <a:p>
          <a:endParaRPr lang="en-US"/>
        </a:p>
      </dgm:t>
    </dgm:pt>
    <dgm:pt modelId="{398572C2-FBA0-4791-931B-311B953519D4}">
      <dgm:prSet/>
      <dgm:spPr/>
      <dgm:t>
        <a:bodyPr/>
        <a:lstStyle/>
        <a:p>
          <a:r>
            <a:rPr lang="en-US"/>
            <a:t>Data Volume Scanned</a:t>
          </a:r>
        </a:p>
      </dgm:t>
    </dgm:pt>
    <dgm:pt modelId="{A03F6F0B-8E40-4940-B11A-19C4E1C23B28}" type="parTrans" cxnId="{A76439F4-C2B6-43EF-B529-E53C687400A3}">
      <dgm:prSet/>
      <dgm:spPr/>
      <dgm:t>
        <a:bodyPr/>
        <a:lstStyle/>
        <a:p>
          <a:endParaRPr lang="en-US"/>
        </a:p>
      </dgm:t>
    </dgm:pt>
    <dgm:pt modelId="{C11A0B4D-244B-47D2-87B5-A6919899347C}" type="sibTrans" cxnId="{A76439F4-C2B6-43EF-B529-E53C687400A3}">
      <dgm:prSet/>
      <dgm:spPr/>
      <dgm:t>
        <a:bodyPr/>
        <a:lstStyle/>
        <a:p>
          <a:endParaRPr lang="en-US"/>
        </a:p>
      </dgm:t>
    </dgm:pt>
    <dgm:pt modelId="{BA1A8308-E8CE-4047-87C0-64BB57E15D21}">
      <dgm:prSet/>
      <dgm:spPr/>
      <dgm:t>
        <a:bodyPr/>
        <a:lstStyle/>
        <a:p>
          <a:r>
            <a:rPr lang="en-US" dirty="0"/>
            <a:t>Execution Time</a:t>
          </a:r>
        </a:p>
      </dgm:t>
    </dgm:pt>
    <dgm:pt modelId="{C7B02188-1725-456D-B685-096AC290B2A9}" type="parTrans" cxnId="{BA8F2457-99B5-4A41-B480-B1FC3FE82157}">
      <dgm:prSet/>
      <dgm:spPr/>
      <dgm:t>
        <a:bodyPr/>
        <a:lstStyle/>
        <a:p>
          <a:endParaRPr lang="en-US"/>
        </a:p>
      </dgm:t>
    </dgm:pt>
    <dgm:pt modelId="{6000667A-50AA-4673-B844-E68E4F204834}" type="sibTrans" cxnId="{BA8F2457-99B5-4A41-B480-B1FC3FE82157}">
      <dgm:prSet/>
      <dgm:spPr/>
      <dgm:t>
        <a:bodyPr/>
        <a:lstStyle/>
        <a:p>
          <a:endParaRPr lang="en-US"/>
        </a:p>
      </dgm:t>
    </dgm:pt>
    <dgm:pt modelId="{6C1A1EE9-DC20-8F4C-9BE2-98F465F7852C}" type="pres">
      <dgm:prSet presAssocID="{6BE01BAC-645A-473A-B492-AE620FC672EC}" presName="linear" presStyleCnt="0">
        <dgm:presLayoutVars>
          <dgm:animLvl val="lvl"/>
          <dgm:resizeHandles val="exact"/>
        </dgm:presLayoutVars>
      </dgm:prSet>
      <dgm:spPr/>
    </dgm:pt>
    <dgm:pt modelId="{1004DFB4-A053-1D41-89AF-F452F8EFF88E}" type="pres">
      <dgm:prSet presAssocID="{EFB350B2-7C54-4739-9ABA-057A55A310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F981B2F-EB3B-6042-9C75-6A23801716BA}" type="pres">
      <dgm:prSet presAssocID="{F72958F6-1911-47EE-884F-47A99F8CB6F8}" presName="spacer" presStyleCnt="0"/>
      <dgm:spPr/>
    </dgm:pt>
    <dgm:pt modelId="{22C1114D-C6FA-AB4E-864E-38F0A8011831}" type="pres">
      <dgm:prSet presAssocID="{EA8988B4-08D2-487B-93FF-9DBBB6AE70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4F5CD3-13E3-4140-BD3F-EC5DC32EFF29}" type="pres">
      <dgm:prSet presAssocID="{45244174-CAA2-4092-AC91-2ACCFC2BD85C}" presName="spacer" presStyleCnt="0"/>
      <dgm:spPr/>
    </dgm:pt>
    <dgm:pt modelId="{24207DA8-E27E-0248-A599-BF819522D3AD}" type="pres">
      <dgm:prSet presAssocID="{BA1A8308-E8CE-4047-87C0-64BB57E15D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000485-346B-F345-804E-AC4283848CCD}" type="pres">
      <dgm:prSet presAssocID="{6000667A-50AA-4673-B844-E68E4F204834}" presName="spacer" presStyleCnt="0"/>
      <dgm:spPr/>
    </dgm:pt>
    <dgm:pt modelId="{C9ED9B44-59A8-304F-88A9-053787E93183}" type="pres">
      <dgm:prSet presAssocID="{398572C2-FBA0-4791-931B-311B953519D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A8F2457-99B5-4A41-B480-B1FC3FE82157}" srcId="{6BE01BAC-645A-473A-B492-AE620FC672EC}" destId="{BA1A8308-E8CE-4047-87C0-64BB57E15D21}" srcOrd="2" destOrd="0" parTransId="{C7B02188-1725-456D-B685-096AC290B2A9}" sibTransId="{6000667A-50AA-4673-B844-E68E4F204834}"/>
    <dgm:cxn modelId="{59CA7363-7C0E-4752-9CA7-5F00F393F393}" srcId="{6BE01BAC-645A-473A-B492-AE620FC672EC}" destId="{EFB350B2-7C54-4739-9ABA-057A55A310B1}" srcOrd="0" destOrd="0" parTransId="{70F61AF9-174E-4F7E-A590-6299AB7EE394}" sibTransId="{F72958F6-1911-47EE-884F-47A99F8CB6F8}"/>
    <dgm:cxn modelId="{19A5786C-C51C-DE4D-82B3-32BBB9EB4D02}" type="presOf" srcId="{EA8988B4-08D2-487B-93FF-9DBBB6AE70ED}" destId="{22C1114D-C6FA-AB4E-864E-38F0A8011831}" srcOrd="0" destOrd="0" presId="urn:microsoft.com/office/officeart/2005/8/layout/vList2"/>
    <dgm:cxn modelId="{10238D75-912A-6D48-9B37-26276E4C3874}" type="presOf" srcId="{EFB350B2-7C54-4739-9ABA-057A55A310B1}" destId="{1004DFB4-A053-1D41-89AF-F452F8EFF88E}" srcOrd="0" destOrd="0" presId="urn:microsoft.com/office/officeart/2005/8/layout/vList2"/>
    <dgm:cxn modelId="{74BDE177-384F-4660-AFB6-4859703D38F8}" srcId="{6BE01BAC-645A-473A-B492-AE620FC672EC}" destId="{EA8988B4-08D2-487B-93FF-9DBBB6AE70ED}" srcOrd="1" destOrd="0" parTransId="{16BFAADB-3576-491A-9D54-B4FC86171375}" sibTransId="{45244174-CAA2-4092-AC91-2ACCFC2BD85C}"/>
    <dgm:cxn modelId="{1345E381-2F54-F042-ADAC-BD6814C7BFCE}" type="presOf" srcId="{6BE01BAC-645A-473A-B492-AE620FC672EC}" destId="{6C1A1EE9-DC20-8F4C-9BE2-98F465F7852C}" srcOrd="0" destOrd="0" presId="urn:microsoft.com/office/officeart/2005/8/layout/vList2"/>
    <dgm:cxn modelId="{72C3C0BF-8601-9B4D-968E-E339A07AABD7}" type="presOf" srcId="{BA1A8308-E8CE-4047-87C0-64BB57E15D21}" destId="{24207DA8-E27E-0248-A599-BF819522D3AD}" srcOrd="0" destOrd="0" presId="urn:microsoft.com/office/officeart/2005/8/layout/vList2"/>
    <dgm:cxn modelId="{83BA85D5-C179-A343-A42E-DCE4D4C03F36}" type="presOf" srcId="{398572C2-FBA0-4791-931B-311B953519D4}" destId="{C9ED9B44-59A8-304F-88A9-053787E93183}" srcOrd="0" destOrd="0" presId="urn:microsoft.com/office/officeart/2005/8/layout/vList2"/>
    <dgm:cxn modelId="{A76439F4-C2B6-43EF-B529-E53C687400A3}" srcId="{6BE01BAC-645A-473A-B492-AE620FC672EC}" destId="{398572C2-FBA0-4791-931B-311B953519D4}" srcOrd="3" destOrd="0" parTransId="{A03F6F0B-8E40-4940-B11A-19C4E1C23B28}" sibTransId="{C11A0B4D-244B-47D2-87B5-A6919899347C}"/>
    <dgm:cxn modelId="{726C39B5-D5E8-D444-B030-3818FDEEB9D9}" type="presParOf" srcId="{6C1A1EE9-DC20-8F4C-9BE2-98F465F7852C}" destId="{1004DFB4-A053-1D41-89AF-F452F8EFF88E}" srcOrd="0" destOrd="0" presId="urn:microsoft.com/office/officeart/2005/8/layout/vList2"/>
    <dgm:cxn modelId="{BF4D3DC3-94BF-694F-90E2-183F28F15C4A}" type="presParOf" srcId="{6C1A1EE9-DC20-8F4C-9BE2-98F465F7852C}" destId="{FF981B2F-EB3B-6042-9C75-6A23801716BA}" srcOrd="1" destOrd="0" presId="urn:microsoft.com/office/officeart/2005/8/layout/vList2"/>
    <dgm:cxn modelId="{008E9521-FD06-0A4B-895F-6B6ECE55DB26}" type="presParOf" srcId="{6C1A1EE9-DC20-8F4C-9BE2-98F465F7852C}" destId="{22C1114D-C6FA-AB4E-864E-38F0A8011831}" srcOrd="2" destOrd="0" presId="urn:microsoft.com/office/officeart/2005/8/layout/vList2"/>
    <dgm:cxn modelId="{4908B99C-DB1F-904A-970A-B7A6410F3EA5}" type="presParOf" srcId="{6C1A1EE9-DC20-8F4C-9BE2-98F465F7852C}" destId="{614F5CD3-13E3-4140-BD3F-EC5DC32EFF29}" srcOrd="3" destOrd="0" presId="urn:microsoft.com/office/officeart/2005/8/layout/vList2"/>
    <dgm:cxn modelId="{EA7BBDF7-670C-A541-926D-AFCEDC805CB1}" type="presParOf" srcId="{6C1A1EE9-DC20-8F4C-9BE2-98F465F7852C}" destId="{24207DA8-E27E-0248-A599-BF819522D3AD}" srcOrd="4" destOrd="0" presId="urn:microsoft.com/office/officeart/2005/8/layout/vList2"/>
    <dgm:cxn modelId="{539462FD-E8A5-0F42-B04A-926EF37FC2A2}" type="presParOf" srcId="{6C1A1EE9-DC20-8F4C-9BE2-98F465F7852C}" destId="{4D000485-346B-F345-804E-AC4283848CCD}" srcOrd="5" destOrd="0" presId="urn:microsoft.com/office/officeart/2005/8/layout/vList2"/>
    <dgm:cxn modelId="{C0A2A668-4C25-384C-BD6F-40C5B38C5F78}" type="presParOf" srcId="{6C1A1EE9-DC20-8F4C-9BE2-98F465F7852C}" destId="{C9ED9B44-59A8-304F-88A9-053787E931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E01BAC-645A-473A-B492-AE620FC672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8988B4-08D2-487B-93FF-9DBBB6AE70ED}">
      <dgm:prSet/>
      <dgm:spPr/>
      <dgm:t>
        <a:bodyPr/>
        <a:lstStyle/>
        <a:p>
          <a:r>
            <a:rPr lang="en-US" dirty="0"/>
            <a:t>Execution Frequency</a:t>
          </a:r>
        </a:p>
      </dgm:t>
    </dgm:pt>
    <dgm:pt modelId="{16BFAADB-3576-491A-9D54-B4FC86171375}" type="parTrans" cxnId="{74BDE177-384F-4660-AFB6-4859703D38F8}">
      <dgm:prSet/>
      <dgm:spPr/>
      <dgm:t>
        <a:bodyPr/>
        <a:lstStyle/>
        <a:p>
          <a:endParaRPr lang="en-US"/>
        </a:p>
      </dgm:t>
    </dgm:pt>
    <dgm:pt modelId="{45244174-CAA2-4092-AC91-2ACCFC2BD85C}" type="sibTrans" cxnId="{74BDE177-384F-4660-AFB6-4859703D38F8}">
      <dgm:prSet/>
      <dgm:spPr/>
      <dgm:t>
        <a:bodyPr/>
        <a:lstStyle/>
        <a:p>
          <a:endParaRPr lang="en-US"/>
        </a:p>
      </dgm:t>
    </dgm:pt>
    <dgm:pt modelId="{EFB350B2-7C54-4739-9ABA-057A55A310B1}">
      <dgm:prSet/>
      <dgm:spPr/>
      <dgm:t>
        <a:bodyPr/>
        <a:lstStyle/>
        <a:p>
          <a:r>
            <a:rPr lang="en-US" dirty="0"/>
            <a:t>Compute Usage</a:t>
          </a:r>
        </a:p>
      </dgm:t>
    </dgm:pt>
    <dgm:pt modelId="{70F61AF9-174E-4F7E-A590-6299AB7EE394}" type="parTrans" cxnId="{59CA7363-7C0E-4752-9CA7-5F00F393F393}">
      <dgm:prSet/>
      <dgm:spPr/>
      <dgm:t>
        <a:bodyPr/>
        <a:lstStyle/>
        <a:p>
          <a:endParaRPr lang="en-US"/>
        </a:p>
      </dgm:t>
    </dgm:pt>
    <dgm:pt modelId="{F72958F6-1911-47EE-884F-47A99F8CB6F8}" type="sibTrans" cxnId="{59CA7363-7C0E-4752-9CA7-5F00F393F393}">
      <dgm:prSet/>
      <dgm:spPr/>
      <dgm:t>
        <a:bodyPr/>
        <a:lstStyle/>
        <a:p>
          <a:endParaRPr lang="en-US"/>
        </a:p>
      </dgm:t>
    </dgm:pt>
    <dgm:pt modelId="{398572C2-FBA0-4791-931B-311B953519D4}">
      <dgm:prSet/>
      <dgm:spPr/>
      <dgm:t>
        <a:bodyPr/>
        <a:lstStyle/>
        <a:p>
          <a:r>
            <a:rPr lang="en-US" dirty="0"/>
            <a:t>Data Volume Scanned</a:t>
          </a:r>
        </a:p>
      </dgm:t>
    </dgm:pt>
    <dgm:pt modelId="{A03F6F0B-8E40-4940-B11A-19C4E1C23B28}" type="parTrans" cxnId="{A76439F4-C2B6-43EF-B529-E53C687400A3}">
      <dgm:prSet/>
      <dgm:spPr/>
      <dgm:t>
        <a:bodyPr/>
        <a:lstStyle/>
        <a:p>
          <a:endParaRPr lang="en-US"/>
        </a:p>
      </dgm:t>
    </dgm:pt>
    <dgm:pt modelId="{C11A0B4D-244B-47D2-87B5-A6919899347C}" type="sibTrans" cxnId="{A76439F4-C2B6-43EF-B529-E53C687400A3}">
      <dgm:prSet/>
      <dgm:spPr/>
      <dgm:t>
        <a:bodyPr/>
        <a:lstStyle/>
        <a:p>
          <a:endParaRPr lang="en-US"/>
        </a:p>
      </dgm:t>
    </dgm:pt>
    <dgm:pt modelId="{BA1A8308-E8CE-4047-87C0-64BB57E15D21}">
      <dgm:prSet/>
      <dgm:spPr/>
      <dgm:t>
        <a:bodyPr/>
        <a:lstStyle/>
        <a:p>
          <a:r>
            <a:rPr lang="en-US" dirty="0"/>
            <a:t>Execution Time</a:t>
          </a:r>
        </a:p>
      </dgm:t>
    </dgm:pt>
    <dgm:pt modelId="{C7B02188-1725-456D-B685-096AC290B2A9}" type="parTrans" cxnId="{BA8F2457-99B5-4A41-B480-B1FC3FE82157}">
      <dgm:prSet/>
      <dgm:spPr/>
      <dgm:t>
        <a:bodyPr/>
        <a:lstStyle/>
        <a:p>
          <a:endParaRPr lang="en-US"/>
        </a:p>
      </dgm:t>
    </dgm:pt>
    <dgm:pt modelId="{6000667A-50AA-4673-B844-E68E4F204834}" type="sibTrans" cxnId="{BA8F2457-99B5-4A41-B480-B1FC3FE82157}">
      <dgm:prSet/>
      <dgm:spPr/>
      <dgm:t>
        <a:bodyPr/>
        <a:lstStyle/>
        <a:p>
          <a:endParaRPr lang="en-US"/>
        </a:p>
      </dgm:t>
    </dgm:pt>
    <dgm:pt modelId="{38515E18-56B6-B44D-9463-1D6C969293E5}">
      <dgm:prSet/>
      <dgm:spPr/>
      <dgm:t>
        <a:bodyPr/>
        <a:lstStyle/>
        <a:p>
          <a:r>
            <a:rPr lang="en-US" dirty="0"/>
            <a:t>Individually very low.  On aggregate, very high (3X next largest query).</a:t>
          </a:r>
        </a:p>
      </dgm:t>
    </dgm:pt>
    <dgm:pt modelId="{CC5B6733-224D-ED48-8BCC-3939AB3415AF}" type="parTrans" cxnId="{5BB03FA8-F37E-B94D-B986-218C49931EF8}">
      <dgm:prSet/>
      <dgm:spPr/>
      <dgm:t>
        <a:bodyPr/>
        <a:lstStyle/>
        <a:p>
          <a:endParaRPr lang="en-US"/>
        </a:p>
      </dgm:t>
    </dgm:pt>
    <dgm:pt modelId="{2A2318BC-318B-CC44-9777-1F295CF9886E}" type="sibTrans" cxnId="{5BB03FA8-F37E-B94D-B986-218C49931EF8}">
      <dgm:prSet/>
      <dgm:spPr/>
      <dgm:t>
        <a:bodyPr/>
        <a:lstStyle/>
        <a:p>
          <a:endParaRPr lang="en-US"/>
        </a:p>
      </dgm:t>
    </dgm:pt>
    <dgm:pt modelId="{7DA97665-E253-894E-9B94-E644A320D22B}">
      <dgm:prSet/>
      <dgm:spPr/>
      <dgm:t>
        <a:bodyPr/>
        <a:lstStyle/>
        <a:p>
          <a:r>
            <a:rPr lang="en-US" dirty="0"/>
            <a:t>Very high (62k/month). </a:t>
          </a:r>
        </a:p>
      </dgm:t>
    </dgm:pt>
    <dgm:pt modelId="{D8ED3D56-619D-CF4D-A036-1586E00DCF0F}" type="parTrans" cxnId="{A7493F3A-2D68-404D-80CE-BADBB8887943}">
      <dgm:prSet/>
      <dgm:spPr/>
      <dgm:t>
        <a:bodyPr/>
        <a:lstStyle/>
        <a:p>
          <a:endParaRPr lang="en-US"/>
        </a:p>
      </dgm:t>
    </dgm:pt>
    <dgm:pt modelId="{C4EB72D9-F096-1840-A1FE-D2CE26123584}" type="sibTrans" cxnId="{A7493F3A-2D68-404D-80CE-BADBB8887943}">
      <dgm:prSet/>
      <dgm:spPr/>
      <dgm:t>
        <a:bodyPr/>
        <a:lstStyle/>
        <a:p>
          <a:endParaRPr lang="en-US"/>
        </a:p>
      </dgm:t>
    </dgm:pt>
    <dgm:pt modelId="{91E3C22C-11CD-4D45-ACAE-49F96148A27A}">
      <dgm:prSet/>
      <dgm:spPr/>
      <dgm:t>
        <a:bodyPr/>
        <a:lstStyle/>
        <a:p>
          <a:r>
            <a:rPr lang="en-US" dirty="0"/>
            <a:t>Individually Low (&lt;1min).  Total extremely high (41 days).</a:t>
          </a:r>
        </a:p>
      </dgm:t>
    </dgm:pt>
    <dgm:pt modelId="{8B1BE44F-58FC-8F4C-9E0E-DFAD9777C9F1}" type="parTrans" cxnId="{79B22D68-ED81-944E-9182-A516AF7F9563}">
      <dgm:prSet/>
      <dgm:spPr/>
      <dgm:t>
        <a:bodyPr/>
        <a:lstStyle/>
        <a:p>
          <a:endParaRPr lang="en-US"/>
        </a:p>
      </dgm:t>
    </dgm:pt>
    <dgm:pt modelId="{09232CB7-21D2-AC41-9D63-FF6D946D1C69}" type="sibTrans" cxnId="{79B22D68-ED81-944E-9182-A516AF7F9563}">
      <dgm:prSet/>
      <dgm:spPr/>
      <dgm:t>
        <a:bodyPr/>
        <a:lstStyle/>
        <a:p>
          <a:endParaRPr lang="en-US"/>
        </a:p>
      </dgm:t>
    </dgm:pt>
    <dgm:pt modelId="{4543A2E0-4083-EC48-8644-5BA3C10ADE7F}">
      <dgm:prSet/>
      <dgm:spPr/>
      <dgm:t>
        <a:bodyPr/>
        <a:lstStyle/>
        <a:p>
          <a:r>
            <a:rPr lang="en-US" dirty="0"/>
            <a:t>Individually not bad (440GB). Total extremely large (28 PB).</a:t>
          </a:r>
        </a:p>
      </dgm:t>
    </dgm:pt>
    <dgm:pt modelId="{0186A0F5-BA29-9D4D-9F9D-7C90655E2D7D}" type="parTrans" cxnId="{EB571F24-D466-8844-AD6B-8FEC071C9EC2}">
      <dgm:prSet/>
      <dgm:spPr/>
      <dgm:t>
        <a:bodyPr/>
        <a:lstStyle/>
        <a:p>
          <a:endParaRPr lang="en-US"/>
        </a:p>
      </dgm:t>
    </dgm:pt>
    <dgm:pt modelId="{8ECDC2FA-E9AF-1741-B9B3-1008F8ECBC35}" type="sibTrans" cxnId="{EB571F24-D466-8844-AD6B-8FEC071C9EC2}">
      <dgm:prSet/>
      <dgm:spPr/>
      <dgm:t>
        <a:bodyPr/>
        <a:lstStyle/>
        <a:p>
          <a:endParaRPr lang="en-US"/>
        </a:p>
      </dgm:t>
    </dgm:pt>
    <dgm:pt modelId="{6C1A1EE9-DC20-8F4C-9BE2-98F465F7852C}" type="pres">
      <dgm:prSet presAssocID="{6BE01BAC-645A-473A-B492-AE620FC672EC}" presName="linear" presStyleCnt="0">
        <dgm:presLayoutVars>
          <dgm:animLvl val="lvl"/>
          <dgm:resizeHandles val="exact"/>
        </dgm:presLayoutVars>
      </dgm:prSet>
      <dgm:spPr/>
    </dgm:pt>
    <dgm:pt modelId="{1004DFB4-A053-1D41-89AF-F452F8EFF88E}" type="pres">
      <dgm:prSet presAssocID="{EFB350B2-7C54-4739-9ABA-057A55A310B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28ED7AB-5F73-6D49-A324-58B4E98AB987}" type="pres">
      <dgm:prSet presAssocID="{EFB350B2-7C54-4739-9ABA-057A55A310B1}" presName="childText" presStyleLbl="revTx" presStyleIdx="0" presStyleCnt="4">
        <dgm:presLayoutVars>
          <dgm:bulletEnabled val="1"/>
        </dgm:presLayoutVars>
      </dgm:prSet>
      <dgm:spPr/>
    </dgm:pt>
    <dgm:pt modelId="{22C1114D-C6FA-AB4E-864E-38F0A8011831}" type="pres">
      <dgm:prSet presAssocID="{EA8988B4-08D2-487B-93FF-9DBBB6AE70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B4580C-2988-C34E-9A13-010AFB1EE2D0}" type="pres">
      <dgm:prSet presAssocID="{EA8988B4-08D2-487B-93FF-9DBBB6AE70ED}" presName="childText" presStyleLbl="revTx" presStyleIdx="1" presStyleCnt="4">
        <dgm:presLayoutVars>
          <dgm:bulletEnabled val="1"/>
        </dgm:presLayoutVars>
      </dgm:prSet>
      <dgm:spPr/>
    </dgm:pt>
    <dgm:pt modelId="{24207DA8-E27E-0248-A599-BF819522D3AD}" type="pres">
      <dgm:prSet presAssocID="{BA1A8308-E8CE-4047-87C0-64BB57E15D2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D21C13-C3D5-E144-9CE4-568F0728E7E3}" type="pres">
      <dgm:prSet presAssocID="{BA1A8308-E8CE-4047-87C0-64BB57E15D21}" presName="childText" presStyleLbl="revTx" presStyleIdx="2" presStyleCnt="4">
        <dgm:presLayoutVars>
          <dgm:bulletEnabled val="1"/>
        </dgm:presLayoutVars>
      </dgm:prSet>
      <dgm:spPr/>
    </dgm:pt>
    <dgm:pt modelId="{C9ED9B44-59A8-304F-88A9-053787E93183}" type="pres">
      <dgm:prSet presAssocID="{398572C2-FBA0-4791-931B-311B953519D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E0BEB80-1F9F-454D-94A0-4DF74F076C7E}" type="pres">
      <dgm:prSet presAssocID="{398572C2-FBA0-4791-931B-311B953519D4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41417410-3388-7047-A2E2-64597C8D117B}" type="presOf" srcId="{7DA97665-E253-894E-9B94-E644A320D22B}" destId="{39B4580C-2988-C34E-9A13-010AFB1EE2D0}" srcOrd="0" destOrd="0" presId="urn:microsoft.com/office/officeart/2005/8/layout/vList2"/>
    <dgm:cxn modelId="{EB571F24-D466-8844-AD6B-8FEC071C9EC2}" srcId="{398572C2-FBA0-4791-931B-311B953519D4}" destId="{4543A2E0-4083-EC48-8644-5BA3C10ADE7F}" srcOrd="0" destOrd="0" parTransId="{0186A0F5-BA29-9D4D-9F9D-7C90655E2D7D}" sibTransId="{8ECDC2FA-E9AF-1741-B9B3-1008F8ECBC35}"/>
    <dgm:cxn modelId="{A7493F3A-2D68-404D-80CE-BADBB8887943}" srcId="{EA8988B4-08D2-487B-93FF-9DBBB6AE70ED}" destId="{7DA97665-E253-894E-9B94-E644A320D22B}" srcOrd="0" destOrd="0" parTransId="{D8ED3D56-619D-CF4D-A036-1586E00DCF0F}" sibTransId="{C4EB72D9-F096-1840-A1FE-D2CE26123584}"/>
    <dgm:cxn modelId="{BA8F2457-99B5-4A41-B480-B1FC3FE82157}" srcId="{6BE01BAC-645A-473A-B492-AE620FC672EC}" destId="{BA1A8308-E8CE-4047-87C0-64BB57E15D21}" srcOrd="2" destOrd="0" parTransId="{C7B02188-1725-456D-B685-096AC290B2A9}" sibTransId="{6000667A-50AA-4673-B844-E68E4F204834}"/>
    <dgm:cxn modelId="{A50E9557-550A-874A-B6DC-606DDCD8F175}" type="presOf" srcId="{4543A2E0-4083-EC48-8644-5BA3C10ADE7F}" destId="{9E0BEB80-1F9F-454D-94A0-4DF74F076C7E}" srcOrd="0" destOrd="0" presId="urn:microsoft.com/office/officeart/2005/8/layout/vList2"/>
    <dgm:cxn modelId="{59CA7363-7C0E-4752-9CA7-5F00F393F393}" srcId="{6BE01BAC-645A-473A-B492-AE620FC672EC}" destId="{EFB350B2-7C54-4739-9ABA-057A55A310B1}" srcOrd="0" destOrd="0" parTransId="{70F61AF9-174E-4F7E-A590-6299AB7EE394}" sibTransId="{F72958F6-1911-47EE-884F-47A99F8CB6F8}"/>
    <dgm:cxn modelId="{79B22D68-ED81-944E-9182-A516AF7F9563}" srcId="{BA1A8308-E8CE-4047-87C0-64BB57E15D21}" destId="{91E3C22C-11CD-4D45-ACAE-49F96148A27A}" srcOrd="0" destOrd="0" parTransId="{8B1BE44F-58FC-8F4C-9E0E-DFAD9777C9F1}" sibTransId="{09232CB7-21D2-AC41-9D63-FF6D946D1C69}"/>
    <dgm:cxn modelId="{19A5786C-C51C-DE4D-82B3-32BBB9EB4D02}" type="presOf" srcId="{EA8988B4-08D2-487B-93FF-9DBBB6AE70ED}" destId="{22C1114D-C6FA-AB4E-864E-38F0A8011831}" srcOrd="0" destOrd="0" presId="urn:microsoft.com/office/officeart/2005/8/layout/vList2"/>
    <dgm:cxn modelId="{10238D75-912A-6D48-9B37-26276E4C3874}" type="presOf" srcId="{EFB350B2-7C54-4739-9ABA-057A55A310B1}" destId="{1004DFB4-A053-1D41-89AF-F452F8EFF88E}" srcOrd="0" destOrd="0" presId="urn:microsoft.com/office/officeart/2005/8/layout/vList2"/>
    <dgm:cxn modelId="{74BDE177-384F-4660-AFB6-4859703D38F8}" srcId="{6BE01BAC-645A-473A-B492-AE620FC672EC}" destId="{EA8988B4-08D2-487B-93FF-9DBBB6AE70ED}" srcOrd="1" destOrd="0" parTransId="{16BFAADB-3576-491A-9D54-B4FC86171375}" sibTransId="{45244174-CAA2-4092-AC91-2ACCFC2BD85C}"/>
    <dgm:cxn modelId="{1345E381-2F54-F042-ADAC-BD6814C7BFCE}" type="presOf" srcId="{6BE01BAC-645A-473A-B492-AE620FC672EC}" destId="{6C1A1EE9-DC20-8F4C-9BE2-98F465F7852C}" srcOrd="0" destOrd="0" presId="urn:microsoft.com/office/officeart/2005/8/layout/vList2"/>
    <dgm:cxn modelId="{5BB03FA8-F37E-B94D-B986-218C49931EF8}" srcId="{EFB350B2-7C54-4739-9ABA-057A55A310B1}" destId="{38515E18-56B6-B44D-9463-1D6C969293E5}" srcOrd="0" destOrd="0" parTransId="{CC5B6733-224D-ED48-8BCC-3939AB3415AF}" sibTransId="{2A2318BC-318B-CC44-9777-1F295CF9886E}"/>
    <dgm:cxn modelId="{72C3C0BF-8601-9B4D-968E-E339A07AABD7}" type="presOf" srcId="{BA1A8308-E8CE-4047-87C0-64BB57E15D21}" destId="{24207DA8-E27E-0248-A599-BF819522D3AD}" srcOrd="0" destOrd="0" presId="urn:microsoft.com/office/officeart/2005/8/layout/vList2"/>
    <dgm:cxn modelId="{83BA85D5-C179-A343-A42E-DCE4D4C03F36}" type="presOf" srcId="{398572C2-FBA0-4791-931B-311B953519D4}" destId="{C9ED9B44-59A8-304F-88A9-053787E93183}" srcOrd="0" destOrd="0" presId="urn:microsoft.com/office/officeart/2005/8/layout/vList2"/>
    <dgm:cxn modelId="{1CEEEAE9-3DC8-B44D-AF00-E8B6E53649E2}" type="presOf" srcId="{91E3C22C-11CD-4D45-ACAE-49F96148A27A}" destId="{35D21C13-C3D5-E144-9CE4-568F0728E7E3}" srcOrd="0" destOrd="0" presId="urn:microsoft.com/office/officeart/2005/8/layout/vList2"/>
    <dgm:cxn modelId="{A1F873EA-0238-DA4A-BEA4-E0394128C556}" type="presOf" srcId="{38515E18-56B6-B44D-9463-1D6C969293E5}" destId="{728ED7AB-5F73-6D49-A324-58B4E98AB987}" srcOrd="0" destOrd="0" presId="urn:microsoft.com/office/officeart/2005/8/layout/vList2"/>
    <dgm:cxn modelId="{A76439F4-C2B6-43EF-B529-E53C687400A3}" srcId="{6BE01BAC-645A-473A-B492-AE620FC672EC}" destId="{398572C2-FBA0-4791-931B-311B953519D4}" srcOrd="3" destOrd="0" parTransId="{A03F6F0B-8E40-4940-B11A-19C4E1C23B28}" sibTransId="{C11A0B4D-244B-47D2-87B5-A6919899347C}"/>
    <dgm:cxn modelId="{726C39B5-D5E8-D444-B030-3818FDEEB9D9}" type="presParOf" srcId="{6C1A1EE9-DC20-8F4C-9BE2-98F465F7852C}" destId="{1004DFB4-A053-1D41-89AF-F452F8EFF88E}" srcOrd="0" destOrd="0" presId="urn:microsoft.com/office/officeart/2005/8/layout/vList2"/>
    <dgm:cxn modelId="{CBD1C7E5-BE84-6E4C-A678-6B6C085445C4}" type="presParOf" srcId="{6C1A1EE9-DC20-8F4C-9BE2-98F465F7852C}" destId="{728ED7AB-5F73-6D49-A324-58B4E98AB987}" srcOrd="1" destOrd="0" presId="urn:microsoft.com/office/officeart/2005/8/layout/vList2"/>
    <dgm:cxn modelId="{008E9521-FD06-0A4B-895F-6B6ECE55DB26}" type="presParOf" srcId="{6C1A1EE9-DC20-8F4C-9BE2-98F465F7852C}" destId="{22C1114D-C6FA-AB4E-864E-38F0A8011831}" srcOrd="2" destOrd="0" presId="urn:microsoft.com/office/officeart/2005/8/layout/vList2"/>
    <dgm:cxn modelId="{0864B061-7D85-5E44-9023-1DCDCDAD2847}" type="presParOf" srcId="{6C1A1EE9-DC20-8F4C-9BE2-98F465F7852C}" destId="{39B4580C-2988-C34E-9A13-010AFB1EE2D0}" srcOrd="3" destOrd="0" presId="urn:microsoft.com/office/officeart/2005/8/layout/vList2"/>
    <dgm:cxn modelId="{EA7BBDF7-670C-A541-926D-AFCEDC805CB1}" type="presParOf" srcId="{6C1A1EE9-DC20-8F4C-9BE2-98F465F7852C}" destId="{24207DA8-E27E-0248-A599-BF819522D3AD}" srcOrd="4" destOrd="0" presId="urn:microsoft.com/office/officeart/2005/8/layout/vList2"/>
    <dgm:cxn modelId="{11E64B5E-03B6-F548-956E-1682F95CF4F7}" type="presParOf" srcId="{6C1A1EE9-DC20-8F4C-9BE2-98F465F7852C}" destId="{35D21C13-C3D5-E144-9CE4-568F0728E7E3}" srcOrd="5" destOrd="0" presId="urn:microsoft.com/office/officeart/2005/8/layout/vList2"/>
    <dgm:cxn modelId="{C0A2A668-4C25-384C-BD6F-40C5B38C5F78}" type="presParOf" srcId="{6C1A1EE9-DC20-8F4C-9BE2-98F465F7852C}" destId="{C9ED9B44-59A8-304F-88A9-053787E93183}" srcOrd="6" destOrd="0" presId="urn:microsoft.com/office/officeart/2005/8/layout/vList2"/>
    <dgm:cxn modelId="{E065AF3A-65AE-4240-9C2D-7D67C70FBC3E}" type="presParOf" srcId="{6C1A1EE9-DC20-8F4C-9BE2-98F465F7852C}" destId="{9E0BEB80-1F9F-454D-94A0-4DF74F076C7E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3A0D5-6E70-AA43-BA1E-F8E34F2C1B9F}">
      <dsp:nvSpPr>
        <dsp:cNvPr id="0" name=""/>
        <dsp:cNvSpPr/>
      </dsp:nvSpPr>
      <dsp:spPr>
        <a:xfrm>
          <a:off x="0" y="0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There is a need to reduce Snowflake usage cost across the company.</a:t>
          </a:r>
        </a:p>
      </dsp:txBody>
      <dsp:txXfrm>
        <a:off x="20250" y="20250"/>
        <a:ext cx="7120304" cy="650898"/>
      </dsp:txXfrm>
    </dsp:sp>
    <dsp:sp modelId="{9BB8B0CC-F959-8B4E-815D-BEC64E55BA02}">
      <dsp:nvSpPr>
        <dsp:cNvPr id="0" name=""/>
        <dsp:cNvSpPr/>
      </dsp:nvSpPr>
      <dsp:spPr>
        <a:xfrm>
          <a:off x="663701" y="817107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Ran specialized query to identify highest cost snowflake jobs/queries during October.</a:t>
          </a:r>
        </a:p>
      </dsp:txBody>
      <dsp:txXfrm>
        <a:off x="683951" y="837357"/>
        <a:ext cx="6771188" cy="650898"/>
      </dsp:txXfrm>
    </dsp:sp>
    <dsp:sp modelId="{3C737A83-C879-F84F-955C-435A25C26572}">
      <dsp:nvSpPr>
        <dsp:cNvPr id="0" name=""/>
        <dsp:cNvSpPr/>
      </dsp:nvSpPr>
      <dsp:spPr>
        <a:xfrm>
          <a:off x="1317498" y="1634214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Identified </a:t>
          </a:r>
          <a:r>
            <a:rPr lang="en-US" sz="2000" kern="1200" dirty="0" err="1"/>
            <a:t>crossover_titles</a:t>
          </a:r>
          <a:r>
            <a:rPr lang="en-US" sz="2000" kern="1200" dirty="0"/>
            <a:t> query as the most expensive at 9725 snowflake credits (~$20k/</a:t>
          </a:r>
          <a:r>
            <a:rPr lang="en-US" sz="2000" kern="1200" dirty="0" err="1"/>
            <a:t>mo</a:t>
          </a:r>
          <a:r>
            <a:rPr lang="en-US" sz="2000" kern="1200" dirty="0"/>
            <a:t>, 3X the next largest query)</a:t>
          </a:r>
        </a:p>
      </dsp:txBody>
      <dsp:txXfrm>
        <a:off x="1337748" y="1654464"/>
        <a:ext cx="6781094" cy="650898"/>
      </dsp:txXfrm>
    </dsp:sp>
    <dsp:sp modelId="{5DE676EC-A895-DC45-8F1E-EBBD620A63A1}">
      <dsp:nvSpPr>
        <dsp:cNvPr id="0" name=""/>
        <dsp:cNvSpPr/>
      </dsp:nvSpPr>
      <dsp:spPr>
        <a:xfrm>
          <a:off x="1981200" y="2451322"/>
          <a:ext cx="7924800" cy="6913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Reached out to Content Analytics team to gain context and formulate a plan.</a:t>
          </a:r>
        </a:p>
      </dsp:txBody>
      <dsp:txXfrm>
        <a:off x="2001450" y="2471572"/>
        <a:ext cx="6771188" cy="650898"/>
      </dsp:txXfrm>
    </dsp:sp>
    <dsp:sp modelId="{085D6788-80A0-364C-8E1F-9AFC1C9BFE3B}">
      <dsp:nvSpPr>
        <dsp:cNvPr id="0" name=""/>
        <dsp:cNvSpPr/>
      </dsp:nvSpPr>
      <dsp:spPr>
        <a:xfrm>
          <a:off x="7475390" y="529548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576507" y="529548"/>
        <a:ext cx="247175" cy="338180"/>
      </dsp:txXfrm>
    </dsp:sp>
    <dsp:sp modelId="{5418D7AF-3374-BC4C-8701-62DB896B3AA4}">
      <dsp:nvSpPr>
        <dsp:cNvPr id="0" name=""/>
        <dsp:cNvSpPr/>
      </dsp:nvSpPr>
      <dsp:spPr>
        <a:xfrm>
          <a:off x="8139092" y="1346655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894363"/>
            <a:satOff val="-6849"/>
            <a:lumOff val="462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240209" y="1346655"/>
        <a:ext cx="247175" cy="338180"/>
      </dsp:txXfrm>
    </dsp:sp>
    <dsp:sp modelId="{5B1EB630-92C2-944F-B458-1C05936AC18E}">
      <dsp:nvSpPr>
        <dsp:cNvPr id="0" name=""/>
        <dsp:cNvSpPr/>
      </dsp:nvSpPr>
      <dsp:spPr>
        <a:xfrm>
          <a:off x="8792888" y="2163763"/>
          <a:ext cx="449409" cy="44940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788726"/>
            <a:satOff val="-13699"/>
            <a:lumOff val="92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894005" y="2163763"/>
        <a:ext cx="247175" cy="338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4DFB4-A053-1D41-89AF-F452F8EFF88E}">
      <dsp:nvSpPr>
        <dsp:cNvPr id="0" name=""/>
        <dsp:cNvSpPr/>
      </dsp:nvSpPr>
      <dsp:spPr>
        <a:xfrm>
          <a:off x="0" y="22607"/>
          <a:ext cx="9905999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Compute Usage</a:t>
          </a:r>
        </a:p>
      </dsp:txBody>
      <dsp:txXfrm>
        <a:off x="38981" y="61588"/>
        <a:ext cx="9828037" cy="720562"/>
      </dsp:txXfrm>
    </dsp:sp>
    <dsp:sp modelId="{22C1114D-C6FA-AB4E-864E-38F0A8011831}">
      <dsp:nvSpPr>
        <dsp:cNvPr id="0" name=""/>
        <dsp:cNvSpPr/>
      </dsp:nvSpPr>
      <dsp:spPr>
        <a:xfrm>
          <a:off x="0" y="921932"/>
          <a:ext cx="9905999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Execution Frequency</a:t>
          </a:r>
        </a:p>
      </dsp:txBody>
      <dsp:txXfrm>
        <a:off x="38981" y="960913"/>
        <a:ext cx="9828037" cy="720562"/>
      </dsp:txXfrm>
    </dsp:sp>
    <dsp:sp modelId="{24207DA8-E27E-0248-A599-BF819522D3AD}">
      <dsp:nvSpPr>
        <dsp:cNvPr id="0" name=""/>
        <dsp:cNvSpPr/>
      </dsp:nvSpPr>
      <dsp:spPr>
        <a:xfrm>
          <a:off x="0" y="1821257"/>
          <a:ext cx="9905999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Execution Time</a:t>
          </a:r>
        </a:p>
      </dsp:txBody>
      <dsp:txXfrm>
        <a:off x="38981" y="1860238"/>
        <a:ext cx="9828037" cy="720562"/>
      </dsp:txXfrm>
    </dsp:sp>
    <dsp:sp modelId="{C9ED9B44-59A8-304F-88A9-053787E93183}">
      <dsp:nvSpPr>
        <dsp:cNvPr id="0" name=""/>
        <dsp:cNvSpPr/>
      </dsp:nvSpPr>
      <dsp:spPr>
        <a:xfrm>
          <a:off x="0" y="2720581"/>
          <a:ext cx="9905999" cy="798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Data Volume Scanned</a:t>
          </a:r>
        </a:p>
      </dsp:txBody>
      <dsp:txXfrm>
        <a:off x="38981" y="2759562"/>
        <a:ext cx="9828037" cy="7205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4DFB4-A053-1D41-89AF-F452F8EFF88E}">
      <dsp:nvSpPr>
        <dsp:cNvPr id="0" name=""/>
        <dsp:cNvSpPr/>
      </dsp:nvSpPr>
      <dsp:spPr>
        <a:xfrm>
          <a:off x="0" y="38356"/>
          <a:ext cx="9905999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Compute Usage</a:t>
          </a:r>
        </a:p>
      </dsp:txBody>
      <dsp:txXfrm>
        <a:off x="24502" y="62858"/>
        <a:ext cx="9856995" cy="452926"/>
      </dsp:txXfrm>
    </dsp:sp>
    <dsp:sp modelId="{728ED7AB-5F73-6D49-A324-58B4E98AB987}">
      <dsp:nvSpPr>
        <dsp:cNvPr id="0" name=""/>
        <dsp:cNvSpPr/>
      </dsp:nvSpPr>
      <dsp:spPr>
        <a:xfrm>
          <a:off x="0" y="540286"/>
          <a:ext cx="99059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Individually very low.  On aggregate, very high (3X next largest query).</a:t>
          </a:r>
        </a:p>
      </dsp:txBody>
      <dsp:txXfrm>
        <a:off x="0" y="540286"/>
        <a:ext cx="9905999" cy="364320"/>
      </dsp:txXfrm>
    </dsp:sp>
    <dsp:sp modelId="{22C1114D-C6FA-AB4E-864E-38F0A8011831}">
      <dsp:nvSpPr>
        <dsp:cNvPr id="0" name=""/>
        <dsp:cNvSpPr/>
      </dsp:nvSpPr>
      <dsp:spPr>
        <a:xfrm>
          <a:off x="0" y="904606"/>
          <a:ext cx="9905999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Execution Frequency</a:t>
          </a:r>
        </a:p>
      </dsp:txBody>
      <dsp:txXfrm>
        <a:off x="24502" y="929108"/>
        <a:ext cx="9856995" cy="452926"/>
      </dsp:txXfrm>
    </dsp:sp>
    <dsp:sp modelId="{39B4580C-2988-C34E-9A13-010AFB1EE2D0}">
      <dsp:nvSpPr>
        <dsp:cNvPr id="0" name=""/>
        <dsp:cNvSpPr/>
      </dsp:nvSpPr>
      <dsp:spPr>
        <a:xfrm>
          <a:off x="0" y="1406536"/>
          <a:ext cx="99059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Very high (62k/month). </a:t>
          </a:r>
        </a:p>
      </dsp:txBody>
      <dsp:txXfrm>
        <a:off x="0" y="1406536"/>
        <a:ext cx="9905999" cy="364320"/>
      </dsp:txXfrm>
    </dsp:sp>
    <dsp:sp modelId="{24207DA8-E27E-0248-A599-BF819522D3AD}">
      <dsp:nvSpPr>
        <dsp:cNvPr id="0" name=""/>
        <dsp:cNvSpPr/>
      </dsp:nvSpPr>
      <dsp:spPr>
        <a:xfrm>
          <a:off x="0" y="1770857"/>
          <a:ext cx="9905999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Execution Time</a:t>
          </a:r>
        </a:p>
      </dsp:txBody>
      <dsp:txXfrm>
        <a:off x="24502" y="1795359"/>
        <a:ext cx="9856995" cy="452926"/>
      </dsp:txXfrm>
    </dsp:sp>
    <dsp:sp modelId="{35D21C13-C3D5-E144-9CE4-568F0728E7E3}">
      <dsp:nvSpPr>
        <dsp:cNvPr id="0" name=""/>
        <dsp:cNvSpPr/>
      </dsp:nvSpPr>
      <dsp:spPr>
        <a:xfrm>
          <a:off x="0" y="2272787"/>
          <a:ext cx="99059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Individually Low (&lt;1min).  Total extremely high (41 days).</a:t>
          </a:r>
        </a:p>
      </dsp:txBody>
      <dsp:txXfrm>
        <a:off x="0" y="2272787"/>
        <a:ext cx="9905999" cy="364320"/>
      </dsp:txXfrm>
    </dsp:sp>
    <dsp:sp modelId="{C9ED9B44-59A8-304F-88A9-053787E93183}">
      <dsp:nvSpPr>
        <dsp:cNvPr id="0" name=""/>
        <dsp:cNvSpPr/>
      </dsp:nvSpPr>
      <dsp:spPr>
        <a:xfrm>
          <a:off x="0" y="2637106"/>
          <a:ext cx="9905999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Volume Scanned</a:t>
          </a:r>
        </a:p>
      </dsp:txBody>
      <dsp:txXfrm>
        <a:off x="24502" y="2661608"/>
        <a:ext cx="9856995" cy="452926"/>
      </dsp:txXfrm>
    </dsp:sp>
    <dsp:sp modelId="{9E0BEB80-1F9F-454D-94A0-4DF74F076C7E}">
      <dsp:nvSpPr>
        <dsp:cNvPr id="0" name=""/>
        <dsp:cNvSpPr/>
      </dsp:nvSpPr>
      <dsp:spPr>
        <a:xfrm>
          <a:off x="0" y="3139037"/>
          <a:ext cx="9905999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515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Individually not bad (440GB). Total extremely large (28 PB).</a:t>
          </a:r>
        </a:p>
      </dsp:txBody>
      <dsp:txXfrm>
        <a:off x="0" y="3139037"/>
        <a:ext cx="9905999" cy="364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FC0D9-EB00-E540-91C2-7FDFFE8279B6}" type="datetimeFigureOut">
              <a:rPr lang="en-US" smtClean="0"/>
              <a:t>1/3/22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67285-D42E-EC4C-9B92-975EC0713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3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 The CTE query was well optimized from a SQL standpoint. Took ~1min to run entire crossover title analysis for a single title.</a:t>
            </a:r>
          </a:p>
          <a:p>
            <a:r>
              <a:rPr lang="en-US" dirty="0"/>
              <a:t>* Jobs are run for a country that would run the CTE query for each title in that country.</a:t>
            </a:r>
          </a:p>
          <a:p>
            <a:r>
              <a:rPr lang="en-US" dirty="0"/>
              <a:t>* When this process was first delivered it was for a narrow set of countries/titles and was able to be completed within a reasonable time. Once released, there was interest from stakeholders to increase the scope to other countries, streaming services, and titles. </a:t>
            </a:r>
          </a:p>
          <a:p>
            <a:r>
              <a:rPr lang="en-US" dirty="0"/>
              <a:t>* The original process did not scale well as countries, services, and titles were added.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1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6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8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regex replaces individual values that may be different between each query run. This allows you to group </a:t>
            </a:r>
            <a:r>
              <a:rPr lang="en-US" dirty="0" err="1"/>
              <a:t>sql</a:t>
            </a:r>
            <a:r>
              <a:rPr lang="en-US" dirty="0"/>
              <a:t>  together when the parameters change but it’s the same underlying 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61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regex replaces individual values that may be different between each query run. This allows you to group </a:t>
            </a:r>
            <a:r>
              <a:rPr lang="en-US" dirty="0" err="1"/>
              <a:t>sql</a:t>
            </a:r>
            <a:r>
              <a:rPr lang="en-US" dirty="0"/>
              <a:t>  together when the parameters change but it’s the same underlying 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67285-D42E-EC4C-9B92-975EC0713C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96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B890-1483-9B48-8C19-8DCC0611E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Snowflake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94317-1B71-0C47-BEEE-6EF24123B0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Partnership: ML Engineering &amp; Content engagement</a:t>
            </a:r>
          </a:p>
          <a:p>
            <a:r>
              <a:rPr lang="en-US" dirty="0"/>
              <a:t>ETL: cross-over titles</a:t>
            </a:r>
          </a:p>
        </p:txBody>
      </p:sp>
    </p:spTree>
    <p:extLst>
      <p:ext uri="{BB962C8B-B14F-4D97-AF65-F5344CB8AC3E}">
        <p14:creationId xmlns:p14="http://schemas.microsoft.com/office/powerpoint/2010/main" val="959011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7D30-8F77-9F49-AB61-42B73E18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82852"/>
            <a:ext cx="9905998" cy="585249"/>
          </a:xfrm>
        </p:spPr>
        <p:txBody>
          <a:bodyPr/>
          <a:lstStyle/>
          <a:p>
            <a:r>
              <a:rPr lang="en-US" dirty="0"/>
              <a:t>SQL to identify issues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335FC-D352-1441-AE9F-FEEFADA34A33}"/>
              </a:ext>
            </a:extLst>
          </p:cNvPr>
          <p:cNvSpPr txBox="1"/>
          <p:nvPr/>
        </p:nvSpPr>
        <p:spPr>
          <a:xfrm>
            <a:off x="949124" y="1088020"/>
            <a:ext cx="10579261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 How to run: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  Role: DS_BASIC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  Warehouse: DS_REGULAR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  Database: CHARGEBACKS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  Schema: INTEGRATION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 aggregate job credits at role and user level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 inclusive of start date, exclusive of end date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l_start_dt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to_timestamp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 '10/01/2021', 'mm/dd/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 );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l_end_dt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=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to_timestamp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 '11/01/2021', 'mm/dd/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 );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 aggregate job credits at role and user level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l_job_cost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-- reconsolidate into 1 row per query id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select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dw_query_history_shk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,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start_time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,sum(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job_credits_used_compute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)    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job_credits_used_compute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from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chargebacks.integration.cb_job_credits_s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where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start_time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&gt;= $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l_start_dt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and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start_time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 $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l_end_dt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group by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1,2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top 200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qh.account_name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,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regexp_replace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qh.query_text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'''[^'']*''|[0-9]+|{[^{}]+}', '&lt;value&gt;', 1, 0, 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ims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 ) 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adj_query_text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,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qh.user_name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,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qh.role_name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,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qh.warehouse_name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,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any_value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object_construct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     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query_id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',               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qh.query_id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,'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query_text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',             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qh.query_text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,'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query_tag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',              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qh.query_tag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,'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warehouse_name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',         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qh.warehouse_name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,'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start_time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',             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qh.start_time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,'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end_time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',               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qh.end_time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,'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credits_used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',           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cjcs.job_credits_used_compute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)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          )                             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sample_job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,count( distinct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qh.dw_query_history_shk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)  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job_cnt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,sum(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cjcs.job_credits_used_compute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)       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total_job_credits_used_compute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,avg(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cjcs.job_credits_used_compute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)       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avg_job_credits_used_compute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,round( sum(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qh.execution_time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) / 1000 / 60, 2 )               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total_execution_time_mins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,round( avg(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qh.execution_time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) / 1000 / 60, 2 )               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avg_execution_time_mins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,round( sum(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qh.bytes_scanned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) / power( 1024, 3 ), 2 )         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total_gb_scanned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,round( avg(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qh.bytes_scanned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) / power( 1024, 3 ), 2 )         as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avg_gb_scanned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l_job_cost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cjcs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join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chargebacks.raw.query_history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qh.dw_query_history_shk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cjcs.dw_query_history_shk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--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cjcs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cjcs.start_time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&gt;= $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l_start_dt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and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cjcs.start_time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 $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l_end_dt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--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and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qh.start_time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&gt;= $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l_start_dt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and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qh.start_time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&lt; $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l_end_dt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and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qh.account_name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in ('DISNEYSTREAMING', 'HULUX')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and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qh.warehouse_name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in ('CUST_MODEL_ETL_WH', 'DISNEY_PLUS_ETL_WH_LARGE', 'DS_REGULAR', 'DS_POWER', 'DPLUS_ANALYTICS_PROD_WH')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group by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1,2,3,4,5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order by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total_job_credits_used_compute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desc nulls last,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job_cnt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desc nulls last;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636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7D30-8F77-9F49-AB61-42B73E18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6553"/>
            <a:ext cx="9905998" cy="562100"/>
          </a:xfrm>
        </p:spPr>
        <p:txBody>
          <a:bodyPr>
            <a:normAutofit fontScale="90000"/>
          </a:bodyPr>
          <a:lstStyle/>
          <a:p>
            <a:r>
              <a:rPr lang="en-US" dirty="0"/>
              <a:t>query to track </a:t>
            </a:r>
            <a:r>
              <a:rPr lang="en-US" dirty="0" err="1"/>
              <a:t>sql</a:t>
            </a:r>
            <a:r>
              <a:rPr lang="en-US" dirty="0"/>
              <a:t> performance by tags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AB6178-FFFD-E84B-ACA8-2E1C52A51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98653"/>
            <a:ext cx="9905999" cy="4992548"/>
          </a:xfrm>
        </p:spPr>
        <p:txBody>
          <a:bodyPr>
            <a:normAutofit fontScale="25000" lnSpcReduction="20000"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 How to run: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  Role: DS_BASIC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  Warehouse: DS_REGULAR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  Database: CHARGEBACKS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  Schema: INTEGRATION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 aggregate job credits at role and user level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 inclusive of start date, exclusive of end date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l_start_dt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to_timestamp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'12/01/2021', 'mm/dd/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 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l_end_dt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to_timestamp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'12/31/2021', 'mm/dd/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' 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query_tag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'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content_analytics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crossover_titles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/prod';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-- aggregate job credits at role and user level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l_job_cost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-- reconsolidate into 1 row per query id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select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dw_query_history_shk,start_time,sum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job_credits_used_compute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  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job_credits_used_compute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from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chargebacks.integration.cb_job_credits_s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where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start_time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&gt;= $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l_start_dt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start_time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 $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l_end_dt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group by 1,2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raw_results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as (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select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qh.account_name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qh.user_name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qh.role_name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qh.warehouse_name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qh.database_name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qh.schema_name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qh.dw_query_history_shk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qh.session_id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qh.query_id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qh.query_text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qh.query_tag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qh.start_time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qh.end_time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,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cjcs.job_credits_used_compute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qh.execution_time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1000 / 60              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execution_time_mins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qh.bytes_scanned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power( 1024, 3 )       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gb_scanned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from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l_job_cost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cjcs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join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chargebacks.raw.query_history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qh.dw_query_history_shk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cjcs.dw_query_history_shk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where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--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cjcs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cjcs.start_time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&gt;= $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l_start_dt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cjcs.start_time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 $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l_end_dt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--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qh.start_time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&gt;= $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l_start_dt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qh.start_time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&lt; $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l_end_dt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qh.account_name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('DISNEYSTREAMING', 'HULUX')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qh.warehouse_name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('CUST_MODEL_ETL_WH', 'DISNEY_PLUS_ETL_WH_LARGE', 'DS_REGULAR', 'DS_POWER', 'DPLUS_ANALYTICS_PROD_WH')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qh.query_tag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 $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query_tag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order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session_id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start_time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//select * 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raw_results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order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start_time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query_tag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account_name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user_name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role_name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warehouse_name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,day(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start_time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day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//,week(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start_time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week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//,min(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start_time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min_start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//,max(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start_time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max_start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,count( distinct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dw_query_history_shk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job_cnt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,sum(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job_credits_used_compute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     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total_job_credits_used_compute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,round( sum(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execution_time_mins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), 2 )              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total_execution_time_mins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,round( sum(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gb_scanned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), 2 )         as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total_gb_scanned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raw_results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group by 1,2,3,4,5,6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by 6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76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D02D-C920-5440-9FAD-B9135E4AC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FC4B-B86F-314D-89D1-AA2C6BE2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Issue Discovery (what was the business problem)</a:t>
            </a:r>
          </a:p>
          <a:p>
            <a:r>
              <a:rPr lang="en-US" dirty="0"/>
              <a:t>Issue Analysis (what was the technical problem)</a:t>
            </a:r>
          </a:p>
          <a:p>
            <a:r>
              <a:rPr lang="en-US" dirty="0"/>
              <a:t>Mitigation Strategy (what was the technical solution)</a:t>
            </a:r>
          </a:p>
          <a:p>
            <a:r>
              <a:rPr lang="en-US" dirty="0"/>
              <a:t>Mitigation Results (what was the business solution)</a:t>
            </a:r>
          </a:p>
          <a:p>
            <a:r>
              <a:rPr lang="en-US" dirty="0"/>
              <a:t>Key Takeaways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36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0C12-5050-0741-8C25-A972344F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Issue Discovery</a:t>
            </a:r>
            <a:br>
              <a:rPr lang="en-US"/>
            </a:br>
            <a:r>
              <a:rPr lang="en-US">
                <a:latin typeface="+mn-lt"/>
              </a:rPr>
              <a:t>(what was the business problem)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A49B7EE-8823-4D79-AAB3-42D5ED2C0F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07318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8234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596C-D19A-6E47-93C0-D86F90D8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Issue Analysis  - Questions To Ask</a:t>
            </a:r>
            <a:br>
              <a:rPr lang="en-US"/>
            </a:br>
            <a:r>
              <a:rPr lang="en-US" sz="2000"/>
              <a:t>(what was the technical problem)</a:t>
            </a:r>
            <a:endParaRPr lang="en-US" sz="2000" dirty="0"/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8ED87CB7-1608-453E-9876-14B458AF3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389378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825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E596C-D19A-6E47-93C0-D86F90D8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Issue Analysis  - Findings for </a:t>
            </a:r>
            <a:r>
              <a:rPr lang="en-US" sz="3600" dirty="0" err="1"/>
              <a:t>october</a:t>
            </a:r>
            <a:br>
              <a:rPr lang="en-US" dirty="0"/>
            </a:br>
            <a:r>
              <a:rPr lang="en-US" sz="2000" dirty="0"/>
              <a:t>(what was the technical problem)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8ED87CB7-1608-453E-9876-14B458AF3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3865344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351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2E61A-CC21-624E-9A5D-E4062489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Mitigation Strategy </a:t>
            </a:r>
            <a:br>
              <a:rPr lang="en-US"/>
            </a:br>
            <a:r>
              <a:rPr lang="en-US" sz="2000"/>
              <a:t>(what was the technical solution)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6CD6-2258-F148-8D55-85E54EF2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330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Refactor the </a:t>
            </a:r>
            <a:r>
              <a:rPr lang="en-US" dirty="0" err="1"/>
              <a:t>sql</a:t>
            </a:r>
            <a:r>
              <a:rPr lang="en-US" dirty="0"/>
              <a:t> and </a:t>
            </a:r>
            <a:r>
              <a:rPr lang="en-US" dirty="0" err="1"/>
              <a:t>databricks</a:t>
            </a:r>
            <a:r>
              <a:rPr lang="en-US" dirty="0"/>
              <a:t> notebooks such that:</a:t>
            </a:r>
          </a:p>
          <a:p>
            <a:pPr lvl="1"/>
            <a:r>
              <a:rPr lang="en-US" dirty="0"/>
              <a:t>The pipeline is run </a:t>
            </a:r>
            <a:r>
              <a:rPr lang="en-US" u="sng" dirty="0"/>
              <a:t>once per country</a:t>
            </a:r>
            <a:r>
              <a:rPr lang="en-US" dirty="0"/>
              <a:t> </a:t>
            </a:r>
            <a:r>
              <a:rPr lang="en-US" b="1" dirty="0"/>
              <a:t>(</a:t>
            </a:r>
            <a:r>
              <a:rPr lang="en-US" dirty="0"/>
              <a:t>instead of once per title) with all target titles that belong to it in a </a:t>
            </a:r>
            <a:r>
              <a:rPr lang="en-US" b="1" dirty="0"/>
              <a:t>single large</a:t>
            </a:r>
            <a:r>
              <a:rPr lang="en-US" dirty="0"/>
              <a:t> </a:t>
            </a:r>
            <a:r>
              <a:rPr lang="en-US" b="1" dirty="0"/>
              <a:t>batch.</a:t>
            </a:r>
            <a:endParaRPr lang="en-US" dirty="0"/>
          </a:p>
          <a:p>
            <a:pPr lvl="1"/>
            <a:r>
              <a:rPr lang="en-US" dirty="0"/>
              <a:t>Consolidate queries for different countries by using raw tables instead of views.</a:t>
            </a:r>
          </a:p>
          <a:p>
            <a:pPr lvl="1"/>
            <a:r>
              <a:rPr lang="en-US" dirty="0"/>
              <a:t>Break the single CTE into multiple queries that save their results to transient tables at key points.</a:t>
            </a:r>
          </a:p>
          <a:p>
            <a:pPr lvl="1"/>
            <a:r>
              <a:rPr lang="en-US" dirty="0"/>
              <a:t>Reduced code &amp; </a:t>
            </a:r>
            <a:r>
              <a:rPr lang="en-US" dirty="0" err="1"/>
              <a:t>sql</a:t>
            </a:r>
            <a:r>
              <a:rPr lang="en-US" dirty="0"/>
              <a:t> duplication for future maintainability</a:t>
            </a:r>
          </a:p>
          <a:p>
            <a:pPr lvl="1"/>
            <a:r>
              <a:rPr lang="en-US" dirty="0"/>
              <a:t>Added some basic metrics for monitoring over time</a:t>
            </a:r>
          </a:p>
          <a:p>
            <a:r>
              <a:rPr lang="en-US" dirty="0"/>
              <a:t>The expectation is that it would eliminate duplicate queries and I/O in a significant way.</a:t>
            </a:r>
          </a:p>
          <a:p>
            <a:endParaRPr lang="en-US" sz="18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27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E718-CCBB-8146-8875-F88B7E2A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Mitigation Results</a:t>
            </a:r>
            <a:br>
              <a:rPr lang="en-US" dirty="0"/>
            </a:br>
            <a:r>
              <a:rPr lang="en-US" sz="2000" dirty="0"/>
              <a:t>(what were the business Results)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D6525E-4993-6E4B-A121-8E2DE2B57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540689"/>
              </p:ext>
            </p:extLst>
          </p:nvPr>
        </p:nvGraphicFramePr>
        <p:xfrm>
          <a:off x="1141412" y="2249488"/>
          <a:ext cx="9785668" cy="2595880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2446417">
                  <a:extLst>
                    <a:ext uri="{9D8B030D-6E8A-4147-A177-3AD203B41FA5}">
                      <a16:colId xmlns:a16="http://schemas.microsoft.com/office/drawing/2014/main" val="1461874555"/>
                    </a:ext>
                  </a:extLst>
                </a:gridCol>
                <a:gridCol w="2291763">
                  <a:extLst>
                    <a:ext uri="{9D8B030D-6E8A-4147-A177-3AD203B41FA5}">
                      <a16:colId xmlns:a16="http://schemas.microsoft.com/office/drawing/2014/main" val="117524853"/>
                    </a:ext>
                  </a:extLst>
                </a:gridCol>
                <a:gridCol w="2304288">
                  <a:extLst>
                    <a:ext uri="{9D8B030D-6E8A-4147-A177-3AD203B41FA5}">
                      <a16:colId xmlns:a16="http://schemas.microsoft.com/office/drawing/2014/main" val="281936034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9000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Original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Revised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1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Executions (per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63,745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~2048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31X reduction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53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Duration (days)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27X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72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Speed (seconds/title)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27X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786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 Cost (credits/month)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45X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97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 Cost ( $ /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~$880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~$19k monthly savings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6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DBR Cost ( $ /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~$300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~$30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~$270 monthly savings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42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60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849B-483C-074D-96B9-51CD5646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AEA47-47DF-BF43-B086-E4E8C9A14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identifying expensive queries, need to account for </a:t>
            </a:r>
            <a:r>
              <a:rPr lang="en-US" dirty="0" err="1"/>
              <a:t>sql</a:t>
            </a:r>
            <a:r>
              <a:rPr lang="en-US" dirty="0"/>
              <a:t> parameters and group queries appropriately.</a:t>
            </a:r>
          </a:p>
          <a:p>
            <a:r>
              <a:rPr lang="en-US" dirty="0"/>
              <a:t>Process efficiency is just as important a query efficiency.</a:t>
            </a:r>
          </a:p>
          <a:p>
            <a:r>
              <a:rPr lang="en-US" dirty="0"/>
              <a:t>You need to understand entire process/pipeline context to know how/where to best improve efficiency.</a:t>
            </a:r>
          </a:p>
          <a:p>
            <a:r>
              <a:rPr lang="en-US" dirty="0"/>
              <a:t>Add </a:t>
            </a:r>
            <a:r>
              <a:rPr lang="en-US" dirty="0" err="1"/>
              <a:t>query_tag</a:t>
            </a:r>
            <a:r>
              <a:rPr lang="en-US" dirty="0"/>
              <a:t> to your connection string to be able to track, aggregate, and analyze the queries in your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5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8986-EA17-C048-AF5F-BFBB8735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00D38-DC92-A74A-8F61-C95AF0348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0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8888</TotalTime>
  <Words>2081</Words>
  <Application>Microsoft Macintosh PowerPoint</Application>
  <PresentationFormat>Widescreen</PresentationFormat>
  <Paragraphs>228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Circuit</vt:lpstr>
      <vt:lpstr>Snowflake optimization</vt:lpstr>
      <vt:lpstr>contents</vt:lpstr>
      <vt:lpstr>Issue Discovery (what was the business problem)</vt:lpstr>
      <vt:lpstr>Issue Analysis  - Questions To Ask (what was the technical problem)</vt:lpstr>
      <vt:lpstr>Issue Analysis  - Findings for october (what was the technical problem)</vt:lpstr>
      <vt:lpstr>Mitigation Strategy  (what was the technical solution)</vt:lpstr>
      <vt:lpstr>Mitigation Results (what were the business Results)</vt:lpstr>
      <vt:lpstr>Key Takeaways</vt:lpstr>
      <vt:lpstr>Appendix</vt:lpstr>
      <vt:lpstr>SQL to identify issues</vt:lpstr>
      <vt:lpstr>query to track sql performance by tags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optimization</dc:title>
  <dc:creator>Cornelsen, Erik</dc:creator>
  <cp:lastModifiedBy>Cornelsen, Erik</cp:lastModifiedBy>
  <cp:revision>9</cp:revision>
  <dcterms:created xsi:type="dcterms:W3CDTF">2021-12-27T21:37:58Z</dcterms:created>
  <dcterms:modified xsi:type="dcterms:W3CDTF">2022-01-03T20:40:05Z</dcterms:modified>
</cp:coreProperties>
</file>