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1" r:id="rId4"/>
    <p:sldId id="266" r:id="rId5"/>
    <p:sldId id="272" r:id="rId6"/>
    <p:sldId id="263" r:id="rId7"/>
    <p:sldId id="264" r:id="rId8"/>
    <p:sldId id="273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5"/>
    <p:restoredTop sz="74026"/>
  </p:normalViewPr>
  <p:slideViewPr>
    <p:cSldViewPr snapToGrid="0" snapToObjects="1">
      <p:cViewPr varScale="1">
        <p:scale>
          <a:sx n="98" d="100"/>
          <a:sy n="98" d="100"/>
        </p:scale>
        <p:origin x="1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63341-E7EF-4CDB-A4D3-5852D73F6C6C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ACEB3D6-E050-43D3-B6A6-A441BB6AC691}">
      <dgm:prSet/>
      <dgm:spPr/>
      <dgm:t>
        <a:bodyPr/>
        <a:lstStyle/>
        <a:p>
          <a:r>
            <a:rPr lang="en-US"/>
            <a:t>There is a need to reduce Snowflake usage cost across the company.</a:t>
          </a:r>
        </a:p>
      </dgm:t>
    </dgm:pt>
    <dgm:pt modelId="{61A037D0-C649-4F2F-A265-B0F5FD2A5F82}" type="parTrans" cxnId="{24E277AE-5E7F-470B-8EB9-F57552890E74}">
      <dgm:prSet/>
      <dgm:spPr/>
      <dgm:t>
        <a:bodyPr/>
        <a:lstStyle/>
        <a:p>
          <a:endParaRPr lang="en-US"/>
        </a:p>
      </dgm:t>
    </dgm:pt>
    <dgm:pt modelId="{DB828793-B1C3-479B-B18F-DECCEEE5F854}" type="sibTrans" cxnId="{24E277AE-5E7F-470B-8EB9-F57552890E74}">
      <dgm:prSet/>
      <dgm:spPr/>
      <dgm:t>
        <a:bodyPr/>
        <a:lstStyle/>
        <a:p>
          <a:endParaRPr lang="en-US"/>
        </a:p>
      </dgm:t>
    </dgm:pt>
    <dgm:pt modelId="{12E5102F-2FBA-480C-9B01-6753A5072826}">
      <dgm:prSet/>
      <dgm:spPr/>
      <dgm:t>
        <a:bodyPr/>
        <a:lstStyle/>
        <a:p>
          <a:r>
            <a:rPr lang="en-US" dirty="0"/>
            <a:t>Ran “</a:t>
          </a:r>
          <a:r>
            <a:rPr lang="en-US" dirty="0" err="1"/>
            <a:t>sql</a:t>
          </a:r>
          <a:r>
            <a:rPr lang="en-US" dirty="0"/>
            <a:t> aggregation” query to identify highest cost snowflake queries.</a:t>
          </a:r>
        </a:p>
      </dgm:t>
    </dgm:pt>
    <dgm:pt modelId="{58295C87-8A24-4BE3-ABDC-A31D13B15E6C}" type="parTrans" cxnId="{7BE15EBB-A8AF-445B-A084-C9215A4D35EA}">
      <dgm:prSet/>
      <dgm:spPr/>
      <dgm:t>
        <a:bodyPr/>
        <a:lstStyle/>
        <a:p>
          <a:endParaRPr lang="en-US"/>
        </a:p>
      </dgm:t>
    </dgm:pt>
    <dgm:pt modelId="{270F810A-F865-40B4-A38D-BD83D350CE2C}" type="sibTrans" cxnId="{7BE15EBB-A8AF-445B-A084-C9215A4D35EA}">
      <dgm:prSet/>
      <dgm:spPr/>
      <dgm:t>
        <a:bodyPr/>
        <a:lstStyle/>
        <a:p>
          <a:endParaRPr lang="en-US"/>
        </a:p>
      </dgm:t>
    </dgm:pt>
    <dgm:pt modelId="{06584CC2-FDE9-4B28-9EBA-794F2643C0E2}">
      <dgm:prSet/>
      <dgm:spPr/>
      <dgm:t>
        <a:bodyPr/>
        <a:lstStyle/>
        <a:p>
          <a:r>
            <a:rPr lang="en-US" dirty="0"/>
            <a:t>Identified the crossover titles query as the most expensive  (~$20k/</a:t>
          </a:r>
          <a:r>
            <a:rPr lang="en-US" dirty="0" err="1"/>
            <a:t>mo</a:t>
          </a:r>
          <a:r>
            <a:rPr lang="en-US" dirty="0"/>
            <a:t>, 3X the next largest query)</a:t>
          </a:r>
        </a:p>
      </dgm:t>
    </dgm:pt>
    <dgm:pt modelId="{7B2E010E-0849-4D84-A980-D3008CD22E55}" type="parTrans" cxnId="{38F988FC-BA54-477B-9FC4-659157AA9F3C}">
      <dgm:prSet/>
      <dgm:spPr/>
      <dgm:t>
        <a:bodyPr/>
        <a:lstStyle/>
        <a:p>
          <a:endParaRPr lang="en-US"/>
        </a:p>
      </dgm:t>
    </dgm:pt>
    <dgm:pt modelId="{7D6A47C1-F012-46A6-945F-0750CB9562E0}" type="sibTrans" cxnId="{38F988FC-BA54-477B-9FC4-659157AA9F3C}">
      <dgm:prSet/>
      <dgm:spPr/>
      <dgm:t>
        <a:bodyPr/>
        <a:lstStyle/>
        <a:p>
          <a:endParaRPr lang="en-US"/>
        </a:p>
      </dgm:t>
    </dgm:pt>
    <dgm:pt modelId="{26519098-29F0-4C48-8E85-65893ACBFD9B}">
      <dgm:prSet/>
      <dgm:spPr/>
      <dgm:t>
        <a:bodyPr/>
        <a:lstStyle/>
        <a:p>
          <a:r>
            <a:rPr lang="en-US"/>
            <a:t>Reached out to Content Analytics team to gain context and formulate a plan.</a:t>
          </a:r>
        </a:p>
      </dgm:t>
    </dgm:pt>
    <dgm:pt modelId="{165F5DD9-C06D-4BA2-B022-E7B9AA524A7A}" type="parTrans" cxnId="{DA7597A0-DCA3-4626-9AF4-5C009A2F2B9D}">
      <dgm:prSet/>
      <dgm:spPr/>
      <dgm:t>
        <a:bodyPr/>
        <a:lstStyle/>
        <a:p>
          <a:endParaRPr lang="en-US"/>
        </a:p>
      </dgm:t>
    </dgm:pt>
    <dgm:pt modelId="{36E526DF-E56E-457E-A2A9-49C577CC4603}" type="sibTrans" cxnId="{DA7597A0-DCA3-4626-9AF4-5C009A2F2B9D}">
      <dgm:prSet/>
      <dgm:spPr/>
      <dgm:t>
        <a:bodyPr/>
        <a:lstStyle/>
        <a:p>
          <a:endParaRPr lang="en-US"/>
        </a:p>
      </dgm:t>
    </dgm:pt>
    <dgm:pt modelId="{6B578E7F-B882-2B4F-977C-CEA17C8C4BEE}" type="pres">
      <dgm:prSet presAssocID="{76763341-E7EF-4CDB-A4D3-5852D73F6C6C}" presName="outerComposite" presStyleCnt="0">
        <dgm:presLayoutVars>
          <dgm:chMax val="5"/>
          <dgm:dir/>
          <dgm:resizeHandles val="exact"/>
        </dgm:presLayoutVars>
      </dgm:prSet>
      <dgm:spPr/>
    </dgm:pt>
    <dgm:pt modelId="{72AADFF5-02B5-FE4F-994D-3D424B913609}" type="pres">
      <dgm:prSet presAssocID="{76763341-E7EF-4CDB-A4D3-5852D73F6C6C}" presName="dummyMaxCanvas" presStyleCnt="0">
        <dgm:presLayoutVars/>
      </dgm:prSet>
      <dgm:spPr/>
    </dgm:pt>
    <dgm:pt modelId="{EB83A0D5-6E70-AA43-BA1E-F8E34F2C1B9F}" type="pres">
      <dgm:prSet presAssocID="{76763341-E7EF-4CDB-A4D3-5852D73F6C6C}" presName="FourNodes_1" presStyleLbl="node1" presStyleIdx="0" presStyleCnt="4">
        <dgm:presLayoutVars>
          <dgm:bulletEnabled val="1"/>
        </dgm:presLayoutVars>
      </dgm:prSet>
      <dgm:spPr/>
    </dgm:pt>
    <dgm:pt modelId="{9BB8B0CC-F959-8B4E-815D-BEC64E55BA02}" type="pres">
      <dgm:prSet presAssocID="{76763341-E7EF-4CDB-A4D3-5852D73F6C6C}" presName="FourNodes_2" presStyleLbl="node1" presStyleIdx="1" presStyleCnt="4">
        <dgm:presLayoutVars>
          <dgm:bulletEnabled val="1"/>
        </dgm:presLayoutVars>
      </dgm:prSet>
      <dgm:spPr/>
    </dgm:pt>
    <dgm:pt modelId="{3C737A83-C879-F84F-955C-435A25C26572}" type="pres">
      <dgm:prSet presAssocID="{76763341-E7EF-4CDB-A4D3-5852D73F6C6C}" presName="FourNodes_3" presStyleLbl="node1" presStyleIdx="2" presStyleCnt="4">
        <dgm:presLayoutVars>
          <dgm:bulletEnabled val="1"/>
        </dgm:presLayoutVars>
      </dgm:prSet>
      <dgm:spPr/>
    </dgm:pt>
    <dgm:pt modelId="{5DE676EC-A895-DC45-8F1E-EBBD620A63A1}" type="pres">
      <dgm:prSet presAssocID="{76763341-E7EF-4CDB-A4D3-5852D73F6C6C}" presName="FourNodes_4" presStyleLbl="node1" presStyleIdx="3" presStyleCnt="4">
        <dgm:presLayoutVars>
          <dgm:bulletEnabled val="1"/>
        </dgm:presLayoutVars>
      </dgm:prSet>
      <dgm:spPr/>
    </dgm:pt>
    <dgm:pt modelId="{085D6788-80A0-364C-8E1F-9AFC1C9BFE3B}" type="pres">
      <dgm:prSet presAssocID="{76763341-E7EF-4CDB-A4D3-5852D73F6C6C}" presName="FourConn_1-2" presStyleLbl="fgAccFollowNode1" presStyleIdx="0" presStyleCnt="3">
        <dgm:presLayoutVars>
          <dgm:bulletEnabled val="1"/>
        </dgm:presLayoutVars>
      </dgm:prSet>
      <dgm:spPr/>
    </dgm:pt>
    <dgm:pt modelId="{5418D7AF-3374-BC4C-8701-62DB896B3AA4}" type="pres">
      <dgm:prSet presAssocID="{76763341-E7EF-4CDB-A4D3-5852D73F6C6C}" presName="FourConn_2-3" presStyleLbl="fgAccFollowNode1" presStyleIdx="1" presStyleCnt="3">
        <dgm:presLayoutVars>
          <dgm:bulletEnabled val="1"/>
        </dgm:presLayoutVars>
      </dgm:prSet>
      <dgm:spPr/>
    </dgm:pt>
    <dgm:pt modelId="{5B1EB630-92C2-944F-B458-1C05936AC18E}" type="pres">
      <dgm:prSet presAssocID="{76763341-E7EF-4CDB-A4D3-5852D73F6C6C}" presName="FourConn_3-4" presStyleLbl="fgAccFollowNode1" presStyleIdx="2" presStyleCnt="3">
        <dgm:presLayoutVars>
          <dgm:bulletEnabled val="1"/>
        </dgm:presLayoutVars>
      </dgm:prSet>
      <dgm:spPr/>
    </dgm:pt>
    <dgm:pt modelId="{EEFCBA08-92EE-4143-A64E-2CAE59222CCC}" type="pres">
      <dgm:prSet presAssocID="{76763341-E7EF-4CDB-A4D3-5852D73F6C6C}" presName="FourNodes_1_text" presStyleLbl="node1" presStyleIdx="3" presStyleCnt="4">
        <dgm:presLayoutVars>
          <dgm:bulletEnabled val="1"/>
        </dgm:presLayoutVars>
      </dgm:prSet>
      <dgm:spPr/>
    </dgm:pt>
    <dgm:pt modelId="{989441D0-30C6-844D-BF81-EC6BF7610C02}" type="pres">
      <dgm:prSet presAssocID="{76763341-E7EF-4CDB-A4D3-5852D73F6C6C}" presName="FourNodes_2_text" presStyleLbl="node1" presStyleIdx="3" presStyleCnt="4">
        <dgm:presLayoutVars>
          <dgm:bulletEnabled val="1"/>
        </dgm:presLayoutVars>
      </dgm:prSet>
      <dgm:spPr/>
    </dgm:pt>
    <dgm:pt modelId="{A1E40B69-AC40-884E-8EA9-FDE1C4134308}" type="pres">
      <dgm:prSet presAssocID="{76763341-E7EF-4CDB-A4D3-5852D73F6C6C}" presName="FourNodes_3_text" presStyleLbl="node1" presStyleIdx="3" presStyleCnt="4">
        <dgm:presLayoutVars>
          <dgm:bulletEnabled val="1"/>
        </dgm:presLayoutVars>
      </dgm:prSet>
      <dgm:spPr/>
    </dgm:pt>
    <dgm:pt modelId="{204DE1DE-FAC5-3949-9F98-61BD27BF8783}" type="pres">
      <dgm:prSet presAssocID="{76763341-E7EF-4CDB-A4D3-5852D73F6C6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6157F46-6702-C34D-A305-51B896539005}" type="presOf" srcId="{DB828793-B1C3-479B-B18F-DECCEEE5F854}" destId="{085D6788-80A0-364C-8E1F-9AFC1C9BFE3B}" srcOrd="0" destOrd="0" presId="urn:microsoft.com/office/officeart/2005/8/layout/vProcess5"/>
    <dgm:cxn modelId="{3C61665B-6AE6-0D41-8DFB-F72CD28D0596}" type="presOf" srcId="{06584CC2-FDE9-4B28-9EBA-794F2643C0E2}" destId="{A1E40B69-AC40-884E-8EA9-FDE1C4134308}" srcOrd="1" destOrd="0" presId="urn:microsoft.com/office/officeart/2005/8/layout/vProcess5"/>
    <dgm:cxn modelId="{450C8760-A6DE-1544-BCB3-70D29A8FEEFA}" type="presOf" srcId="{7D6A47C1-F012-46A6-945F-0750CB9562E0}" destId="{5B1EB630-92C2-944F-B458-1C05936AC18E}" srcOrd="0" destOrd="0" presId="urn:microsoft.com/office/officeart/2005/8/layout/vProcess5"/>
    <dgm:cxn modelId="{74F52C79-8E78-1244-A249-E04127D694E3}" type="presOf" srcId="{06584CC2-FDE9-4B28-9EBA-794F2643C0E2}" destId="{3C737A83-C879-F84F-955C-435A25C26572}" srcOrd="0" destOrd="0" presId="urn:microsoft.com/office/officeart/2005/8/layout/vProcess5"/>
    <dgm:cxn modelId="{CB9CF97D-12FC-CD44-9068-A49FABAAC9CE}" type="presOf" srcId="{6ACEB3D6-E050-43D3-B6A6-A441BB6AC691}" destId="{EB83A0D5-6E70-AA43-BA1E-F8E34F2C1B9F}" srcOrd="0" destOrd="0" presId="urn:microsoft.com/office/officeart/2005/8/layout/vProcess5"/>
    <dgm:cxn modelId="{A27A9881-39B5-B540-AA1F-42564A21A0C1}" type="presOf" srcId="{76763341-E7EF-4CDB-A4D3-5852D73F6C6C}" destId="{6B578E7F-B882-2B4F-977C-CEA17C8C4BEE}" srcOrd="0" destOrd="0" presId="urn:microsoft.com/office/officeart/2005/8/layout/vProcess5"/>
    <dgm:cxn modelId="{DA7597A0-DCA3-4626-9AF4-5C009A2F2B9D}" srcId="{76763341-E7EF-4CDB-A4D3-5852D73F6C6C}" destId="{26519098-29F0-4C48-8E85-65893ACBFD9B}" srcOrd="3" destOrd="0" parTransId="{165F5DD9-C06D-4BA2-B022-E7B9AA524A7A}" sibTransId="{36E526DF-E56E-457E-A2A9-49C577CC4603}"/>
    <dgm:cxn modelId="{F92431A2-054E-3A44-9A2D-B9BB9DD9EBDF}" type="presOf" srcId="{12E5102F-2FBA-480C-9B01-6753A5072826}" destId="{989441D0-30C6-844D-BF81-EC6BF7610C02}" srcOrd="1" destOrd="0" presId="urn:microsoft.com/office/officeart/2005/8/layout/vProcess5"/>
    <dgm:cxn modelId="{B86AA4A5-6ADA-ED4A-AD37-35C85201BBE4}" type="presOf" srcId="{12E5102F-2FBA-480C-9B01-6753A5072826}" destId="{9BB8B0CC-F959-8B4E-815D-BEC64E55BA02}" srcOrd="0" destOrd="0" presId="urn:microsoft.com/office/officeart/2005/8/layout/vProcess5"/>
    <dgm:cxn modelId="{24E277AE-5E7F-470B-8EB9-F57552890E74}" srcId="{76763341-E7EF-4CDB-A4D3-5852D73F6C6C}" destId="{6ACEB3D6-E050-43D3-B6A6-A441BB6AC691}" srcOrd="0" destOrd="0" parTransId="{61A037D0-C649-4F2F-A265-B0F5FD2A5F82}" sibTransId="{DB828793-B1C3-479B-B18F-DECCEEE5F854}"/>
    <dgm:cxn modelId="{8F5670B3-89E2-5647-BC16-DC19C8ACC9D1}" type="presOf" srcId="{270F810A-F865-40B4-A38D-BD83D350CE2C}" destId="{5418D7AF-3374-BC4C-8701-62DB896B3AA4}" srcOrd="0" destOrd="0" presId="urn:microsoft.com/office/officeart/2005/8/layout/vProcess5"/>
    <dgm:cxn modelId="{7BE15EBB-A8AF-445B-A084-C9215A4D35EA}" srcId="{76763341-E7EF-4CDB-A4D3-5852D73F6C6C}" destId="{12E5102F-2FBA-480C-9B01-6753A5072826}" srcOrd="1" destOrd="0" parTransId="{58295C87-8A24-4BE3-ABDC-A31D13B15E6C}" sibTransId="{270F810A-F865-40B4-A38D-BD83D350CE2C}"/>
    <dgm:cxn modelId="{7EAADCBF-F44B-854D-8C5D-616DD75FD81F}" type="presOf" srcId="{26519098-29F0-4C48-8E85-65893ACBFD9B}" destId="{5DE676EC-A895-DC45-8F1E-EBBD620A63A1}" srcOrd="0" destOrd="0" presId="urn:microsoft.com/office/officeart/2005/8/layout/vProcess5"/>
    <dgm:cxn modelId="{5E5DBAD5-8A9E-4649-9765-632ABBA48D04}" type="presOf" srcId="{6ACEB3D6-E050-43D3-B6A6-A441BB6AC691}" destId="{EEFCBA08-92EE-4143-A64E-2CAE59222CCC}" srcOrd="1" destOrd="0" presId="urn:microsoft.com/office/officeart/2005/8/layout/vProcess5"/>
    <dgm:cxn modelId="{D81464F2-D1D7-CB4E-86D6-73E17A795921}" type="presOf" srcId="{26519098-29F0-4C48-8E85-65893ACBFD9B}" destId="{204DE1DE-FAC5-3949-9F98-61BD27BF8783}" srcOrd="1" destOrd="0" presId="urn:microsoft.com/office/officeart/2005/8/layout/vProcess5"/>
    <dgm:cxn modelId="{38F988FC-BA54-477B-9FC4-659157AA9F3C}" srcId="{76763341-E7EF-4CDB-A4D3-5852D73F6C6C}" destId="{06584CC2-FDE9-4B28-9EBA-794F2643C0E2}" srcOrd="2" destOrd="0" parTransId="{7B2E010E-0849-4D84-A980-D3008CD22E55}" sibTransId="{7D6A47C1-F012-46A6-945F-0750CB9562E0}"/>
    <dgm:cxn modelId="{13CDAE64-DDE7-1045-B0A1-20CE1BAFA633}" type="presParOf" srcId="{6B578E7F-B882-2B4F-977C-CEA17C8C4BEE}" destId="{72AADFF5-02B5-FE4F-994D-3D424B913609}" srcOrd="0" destOrd="0" presId="urn:microsoft.com/office/officeart/2005/8/layout/vProcess5"/>
    <dgm:cxn modelId="{69E730C9-79EF-2948-A60C-5C3E64EAD8A4}" type="presParOf" srcId="{6B578E7F-B882-2B4F-977C-CEA17C8C4BEE}" destId="{EB83A0D5-6E70-AA43-BA1E-F8E34F2C1B9F}" srcOrd="1" destOrd="0" presId="urn:microsoft.com/office/officeart/2005/8/layout/vProcess5"/>
    <dgm:cxn modelId="{63F7CE05-8C95-404B-A33D-9B119E208AD8}" type="presParOf" srcId="{6B578E7F-B882-2B4F-977C-CEA17C8C4BEE}" destId="{9BB8B0CC-F959-8B4E-815D-BEC64E55BA02}" srcOrd="2" destOrd="0" presId="urn:microsoft.com/office/officeart/2005/8/layout/vProcess5"/>
    <dgm:cxn modelId="{6D3A153C-A95D-5A4E-A5F3-1A92910B3098}" type="presParOf" srcId="{6B578E7F-B882-2B4F-977C-CEA17C8C4BEE}" destId="{3C737A83-C879-F84F-955C-435A25C26572}" srcOrd="3" destOrd="0" presId="urn:microsoft.com/office/officeart/2005/8/layout/vProcess5"/>
    <dgm:cxn modelId="{085540A0-FB66-4A47-8B90-68C018C56D60}" type="presParOf" srcId="{6B578E7F-B882-2B4F-977C-CEA17C8C4BEE}" destId="{5DE676EC-A895-DC45-8F1E-EBBD620A63A1}" srcOrd="4" destOrd="0" presId="urn:microsoft.com/office/officeart/2005/8/layout/vProcess5"/>
    <dgm:cxn modelId="{C2A03AA9-09C9-D44E-A054-7AAA78632C11}" type="presParOf" srcId="{6B578E7F-B882-2B4F-977C-CEA17C8C4BEE}" destId="{085D6788-80A0-364C-8E1F-9AFC1C9BFE3B}" srcOrd="5" destOrd="0" presId="urn:microsoft.com/office/officeart/2005/8/layout/vProcess5"/>
    <dgm:cxn modelId="{6FE90CF8-BABD-5346-832E-84A6E5545A00}" type="presParOf" srcId="{6B578E7F-B882-2B4F-977C-CEA17C8C4BEE}" destId="{5418D7AF-3374-BC4C-8701-62DB896B3AA4}" srcOrd="6" destOrd="0" presId="urn:microsoft.com/office/officeart/2005/8/layout/vProcess5"/>
    <dgm:cxn modelId="{DDFC0910-EE00-1649-B848-FCEEEE7A8013}" type="presParOf" srcId="{6B578E7F-B882-2B4F-977C-CEA17C8C4BEE}" destId="{5B1EB630-92C2-944F-B458-1C05936AC18E}" srcOrd="7" destOrd="0" presId="urn:microsoft.com/office/officeart/2005/8/layout/vProcess5"/>
    <dgm:cxn modelId="{4D0D425E-904F-034C-8852-BACF6FF77490}" type="presParOf" srcId="{6B578E7F-B882-2B4F-977C-CEA17C8C4BEE}" destId="{EEFCBA08-92EE-4143-A64E-2CAE59222CCC}" srcOrd="8" destOrd="0" presId="urn:microsoft.com/office/officeart/2005/8/layout/vProcess5"/>
    <dgm:cxn modelId="{514C3EB3-AD8D-2746-A68E-B4233F00A453}" type="presParOf" srcId="{6B578E7F-B882-2B4F-977C-CEA17C8C4BEE}" destId="{989441D0-30C6-844D-BF81-EC6BF7610C02}" srcOrd="9" destOrd="0" presId="urn:microsoft.com/office/officeart/2005/8/layout/vProcess5"/>
    <dgm:cxn modelId="{4C20C818-4D21-344E-8EB1-16959CE4BCA9}" type="presParOf" srcId="{6B578E7F-B882-2B4F-977C-CEA17C8C4BEE}" destId="{A1E40B69-AC40-884E-8EA9-FDE1C4134308}" srcOrd="10" destOrd="0" presId="urn:microsoft.com/office/officeart/2005/8/layout/vProcess5"/>
    <dgm:cxn modelId="{A852103A-84B8-0C44-A997-C41867683A7A}" type="presParOf" srcId="{6B578E7F-B882-2B4F-977C-CEA17C8C4BEE}" destId="{204DE1DE-FAC5-3949-9F98-61BD27BF878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E01BAC-645A-473A-B492-AE620FC672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8988B4-08D2-487B-93FF-9DBBB6AE70ED}">
      <dgm:prSet/>
      <dgm:spPr/>
      <dgm:t>
        <a:bodyPr/>
        <a:lstStyle/>
        <a:p>
          <a:r>
            <a:rPr lang="en-US" dirty="0"/>
            <a:t>Execution Frequency</a:t>
          </a:r>
        </a:p>
      </dgm:t>
    </dgm:pt>
    <dgm:pt modelId="{16BFAADB-3576-491A-9D54-B4FC86171375}" type="parTrans" cxnId="{74BDE177-384F-4660-AFB6-4859703D38F8}">
      <dgm:prSet/>
      <dgm:spPr/>
      <dgm:t>
        <a:bodyPr/>
        <a:lstStyle/>
        <a:p>
          <a:endParaRPr lang="en-US"/>
        </a:p>
      </dgm:t>
    </dgm:pt>
    <dgm:pt modelId="{45244174-CAA2-4092-AC91-2ACCFC2BD85C}" type="sibTrans" cxnId="{74BDE177-384F-4660-AFB6-4859703D38F8}">
      <dgm:prSet/>
      <dgm:spPr/>
      <dgm:t>
        <a:bodyPr/>
        <a:lstStyle/>
        <a:p>
          <a:endParaRPr lang="en-US"/>
        </a:p>
      </dgm:t>
    </dgm:pt>
    <dgm:pt modelId="{EFB350B2-7C54-4739-9ABA-057A55A310B1}">
      <dgm:prSet/>
      <dgm:spPr/>
      <dgm:t>
        <a:bodyPr/>
        <a:lstStyle/>
        <a:p>
          <a:r>
            <a:rPr lang="en-US" dirty="0"/>
            <a:t>Compute Usage</a:t>
          </a:r>
        </a:p>
      </dgm:t>
    </dgm:pt>
    <dgm:pt modelId="{70F61AF9-174E-4F7E-A590-6299AB7EE394}" type="parTrans" cxnId="{59CA7363-7C0E-4752-9CA7-5F00F393F393}">
      <dgm:prSet/>
      <dgm:spPr/>
      <dgm:t>
        <a:bodyPr/>
        <a:lstStyle/>
        <a:p>
          <a:endParaRPr lang="en-US"/>
        </a:p>
      </dgm:t>
    </dgm:pt>
    <dgm:pt modelId="{F72958F6-1911-47EE-884F-47A99F8CB6F8}" type="sibTrans" cxnId="{59CA7363-7C0E-4752-9CA7-5F00F393F393}">
      <dgm:prSet/>
      <dgm:spPr/>
      <dgm:t>
        <a:bodyPr/>
        <a:lstStyle/>
        <a:p>
          <a:endParaRPr lang="en-US"/>
        </a:p>
      </dgm:t>
    </dgm:pt>
    <dgm:pt modelId="{398572C2-FBA0-4791-931B-311B953519D4}">
      <dgm:prSet/>
      <dgm:spPr/>
      <dgm:t>
        <a:bodyPr/>
        <a:lstStyle/>
        <a:p>
          <a:r>
            <a:rPr lang="en-US" dirty="0"/>
            <a:t>Data Volume Scanned</a:t>
          </a:r>
        </a:p>
      </dgm:t>
    </dgm:pt>
    <dgm:pt modelId="{A03F6F0B-8E40-4940-B11A-19C4E1C23B28}" type="parTrans" cxnId="{A76439F4-C2B6-43EF-B529-E53C687400A3}">
      <dgm:prSet/>
      <dgm:spPr/>
      <dgm:t>
        <a:bodyPr/>
        <a:lstStyle/>
        <a:p>
          <a:endParaRPr lang="en-US"/>
        </a:p>
      </dgm:t>
    </dgm:pt>
    <dgm:pt modelId="{C11A0B4D-244B-47D2-87B5-A6919899347C}" type="sibTrans" cxnId="{A76439F4-C2B6-43EF-B529-E53C687400A3}">
      <dgm:prSet/>
      <dgm:spPr/>
      <dgm:t>
        <a:bodyPr/>
        <a:lstStyle/>
        <a:p>
          <a:endParaRPr lang="en-US"/>
        </a:p>
      </dgm:t>
    </dgm:pt>
    <dgm:pt modelId="{BA1A8308-E8CE-4047-87C0-64BB57E15D21}">
      <dgm:prSet/>
      <dgm:spPr/>
      <dgm:t>
        <a:bodyPr/>
        <a:lstStyle/>
        <a:p>
          <a:r>
            <a:rPr lang="en-US" dirty="0"/>
            <a:t>Execution Time</a:t>
          </a:r>
        </a:p>
      </dgm:t>
    </dgm:pt>
    <dgm:pt modelId="{C7B02188-1725-456D-B685-096AC290B2A9}" type="parTrans" cxnId="{BA8F2457-99B5-4A41-B480-B1FC3FE82157}">
      <dgm:prSet/>
      <dgm:spPr/>
      <dgm:t>
        <a:bodyPr/>
        <a:lstStyle/>
        <a:p>
          <a:endParaRPr lang="en-US"/>
        </a:p>
      </dgm:t>
    </dgm:pt>
    <dgm:pt modelId="{6000667A-50AA-4673-B844-E68E4F204834}" type="sibTrans" cxnId="{BA8F2457-99B5-4A41-B480-B1FC3FE82157}">
      <dgm:prSet/>
      <dgm:spPr/>
      <dgm:t>
        <a:bodyPr/>
        <a:lstStyle/>
        <a:p>
          <a:endParaRPr lang="en-US"/>
        </a:p>
      </dgm:t>
    </dgm:pt>
    <dgm:pt modelId="{38515E18-56B6-B44D-9463-1D6C969293E5}">
      <dgm:prSet/>
      <dgm:spPr/>
      <dgm:t>
        <a:bodyPr/>
        <a:lstStyle/>
        <a:p>
          <a:r>
            <a:rPr lang="en-US" dirty="0"/>
            <a:t>Individually very low.  On aggregate, very high (3X next largest query).</a:t>
          </a:r>
        </a:p>
      </dgm:t>
    </dgm:pt>
    <dgm:pt modelId="{CC5B6733-224D-ED48-8BCC-3939AB3415AF}" type="parTrans" cxnId="{5BB03FA8-F37E-B94D-B986-218C49931EF8}">
      <dgm:prSet/>
      <dgm:spPr/>
      <dgm:t>
        <a:bodyPr/>
        <a:lstStyle/>
        <a:p>
          <a:endParaRPr lang="en-US"/>
        </a:p>
      </dgm:t>
    </dgm:pt>
    <dgm:pt modelId="{2A2318BC-318B-CC44-9777-1F295CF9886E}" type="sibTrans" cxnId="{5BB03FA8-F37E-B94D-B986-218C49931EF8}">
      <dgm:prSet/>
      <dgm:spPr/>
      <dgm:t>
        <a:bodyPr/>
        <a:lstStyle/>
        <a:p>
          <a:endParaRPr lang="en-US"/>
        </a:p>
      </dgm:t>
    </dgm:pt>
    <dgm:pt modelId="{7DA97665-E253-894E-9B94-E644A320D22B}">
      <dgm:prSet/>
      <dgm:spPr/>
      <dgm:t>
        <a:bodyPr/>
        <a:lstStyle/>
        <a:p>
          <a:r>
            <a:rPr lang="en-US" dirty="0"/>
            <a:t>Very high (62k/month). </a:t>
          </a:r>
        </a:p>
      </dgm:t>
    </dgm:pt>
    <dgm:pt modelId="{D8ED3D56-619D-CF4D-A036-1586E00DCF0F}" type="parTrans" cxnId="{A7493F3A-2D68-404D-80CE-BADBB8887943}">
      <dgm:prSet/>
      <dgm:spPr/>
      <dgm:t>
        <a:bodyPr/>
        <a:lstStyle/>
        <a:p>
          <a:endParaRPr lang="en-US"/>
        </a:p>
      </dgm:t>
    </dgm:pt>
    <dgm:pt modelId="{C4EB72D9-F096-1840-A1FE-D2CE26123584}" type="sibTrans" cxnId="{A7493F3A-2D68-404D-80CE-BADBB8887943}">
      <dgm:prSet/>
      <dgm:spPr/>
      <dgm:t>
        <a:bodyPr/>
        <a:lstStyle/>
        <a:p>
          <a:endParaRPr lang="en-US"/>
        </a:p>
      </dgm:t>
    </dgm:pt>
    <dgm:pt modelId="{91E3C22C-11CD-4D45-ACAE-49F96148A27A}">
      <dgm:prSet/>
      <dgm:spPr/>
      <dgm:t>
        <a:bodyPr/>
        <a:lstStyle/>
        <a:p>
          <a:r>
            <a:rPr lang="en-US" dirty="0"/>
            <a:t>Individually Low (&lt;1min).  Total extremely high (41 days).</a:t>
          </a:r>
        </a:p>
      </dgm:t>
    </dgm:pt>
    <dgm:pt modelId="{8B1BE44F-58FC-8F4C-9E0E-DFAD9777C9F1}" type="parTrans" cxnId="{79B22D68-ED81-944E-9182-A516AF7F9563}">
      <dgm:prSet/>
      <dgm:spPr/>
      <dgm:t>
        <a:bodyPr/>
        <a:lstStyle/>
        <a:p>
          <a:endParaRPr lang="en-US"/>
        </a:p>
      </dgm:t>
    </dgm:pt>
    <dgm:pt modelId="{09232CB7-21D2-AC41-9D63-FF6D946D1C69}" type="sibTrans" cxnId="{79B22D68-ED81-944E-9182-A516AF7F9563}">
      <dgm:prSet/>
      <dgm:spPr/>
      <dgm:t>
        <a:bodyPr/>
        <a:lstStyle/>
        <a:p>
          <a:endParaRPr lang="en-US"/>
        </a:p>
      </dgm:t>
    </dgm:pt>
    <dgm:pt modelId="{4543A2E0-4083-EC48-8644-5BA3C10ADE7F}">
      <dgm:prSet/>
      <dgm:spPr/>
      <dgm:t>
        <a:bodyPr/>
        <a:lstStyle/>
        <a:p>
          <a:r>
            <a:rPr lang="en-US" dirty="0"/>
            <a:t>Individually not bad (440GB). Total extremely large (28 PB).</a:t>
          </a:r>
        </a:p>
      </dgm:t>
    </dgm:pt>
    <dgm:pt modelId="{0186A0F5-BA29-9D4D-9F9D-7C90655E2D7D}" type="parTrans" cxnId="{EB571F24-D466-8844-AD6B-8FEC071C9EC2}">
      <dgm:prSet/>
      <dgm:spPr/>
      <dgm:t>
        <a:bodyPr/>
        <a:lstStyle/>
        <a:p>
          <a:endParaRPr lang="en-US"/>
        </a:p>
      </dgm:t>
    </dgm:pt>
    <dgm:pt modelId="{8ECDC2FA-E9AF-1741-B9B3-1008F8ECBC35}" type="sibTrans" cxnId="{EB571F24-D466-8844-AD6B-8FEC071C9EC2}">
      <dgm:prSet/>
      <dgm:spPr/>
      <dgm:t>
        <a:bodyPr/>
        <a:lstStyle/>
        <a:p>
          <a:endParaRPr lang="en-US"/>
        </a:p>
      </dgm:t>
    </dgm:pt>
    <dgm:pt modelId="{6C1A1EE9-DC20-8F4C-9BE2-98F465F7852C}" type="pres">
      <dgm:prSet presAssocID="{6BE01BAC-645A-473A-B492-AE620FC672EC}" presName="linear" presStyleCnt="0">
        <dgm:presLayoutVars>
          <dgm:animLvl val="lvl"/>
          <dgm:resizeHandles val="exact"/>
        </dgm:presLayoutVars>
      </dgm:prSet>
      <dgm:spPr/>
    </dgm:pt>
    <dgm:pt modelId="{1004DFB4-A053-1D41-89AF-F452F8EFF88E}" type="pres">
      <dgm:prSet presAssocID="{EFB350B2-7C54-4739-9ABA-057A55A310B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28ED7AB-5F73-6D49-A324-58B4E98AB987}" type="pres">
      <dgm:prSet presAssocID="{EFB350B2-7C54-4739-9ABA-057A55A310B1}" presName="childText" presStyleLbl="revTx" presStyleIdx="0" presStyleCnt="4">
        <dgm:presLayoutVars>
          <dgm:bulletEnabled val="1"/>
        </dgm:presLayoutVars>
      </dgm:prSet>
      <dgm:spPr/>
    </dgm:pt>
    <dgm:pt modelId="{22C1114D-C6FA-AB4E-864E-38F0A8011831}" type="pres">
      <dgm:prSet presAssocID="{EA8988B4-08D2-487B-93FF-9DBBB6AE70E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9B4580C-2988-C34E-9A13-010AFB1EE2D0}" type="pres">
      <dgm:prSet presAssocID="{EA8988B4-08D2-487B-93FF-9DBBB6AE70ED}" presName="childText" presStyleLbl="revTx" presStyleIdx="1" presStyleCnt="4">
        <dgm:presLayoutVars>
          <dgm:bulletEnabled val="1"/>
        </dgm:presLayoutVars>
      </dgm:prSet>
      <dgm:spPr/>
    </dgm:pt>
    <dgm:pt modelId="{24207DA8-E27E-0248-A599-BF819522D3AD}" type="pres">
      <dgm:prSet presAssocID="{BA1A8308-E8CE-4047-87C0-64BB57E15D2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5D21C13-C3D5-E144-9CE4-568F0728E7E3}" type="pres">
      <dgm:prSet presAssocID="{BA1A8308-E8CE-4047-87C0-64BB57E15D21}" presName="childText" presStyleLbl="revTx" presStyleIdx="2" presStyleCnt="4">
        <dgm:presLayoutVars>
          <dgm:bulletEnabled val="1"/>
        </dgm:presLayoutVars>
      </dgm:prSet>
      <dgm:spPr/>
    </dgm:pt>
    <dgm:pt modelId="{C9ED9B44-59A8-304F-88A9-053787E93183}" type="pres">
      <dgm:prSet presAssocID="{398572C2-FBA0-4791-931B-311B953519D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E0BEB80-1F9F-454D-94A0-4DF74F076C7E}" type="pres">
      <dgm:prSet presAssocID="{398572C2-FBA0-4791-931B-311B953519D4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41417410-3388-7047-A2E2-64597C8D117B}" type="presOf" srcId="{7DA97665-E253-894E-9B94-E644A320D22B}" destId="{39B4580C-2988-C34E-9A13-010AFB1EE2D0}" srcOrd="0" destOrd="0" presId="urn:microsoft.com/office/officeart/2005/8/layout/vList2"/>
    <dgm:cxn modelId="{EB571F24-D466-8844-AD6B-8FEC071C9EC2}" srcId="{398572C2-FBA0-4791-931B-311B953519D4}" destId="{4543A2E0-4083-EC48-8644-5BA3C10ADE7F}" srcOrd="0" destOrd="0" parTransId="{0186A0F5-BA29-9D4D-9F9D-7C90655E2D7D}" sibTransId="{8ECDC2FA-E9AF-1741-B9B3-1008F8ECBC35}"/>
    <dgm:cxn modelId="{A7493F3A-2D68-404D-80CE-BADBB8887943}" srcId="{EA8988B4-08D2-487B-93FF-9DBBB6AE70ED}" destId="{7DA97665-E253-894E-9B94-E644A320D22B}" srcOrd="0" destOrd="0" parTransId="{D8ED3D56-619D-CF4D-A036-1586E00DCF0F}" sibTransId="{C4EB72D9-F096-1840-A1FE-D2CE26123584}"/>
    <dgm:cxn modelId="{BA8F2457-99B5-4A41-B480-B1FC3FE82157}" srcId="{6BE01BAC-645A-473A-B492-AE620FC672EC}" destId="{BA1A8308-E8CE-4047-87C0-64BB57E15D21}" srcOrd="2" destOrd="0" parTransId="{C7B02188-1725-456D-B685-096AC290B2A9}" sibTransId="{6000667A-50AA-4673-B844-E68E4F204834}"/>
    <dgm:cxn modelId="{A50E9557-550A-874A-B6DC-606DDCD8F175}" type="presOf" srcId="{4543A2E0-4083-EC48-8644-5BA3C10ADE7F}" destId="{9E0BEB80-1F9F-454D-94A0-4DF74F076C7E}" srcOrd="0" destOrd="0" presId="urn:microsoft.com/office/officeart/2005/8/layout/vList2"/>
    <dgm:cxn modelId="{59CA7363-7C0E-4752-9CA7-5F00F393F393}" srcId="{6BE01BAC-645A-473A-B492-AE620FC672EC}" destId="{EFB350B2-7C54-4739-9ABA-057A55A310B1}" srcOrd="0" destOrd="0" parTransId="{70F61AF9-174E-4F7E-A590-6299AB7EE394}" sibTransId="{F72958F6-1911-47EE-884F-47A99F8CB6F8}"/>
    <dgm:cxn modelId="{79B22D68-ED81-944E-9182-A516AF7F9563}" srcId="{BA1A8308-E8CE-4047-87C0-64BB57E15D21}" destId="{91E3C22C-11CD-4D45-ACAE-49F96148A27A}" srcOrd="0" destOrd="0" parTransId="{8B1BE44F-58FC-8F4C-9E0E-DFAD9777C9F1}" sibTransId="{09232CB7-21D2-AC41-9D63-FF6D946D1C69}"/>
    <dgm:cxn modelId="{19A5786C-C51C-DE4D-82B3-32BBB9EB4D02}" type="presOf" srcId="{EA8988B4-08D2-487B-93FF-9DBBB6AE70ED}" destId="{22C1114D-C6FA-AB4E-864E-38F0A8011831}" srcOrd="0" destOrd="0" presId="urn:microsoft.com/office/officeart/2005/8/layout/vList2"/>
    <dgm:cxn modelId="{10238D75-912A-6D48-9B37-26276E4C3874}" type="presOf" srcId="{EFB350B2-7C54-4739-9ABA-057A55A310B1}" destId="{1004DFB4-A053-1D41-89AF-F452F8EFF88E}" srcOrd="0" destOrd="0" presId="urn:microsoft.com/office/officeart/2005/8/layout/vList2"/>
    <dgm:cxn modelId="{74BDE177-384F-4660-AFB6-4859703D38F8}" srcId="{6BE01BAC-645A-473A-B492-AE620FC672EC}" destId="{EA8988B4-08D2-487B-93FF-9DBBB6AE70ED}" srcOrd="1" destOrd="0" parTransId="{16BFAADB-3576-491A-9D54-B4FC86171375}" sibTransId="{45244174-CAA2-4092-AC91-2ACCFC2BD85C}"/>
    <dgm:cxn modelId="{1345E381-2F54-F042-ADAC-BD6814C7BFCE}" type="presOf" srcId="{6BE01BAC-645A-473A-B492-AE620FC672EC}" destId="{6C1A1EE9-DC20-8F4C-9BE2-98F465F7852C}" srcOrd="0" destOrd="0" presId="urn:microsoft.com/office/officeart/2005/8/layout/vList2"/>
    <dgm:cxn modelId="{5BB03FA8-F37E-B94D-B986-218C49931EF8}" srcId="{EFB350B2-7C54-4739-9ABA-057A55A310B1}" destId="{38515E18-56B6-B44D-9463-1D6C969293E5}" srcOrd="0" destOrd="0" parTransId="{CC5B6733-224D-ED48-8BCC-3939AB3415AF}" sibTransId="{2A2318BC-318B-CC44-9777-1F295CF9886E}"/>
    <dgm:cxn modelId="{72C3C0BF-8601-9B4D-968E-E339A07AABD7}" type="presOf" srcId="{BA1A8308-E8CE-4047-87C0-64BB57E15D21}" destId="{24207DA8-E27E-0248-A599-BF819522D3AD}" srcOrd="0" destOrd="0" presId="urn:microsoft.com/office/officeart/2005/8/layout/vList2"/>
    <dgm:cxn modelId="{83BA85D5-C179-A343-A42E-DCE4D4C03F36}" type="presOf" srcId="{398572C2-FBA0-4791-931B-311B953519D4}" destId="{C9ED9B44-59A8-304F-88A9-053787E93183}" srcOrd="0" destOrd="0" presId="urn:microsoft.com/office/officeart/2005/8/layout/vList2"/>
    <dgm:cxn modelId="{1CEEEAE9-3DC8-B44D-AF00-E8B6E53649E2}" type="presOf" srcId="{91E3C22C-11CD-4D45-ACAE-49F96148A27A}" destId="{35D21C13-C3D5-E144-9CE4-568F0728E7E3}" srcOrd="0" destOrd="0" presId="urn:microsoft.com/office/officeart/2005/8/layout/vList2"/>
    <dgm:cxn modelId="{A1F873EA-0238-DA4A-BEA4-E0394128C556}" type="presOf" srcId="{38515E18-56B6-B44D-9463-1D6C969293E5}" destId="{728ED7AB-5F73-6D49-A324-58B4E98AB987}" srcOrd="0" destOrd="0" presId="urn:microsoft.com/office/officeart/2005/8/layout/vList2"/>
    <dgm:cxn modelId="{A76439F4-C2B6-43EF-B529-E53C687400A3}" srcId="{6BE01BAC-645A-473A-B492-AE620FC672EC}" destId="{398572C2-FBA0-4791-931B-311B953519D4}" srcOrd="3" destOrd="0" parTransId="{A03F6F0B-8E40-4940-B11A-19C4E1C23B28}" sibTransId="{C11A0B4D-244B-47D2-87B5-A6919899347C}"/>
    <dgm:cxn modelId="{726C39B5-D5E8-D444-B030-3818FDEEB9D9}" type="presParOf" srcId="{6C1A1EE9-DC20-8F4C-9BE2-98F465F7852C}" destId="{1004DFB4-A053-1D41-89AF-F452F8EFF88E}" srcOrd="0" destOrd="0" presId="urn:microsoft.com/office/officeart/2005/8/layout/vList2"/>
    <dgm:cxn modelId="{CBD1C7E5-BE84-6E4C-A678-6B6C085445C4}" type="presParOf" srcId="{6C1A1EE9-DC20-8F4C-9BE2-98F465F7852C}" destId="{728ED7AB-5F73-6D49-A324-58B4E98AB987}" srcOrd="1" destOrd="0" presId="urn:microsoft.com/office/officeart/2005/8/layout/vList2"/>
    <dgm:cxn modelId="{008E9521-FD06-0A4B-895F-6B6ECE55DB26}" type="presParOf" srcId="{6C1A1EE9-DC20-8F4C-9BE2-98F465F7852C}" destId="{22C1114D-C6FA-AB4E-864E-38F0A8011831}" srcOrd="2" destOrd="0" presId="urn:microsoft.com/office/officeart/2005/8/layout/vList2"/>
    <dgm:cxn modelId="{0864B061-7D85-5E44-9023-1DCDCDAD2847}" type="presParOf" srcId="{6C1A1EE9-DC20-8F4C-9BE2-98F465F7852C}" destId="{39B4580C-2988-C34E-9A13-010AFB1EE2D0}" srcOrd="3" destOrd="0" presId="urn:microsoft.com/office/officeart/2005/8/layout/vList2"/>
    <dgm:cxn modelId="{EA7BBDF7-670C-A541-926D-AFCEDC805CB1}" type="presParOf" srcId="{6C1A1EE9-DC20-8F4C-9BE2-98F465F7852C}" destId="{24207DA8-E27E-0248-A599-BF819522D3AD}" srcOrd="4" destOrd="0" presId="urn:microsoft.com/office/officeart/2005/8/layout/vList2"/>
    <dgm:cxn modelId="{11E64B5E-03B6-F548-956E-1682F95CF4F7}" type="presParOf" srcId="{6C1A1EE9-DC20-8F4C-9BE2-98F465F7852C}" destId="{35D21C13-C3D5-E144-9CE4-568F0728E7E3}" srcOrd="5" destOrd="0" presId="urn:microsoft.com/office/officeart/2005/8/layout/vList2"/>
    <dgm:cxn modelId="{C0A2A668-4C25-384C-BD6F-40C5B38C5F78}" type="presParOf" srcId="{6C1A1EE9-DC20-8F4C-9BE2-98F465F7852C}" destId="{C9ED9B44-59A8-304F-88A9-053787E93183}" srcOrd="6" destOrd="0" presId="urn:microsoft.com/office/officeart/2005/8/layout/vList2"/>
    <dgm:cxn modelId="{E065AF3A-65AE-4240-9C2D-7D67C70FBC3E}" type="presParOf" srcId="{6C1A1EE9-DC20-8F4C-9BE2-98F465F7852C}" destId="{9E0BEB80-1F9F-454D-94A0-4DF74F076C7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5FF43C-8B5A-034A-BB9B-764220BC74B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380CEC-7E5F-1944-A9AE-7E8B0AD77278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27A75174-61C6-0A4A-A834-77A44389875F}" type="parTrans" cxnId="{3F53940D-83A9-E24D-B4D4-DE9077317A9B}">
      <dgm:prSet/>
      <dgm:spPr/>
      <dgm:t>
        <a:bodyPr/>
        <a:lstStyle/>
        <a:p>
          <a:endParaRPr lang="en-US"/>
        </a:p>
      </dgm:t>
    </dgm:pt>
    <dgm:pt modelId="{17EE18F6-7677-B546-9E11-0598B2641C7B}" type="sibTrans" cxnId="{3F53940D-83A9-E24D-B4D4-DE9077317A9B}">
      <dgm:prSet/>
      <dgm:spPr/>
      <dgm:t>
        <a:bodyPr/>
        <a:lstStyle/>
        <a:p>
          <a:endParaRPr lang="en-US"/>
        </a:p>
      </dgm:t>
    </dgm:pt>
    <dgm:pt modelId="{0E981560-6AB4-414A-B2D8-A15D45D35FC2}">
      <dgm:prSet phldrT="[Text]"/>
      <dgm:spPr/>
      <dgm:t>
        <a:bodyPr/>
        <a:lstStyle/>
        <a:p>
          <a:r>
            <a:rPr lang="en-US" b="0" dirty="0"/>
            <a:t>batch queries by country</a:t>
          </a:r>
        </a:p>
      </dgm:t>
    </dgm:pt>
    <dgm:pt modelId="{E60888FC-82B0-7949-AC4A-5A24D470FF52}" type="parTrans" cxnId="{36ED86A4-1628-114A-AF9E-9C7279767445}">
      <dgm:prSet/>
      <dgm:spPr/>
      <dgm:t>
        <a:bodyPr/>
        <a:lstStyle/>
        <a:p>
          <a:endParaRPr lang="en-US"/>
        </a:p>
      </dgm:t>
    </dgm:pt>
    <dgm:pt modelId="{6D72548F-3563-0F48-935A-055E0D702957}" type="sibTrans" cxnId="{36ED86A4-1628-114A-AF9E-9C7279767445}">
      <dgm:prSet/>
      <dgm:spPr/>
      <dgm:t>
        <a:bodyPr/>
        <a:lstStyle/>
        <a:p>
          <a:endParaRPr lang="en-US"/>
        </a:p>
      </dgm:t>
    </dgm:pt>
    <dgm:pt modelId="{9D5AE504-7BE3-0F40-853C-FFA2B9C23613}">
      <dgm:prSet phldrT="[Text]"/>
      <dgm:spPr/>
      <dgm:t>
        <a:bodyPr/>
        <a:lstStyle/>
        <a:p>
          <a:r>
            <a:rPr lang="en-US" dirty="0"/>
            <a:t>Query</a:t>
          </a:r>
        </a:p>
      </dgm:t>
    </dgm:pt>
    <dgm:pt modelId="{C336CC67-218F-554B-922F-E33B90F2DC4F}" type="parTrans" cxnId="{F3522DB1-753C-F446-BA45-3E41746B7C2B}">
      <dgm:prSet/>
      <dgm:spPr/>
      <dgm:t>
        <a:bodyPr/>
        <a:lstStyle/>
        <a:p>
          <a:endParaRPr lang="en-US"/>
        </a:p>
      </dgm:t>
    </dgm:pt>
    <dgm:pt modelId="{C2B149FA-87BE-ED44-BE49-EA03F4940C28}" type="sibTrans" cxnId="{F3522DB1-753C-F446-BA45-3E41746B7C2B}">
      <dgm:prSet/>
      <dgm:spPr/>
      <dgm:t>
        <a:bodyPr/>
        <a:lstStyle/>
        <a:p>
          <a:endParaRPr lang="en-US"/>
        </a:p>
      </dgm:t>
    </dgm:pt>
    <dgm:pt modelId="{ED370D6B-56DC-3644-8F31-E01DDDC217FC}">
      <dgm:prSet phldrT="[Text]"/>
      <dgm:spPr/>
      <dgm:t>
        <a:bodyPr/>
        <a:lstStyle/>
        <a:p>
          <a:r>
            <a:rPr lang="en-US" dirty="0"/>
            <a:t>raw tables over views</a:t>
          </a:r>
        </a:p>
      </dgm:t>
    </dgm:pt>
    <dgm:pt modelId="{D670628D-6798-214D-8F26-FEC15276E769}" type="parTrans" cxnId="{7954DF63-F4F4-3C47-A839-8AE93A1BE97D}">
      <dgm:prSet/>
      <dgm:spPr/>
      <dgm:t>
        <a:bodyPr/>
        <a:lstStyle/>
        <a:p>
          <a:endParaRPr lang="en-US"/>
        </a:p>
      </dgm:t>
    </dgm:pt>
    <dgm:pt modelId="{51FB706E-4367-3842-80F9-C8E6830C1F2D}" type="sibTrans" cxnId="{7954DF63-F4F4-3C47-A839-8AE93A1BE97D}">
      <dgm:prSet/>
      <dgm:spPr/>
      <dgm:t>
        <a:bodyPr/>
        <a:lstStyle/>
        <a:p>
          <a:endParaRPr lang="en-US"/>
        </a:p>
      </dgm:t>
    </dgm:pt>
    <dgm:pt modelId="{A7A00B56-2463-3D46-8F5A-4318A982075F}">
      <dgm:prSet phldrT="[Text]"/>
      <dgm:spPr/>
      <dgm:t>
        <a:bodyPr/>
        <a:lstStyle/>
        <a:p>
          <a:r>
            <a:rPr lang="en-US" dirty="0"/>
            <a:t>break CTE into key transient tables</a:t>
          </a:r>
        </a:p>
      </dgm:t>
    </dgm:pt>
    <dgm:pt modelId="{E1976EFC-40DF-0644-848C-63AF2235940C}" type="parTrans" cxnId="{A125B7EA-4078-5F4A-9A3A-F8777B9DB500}">
      <dgm:prSet/>
      <dgm:spPr/>
      <dgm:t>
        <a:bodyPr/>
        <a:lstStyle/>
        <a:p>
          <a:endParaRPr lang="en-US"/>
        </a:p>
      </dgm:t>
    </dgm:pt>
    <dgm:pt modelId="{5738E164-8F8C-924B-8622-B1E805AB047B}" type="sibTrans" cxnId="{A125B7EA-4078-5F4A-9A3A-F8777B9DB500}">
      <dgm:prSet/>
      <dgm:spPr/>
      <dgm:t>
        <a:bodyPr/>
        <a:lstStyle/>
        <a:p>
          <a:endParaRPr lang="en-US"/>
        </a:p>
      </dgm:t>
    </dgm:pt>
    <dgm:pt modelId="{2711FCA8-CD53-524A-AE44-E81D952CBA52}">
      <dgm:prSet phldrT="[Text]"/>
      <dgm:spPr/>
      <dgm:t>
        <a:bodyPr/>
        <a:lstStyle/>
        <a:p>
          <a:r>
            <a:rPr lang="en-US" dirty="0"/>
            <a:t>“DRY” it up</a:t>
          </a:r>
        </a:p>
      </dgm:t>
    </dgm:pt>
    <dgm:pt modelId="{1E040A45-FCBB-674D-AE7B-4B931C02B2AB}" type="parTrans" cxnId="{40337F3D-388C-7645-858F-6F034B8843D5}">
      <dgm:prSet/>
      <dgm:spPr/>
      <dgm:t>
        <a:bodyPr/>
        <a:lstStyle/>
        <a:p>
          <a:endParaRPr lang="en-US"/>
        </a:p>
      </dgm:t>
    </dgm:pt>
    <dgm:pt modelId="{898BB43D-5DEE-9C40-833A-3DE0F692425A}" type="sibTrans" cxnId="{40337F3D-388C-7645-858F-6F034B8843D5}">
      <dgm:prSet/>
      <dgm:spPr/>
      <dgm:t>
        <a:bodyPr/>
        <a:lstStyle/>
        <a:p>
          <a:endParaRPr lang="en-US"/>
        </a:p>
      </dgm:t>
    </dgm:pt>
    <dgm:pt modelId="{8D8EE846-E530-564F-92A2-B9A7A08D77BC}">
      <dgm:prSet phldrT="[Text]"/>
      <dgm:spPr/>
      <dgm:t>
        <a:bodyPr/>
        <a:lstStyle/>
        <a:p>
          <a:r>
            <a:rPr lang="en-US" dirty="0"/>
            <a:t>Metrics for monitoring</a:t>
          </a:r>
        </a:p>
      </dgm:t>
    </dgm:pt>
    <dgm:pt modelId="{89AF42A3-868B-5B4D-84A8-F97F74B537C3}" type="parTrans" cxnId="{8B798BD3-04DC-C849-A7D4-A01010E76EB8}">
      <dgm:prSet/>
      <dgm:spPr/>
      <dgm:t>
        <a:bodyPr/>
        <a:lstStyle/>
        <a:p>
          <a:endParaRPr lang="en-US"/>
        </a:p>
      </dgm:t>
    </dgm:pt>
    <dgm:pt modelId="{C799B876-BE08-DA46-9AB1-F55C695F68AF}" type="sibTrans" cxnId="{8B798BD3-04DC-C849-A7D4-A01010E76EB8}">
      <dgm:prSet/>
      <dgm:spPr/>
      <dgm:t>
        <a:bodyPr/>
        <a:lstStyle/>
        <a:p>
          <a:endParaRPr lang="en-US"/>
        </a:p>
      </dgm:t>
    </dgm:pt>
    <dgm:pt modelId="{AD97F533-2F8F-6F42-BD00-A8CFB4F41D90}" type="pres">
      <dgm:prSet presAssocID="{B25FF43C-8B5A-034A-BB9B-764220BC74B7}" presName="Name0" presStyleCnt="0">
        <dgm:presLayoutVars>
          <dgm:dir/>
          <dgm:animLvl val="lvl"/>
          <dgm:resizeHandles val="exact"/>
        </dgm:presLayoutVars>
      </dgm:prSet>
      <dgm:spPr/>
    </dgm:pt>
    <dgm:pt modelId="{AA94A074-18EE-BC40-ACB6-4A382C797CDD}" type="pres">
      <dgm:prSet presAssocID="{0F380CEC-7E5F-1944-A9AE-7E8B0AD77278}" presName="composite" presStyleCnt="0"/>
      <dgm:spPr/>
    </dgm:pt>
    <dgm:pt modelId="{64674F3B-1F7F-2143-A05C-3597567A73FE}" type="pres">
      <dgm:prSet presAssocID="{0F380CEC-7E5F-1944-A9AE-7E8B0AD7727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19375B1-6706-3741-B6E5-D29FB402CDF3}" type="pres">
      <dgm:prSet presAssocID="{0F380CEC-7E5F-1944-A9AE-7E8B0AD77278}" presName="desTx" presStyleLbl="alignAccFollowNode1" presStyleIdx="0" presStyleCnt="2">
        <dgm:presLayoutVars>
          <dgm:bulletEnabled val="1"/>
        </dgm:presLayoutVars>
      </dgm:prSet>
      <dgm:spPr/>
    </dgm:pt>
    <dgm:pt modelId="{1F59EF79-52C4-BC40-A47D-E7A2F2A33378}" type="pres">
      <dgm:prSet presAssocID="{17EE18F6-7677-B546-9E11-0598B2641C7B}" presName="space" presStyleCnt="0"/>
      <dgm:spPr/>
    </dgm:pt>
    <dgm:pt modelId="{4DE52279-27BF-AF4B-A922-C589E3179691}" type="pres">
      <dgm:prSet presAssocID="{9D5AE504-7BE3-0F40-853C-FFA2B9C23613}" presName="composite" presStyleCnt="0"/>
      <dgm:spPr/>
    </dgm:pt>
    <dgm:pt modelId="{67E7F70F-58F3-4043-B6CC-DDEAA9E16969}" type="pres">
      <dgm:prSet presAssocID="{9D5AE504-7BE3-0F40-853C-FFA2B9C2361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FA08CA1-1D00-2E41-86DE-A2EB935855C1}" type="pres">
      <dgm:prSet presAssocID="{9D5AE504-7BE3-0F40-853C-FFA2B9C2361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F53940D-83A9-E24D-B4D4-DE9077317A9B}" srcId="{B25FF43C-8B5A-034A-BB9B-764220BC74B7}" destId="{0F380CEC-7E5F-1944-A9AE-7E8B0AD77278}" srcOrd="0" destOrd="0" parTransId="{27A75174-61C6-0A4A-A834-77A44389875F}" sibTransId="{17EE18F6-7677-B546-9E11-0598B2641C7B}"/>
    <dgm:cxn modelId="{40337F3D-388C-7645-858F-6F034B8843D5}" srcId="{0F380CEC-7E5F-1944-A9AE-7E8B0AD77278}" destId="{2711FCA8-CD53-524A-AE44-E81D952CBA52}" srcOrd="1" destOrd="0" parTransId="{1E040A45-FCBB-674D-AE7B-4B931C02B2AB}" sibTransId="{898BB43D-5DEE-9C40-833A-3DE0F692425A}"/>
    <dgm:cxn modelId="{1C3E2C3F-9146-594C-AD69-BC097A9A12A7}" type="presOf" srcId="{0F380CEC-7E5F-1944-A9AE-7E8B0AD77278}" destId="{64674F3B-1F7F-2143-A05C-3597567A73FE}" srcOrd="0" destOrd="0" presId="urn:microsoft.com/office/officeart/2005/8/layout/hList1"/>
    <dgm:cxn modelId="{7954DF63-F4F4-3C47-A839-8AE93A1BE97D}" srcId="{9D5AE504-7BE3-0F40-853C-FFA2B9C23613}" destId="{ED370D6B-56DC-3644-8F31-E01DDDC217FC}" srcOrd="0" destOrd="0" parTransId="{D670628D-6798-214D-8F26-FEC15276E769}" sibTransId="{51FB706E-4367-3842-80F9-C8E6830C1F2D}"/>
    <dgm:cxn modelId="{C378C075-BDAD-9849-836B-ACCA53E25E2F}" type="presOf" srcId="{9D5AE504-7BE3-0F40-853C-FFA2B9C23613}" destId="{67E7F70F-58F3-4043-B6CC-DDEAA9E16969}" srcOrd="0" destOrd="0" presId="urn:microsoft.com/office/officeart/2005/8/layout/hList1"/>
    <dgm:cxn modelId="{9B964A78-0D3F-0845-BE5B-4B614C125722}" type="presOf" srcId="{0E981560-6AB4-414A-B2D8-A15D45D35FC2}" destId="{919375B1-6706-3741-B6E5-D29FB402CDF3}" srcOrd="0" destOrd="0" presId="urn:microsoft.com/office/officeart/2005/8/layout/hList1"/>
    <dgm:cxn modelId="{55A67984-670F-7A4A-AFE8-09BD24999594}" type="presOf" srcId="{ED370D6B-56DC-3644-8F31-E01DDDC217FC}" destId="{3FA08CA1-1D00-2E41-86DE-A2EB935855C1}" srcOrd="0" destOrd="0" presId="urn:microsoft.com/office/officeart/2005/8/layout/hList1"/>
    <dgm:cxn modelId="{36ED86A4-1628-114A-AF9E-9C7279767445}" srcId="{0F380CEC-7E5F-1944-A9AE-7E8B0AD77278}" destId="{0E981560-6AB4-414A-B2D8-A15D45D35FC2}" srcOrd="0" destOrd="0" parTransId="{E60888FC-82B0-7949-AC4A-5A24D470FF52}" sibTransId="{6D72548F-3563-0F48-935A-055E0D702957}"/>
    <dgm:cxn modelId="{FEA229AB-D9CD-574B-81CC-10B7137AB7D1}" type="presOf" srcId="{B25FF43C-8B5A-034A-BB9B-764220BC74B7}" destId="{AD97F533-2F8F-6F42-BD00-A8CFB4F41D90}" srcOrd="0" destOrd="0" presId="urn:microsoft.com/office/officeart/2005/8/layout/hList1"/>
    <dgm:cxn modelId="{F3522DB1-753C-F446-BA45-3E41746B7C2B}" srcId="{B25FF43C-8B5A-034A-BB9B-764220BC74B7}" destId="{9D5AE504-7BE3-0F40-853C-FFA2B9C23613}" srcOrd="1" destOrd="0" parTransId="{C336CC67-218F-554B-922F-E33B90F2DC4F}" sibTransId="{C2B149FA-87BE-ED44-BE49-EA03F4940C28}"/>
    <dgm:cxn modelId="{DB5E27CD-6F2A-9B44-8A53-A6642CFC1CFB}" type="presOf" srcId="{A7A00B56-2463-3D46-8F5A-4318A982075F}" destId="{3FA08CA1-1D00-2E41-86DE-A2EB935855C1}" srcOrd="0" destOrd="1" presId="urn:microsoft.com/office/officeart/2005/8/layout/hList1"/>
    <dgm:cxn modelId="{8B798BD3-04DC-C849-A7D4-A01010E76EB8}" srcId="{0F380CEC-7E5F-1944-A9AE-7E8B0AD77278}" destId="{8D8EE846-E530-564F-92A2-B9A7A08D77BC}" srcOrd="2" destOrd="0" parTransId="{89AF42A3-868B-5B4D-84A8-F97F74B537C3}" sibTransId="{C799B876-BE08-DA46-9AB1-F55C695F68AF}"/>
    <dgm:cxn modelId="{F01F0CDF-2AB0-4049-AD16-882E9C0C2B27}" type="presOf" srcId="{2711FCA8-CD53-524A-AE44-E81D952CBA52}" destId="{919375B1-6706-3741-B6E5-D29FB402CDF3}" srcOrd="0" destOrd="1" presId="urn:microsoft.com/office/officeart/2005/8/layout/hList1"/>
    <dgm:cxn modelId="{A125B7EA-4078-5F4A-9A3A-F8777B9DB500}" srcId="{9D5AE504-7BE3-0F40-853C-FFA2B9C23613}" destId="{A7A00B56-2463-3D46-8F5A-4318A982075F}" srcOrd="1" destOrd="0" parTransId="{E1976EFC-40DF-0644-848C-63AF2235940C}" sibTransId="{5738E164-8F8C-924B-8622-B1E805AB047B}"/>
    <dgm:cxn modelId="{3B6A24FD-958F-314F-B390-7ED6931AB5DA}" type="presOf" srcId="{8D8EE846-E530-564F-92A2-B9A7A08D77BC}" destId="{919375B1-6706-3741-B6E5-D29FB402CDF3}" srcOrd="0" destOrd="2" presId="urn:microsoft.com/office/officeart/2005/8/layout/hList1"/>
    <dgm:cxn modelId="{B116E7CC-3FC8-5A40-B929-B09EED817191}" type="presParOf" srcId="{AD97F533-2F8F-6F42-BD00-A8CFB4F41D90}" destId="{AA94A074-18EE-BC40-ACB6-4A382C797CDD}" srcOrd="0" destOrd="0" presId="urn:microsoft.com/office/officeart/2005/8/layout/hList1"/>
    <dgm:cxn modelId="{07ADEFA6-A58C-1C46-98C6-E6393E81B4C4}" type="presParOf" srcId="{AA94A074-18EE-BC40-ACB6-4A382C797CDD}" destId="{64674F3B-1F7F-2143-A05C-3597567A73FE}" srcOrd="0" destOrd="0" presId="urn:microsoft.com/office/officeart/2005/8/layout/hList1"/>
    <dgm:cxn modelId="{F6B5AACA-F54E-A64B-9964-5F9E7674E040}" type="presParOf" srcId="{AA94A074-18EE-BC40-ACB6-4A382C797CDD}" destId="{919375B1-6706-3741-B6E5-D29FB402CDF3}" srcOrd="1" destOrd="0" presId="urn:microsoft.com/office/officeart/2005/8/layout/hList1"/>
    <dgm:cxn modelId="{EC713AF6-BCED-0946-920D-5C5BC87BF61D}" type="presParOf" srcId="{AD97F533-2F8F-6F42-BD00-A8CFB4F41D90}" destId="{1F59EF79-52C4-BC40-A47D-E7A2F2A33378}" srcOrd="1" destOrd="0" presId="urn:microsoft.com/office/officeart/2005/8/layout/hList1"/>
    <dgm:cxn modelId="{7C63FD00-8549-CE4B-8810-5D3FB4626905}" type="presParOf" srcId="{AD97F533-2F8F-6F42-BD00-A8CFB4F41D90}" destId="{4DE52279-27BF-AF4B-A922-C589E3179691}" srcOrd="2" destOrd="0" presId="urn:microsoft.com/office/officeart/2005/8/layout/hList1"/>
    <dgm:cxn modelId="{682ECD19-83F7-0D4E-A915-A74EC2496E78}" type="presParOf" srcId="{4DE52279-27BF-AF4B-A922-C589E3179691}" destId="{67E7F70F-58F3-4043-B6CC-DDEAA9E16969}" srcOrd="0" destOrd="0" presId="urn:microsoft.com/office/officeart/2005/8/layout/hList1"/>
    <dgm:cxn modelId="{77C59822-4EA2-4943-9930-F63A7147E2C0}" type="presParOf" srcId="{4DE52279-27BF-AF4B-A922-C589E3179691}" destId="{3FA08CA1-1D00-2E41-86DE-A2EB935855C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3A0D5-6E70-AA43-BA1E-F8E34F2C1B9F}">
      <dsp:nvSpPr>
        <dsp:cNvPr id="0" name=""/>
        <dsp:cNvSpPr/>
      </dsp:nvSpPr>
      <dsp:spPr>
        <a:xfrm>
          <a:off x="0" y="0"/>
          <a:ext cx="79248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There is a need to reduce Snowflake usage cost across the company.</a:t>
          </a:r>
        </a:p>
      </dsp:txBody>
      <dsp:txXfrm>
        <a:off x="20250" y="20250"/>
        <a:ext cx="7120304" cy="650898"/>
      </dsp:txXfrm>
    </dsp:sp>
    <dsp:sp modelId="{9BB8B0CC-F959-8B4E-815D-BEC64E55BA02}">
      <dsp:nvSpPr>
        <dsp:cNvPr id="0" name=""/>
        <dsp:cNvSpPr/>
      </dsp:nvSpPr>
      <dsp:spPr>
        <a:xfrm>
          <a:off x="663701" y="817107"/>
          <a:ext cx="79248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102852"/>
                <a:satOff val="-5923"/>
                <a:lumOff val="202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102852"/>
                <a:satOff val="-5923"/>
                <a:lumOff val="202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Ran “</a:t>
          </a:r>
          <a:r>
            <a:rPr lang="en-US" sz="2000" kern="1200" dirty="0" err="1"/>
            <a:t>sql</a:t>
          </a:r>
          <a:r>
            <a:rPr lang="en-US" sz="2000" kern="1200" dirty="0"/>
            <a:t> aggregation” query to identify highest cost snowflake queries.</a:t>
          </a:r>
        </a:p>
      </dsp:txBody>
      <dsp:txXfrm>
        <a:off x="683951" y="837357"/>
        <a:ext cx="6771188" cy="650898"/>
      </dsp:txXfrm>
    </dsp:sp>
    <dsp:sp modelId="{3C737A83-C879-F84F-955C-435A25C26572}">
      <dsp:nvSpPr>
        <dsp:cNvPr id="0" name=""/>
        <dsp:cNvSpPr/>
      </dsp:nvSpPr>
      <dsp:spPr>
        <a:xfrm>
          <a:off x="1317498" y="1634214"/>
          <a:ext cx="79248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205704"/>
                <a:satOff val="-11847"/>
                <a:lumOff val="405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205704"/>
                <a:satOff val="-11847"/>
                <a:lumOff val="405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Identified the crossover titles query as the most expensive  (~$20k/</a:t>
          </a:r>
          <a:r>
            <a:rPr lang="en-US" sz="2000" kern="1200" dirty="0" err="1"/>
            <a:t>mo</a:t>
          </a:r>
          <a:r>
            <a:rPr lang="en-US" sz="2000" kern="1200" dirty="0"/>
            <a:t>, 3X the next largest query)</a:t>
          </a:r>
        </a:p>
      </dsp:txBody>
      <dsp:txXfrm>
        <a:off x="1337748" y="1654464"/>
        <a:ext cx="6781094" cy="650898"/>
      </dsp:txXfrm>
    </dsp:sp>
    <dsp:sp modelId="{5DE676EC-A895-DC45-8F1E-EBBD620A63A1}">
      <dsp:nvSpPr>
        <dsp:cNvPr id="0" name=""/>
        <dsp:cNvSpPr/>
      </dsp:nvSpPr>
      <dsp:spPr>
        <a:xfrm>
          <a:off x="1981200" y="2451322"/>
          <a:ext cx="79248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Reached out to Content Analytics team to gain context and formulate a plan.</a:t>
          </a:r>
        </a:p>
      </dsp:txBody>
      <dsp:txXfrm>
        <a:off x="2001450" y="2471572"/>
        <a:ext cx="6771188" cy="650898"/>
      </dsp:txXfrm>
    </dsp:sp>
    <dsp:sp modelId="{085D6788-80A0-364C-8E1F-9AFC1C9BFE3B}">
      <dsp:nvSpPr>
        <dsp:cNvPr id="0" name=""/>
        <dsp:cNvSpPr/>
      </dsp:nvSpPr>
      <dsp:spPr>
        <a:xfrm>
          <a:off x="7475390" y="529548"/>
          <a:ext cx="449409" cy="449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576507" y="529548"/>
        <a:ext cx="247175" cy="338180"/>
      </dsp:txXfrm>
    </dsp:sp>
    <dsp:sp modelId="{5418D7AF-3374-BC4C-8701-62DB896B3AA4}">
      <dsp:nvSpPr>
        <dsp:cNvPr id="0" name=""/>
        <dsp:cNvSpPr/>
      </dsp:nvSpPr>
      <dsp:spPr>
        <a:xfrm>
          <a:off x="8139092" y="1346655"/>
          <a:ext cx="449409" cy="449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894363"/>
            <a:satOff val="-6849"/>
            <a:lumOff val="462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240209" y="1346655"/>
        <a:ext cx="247175" cy="338180"/>
      </dsp:txXfrm>
    </dsp:sp>
    <dsp:sp modelId="{5B1EB630-92C2-944F-B458-1C05936AC18E}">
      <dsp:nvSpPr>
        <dsp:cNvPr id="0" name=""/>
        <dsp:cNvSpPr/>
      </dsp:nvSpPr>
      <dsp:spPr>
        <a:xfrm>
          <a:off x="8792888" y="2163763"/>
          <a:ext cx="449409" cy="449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894005" y="2163763"/>
        <a:ext cx="247175" cy="338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4DFB4-A053-1D41-89AF-F452F8EFF88E}">
      <dsp:nvSpPr>
        <dsp:cNvPr id="0" name=""/>
        <dsp:cNvSpPr/>
      </dsp:nvSpPr>
      <dsp:spPr>
        <a:xfrm>
          <a:off x="0" y="38356"/>
          <a:ext cx="9905999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Compute Usage</a:t>
          </a:r>
        </a:p>
      </dsp:txBody>
      <dsp:txXfrm>
        <a:off x="24502" y="62858"/>
        <a:ext cx="9856995" cy="452926"/>
      </dsp:txXfrm>
    </dsp:sp>
    <dsp:sp modelId="{728ED7AB-5F73-6D49-A324-58B4E98AB987}">
      <dsp:nvSpPr>
        <dsp:cNvPr id="0" name=""/>
        <dsp:cNvSpPr/>
      </dsp:nvSpPr>
      <dsp:spPr>
        <a:xfrm>
          <a:off x="0" y="540286"/>
          <a:ext cx="990599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5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Individually very low.  On aggregate, very high (3X next largest query).</a:t>
          </a:r>
        </a:p>
      </dsp:txBody>
      <dsp:txXfrm>
        <a:off x="0" y="540286"/>
        <a:ext cx="9905999" cy="364320"/>
      </dsp:txXfrm>
    </dsp:sp>
    <dsp:sp modelId="{22C1114D-C6FA-AB4E-864E-38F0A8011831}">
      <dsp:nvSpPr>
        <dsp:cNvPr id="0" name=""/>
        <dsp:cNvSpPr/>
      </dsp:nvSpPr>
      <dsp:spPr>
        <a:xfrm>
          <a:off x="0" y="904606"/>
          <a:ext cx="9905999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Execution Frequency</a:t>
          </a:r>
        </a:p>
      </dsp:txBody>
      <dsp:txXfrm>
        <a:off x="24502" y="929108"/>
        <a:ext cx="9856995" cy="452926"/>
      </dsp:txXfrm>
    </dsp:sp>
    <dsp:sp modelId="{39B4580C-2988-C34E-9A13-010AFB1EE2D0}">
      <dsp:nvSpPr>
        <dsp:cNvPr id="0" name=""/>
        <dsp:cNvSpPr/>
      </dsp:nvSpPr>
      <dsp:spPr>
        <a:xfrm>
          <a:off x="0" y="1406536"/>
          <a:ext cx="990599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5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Very high (62k/month). </a:t>
          </a:r>
        </a:p>
      </dsp:txBody>
      <dsp:txXfrm>
        <a:off x="0" y="1406536"/>
        <a:ext cx="9905999" cy="364320"/>
      </dsp:txXfrm>
    </dsp:sp>
    <dsp:sp modelId="{24207DA8-E27E-0248-A599-BF819522D3AD}">
      <dsp:nvSpPr>
        <dsp:cNvPr id="0" name=""/>
        <dsp:cNvSpPr/>
      </dsp:nvSpPr>
      <dsp:spPr>
        <a:xfrm>
          <a:off x="0" y="1770857"/>
          <a:ext cx="9905999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Execution Time</a:t>
          </a:r>
        </a:p>
      </dsp:txBody>
      <dsp:txXfrm>
        <a:off x="24502" y="1795359"/>
        <a:ext cx="9856995" cy="452926"/>
      </dsp:txXfrm>
    </dsp:sp>
    <dsp:sp modelId="{35D21C13-C3D5-E144-9CE4-568F0728E7E3}">
      <dsp:nvSpPr>
        <dsp:cNvPr id="0" name=""/>
        <dsp:cNvSpPr/>
      </dsp:nvSpPr>
      <dsp:spPr>
        <a:xfrm>
          <a:off x="0" y="2272787"/>
          <a:ext cx="990599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5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Individually Low (&lt;1min).  Total extremely high (41 days).</a:t>
          </a:r>
        </a:p>
      </dsp:txBody>
      <dsp:txXfrm>
        <a:off x="0" y="2272787"/>
        <a:ext cx="9905999" cy="364320"/>
      </dsp:txXfrm>
    </dsp:sp>
    <dsp:sp modelId="{C9ED9B44-59A8-304F-88A9-053787E93183}">
      <dsp:nvSpPr>
        <dsp:cNvPr id="0" name=""/>
        <dsp:cNvSpPr/>
      </dsp:nvSpPr>
      <dsp:spPr>
        <a:xfrm>
          <a:off x="0" y="2637106"/>
          <a:ext cx="9905999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Volume Scanned</a:t>
          </a:r>
        </a:p>
      </dsp:txBody>
      <dsp:txXfrm>
        <a:off x="24502" y="2661608"/>
        <a:ext cx="9856995" cy="452926"/>
      </dsp:txXfrm>
    </dsp:sp>
    <dsp:sp modelId="{9E0BEB80-1F9F-454D-94A0-4DF74F076C7E}">
      <dsp:nvSpPr>
        <dsp:cNvPr id="0" name=""/>
        <dsp:cNvSpPr/>
      </dsp:nvSpPr>
      <dsp:spPr>
        <a:xfrm>
          <a:off x="0" y="3139037"/>
          <a:ext cx="990599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5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Individually not bad (440GB). Total extremely large (28 PB).</a:t>
          </a:r>
        </a:p>
      </dsp:txBody>
      <dsp:txXfrm>
        <a:off x="0" y="3139037"/>
        <a:ext cx="9905999" cy="364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74F3B-1F7F-2143-A05C-3597567A73FE}">
      <dsp:nvSpPr>
        <dsp:cNvPr id="0" name=""/>
        <dsp:cNvSpPr/>
      </dsp:nvSpPr>
      <dsp:spPr>
        <a:xfrm>
          <a:off x="48" y="65918"/>
          <a:ext cx="4628926" cy="100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Process</a:t>
          </a:r>
        </a:p>
      </dsp:txBody>
      <dsp:txXfrm>
        <a:off x="48" y="65918"/>
        <a:ext cx="4628926" cy="1008000"/>
      </dsp:txXfrm>
    </dsp:sp>
    <dsp:sp modelId="{919375B1-6706-3741-B6E5-D29FB402CDF3}">
      <dsp:nvSpPr>
        <dsp:cNvPr id="0" name=""/>
        <dsp:cNvSpPr/>
      </dsp:nvSpPr>
      <dsp:spPr>
        <a:xfrm>
          <a:off x="48" y="1073918"/>
          <a:ext cx="4628926" cy="2401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0" kern="1200" dirty="0"/>
            <a:t>batch queries by country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“DRY” it up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Metrics for monitoring</a:t>
          </a:r>
        </a:p>
      </dsp:txBody>
      <dsp:txXfrm>
        <a:off x="48" y="1073918"/>
        <a:ext cx="4628926" cy="2401874"/>
      </dsp:txXfrm>
    </dsp:sp>
    <dsp:sp modelId="{67E7F70F-58F3-4043-B6CC-DDEAA9E16969}">
      <dsp:nvSpPr>
        <dsp:cNvPr id="0" name=""/>
        <dsp:cNvSpPr/>
      </dsp:nvSpPr>
      <dsp:spPr>
        <a:xfrm>
          <a:off x="5277024" y="65918"/>
          <a:ext cx="4628926" cy="100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Query</a:t>
          </a:r>
        </a:p>
      </dsp:txBody>
      <dsp:txXfrm>
        <a:off x="5277024" y="65918"/>
        <a:ext cx="4628926" cy="1008000"/>
      </dsp:txXfrm>
    </dsp:sp>
    <dsp:sp modelId="{3FA08CA1-1D00-2E41-86DE-A2EB935855C1}">
      <dsp:nvSpPr>
        <dsp:cNvPr id="0" name=""/>
        <dsp:cNvSpPr/>
      </dsp:nvSpPr>
      <dsp:spPr>
        <a:xfrm>
          <a:off x="5277024" y="1073918"/>
          <a:ext cx="4628926" cy="2401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raw tables over views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break CTE into key transient tables</a:t>
          </a:r>
        </a:p>
      </dsp:txBody>
      <dsp:txXfrm>
        <a:off x="5277024" y="1073918"/>
        <a:ext cx="4628926" cy="2401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FC0D9-EB00-E540-91C2-7FDFFE8279B6}" type="datetimeFigureOut">
              <a:rPr lang="en-US" smtClean="0"/>
              <a:t>1/6/22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67285-D42E-EC4C-9B92-975EC0713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5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purpose of ”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aggregation” query is to group queries that consume resources in "death by 1000 cuts" style.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Authors: Manish Vyas and Greg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Sitzman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Underlying ETL Operationalized by Hao Wang</a:t>
            </a:r>
          </a:p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7285-D42E-EC4C-9B92-975EC0713C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36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The CTE query was well optimized from a SQL standpoint. Took ~1min to run entire crossover title analysis for a single title.</a:t>
            </a:r>
          </a:p>
          <a:p>
            <a:r>
              <a:rPr lang="en-US" dirty="0"/>
              <a:t>* Jobs are run for a country that would run the CTE query for each title in that country.</a:t>
            </a:r>
          </a:p>
          <a:p>
            <a:r>
              <a:rPr lang="en-US" dirty="0"/>
              <a:t>* When this process was first delivered it was for a narrow set of countries/titles and was able to be completed within a reasonable time. Once released, there was interest from stakeholders to increase the scope to other countries, streaming services, and titles. </a:t>
            </a:r>
          </a:p>
          <a:p>
            <a:r>
              <a:rPr lang="en-US" dirty="0"/>
              <a:t>* The original process did not scale well as countries, services, and titles were added.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7285-D42E-EC4C-9B92-975EC0713C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1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Refactor the </a:t>
            </a:r>
            <a:r>
              <a:rPr lang="en-US" dirty="0" err="1"/>
              <a:t>sql</a:t>
            </a:r>
            <a:r>
              <a:rPr lang="en-US" dirty="0"/>
              <a:t> and </a:t>
            </a:r>
            <a:r>
              <a:rPr lang="en-US" dirty="0" err="1"/>
              <a:t>databricks</a:t>
            </a:r>
            <a:r>
              <a:rPr lang="en-US" dirty="0"/>
              <a:t> notebooks such that:</a:t>
            </a:r>
          </a:p>
          <a:p>
            <a:pPr lvl="1"/>
            <a:r>
              <a:rPr lang="en-US" dirty="0"/>
              <a:t>The pipeline is run </a:t>
            </a:r>
            <a:r>
              <a:rPr lang="en-US" u="sng" dirty="0"/>
              <a:t>once per country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instead of once per title) with all target titles that belong to it in a </a:t>
            </a:r>
            <a:r>
              <a:rPr lang="en-US" b="1" dirty="0"/>
              <a:t>single large</a:t>
            </a:r>
            <a:r>
              <a:rPr lang="en-US" dirty="0"/>
              <a:t> </a:t>
            </a:r>
            <a:r>
              <a:rPr lang="en-US" b="1" dirty="0"/>
              <a:t>batch.</a:t>
            </a:r>
            <a:endParaRPr lang="en-US" dirty="0"/>
          </a:p>
          <a:p>
            <a:pPr lvl="1"/>
            <a:r>
              <a:rPr lang="en-US" dirty="0"/>
              <a:t>Consolidate queries for different countries by using raw tables instead of views.</a:t>
            </a:r>
          </a:p>
          <a:p>
            <a:pPr lvl="1"/>
            <a:r>
              <a:rPr lang="en-US" dirty="0"/>
              <a:t>Break the single CTE into multiple queries that save their results to transient tables at key points.</a:t>
            </a:r>
          </a:p>
          <a:p>
            <a:pPr lvl="1"/>
            <a:r>
              <a:rPr lang="en-US" dirty="0"/>
              <a:t>Reduced code &amp; </a:t>
            </a:r>
            <a:r>
              <a:rPr lang="en-US" dirty="0" err="1"/>
              <a:t>sql</a:t>
            </a:r>
            <a:r>
              <a:rPr lang="en-US" dirty="0"/>
              <a:t> duplication for future maintainability</a:t>
            </a:r>
          </a:p>
          <a:p>
            <a:pPr lvl="1"/>
            <a:r>
              <a:rPr lang="en-US" dirty="0"/>
              <a:t>Added some basic metrics for monitoring over time</a:t>
            </a:r>
          </a:p>
          <a:p>
            <a:r>
              <a:rPr lang="en-US" dirty="0"/>
              <a:t>The expectation is that it would eliminate duplicate queries and I/O in a significant way.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7285-D42E-EC4C-9B92-975EC0713C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51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7285-D42E-EC4C-9B92-975EC0713C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6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prod.hulu.com/michael-clements/DSPerfProfile/blob/master/snowflake/2021-10-crossover-titles/track_new_process_results.sql" TargetMode="External"/><Relationship Id="rId2" Type="http://schemas.openxmlformats.org/officeDocument/2006/relationships/hyperlink" Target="https://github.prod.hulu.com/michael-clements/DSPerfProfile/blob/master/snowflake/topBigQueries.sq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B890-1483-9B48-8C19-8DCC0611E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Snowflake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94317-1B71-0C47-BEEE-6EF24123B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Partnership: ML Engineering &amp; Content engagement</a:t>
            </a:r>
          </a:p>
          <a:p>
            <a:r>
              <a:rPr lang="en-US" dirty="0"/>
              <a:t>ETL: cross-over titles</a:t>
            </a:r>
          </a:p>
        </p:txBody>
      </p:sp>
    </p:spTree>
    <p:extLst>
      <p:ext uri="{BB962C8B-B14F-4D97-AF65-F5344CB8AC3E}">
        <p14:creationId xmlns:p14="http://schemas.microsoft.com/office/powerpoint/2010/main" val="95901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7D02D-C920-5440-9FAD-B9135E4A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FC4B-B86F-314D-89D1-AA2C6BE29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Issue Discovery (what was the business problem)</a:t>
            </a:r>
          </a:p>
          <a:p>
            <a:r>
              <a:rPr lang="en-US" dirty="0"/>
              <a:t>Issue Analysis (what was the technical problem)</a:t>
            </a:r>
          </a:p>
          <a:p>
            <a:r>
              <a:rPr lang="en-US" dirty="0"/>
              <a:t>Mitigation Strategy (what was the technical solution)</a:t>
            </a:r>
          </a:p>
          <a:p>
            <a:r>
              <a:rPr lang="en-US" dirty="0"/>
              <a:t>Mitigation Results (what was the business solution)</a:t>
            </a:r>
          </a:p>
          <a:p>
            <a:r>
              <a:rPr lang="en-US" dirty="0"/>
              <a:t>Key Takeaways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6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0C12-5050-0741-8C25-A972344F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Issue Discovery</a:t>
            </a:r>
            <a:br>
              <a:rPr lang="en-US" dirty="0"/>
            </a:br>
            <a:r>
              <a:rPr lang="en-US" sz="2000" dirty="0">
                <a:latin typeface="+mn-lt"/>
              </a:rPr>
              <a:t>(what was the business problem)</a:t>
            </a:r>
            <a:endParaRPr lang="en-US" sz="20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A49B7EE-8823-4D79-AAB3-42D5ED2C0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12704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Explosion 1 2">
            <a:extLst>
              <a:ext uri="{FF2B5EF4-FFF2-40B4-BE49-F238E27FC236}">
                <a16:creationId xmlns:a16="http://schemas.microsoft.com/office/drawing/2014/main" id="{62C69FDA-699F-B547-B951-8A57967DC91C}"/>
              </a:ext>
            </a:extLst>
          </p:cNvPr>
          <p:cNvSpPr/>
          <p:nvPr/>
        </p:nvSpPr>
        <p:spPr>
          <a:xfrm>
            <a:off x="9265920" y="2926080"/>
            <a:ext cx="1493520" cy="100584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Crucial</a:t>
            </a:r>
          </a:p>
        </p:txBody>
      </p:sp>
    </p:spTree>
    <p:extLst>
      <p:ext uri="{BB962C8B-B14F-4D97-AF65-F5344CB8AC3E}">
        <p14:creationId xmlns:p14="http://schemas.microsoft.com/office/powerpoint/2010/main" val="258234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596C-D19A-6E47-93C0-D86F90D8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Issue Analysis – Key Indicators</a:t>
            </a:r>
            <a:br>
              <a:rPr lang="en-US" dirty="0"/>
            </a:br>
            <a:r>
              <a:rPr lang="en-US" sz="2000" dirty="0"/>
              <a:t>(what is the technical problem)</a:t>
            </a:r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8ED87CB7-1608-453E-9876-14B458AF31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747450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AE6B0A-BBA4-F646-958C-7D51A6E0CE82}"/>
              </a:ext>
            </a:extLst>
          </p:cNvPr>
          <p:cNvSpPr txBox="1"/>
          <p:nvPr/>
        </p:nvSpPr>
        <p:spPr>
          <a:xfrm>
            <a:off x="1141412" y="6208793"/>
            <a:ext cx="9905999" cy="452866"/>
          </a:xfrm>
          <a:prstGeom prst="rect">
            <a:avLst/>
          </a:prstGeom>
          <a:solidFill>
            <a:srgbClr val="9ACD4C">
              <a:hueOff val="0"/>
              <a:satOff val="0"/>
              <a:lumOff val="0"/>
              <a:alphaOff val="0"/>
            </a:srgbClr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3820" tIns="83820" rIns="83820" bIns="83820" numCol="1" spcCol="1270" anchor="ctr" anchorCtr="0">
            <a:noAutofit/>
          </a:bodyPr>
          <a:lstStyle/>
          <a:p>
            <a:r>
              <a:rPr lang="en-US" sz="2400" dirty="0"/>
              <a:t>Conclusion: Individual query is efficient, but the process needs to be optimized.</a:t>
            </a:r>
          </a:p>
        </p:txBody>
      </p:sp>
    </p:spTree>
    <p:extLst>
      <p:ext uri="{BB962C8B-B14F-4D97-AF65-F5344CB8AC3E}">
        <p14:creationId xmlns:p14="http://schemas.microsoft.com/office/powerpoint/2010/main" val="133351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E61A-CC21-624E-9A5D-E4062489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Mitigation Strategy </a:t>
            </a:r>
            <a:br>
              <a:rPr lang="en-US"/>
            </a:br>
            <a:r>
              <a:rPr lang="en-US" sz="2000"/>
              <a:t>(what was the technical solution)</a:t>
            </a:r>
            <a:endParaRPr lang="en-US" sz="2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2B1D76-6681-A54A-BC2C-A99938DA1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73616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454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E718-CCBB-8146-8875-F88B7E2A7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Mitigation Results</a:t>
            </a:r>
            <a:br>
              <a:rPr lang="en-US" dirty="0"/>
            </a:br>
            <a:r>
              <a:rPr lang="en-US" sz="2000" dirty="0"/>
              <a:t>(what were the business Results)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D6525E-4993-6E4B-A121-8E2DE2B570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540689"/>
              </p:ext>
            </p:extLst>
          </p:nvPr>
        </p:nvGraphicFramePr>
        <p:xfrm>
          <a:off x="1141412" y="2249488"/>
          <a:ext cx="9785668" cy="2595880"/>
        </p:xfrm>
        <a:graphic>
          <a:graphicData uri="http://schemas.openxmlformats.org/drawingml/2006/table">
            <a:tbl>
              <a:tblPr firstRow="1" firstCol="1" lastCol="1" bandRow="1">
                <a:tableStyleId>{5C22544A-7EE6-4342-B048-85BDC9FD1C3A}</a:tableStyleId>
              </a:tblPr>
              <a:tblGrid>
                <a:gridCol w="2446417">
                  <a:extLst>
                    <a:ext uri="{9D8B030D-6E8A-4147-A177-3AD203B41FA5}">
                      <a16:colId xmlns:a16="http://schemas.microsoft.com/office/drawing/2014/main" val="1461874555"/>
                    </a:ext>
                  </a:extLst>
                </a:gridCol>
                <a:gridCol w="2291763">
                  <a:extLst>
                    <a:ext uri="{9D8B030D-6E8A-4147-A177-3AD203B41FA5}">
                      <a16:colId xmlns:a16="http://schemas.microsoft.com/office/drawing/2014/main" val="117524853"/>
                    </a:ext>
                  </a:extLst>
                </a:gridCol>
                <a:gridCol w="2304288">
                  <a:extLst>
                    <a:ext uri="{9D8B030D-6E8A-4147-A177-3AD203B41FA5}">
                      <a16:colId xmlns:a16="http://schemas.microsoft.com/office/drawing/2014/main" val="281936034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69000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Original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Revised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1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Executions (per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63,745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31X reduction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Duration 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27X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72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Speed (seconds/title)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~2.80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27X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78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SF Cost (credits/month)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45X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97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SF Cost ( $ /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~$880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~$19k monthly savings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6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DBR Cost ( $ /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~$300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~$270 monthly savings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042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60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849B-483C-074D-96B9-51CD5646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AEA47-47DF-BF43-B086-E4E8C9A14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identifying expensive queries, need to account for </a:t>
            </a:r>
            <a:r>
              <a:rPr lang="en-US" dirty="0" err="1"/>
              <a:t>sql</a:t>
            </a:r>
            <a:r>
              <a:rPr lang="en-US" dirty="0"/>
              <a:t> parameters and group queries appropriately.</a:t>
            </a:r>
          </a:p>
          <a:p>
            <a:r>
              <a:rPr lang="en-US" dirty="0"/>
              <a:t>Process efficiency is just as important a query efficiency.</a:t>
            </a:r>
          </a:p>
          <a:p>
            <a:r>
              <a:rPr lang="en-US" dirty="0"/>
              <a:t>You need to understand entire process/pipeline context to know how/where to best improve efficiency.</a:t>
            </a:r>
          </a:p>
          <a:p>
            <a:r>
              <a:rPr lang="en-US" dirty="0"/>
              <a:t>Add </a:t>
            </a:r>
            <a:r>
              <a:rPr lang="en-US" dirty="0" err="1"/>
              <a:t>query_tag</a:t>
            </a:r>
            <a:r>
              <a:rPr lang="en-US" dirty="0"/>
              <a:t> to your connection string to be able to track, aggregate, and analyze the queries in your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5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BD10-D246-734E-BD13-B26C2251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CE334-05D4-2545-B0D5-686A11305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830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3FBA-ED0B-1542-8BD9-43450A7E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0E645-AF1E-9E45-BFA9-FC7C3164A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query for original process metrics</a:t>
            </a:r>
            <a:endParaRPr lang="en-US" dirty="0"/>
          </a:p>
          <a:p>
            <a:r>
              <a:rPr lang="en-US" dirty="0">
                <a:hlinkClick r:id="rId3"/>
              </a:rPr>
              <a:t>query for new process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7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9032</TotalTime>
  <Words>671</Words>
  <Application>Microsoft Macintosh PowerPoint</Application>
  <PresentationFormat>Widescreen</PresentationFormat>
  <Paragraphs>89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</vt:lpstr>
      <vt:lpstr>Snowflake optimization</vt:lpstr>
      <vt:lpstr>contents</vt:lpstr>
      <vt:lpstr>Issue Discovery (what was the business problem)</vt:lpstr>
      <vt:lpstr>Issue Analysis – Key Indicators (what is the technical problem)</vt:lpstr>
      <vt:lpstr>Mitigation Strategy  (what was the technical solution)</vt:lpstr>
      <vt:lpstr>Mitigation Results (what were the business Results)</vt:lpstr>
      <vt:lpstr>Key Takeaways</vt:lpstr>
      <vt:lpstr>Questions?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Snowflake optimization</dc:title>
  <dc:creator>Cornelsen, Erik</dc:creator>
  <cp:lastModifiedBy>Cornelsen, Erik</cp:lastModifiedBy>
  <cp:revision>12</cp:revision>
  <dcterms:created xsi:type="dcterms:W3CDTF">2021-12-27T21:37:58Z</dcterms:created>
  <dcterms:modified xsi:type="dcterms:W3CDTF">2022-01-06T18:22:37Z</dcterms:modified>
</cp:coreProperties>
</file>