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87" r:id="rId6"/>
    <p:sldId id="288" r:id="rId7"/>
    <p:sldId id="289" r:id="rId8"/>
    <p:sldId id="441" r:id="rId9"/>
    <p:sldId id="337" r:id="rId10"/>
    <p:sldId id="338" r:id="rId11"/>
    <p:sldId id="291" r:id="rId12"/>
    <p:sldId id="331" r:id="rId13"/>
    <p:sldId id="442" r:id="rId14"/>
    <p:sldId id="294" r:id="rId15"/>
    <p:sldId id="293" r:id="rId16"/>
    <p:sldId id="428" r:id="rId17"/>
    <p:sldId id="429" r:id="rId18"/>
    <p:sldId id="463" r:id="rId19"/>
    <p:sldId id="464" r:id="rId20"/>
    <p:sldId id="465" r:id="rId21"/>
    <p:sldId id="440" r:id="rId22"/>
    <p:sldId id="295" r:id="rId23"/>
    <p:sldId id="296" r:id="rId24"/>
    <p:sldId id="260" r:id="rId25"/>
    <p:sldId id="379" r:id="rId26"/>
    <p:sldId id="297" r:id="rId27"/>
    <p:sldId id="424" r:id="rId28"/>
    <p:sldId id="458" r:id="rId29"/>
    <p:sldId id="426" r:id="rId30"/>
    <p:sldId id="471" r:id="rId31"/>
    <p:sldId id="431" r:id="rId32"/>
    <p:sldId id="430" r:id="rId33"/>
    <p:sldId id="342" r:id="rId34"/>
    <p:sldId id="344" r:id="rId35"/>
    <p:sldId id="347" r:id="rId36"/>
    <p:sldId id="444" r:id="rId37"/>
    <p:sldId id="438" r:id="rId38"/>
    <p:sldId id="437" r:id="rId39"/>
    <p:sldId id="446" r:id="rId40"/>
    <p:sldId id="447" r:id="rId41"/>
    <p:sldId id="448" r:id="rId42"/>
    <p:sldId id="459" r:id="rId43"/>
    <p:sldId id="449" r:id="rId44"/>
    <p:sldId id="451" r:id="rId45"/>
    <p:sldId id="435" r:id="rId46"/>
    <p:sldId id="434" r:id="rId47"/>
    <p:sldId id="300" r:id="rId48"/>
    <p:sldId id="306" r:id="rId49"/>
    <p:sldId id="302" r:id="rId50"/>
    <p:sldId id="303" r:id="rId51"/>
    <p:sldId id="304" r:id="rId52"/>
    <p:sldId id="340" r:id="rId53"/>
    <p:sldId id="354" r:id="rId54"/>
    <p:sldId id="341" r:id="rId55"/>
    <p:sldId id="466" r:id="rId56"/>
    <p:sldId id="468" r:id="rId57"/>
    <p:sldId id="467" r:id="rId58"/>
    <p:sldId id="470" r:id="rId59"/>
    <p:sldId id="452" r:id="rId60"/>
    <p:sldId id="453" r:id="rId61"/>
    <p:sldId id="375" r:id="rId62"/>
    <p:sldId id="378" r:id="rId63"/>
    <p:sldId id="355" r:id="rId64"/>
    <p:sldId id="357" r:id="rId65"/>
    <p:sldId id="356" r:id="rId66"/>
    <p:sldId id="359" r:id="rId67"/>
    <p:sldId id="358" r:id="rId68"/>
    <p:sldId id="360" r:id="rId69"/>
    <p:sldId id="361" r:id="rId70"/>
    <p:sldId id="370" r:id="rId71"/>
    <p:sldId id="362" r:id="rId72"/>
    <p:sldId id="367" r:id="rId73"/>
    <p:sldId id="369" r:id="rId74"/>
    <p:sldId id="371" r:id="rId75"/>
    <p:sldId id="391" r:id="rId76"/>
    <p:sldId id="389" r:id="rId77"/>
    <p:sldId id="419" r:id="rId78"/>
    <p:sldId id="420" r:id="rId79"/>
    <p:sldId id="418" r:id="rId80"/>
    <p:sldId id="421" r:id="rId81"/>
    <p:sldId id="460" r:id="rId82"/>
    <p:sldId id="392" r:id="rId83"/>
    <p:sldId id="395" r:id="rId84"/>
    <p:sldId id="461" r:id="rId85"/>
    <p:sldId id="394" r:id="rId86"/>
    <p:sldId id="398" r:id="rId87"/>
    <p:sldId id="386" r:id="rId88"/>
    <p:sldId id="384" r:id="rId89"/>
    <p:sldId id="383" r:id="rId90"/>
    <p:sldId id="454" r:id="rId91"/>
    <p:sldId id="307" r:id="rId92"/>
    <p:sldId id="399" r:id="rId93"/>
    <p:sldId id="400" r:id="rId94"/>
    <p:sldId id="401" r:id="rId95"/>
    <p:sldId id="402" r:id="rId96"/>
    <p:sldId id="403" r:id="rId97"/>
    <p:sldId id="409" r:id="rId98"/>
    <p:sldId id="405" r:id="rId99"/>
    <p:sldId id="456" r:id="rId100"/>
    <p:sldId id="406" r:id="rId101"/>
    <p:sldId id="407" r:id="rId102"/>
    <p:sldId id="408" r:id="rId103"/>
    <p:sldId id="412" r:id="rId104"/>
    <p:sldId id="413" r:id="rId105"/>
    <p:sldId id="415" r:id="rId106"/>
    <p:sldId id="319" r:id="rId107"/>
    <p:sldId id="318" r:id="rId108"/>
    <p:sldId id="322" r:id="rId109"/>
    <p:sldId id="323" r:id="rId110"/>
    <p:sldId id="414" r:id="rId111"/>
    <p:sldId id="324" r:id="rId112"/>
    <p:sldId id="416" r:id="rId113"/>
    <p:sldId id="325" r:id="rId114"/>
    <p:sldId id="326" r:id="rId115"/>
    <p:sldId id="327" r:id="rId116"/>
    <p:sldId id="328" r:id="rId117"/>
    <p:sldId id="329" r:id="rId118"/>
    <p:sldId id="330" r:id="rId119"/>
    <p:sldId id="462" r:id="rId120"/>
    <p:sldId id="332" r:id="rId121"/>
    <p:sldId id="286" r:id="rId1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47210"/>
    <a:srgbClr val="33CCCC"/>
    <a:srgbClr val="000514"/>
    <a:srgbClr val="000000"/>
    <a:srgbClr val="00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94660"/>
  </p:normalViewPr>
  <p:slideViewPr>
    <p:cSldViewPr>
      <p:cViewPr varScale="1">
        <p:scale>
          <a:sx n="99" d="100"/>
          <a:sy n="99" d="100"/>
        </p:scale>
        <p:origin x="11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7EA86-97DD-4CE0-A10B-2FC23D8CC4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1180F3E-D108-4E42-AB5B-9FBFF4C71E52}">
      <dgm:prSet/>
      <dgm:spPr/>
      <dgm:t>
        <a:bodyPr/>
        <a:lstStyle/>
        <a:p>
          <a:pPr rtl="0"/>
          <a:r>
            <a:rPr lang="en-US" smtClean="0"/>
            <a:t>C</a:t>
          </a:r>
          <a:r>
            <a:rPr lang="zh-CN" smtClean="0"/>
            <a:t>语言为什么要规定先声明变量呢？为什么要指定变量的名字和对应的数据类型呢？</a:t>
          </a:r>
          <a:endParaRPr lang="zh-CN"/>
        </a:p>
      </dgm:t>
    </dgm:pt>
    <dgm:pt modelId="{1984F81B-DEB6-4DD3-AD5F-2593268DDCE5}" type="parTrans" cxnId="{04A3E967-C4F6-4493-AF44-1412BF808598}">
      <dgm:prSet/>
      <dgm:spPr/>
      <dgm:t>
        <a:bodyPr/>
        <a:lstStyle/>
        <a:p>
          <a:endParaRPr lang="zh-CN" altLang="en-US"/>
        </a:p>
      </dgm:t>
    </dgm:pt>
    <dgm:pt modelId="{B8BB0B59-311D-46A2-AEF5-88A69F2A372C}" type="sibTrans" cxnId="{04A3E967-C4F6-4493-AF44-1412BF808598}">
      <dgm:prSet/>
      <dgm:spPr/>
      <dgm:t>
        <a:bodyPr/>
        <a:lstStyle/>
        <a:p>
          <a:endParaRPr lang="zh-CN" altLang="en-US"/>
        </a:p>
      </dgm:t>
    </dgm:pt>
    <dgm:pt modelId="{AACBE773-EFBF-4502-A1CB-07C8CD3AB5FD}">
      <dgm:prSet/>
      <dgm:spPr/>
      <dgm:t>
        <a:bodyPr/>
        <a:lstStyle/>
        <a:p>
          <a:pPr rtl="0"/>
          <a:r>
            <a:rPr lang="zh-CN" smtClean="0"/>
            <a:t>（</a:t>
          </a:r>
          <a:r>
            <a:rPr lang="en-US" smtClean="0"/>
            <a:t>1</a:t>
          </a:r>
          <a:r>
            <a:rPr lang="zh-CN" smtClean="0"/>
            <a:t>）建立变量符号表。</a:t>
          </a:r>
          <a:endParaRPr lang="zh-CN"/>
        </a:p>
      </dgm:t>
    </dgm:pt>
    <dgm:pt modelId="{AC600461-BB3D-4ABD-946E-C34EC42023D3}" type="parTrans" cxnId="{5D2E3F15-0CF1-4A44-81CB-0E144A2E9F90}">
      <dgm:prSet/>
      <dgm:spPr/>
      <dgm:t>
        <a:bodyPr/>
        <a:lstStyle/>
        <a:p>
          <a:endParaRPr lang="zh-CN" altLang="en-US"/>
        </a:p>
      </dgm:t>
    </dgm:pt>
    <dgm:pt modelId="{3A0ECE1F-11E9-4613-9D32-7A96FD031834}" type="sibTrans" cxnId="{5D2E3F15-0CF1-4A44-81CB-0E144A2E9F90}">
      <dgm:prSet/>
      <dgm:spPr/>
      <dgm:t>
        <a:bodyPr/>
        <a:lstStyle/>
        <a:p>
          <a:endParaRPr lang="zh-CN" altLang="en-US"/>
        </a:p>
      </dgm:t>
    </dgm:pt>
    <dgm:pt modelId="{35B33BCA-ACB1-4435-88F1-0944A66DDCE6}">
      <dgm:prSet/>
      <dgm:spPr/>
      <dgm:t>
        <a:bodyPr/>
        <a:lstStyle/>
        <a:p>
          <a:pPr rtl="0"/>
          <a:r>
            <a:rPr lang="zh-CN" smtClean="0"/>
            <a:t>通过声明变量，编译器可以建立变量符号表，如此一来，程序中用到了多少变量，每个变量的类型是什么，编译器非常清楚，是否使用了没有声明的变量，编译器在编译期间就可以发现。从而帮助了程序员远离由于疏忽而将变量名写错的情况。</a:t>
          </a:r>
          <a:endParaRPr lang="zh-CN"/>
        </a:p>
      </dgm:t>
    </dgm:pt>
    <dgm:pt modelId="{048C0AA1-C44B-42C2-81CB-A03D627B3302}" type="parTrans" cxnId="{27D1808D-DE81-4C31-8C3C-B71964AAB42D}">
      <dgm:prSet/>
      <dgm:spPr/>
      <dgm:t>
        <a:bodyPr/>
        <a:lstStyle/>
        <a:p>
          <a:endParaRPr lang="zh-CN" altLang="en-US"/>
        </a:p>
      </dgm:t>
    </dgm:pt>
    <dgm:pt modelId="{2465D68E-7CF3-419C-9071-5A73A5FF90F2}" type="sibTrans" cxnId="{27D1808D-DE81-4C31-8C3C-B71964AAB42D}">
      <dgm:prSet/>
      <dgm:spPr/>
      <dgm:t>
        <a:bodyPr/>
        <a:lstStyle/>
        <a:p>
          <a:endParaRPr lang="zh-CN" altLang="en-US"/>
        </a:p>
      </dgm:t>
    </dgm:pt>
    <dgm:pt modelId="{5C40E0E7-467B-4612-BF60-84ABA8AA8C27}">
      <dgm:prSet/>
      <dgm:spPr/>
      <dgm:t>
        <a:bodyPr/>
        <a:lstStyle/>
        <a:p>
          <a:pPr rtl="0"/>
          <a:r>
            <a:rPr lang="zh-CN" smtClean="0"/>
            <a:t>（</a:t>
          </a:r>
          <a:r>
            <a:rPr lang="en-US" smtClean="0"/>
            <a:t>2</a:t>
          </a:r>
          <a:r>
            <a:rPr lang="zh-CN" smtClean="0"/>
            <a:t>）变量的数据类型指示系统分配多少内存空间。</a:t>
          </a:r>
          <a:endParaRPr lang="zh-CN"/>
        </a:p>
      </dgm:t>
    </dgm:pt>
    <dgm:pt modelId="{D71D10A1-798B-4598-BE4A-0EFC9CF22964}" type="parTrans" cxnId="{14B09D95-CB93-4EA1-841A-5F25EE804415}">
      <dgm:prSet/>
      <dgm:spPr/>
      <dgm:t>
        <a:bodyPr/>
        <a:lstStyle/>
        <a:p>
          <a:endParaRPr lang="zh-CN" altLang="en-US"/>
        </a:p>
      </dgm:t>
    </dgm:pt>
    <dgm:pt modelId="{8CEC1B98-A4CA-43CF-992D-52F84FD3B529}" type="sibTrans" cxnId="{14B09D95-CB93-4EA1-841A-5F25EE804415}">
      <dgm:prSet/>
      <dgm:spPr/>
      <dgm:t>
        <a:bodyPr/>
        <a:lstStyle/>
        <a:p>
          <a:endParaRPr lang="zh-CN" altLang="en-US"/>
        </a:p>
      </dgm:t>
    </dgm:pt>
    <dgm:pt modelId="{CD8BCBB6-38FC-41C6-9858-37D3B0299CE6}">
      <dgm:prSet/>
      <dgm:spPr/>
      <dgm:t>
        <a:bodyPr/>
        <a:lstStyle/>
        <a:p>
          <a:pPr rtl="0"/>
          <a:r>
            <a:rPr lang="zh-CN" smtClean="0"/>
            <a:t>（</a:t>
          </a:r>
          <a:r>
            <a:rPr lang="en-US" smtClean="0"/>
            <a:t>3</a:t>
          </a:r>
          <a:r>
            <a:rPr lang="zh-CN" smtClean="0"/>
            <a:t>）变量的数据类型指示了系统如何解释存储空间中的值。</a:t>
          </a:r>
          <a:endParaRPr lang="zh-CN"/>
        </a:p>
      </dgm:t>
    </dgm:pt>
    <dgm:pt modelId="{C0C4668F-4DEE-425F-BF45-56D4AA29A182}" type="parTrans" cxnId="{33389ED6-8737-4AB2-AB76-77578AECA6FF}">
      <dgm:prSet/>
      <dgm:spPr/>
      <dgm:t>
        <a:bodyPr/>
        <a:lstStyle/>
        <a:p>
          <a:endParaRPr lang="zh-CN" altLang="en-US"/>
        </a:p>
      </dgm:t>
    </dgm:pt>
    <dgm:pt modelId="{ED61A7B3-60C3-4912-9895-8DA2BF1E3A70}" type="sibTrans" cxnId="{33389ED6-8737-4AB2-AB76-77578AECA6FF}">
      <dgm:prSet/>
      <dgm:spPr/>
      <dgm:t>
        <a:bodyPr/>
        <a:lstStyle/>
        <a:p>
          <a:endParaRPr lang="zh-CN" altLang="en-US"/>
        </a:p>
      </dgm:t>
    </dgm:pt>
    <dgm:pt modelId="{563D4271-5F4F-49A2-97F4-B65CF4D5F556}">
      <dgm:prSet/>
      <dgm:spPr/>
      <dgm:t>
        <a:bodyPr/>
        <a:lstStyle/>
        <a:p>
          <a:pPr rtl="0"/>
          <a:r>
            <a:rPr lang="zh-CN" smtClean="0"/>
            <a:t>同样的数值，不同的类型将有不同的解释。</a:t>
          </a:r>
          <a:r>
            <a:rPr lang="en-US" smtClean="0"/>
            <a:t>int</a:t>
          </a:r>
          <a:r>
            <a:rPr lang="zh-CN" smtClean="0"/>
            <a:t>占据</a:t>
          </a:r>
          <a:r>
            <a:rPr lang="en-US" smtClean="0"/>
            <a:t>4</a:t>
          </a:r>
          <a:r>
            <a:rPr lang="zh-CN" smtClean="0"/>
            <a:t>个字节，</a:t>
          </a:r>
          <a:r>
            <a:rPr lang="en-US" smtClean="0"/>
            <a:t>float</a:t>
          </a:r>
          <a:r>
            <a:rPr lang="zh-CN" smtClean="0"/>
            <a:t>也占据</a:t>
          </a:r>
          <a:r>
            <a:rPr lang="en-US" smtClean="0"/>
            <a:t>4</a:t>
          </a:r>
          <a:r>
            <a:rPr lang="zh-CN" smtClean="0"/>
            <a:t>个字节，在内存中同样也是存储的二进制数，并且这个二进制数也没有标志区分当前是</a:t>
          </a:r>
          <a:r>
            <a:rPr lang="en-US" smtClean="0"/>
            <a:t>int</a:t>
          </a:r>
          <a:r>
            <a:rPr lang="zh-CN" smtClean="0"/>
            <a:t>型还是</a:t>
          </a:r>
          <a:r>
            <a:rPr lang="en-US" smtClean="0"/>
            <a:t>float</a:t>
          </a:r>
          <a:r>
            <a:rPr lang="zh-CN" smtClean="0"/>
            <a:t>型。如何区分？就是通过变量的数据类型来区分。由于声明建立了变量符号表，所以系统知道变量该如何解释。</a:t>
          </a:r>
          <a:endParaRPr lang="zh-CN"/>
        </a:p>
      </dgm:t>
    </dgm:pt>
    <dgm:pt modelId="{2B71AE1B-E8CB-4DED-B482-197B74E926DB}" type="parTrans" cxnId="{D8BB9EBB-BB07-4E57-80BC-3E6C40F1F5AC}">
      <dgm:prSet/>
      <dgm:spPr/>
      <dgm:t>
        <a:bodyPr/>
        <a:lstStyle/>
        <a:p>
          <a:endParaRPr lang="zh-CN" altLang="en-US"/>
        </a:p>
      </dgm:t>
    </dgm:pt>
    <dgm:pt modelId="{399517F6-77C1-4D48-A3D7-AEC38972825C}" type="sibTrans" cxnId="{D8BB9EBB-BB07-4E57-80BC-3E6C40F1F5AC}">
      <dgm:prSet/>
      <dgm:spPr/>
      <dgm:t>
        <a:bodyPr/>
        <a:lstStyle/>
        <a:p>
          <a:endParaRPr lang="zh-CN" altLang="en-US"/>
        </a:p>
      </dgm:t>
    </dgm:pt>
    <dgm:pt modelId="{2E99B11F-EDEA-4EDA-ADD3-7E0FD2576FD6}">
      <dgm:prSet/>
      <dgm:spPr/>
      <dgm:t>
        <a:bodyPr/>
        <a:lstStyle/>
        <a:p>
          <a:pPr rtl="0"/>
          <a:r>
            <a:rPr lang="zh-CN" smtClean="0"/>
            <a:t>（</a:t>
          </a:r>
          <a:r>
            <a:rPr lang="en-US" smtClean="0"/>
            <a:t>4</a:t>
          </a:r>
          <a:r>
            <a:rPr lang="zh-CN" smtClean="0"/>
            <a:t>）变量的数据类型确定了该变量的取值范围</a:t>
          </a:r>
          <a:endParaRPr lang="zh-CN"/>
        </a:p>
      </dgm:t>
    </dgm:pt>
    <dgm:pt modelId="{55B89CB8-C981-4A6F-A431-84346845F31D}" type="parTrans" cxnId="{794B1D66-C239-4309-9DB7-E4407B1C7B57}">
      <dgm:prSet/>
      <dgm:spPr/>
      <dgm:t>
        <a:bodyPr/>
        <a:lstStyle/>
        <a:p>
          <a:endParaRPr lang="zh-CN" altLang="en-US"/>
        </a:p>
      </dgm:t>
    </dgm:pt>
    <dgm:pt modelId="{FBA3D794-834A-4D71-8E3D-6B295E442989}" type="sibTrans" cxnId="{794B1D66-C239-4309-9DB7-E4407B1C7B57}">
      <dgm:prSet/>
      <dgm:spPr/>
      <dgm:t>
        <a:bodyPr/>
        <a:lstStyle/>
        <a:p>
          <a:endParaRPr lang="zh-CN" altLang="en-US"/>
        </a:p>
      </dgm:t>
    </dgm:pt>
    <dgm:pt modelId="{E30F6878-E98F-491F-B88E-68603735DF99}">
      <dgm:prSet/>
      <dgm:spPr/>
      <dgm:t>
        <a:bodyPr/>
        <a:lstStyle/>
        <a:p>
          <a:pPr rtl="0"/>
          <a:r>
            <a:rPr lang="zh-CN" smtClean="0"/>
            <a:t>例如短整型数据取值</a:t>
          </a:r>
          <a:r>
            <a:rPr lang="en-US" smtClean="0"/>
            <a:t>-32767</a:t>
          </a:r>
          <a:r>
            <a:rPr lang="zh-CN" smtClean="0"/>
            <a:t>～</a:t>
          </a:r>
          <a:r>
            <a:rPr lang="en-US" smtClean="0"/>
            <a:t>32767</a:t>
          </a:r>
          <a:r>
            <a:rPr lang="zh-CN" smtClean="0"/>
            <a:t>之间。</a:t>
          </a:r>
          <a:endParaRPr lang="zh-CN"/>
        </a:p>
      </dgm:t>
    </dgm:pt>
    <dgm:pt modelId="{ED22EA30-2730-4009-BC2B-3BBCD2FC622F}" type="parTrans" cxnId="{23C713D5-905B-42A0-B34D-E7E1A57CE8ED}">
      <dgm:prSet/>
      <dgm:spPr/>
      <dgm:t>
        <a:bodyPr/>
        <a:lstStyle/>
        <a:p>
          <a:endParaRPr lang="zh-CN" altLang="en-US"/>
        </a:p>
      </dgm:t>
    </dgm:pt>
    <dgm:pt modelId="{B8D7A723-3539-4CD6-BB13-099E8BFB7060}" type="sibTrans" cxnId="{23C713D5-905B-42A0-B34D-E7E1A57CE8ED}">
      <dgm:prSet/>
      <dgm:spPr/>
      <dgm:t>
        <a:bodyPr/>
        <a:lstStyle/>
        <a:p>
          <a:endParaRPr lang="zh-CN" altLang="en-US"/>
        </a:p>
      </dgm:t>
    </dgm:pt>
    <dgm:pt modelId="{8724E0F3-021F-448F-8B60-D3886A53066C}">
      <dgm:prSet/>
      <dgm:spPr/>
      <dgm:t>
        <a:bodyPr/>
        <a:lstStyle/>
        <a:p>
          <a:pPr rtl="0"/>
          <a:r>
            <a:rPr lang="zh-CN" smtClean="0"/>
            <a:t>（</a:t>
          </a:r>
          <a:r>
            <a:rPr lang="en-US" smtClean="0"/>
            <a:t>5</a:t>
          </a:r>
          <a:r>
            <a:rPr lang="zh-CN" smtClean="0"/>
            <a:t>）不同的数据类型有不同的操作</a:t>
          </a:r>
          <a:endParaRPr lang="zh-CN"/>
        </a:p>
      </dgm:t>
    </dgm:pt>
    <dgm:pt modelId="{C2662BDA-7A82-411D-8C5A-56687FC23C35}" type="parTrans" cxnId="{B2F5F64A-4285-4499-948A-BAB5800B2BD0}">
      <dgm:prSet/>
      <dgm:spPr/>
      <dgm:t>
        <a:bodyPr/>
        <a:lstStyle/>
        <a:p>
          <a:endParaRPr lang="zh-CN" altLang="en-US"/>
        </a:p>
      </dgm:t>
    </dgm:pt>
    <dgm:pt modelId="{02D9340A-6D13-40BB-8217-CE4D5A73401B}" type="sibTrans" cxnId="{B2F5F64A-4285-4499-948A-BAB5800B2BD0}">
      <dgm:prSet/>
      <dgm:spPr/>
      <dgm:t>
        <a:bodyPr/>
        <a:lstStyle/>
        <a:p>
          <a:endParaRPr lang="zh-CN" altLang="en-US"/>
        </a:p>
      </dgm:t>
    </dgm:pt>
    <dgm:pt modelId="{757BF380-83F8-4523-9F0B-B0F3B6240C65}">
      <dgm:prSet/>
      <dgm:spPr/>
      <dgm:t>
        <a:bodyPr/>
        <a:lstStyle/>
        <a:p>
          <a:pPr rtl="0"/>
          <a:r>
            <a:rPr lang="zh-CN" smtClean="0"/>
            <a:t>如整数可以求余。</a:t>
          </a:r>
          <a:r>
            <a:rPr lang="en-US" smtClean="0"/>
            <a:t>C</a:t>
          </a:r>
          <a:r>
            <a:rPr lang="zh-CN" smtClean="0"/>
            <a:t>语言用符号”</a:t>
          </a:r>
          <a:r>
            <a:rPr lang="en-US" smtClean="0"/>
            <a:t>%”</a:t>
          </a:r>
          <a:r>
            <a:rPr lang="zh-CN" smtClean="0"/>
            <a:t>表示求余。</a:t>
          </a:r>
          <a:r>
            <a:rPr lang="zh-CN" altLang="en-US" smtClean="0"/>
            <a:t>整数可以，实数不可以。</a:t>
          </a:r>
          <a:endParaRPr lang="en-US"/>
        </a:p>
      </dgm:t>
    </dgm:pt>
    <dgm:pt modelId="{097A23F3-C7DF-48A2-BA9B-27CB7AC6A5D9}" type="parTrans" cxnId="{80B3CB32-7896-4EDA-A855-7A17EFD445F5}">
      <dgm:prSet/>
      <dgm:spPr/>
      <dgm:t>
        <a:bodyPr/>
        <a:lstStyle/>
        <a:p>
          <a:endParaRPr lang="zh-CN" altLang="en-US"/>
        </a:p>
      </dgm:t>
    </dgm:pt>
    <dgm:pt modelId="{47ED2A6C-F7A5-4C9F-8817-6F7382B607EB}" type="sibTrans" cxnId="{80B3CB32-7896-4EDA-A855-7A17EFD445F5}">
      <dgm:prSet/>
      <dgm:spPr/>
      <dgm:t>
        <a:bodyPr/>
        <a:lstStyle/>
        <a:p>
          <a:endParaRPr lang="zh-CN" altLang="en-US"/>
        </a:p>
      </dgm:t>
    </dgm:pt>
    <dgm:pt modelId="{F8AA87BE-B34F-48DE-872C-B5B150E02EDB}" type="pres">
      <dgm:prSet presAssocID="{1D27EA86-97DD-4CE0-A10B-2FC23D8CC49D}" presName="linear" presStyleCnt="0">
        <dgm:presLayoutVars>
          <dgm:animLvl val="lvl"/>
          <dgm:resizeHandles val="exact"/>
        </dgm:presLayoutVars>
      </dgm:prSet>
      <dgm:spPr/>
      <dgm:t>
        <a:bodyPr/>
        <a:lstStyle/>
        <a:p>
          <a:endParaRPr lang="zh-CN" altLang="en-US"/>
        </a:p>
      </dgm:t>
    </dgm:pt>
    <dgm:pt modelId="{ABC59549-EB76-4359-87E6-9309077DAB33}" type="pres">
      <dgm:prSet presAssocID="{A1180F3E-D108-4E42-AB5B-9FBFF4C71E52}" presName="parentText" presStyleLbl="node1" presStyleIdx="0" presStyleCnt="6">
        <dgm:presLayoutVars>
          <dgm:chMax val="0"/>
          <dgm:bulletEnabled val="1"/>
        </dgm:presLayoutVars>
      </dgm:prSet>
      <dgm:spPr/>
      <dgm:t>
        <a:bodyPr/>
        <a:lstStyle/>
        <a:p>
          <a:endParaRPr lang="zh-CN" altLang="en-US"/>
        </a:p>
      </dgm:t>
    </dgm:pt>
    <dgm:pt modelId="{B21511CF-C1BA-4284-AAD2-BD39B32A4991}" type="pres">
      <dgm:prSet presAssocID="{B8BB0B59-311D-46A2-AEF5-88A69F2A372C}" presName="spacer" presStyleCnt="0"/>
      <dgm:spPr/>
    </dgm:pt>
    <dgm:pt modelId="{3959453B-37FC-47CD-AEFE-C3BEBD47E587}" type="pres">
      <dgm:prSet presAssocID="{AACBE773-EFBF-4502-A1CB-07C8CD3AB5FD}" presName="parentText" presStyleLbl="node1" presStyleIdx="1" presStyleCnt="6">
        <dgm:presLayoutVars>
          <dgm:chMax val="0"/>
          <dgm:bulletEnabled val="1"/>
        </dgm:presLayoutVars>
      </dgm:prSet>
      <dgm:spPr/>
      <dgm:t>
        <a:bodyPr/>
        <a:lstStyle/>
        <a:p>
          <a:endParaRPr lang="zh-CN" altLang="en-US"/>
        </a:p>
      </dgm:t>
    </dgm:pt>
    <dgm:pt modelId="{7B7C3A82-0C2E-429F-AE3E-E0A23315A6A2}" type="pres">
      <dgm:prSet presAssocID="{AACBE773-EFBF-4502-A1CB-07C8CD3AB5FD}" presName="childText" presStyleLbl="revTx" presStyleIdx="0" presStyleCnt="4">
        <dgm:presLayoutVars>
          <dgm:bulletEnabled val="1"/>
        </dgm:presLayoutVars>
      </dgm:prSet>
      <dgm:spPr/>
      <dgm:t>
        <a:bodyPr/>
        <a:lstStyle/>
        <a:p>
          <a:endParaRPr lang="zh-CN" altLang="en-US"/>
        </a:p>
      </dgm:t>
    </dgm:pt>
    <dgm:pt modelId="{D8F9A574-A04C-4EE1-95BD-D43114008B77}" type="pres">
      <dgm:prSet presAssocID="{5C40E0E7-467B-4612-BF60-84ABA8AA8C27}" presName="parentText" presStyleLbl="node1" presStyleIdx="2" presStyleCnt="6">
        <dgm:presLayoutVars>
          <dgm:chMax val="0"/>
          <dgm:bulletEnabled val="1"/>
        </dgm:presLayoutVars>
      </dgm:prSet>
      <dgm:spPr/>
      <dgm:t>
        <a:bodyPr/>
        <a:lstStyle/>
        <a:p>
          <a:endParaRPr lang="zh-CN" altLang="en-US"/>
        </a:p>
      </dgm:t>
    </dgm:pt>
    <dgm:pt modelId="{7E331D28-38C7-48CC-B60C-CCCB77DA06C6}" type="pres">
      <dgm:prSet presAssocID="{8CEC1B98-A4CA-43CF-992D-52F84FD3B529}" presName="spacer" presStyleCnt="0"/>
      <dgm:spPr/>
    </dgm:pt>
    <dgm:pt modelId="{998E6258-FF66-454C-9C7D-F209B75DED05}" type="pres">
      <dgm:prSet presAssocID="{CD8BCBB6-38FC-41C6-9858-37D3B0299CE6}" presName="parentText" presStyleLbl="node1" presStyleIdx="3" presStyleCnt="6">
        <dgm:presLayoutVars>
          <dgm:chMax val="0"/>
          <dgm:bulletEnabled val="1"/>
        </dgm:presLayoutVars>
      </dgm:prSet>
      <dgm:spPr/>
      <dgm:t>
        <a:bodyPr/>
        <a:lstStyle/>
        <a:p>
          <a:endParaRPr lang="zh-CN" altLang="en-US"/>
        </a:p>
      </dgm:t>
    </dgm:pt>
    <dgm:pt modelId="{FBDD148D-A51D-49E3-A167-96729C02C2E3}" type="pres">
      <dgm:prSet presAssocID="{CD8BCBB6-38FC-41C6-9858-37D3B0299CE6}" presName="childText" presStyleLbl="revTx" presStyleIdx="1" presStyleCnt="4">
        <dgm:presLayoutVars>
          <dgm:bulletEnabled val="1"/>
        </dgm:presLayoutVars>
      </dgm:prSet>
      <dgm:spPr/>
      <dgm:t>
        <a:bodyPr/>
        <a:lstStyle/>
        <a:p>
          <a:endParaRPr lang="zh-CN" altLang="en-US"/>
        </a:p>
      </dgm:t>
    </dgm:pt>
    <dgm:pt modelId="{97980C3C-974C-4654-BA70-47926271E345}" type="pres">
      <dgm:prSet presAssocID="{2E99B11F-EDEA-4EDA-ADD3-7E0FD2576FD6}" presName="parentText" presStyleLbl="node1" presStyleIdx="4" presStyleCnt="6">
        <dgm:presLayoutVars>
          <dgm:chMax val="0"/>
          <dgm:bulletEnabled val="1"/>
        </dgm:presLayoutVars>
      </dgm:prSet>
      <dgm:spPr/>
      <dgm:t>
        <a:bodyPr/>
        <a:lstStyle/>
        <a:p>
          <a:endParaRPr lang="zh-CN" altLang="en-US"/>
        </a:p>
      </dgm:t>
    </dgm:pt>
    <dgm:pt modelId="{08CC4792-A87A-438D-9B44-2A3D40601834}" type="pres">
      <dgm:prSet presAssocID="{2E99B11F-EDEA-4EDA-ADD3-7E0FD2576FD6}" presName="childText" presStyleLbl="revTx" presStyleIdx="2" presStyleCnt="4">
        <dgm:presLayoutVars>
          <dgm:bulletEnabled val="1"/>
        </dgm:presLayoutVars>
      </dgm:prSet>
      <dgm:spPr/>
      <dgm:t>
        <a:bodyPr/>
        <a:lstStyle/>
        <a:p>
          <a:endParaRPr lang="zh-CN" altLang="en-US"/>
        </a:p>
      </dgm:t>
    </dgm:pt>
    <dgm:pt modelId="{2B829230-8099-479D-B472-9956FE7EA799}" type="pres">
      <dgm:prSet presAssocID="{8724E0F3-021F-448F-8B60-D3886A53066C}" presName="parentText" presStyleLbl="node1" presStyleIdx="5" presStyleCnt="6">
        <dgm:presLayoutVars>
          <dgm:chMax val="0"/>
          <dgm:bulletEnabled val="1"/>
        </dgm:presLayoutVars>
      </dgm:prSet>
      <dgm:spPr/>
      <dgm:t>
        <a:bodyPr/>
        <a:lstStyle/>
        <a:p>
          <a:endParaRPr lang="zh-CN" altLang="en-US"/>
        </a:p>
      </dgm:t>
    </dgm:pt>
    <dgm:pt modelId="{9B688E9C-9DE3-43C1-A77F-03716DB99A5C}" type="pres">
      <dgm:prSet presAssocID="{8724E0F3-021F-448F-8B60-D3886A53066C}" presName="childText" presStyleLbl="revTx" presStyleIdx="3" presStyleCnt="4">
        <dgm:presLayoutVars>
          <dgm:bulletEnabled val="1"/>
        </dgm:presLayoutVars>
      </dgm:prSet>
      <dgm:spPr/>
      <dgm:t>
        <a:bodyPr/>
        <a:lstStyle/>
        <a:p>
          <a:endParaRPr lang="zh-CN" altLang="en-US"/>
        </a:p>
      </dgm:t>
    </dgm:pt>
  </dgm:ptLst>
  <dgm:cxnLst>
    <dgm:cxn modelId="{14B09D95-CB93-4EA1-841A-5F25EE804415}" srcId="{1D27EA86-97DD-4CE0-A10B-2FC23D8CC49D}" destId="{5C40E0E7-467B-4612-BF60-84ABA8AA8C27}" srcOrd="2" destOrd="0" parTransId="{D71D10A1-798B-4598-BE4A-0EFC9CF22964}" sibTransId="{8CEC1B98-A4CA-43CF-992D-52F84FD3B529}"/>
    <dgm:cxn modelId="{F9C427DC-1AC0-4863-BFB1-21EB3D93688E}" type="presOf" srcId="{2E99B11F-EDEA-4EDA-ADD3-7E0FD2576FD6}" destId="{97980C3C-974C-4654-BA70-47926271E345}" srcOrd="0" destOrd="0" presId="urn:microsoft.com/office/officeart/2005/8/layout/vList2"/>
    <dgm:cxn modelId="{E0F107D9-5D3B-4AE3-A219-B06E851B6856}" type="presOf" srcId="{CD8BCBB6-38FC-41C6-9858-37D3B0299CE6}" destId="{998E6258-FF66-454C-9C7D-F209B75DED05}" srcOrd="0" destOrd="0" presId="urn:microsoft.com/office/officeart/2005/8/layout/vList2"/>
    <dgm:cxn modelId="{33389ED6-8737-4AB2-AB76-77578AECA6FF}" srcId="{1D27EA86-97DD-4CE0-A10B-2FC23D8CC49D}" destId="{CD8BCBB6-38FC-41C6-9858-37D3B0299CE6}" srcOrd="3" destOrd="0" parTransId="{C0C4668F-4DEE-425F-BF45-56D4AA29A182}" sibTransId="{ED61A7B3-60C3-4912-9895-8DA2BF1E3A70}"/>
    <dgm:cxn modelId="{794B1D66-C239-4309-9DB7-E4407B1C7B57}" srcId="{1D27EA86-97DD-4CE0-A10B-2FC23D8CC49D}" destId="{2E99B11F-EDEA-4EDA-ADD3-7E0FD2576FD6}" srcOrd="4" destOrd="0" parTransId="{55B89CB8-C981-4A6F-A431-84346845F31D}" sibTransId="{FBA3D794-834A-4D71-8E3D-6B295E442989}"/>
    <dgm:cxn modelId="{80B3CB32-7896-4EDA-A855-7A17EFD445F5}" srcId="{8724E0F3-021F-448F-8B60-D3886A53066C}" destId="{757BF380-83F8-4523-9F0B-B0F3B6240C65}" srcOrd="0" destOrd="0" parTransId="{097A23F3-C7DF-48A2-BA9B-27CB7AC6A5D9}" sibTransId="{47ED2A6C-F7A5-4C9F-8817-6F7382B607EB}"/>
    <dgm:cxn modelId="{D8BB9EBB-BB07-4E57-80BC-3E6C40F1F5AC}" srcId="{CD8BCBB6-38FC-41C6-9858-37D3B0299CE6}" destId="{563D4271-5F4F-49A2-97F4-B65CF4D5F556}" srcOrd="0" destOrd="0" parTransId="{2B71AE1B-E8CB-4DED-B482-197B74E926DB}" sibTransId="{399517F6-77C1-4D48-A3D7-AEC38972825C}"/>
    <dgm:cxn modelId="{04A3E967-C4F6-4493-AF44-1412BF808598}" srcId="{1D27EA86-97DD-4CE0-A10B-2FC23D8CC49D}" destId="{A1180F3E-D108-4E42-AB5B-9FBFF4C71E52}" srcOrd="0" destOrd="0" parTransId="{1984F81B-DEB6-4DD3-AD5F-2593268DDCE5}" sibTransId="{B8BB0B59-311D-46A2-AEF5-88A69F2A372C}"/>
    <dgm:cxn modelId="{23C713D5-905B-42A0-B34D-E7E1A57CE8ED}" srcId="{2E99B11F-EDEA-4EDA-ADD3-7E0FD2576FD6}" destId="{E30F6878-E98F-491F-B88E-68603735DF99}" srcOrd="0" destOrd="0" parTransId="{ED22EA30-2730-4009-BC2B-3BBCD2FC622F}" sibTransId="{B8D7A723-3539-4CD6-BB13-099E8BFB7060}"/>
    <dgm:cxn modelId="{B80C201A-DDBA-44B3-A36A-CF9F69875E6A}" type="presOf" srcId="{757BF380-83F8-4523-9F0B-B0F3B6240C65}" destId="{9B688E9C-9DE3-43C1-A77F-03716DB99A5C}" srcOrd="0" destOrd="0" presId="urn:microsoft.com/office/officeart/2005/8/layout/vList2"/>
    <dgm:cxn modelId="{0BD3D7CF-24C5-4C05-B085-829C049EC694}" type="presOf" srcId="{35B33BCA-ACB1-4435-88F1-0944A66DDCE6}" destId="{7B7C3A82-0C2E-429F-AE3E-E0A23315A6A2}" srcOrd="0" destOrd="0" presId="urn:microsoft.com/office/officeart/2005/8/layout/vList2"/>
    <dgm:cxn modelId="{AF537C2F-87E5-487C-9C6B-A31ECF5EE768}" type="presOf" srcId="{8724E0F3-021F-448F-8B60-D3886A53066C}" destId="{2B829230-8099-479D-B472-9956FE7EA799}" srcOrd="0" destOrd="0" presId="urn:microsoft.com/office/officeart/2005/8/layout/vList2"/>
    <dgm:cxn modelId="{B2F5F64A-4285-4499-948A-BAB5800B2BD0}" srcId="{1D27EA86-97DD-4CE0-A10B-2FC23D8CC49D}" destId="{8724E0F3-021F-448F-8B60-D3886A53066C}" srcOrd="5" destOrd="0" parTransId="{C2662BDA-7A82-411D-8C5A-56687FC23C35}" sibTransId="{02D9340A-6D13-40BB-8217-CE4D5A73401B}"/>
    <dgm:cxn modelId="{6A083023-C843-4EDC-8FAB-E2E4E9B17025}" type="presOf" srcId="{AACBE773-EFBF-4502-A1CB-07C8CD3AB5FD}" destId="{3959453B-37FC-47CD-AEFE-C3BEBD47E587}" srcOrd="0" destOrd="0" presId="urn:microsoft.com/office/officeart/2005/8/layout/vList2"/>
    <dgm:cxn modelId="{AC13867A-950C-4E02-8BB8-B05BFD050B82}" type="presOf" srcId="{E30F6878-E98F-491F-B88E-68603735DF99}" destId="{08CC4792-A87A-438D-9B44-2A3D40601834}" srcOrd="0" destOrd="0" presId="urn:microsoft.com/office/officeart/2005/8/layout/vList2"/>
    <dgm:cxn modelId="{5D2E3F15-0CF1-4A44-81CB-0E144A2E9F90}" srcId="{1D27EA86-97DD-4CE0-A10B-2FC23D8CC49D}" destId="{AACBE773-EFBF-4502-A1CB-07C8CD3AB5FD}" srcOrd="1" destOrd="0" parTransId="{AC600461-BB3D-4ABD-946E-C34EC42023D3}" sibTransId="{3A0ECE1F-11E9-4613-9D32-7A96FD031834}"/>
    <dgm:cxn modelId="{560EF77D-DB06-4816-AE14-3A2707334057}" type="presOf" srcId="{1D27EA86-97DD-4CE0-A10B-2FC23D8CC49D}" destId="{F8AA87BE-B34F-48DE-872C-B5B150E02EDB}" srcOrd="0" destOrd="0" presId="urn:microsoft.com/office/officeart/2005/8/layout/vList2"/>
    <dgm:cxn modelId="{27D1808D-DE81-4C31-8C3C-B71964AAB42D}" srcId="{AACBE773-EFBF-4502-A1CB-07C8CD3AB5FD}" destId="{35B33BCA-ACB1-4435-88F1-0944A66DDCE6}" srcOrd="0" destOrd="0" parTransId="{048C0AA1-C44B-42C2-81CB-A03D627B3302}" sibTransId="{2465D68E-7CF3-419C-9071-5A73A5FF90F2}"/>
    <dgm:cxn modelId="{799143D4-AF69-4250-AD7B-12A8BEEE7680}" type="presOf" srcId="{5C40E0E7-467B-4612-BF60-84ABA8AA8C27}" destId="{D8F9A574-A04C-4EE1-95BD-D43114008B77}" srcOrd="0" destOrd="0" presId="urn:microsoft.com/office/officeart/2005/8/layout/vList2"/>
    <dgm:cxn modelId="{48F8CC32-59EA-44B5-AA7A-21012D82743C}" type="presOf" srcId="{563D4271-5F4F-49A2-97F4-B65CF4D5F556}" destId="{FBDD148D-A51D-49E3-A167-96729C02C2E3}" srcOrd="0" destOrd="0" presId="urn:microsoft.com/office/officeart/2005/8/layout/vList2"/>
    <dgm:cxn modelId="{313E52DB-E332-4721-91B3-C42C55A9C5B1}" type="presOf" srcId="{A1180F3E-D108-4E42-AB5B-9FBFF4C71E52}" destId="{ABC59549-EB76-4359-87E6-9309077DAB33}" srcOrd="0" destOrd="0" presId="urn:microsoft.com/office/officeart/2005/8/layout/vList2"/>
    <dgm:cxn modelId="{56EDFD36-39F8-4E5A-AC36-4CC61B871EDB}" type="presParOf" srcId="{F8AA87BE-B34F-48DE-872C-B5B150E02EDB}" destId="{ABC59549-EB76-4359-87E6-9309077DAB33}" srcOrd="0" destOrd="0" presId="urn:microsoft.com/office/officeart/2005/8/layout/vList2"/>
    <dgm:cxn modelId="{70AA1147-8857-4A23-8A2A-991945ACA14E}" type="presParOf" srcId="{F8AA87BE-B34F-48DE-872C-B5B150E02EDB}" destId="{B21511CF-C1BA-4284-AAD2-BD39B32A4991}" srcOrd="1" destOrd="0" presId="urn:microsoft.com/office/officeart/2005/8/layout/vList2"/>
    <dgm:cxn modelId="{136CF85C-F489-43D2-9102-B1549A9FCA76}" type="presParOf" srcId="{F8AA87BE-B34F-48DE-872C-B5B150E02EDB}" destId="{3959453B-37FC-47CD-AEFE-C3BEBD47E587}" srcOrd="2" destOrd="0" presId="urn:microsoft.com/office/officeart/2005/8/layout/vList2"/>
    <dgm:cxn modelId="{F2657C37-341C-47C2-A8A0-29DAFADA617A}" type="presParOf" srcId="{F8AA87BE-B34F-48DE-872C-B5B150E02EDB}" destId="{7B7C3A82-0C2E-429F-AE3E-E0A23315A6A2}" srcOrd="3" destOrd="0" presId="urn:microsoft.com/office/officeart/2005/8/layout/vList2"/>
    <dgm:cxn modelId="{297B2EC3-4E32-452D-A203-704A0C8BF6EA}" type="presParOf" srcId="{F8AA87BE-B34F-48DE-872C-B5B150E02EDB}" destId="{D8F9A574-A04C-4EE1-95BD-D43114008B77}" srcOrd="4" destOrd="0" presId="urn:microsoft.com/office/officeart/2005/8/layout/vList2"/>
    <dgm:cxn modelId="{9A4CF7D0-4C7E-493B-A059-79410C120A51}" type="presParOf" srcId="{F8AA87BE-B34F-48DE-872C-B5B150E02EDB}" destId="{7E331D28-38C7-48CC-B60C-CCCB77DA06C6}" srcOrd="5" destOrd="0" presId="urn:microsoft.com/office/officeart/2005/8/layout/vList2"/>
    <dgm:cxn modelId="{C8CA5358-5576-4622-A636-9DD4FE4CD961}" type="presParOf" srcId="{F8AA87BE-B34F-48DE-872C-B5B150E02EDB}" destId="{998E6258-FF66-454C-9C7D-F209B75DED05}" srcOrd="6" destOrd="0" presId="urn:microsoft.com/office/officeart/2005/8/layout/vList2"/>
    <dgm:cxn modelId="{E722133B-D5DB-4849-97E7-0B2ADE357411}" type="presParOf" srcId="{F8AA87BE-B34F-48DE-872C-B5B150E02EDB}" destId="{FBDD148D-A51D-49E3-A167-96729C02C2E3}" srcOrd="7" destOrd="0" presId="urn:microsoft.com/office/officeart/2005/8/layout/vList2"/>
    <dgm:cxn modelId="{4DB48736-F414-4366-9118-C5081651BE2F}" type="presParOf" srcId="{F8AA87BE-B34F-48DE-872C-B5B150E02EDB}" destId="{97980C3C-974C-4654-BA70-47926271E345}" srcOrd="8" destOrd="0" presId="urn:microsoft.com/office/officeart/2005/8/layout/vList2"/>
    <dgm:cxn modelId="{417DB0AA-69CF-459F-9CEF-07086F44CE3E}" type="presParOf" srcId="{F8AA87BE-B34F-48DE-872C-B5B150E02EDB}" destId="{08CC4792-A87A-438D-9B44-2A3D40601834}" srcOrd="9" destOrd="0" presId="urn:microsoft.com/office/officeart/2005/8/layout/vList2"/>
    <dgm:cxn modelId="{338F78E8-87F9-4F41-918C-890AB0C74B70}" type="presParOf" srcId="{F8AA87BE-B34F-48DE-872C-B5B150E02EDB}" destId="{2B829230-8099-479D-B472-9956FE7EA799}" srcOrd="10" destOrd="0" presId="urn:microsoft.com/office/officeart/2005/8/layout/vList2"/>
    <dgm:cxn modelId="{7B1ED033-2E6E-4478-8699-5FAE61E40A84}" type="presParOf" srcId="{F8AA87BE-B34F-48DE-872C-B5B150E02EDB}" destId="{9B688E9C-9DE3-43C1-A77F-03716DB99A5C}"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01B6C-0654-4392-9BD7-FD3CB3DE957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3A9AF6F0-B574-455A-AC99-D2FABCD71CE9}">
      <dgm:prSet/>
      <dgm:spPr/>
      <dgm:t>
        <a:bodyPr/>
        <a:lstStyle/>
        <a:p>
          <a:pPr rtl="0"/>
          <a:r>
            <a:rPr lang="zh-CN" smtClean="0"/>
            <a:t>在使用</a:t>
          </a:r>
          <a:r>
            <a:rPr lang="en-US" smtClean="0"/>
            <a:t>scanf</a:t>
          </a:r>
          <a:r>
            <a:rPr lang="zh-CN" smtClean="0"/>
            <a:t>函数时，有些需要注意的地方。</a:t>
          </a:r>
          <a:endParaRPr lang="zh-CN"/>
        </a:p>
      </dgm:t>
    </dgm:pt>
    <dgm:pt modelId="{420E5B4F-A57D-4921-B1FD-CAD160837F6B}" type="parTrans" cxnId="{C1F58758-2B28-490C-9145-301AF4B5B8C3}">
      <dgm:prSet/>
      <dgm:spPr/>
      <dgm:t>
        <a:bodyPr/>
        <a:lstStyle/>
        <a:p>
          <a:endParaRPr lang="zh-CN" altLang="en-US"/>
        </a:p>
      </dgm:t>
    </dgm:pt>
    <dgm:pt modelId="{E5ED2E7D-7C3D-47BF-B314-7D596C23273D}" type="sibTrans" cxnId="{C1F58758-2B28-490C-9145-301AF4B5B8C3}">
      <dgm:prSet/>
      <dgm:spPr/>
      <dgm:t>
        <a:bodyPr/>
        <a:lstStyle/>
        <a:p>
          <a:endParaRPr lang="zh-CN" altLang="en-US"/>
        </a:p>
      </dgm:t>
    </dgm:pt>
    <dgm:pt modelId="{3F2A8124-06F8-4733-AADD-497799FD4EC7}">
      <dgm:prSet>
        <dgm:style>
          <a:lnRef idx="0">
            <a:schemeClr val="dk1"/>
          </a:lnRef>
          <a:fillRef idx="3">
            <a:schemeClr val="dk1"/>
          </a:fillRef>
          <a:effectRef idx="3">
            <a:schemeClr val="dk1"/>
          </a:effectRef>
          <a:fontRef idx="minor">
            <a:schemeClr val="lt1"/>
          </a:fontRef>
        </dgm:style>
      </dgm:prSet>
      <dgm:spPr/>
      <dgm:t>
        <a:bodyPr/>
        <a:lstStyle/>
        <a:p>
          <a:pPr rtl="0"/>
          <a:r>
            <a:rPr lang="zh-CN" smtClean="0"/>
            <a:t>（</a:t>
          </a:r>
          <a:r>
            <a:rPr lang="en-US" smtClean="0"/>
            <a:t>1</a:t>
          </a:r>
          <a:r>
            <a:rPr lang="zh-CN" smtClean="0"/>
            <a:t>）注意变量表列中，应该是变量的地址。变量的地址通过求地址符</a:t>
          </a:r>
          <a:r>
            <a:rPr lang="en-US" smtClean="0"/>
            <a:t>&amp;</a:t>
          </a:r>
          <a:r>
            <a:rPr lang="zh-CN" smtClean="0"/>
            <a:t>得到。所以在写代码时千万要记住</a:t>
          </a:r>
          <a:r>
            <a:rPr lang="en-US" smtClean="0"/>
            <a:t>&amp;</a:t>
          </a:r>
          <a:r>
            <a:rPr lang="zh-CN" smtClean="0"/>
            <a:t>符号。</a:t>
          </a:r>
          <a:endParaRPr lang="zh-CN"/>
        </a:p>
      </dgm:t>
    </dgm:pt>
    <dgm:pt modelId="{03BD3F8B-E19E-4A9E-A960-CEC5F7E442CE}" type="parTrans" cxnId="{8B7326AB-B87B-47D0-9F3B-A82F38935950}">
      <dgm:prSet/>
      <dgm:spPr/>
      <dgm:t>
        <a:bodyPr/>
        <a:lstStyle/>
        <a:p>
          <a:endParaRPr lang="zh-CN" altLang="en-US"/>
        </a:p>
      </dgm:t>
    </dgm:pt>
    <dgm:pt modelId="{2D98C367-1A0F-4E29-87C8-40A50A15184F}" type="sibTrans" cxnId="{8B7326AB-B87B-47D0-9F3B-A82F38935950}">
      <dgm:prSet/>
      <dgm:spPr/>
      <dgm:t>
        <a:bodyPr/>
        <a:lstStyle/>
        <a:p>
          <a:endParaRPr lang="zh-CN" altLang="en-US"/>
        </a:p>
      </dgm:t>
    </dgm:pt>
    <dgm:pt modelId="{35357E7C-F130-475B-A1A1-1C66D46F93AE}">
      <dgm:prSet>
        <dgm:style>
          <a:lnRef idx="0">
            <a:schemeClr val="dk1"/>
          </a:lnRef>
          <a:fillRef idx="3">
            <a:schemeClr val="dk1"/>
          </a:fillRef>
          <a:effectRef idx="3">
            <a:schemeClr val="dk1"/>
          </a:effectRef>
          <a:fontRef idx="minor">
            <a:schemeClr val="lt1"/>
          </a:fontRef>
        </dgm:style>
      </dgm:prSet>
      <dgm:spPr/>
      <dgm:t>
        <a:bodyPr/>
        <a:lstStyle/>
        <a:p>
          <a:pPr rtl="0"/>
          <a:r>
            <a:rPr lang="zh-CN" smtClean="0"/>
            <a:t>（</a:t>
          </a:r>
          <a:r>
            <a:rPr lang="en-US" smtClean="0"/>
            <a:t>2</a:t>
          </a:r>
          <a:r>
            <a:rPr lang="zh-CN" smtClean="0"/>
            <a:t>）如果格式字符串中有非空白字符，也就是除了格式控制字符和空白字符之外的字符，则用户在输入的时候一定也要输入这些字符。否则将出现不匹配格式控制字符串的情况。为了使用户正确输入，编程时一定要考虑到用户是否清楚如何输入，最好在需要用户输入前提示如何输入的格式。</a:t>
          </a:r>
          <a:endParaRPr lang="zh-CN"/>
        </a:p>
      </dgm:t>
    </dgm:pt>
    <dgm:pt modelId="{66F12C37-04A0-406A-807A-21EA444FD443}" type="parTrans" cxnId="{D3F3B35F-D343-4FD8-A199-958175D8B95D}">
      <dgm:prSet/>
      <dgm:spPr/>
      <dgm:t>
        <a:bodyPr/>
        <a:lstStyle/>
        <a:p>
          <a:endParaRPr lang="zh-CN" altLang="en-US"/>
        </a:p>
      </dgm:t>
    </dgm:pt>
    <dgm:pt modelId="{EE4DB62F-5977-4EA3-85AC-407818EB881A}" type="sibTrans" cxnId="{D3F3B35F-D343-4FD8-A199-958175D8B95D}">
      <dgm:prSet/>
      <dgm:spPr/>
      <dgm:t>
        <a:bodyPr/>
        <a:lstStyle/>
        <a:p>
          <a:endParaRPr lang="zh-CN" altLang="en-US"/>
        </a:p>
      </dgm:t>
    </dgm:pt>
    <dgm:pt modelId="{5D7B1ED7-79AC-4C09-81C9-611792311B4F}">
      <dgm:prSet>
        <dgm:style>
          <a:lnRef idx="0">
            <a:schemeClr val="dk1"/>
          </a:lnRef>
          <a:fillRef idx="3">
            <a:schemeClr val="dk1"/>
          </a:fillRef>
          <a:effectRef idx="3">
            <a:schemeClr val="dk1"/>
          </a:effectRef>
          <a:fontRef idx="minor">
            <a:schemeClr val="lt1"/>
          </a:fontRef>
        </dgm:style>
      </dgm:prSet>
      <dgm:spPr/>
      <dgm:t>
        <a:bodyPr/>
        <a:lstStyle/>
        <a:p>
          <a:pPr rtl="0"/>
          <a:r>
            <a:rPr lang="zh-CN" smtClean="0"/>
            <a:t>（</a:t>
          </a:r>
          <a:r>
            <a:rPr lang="en-US" smtClean="0"/>
            <a:t>3</a:t>
          </a:r>
          <a:r>
            <a:rPr lang="zh-CN" smtClean="0"/>
            <a:t>）在用</a:t>
          </a:r>
          <a:r>
            <a:rPr lang="en-US" smtClean="0"/>
            <a:t>%c</a:t>
          </a:r>
          <a:r>
            <a:rPr lang="zh-CN" smtClean="0"/>
            <a:t>格式符时，空格字符和转义字符都被当作有效字符输入，如：</a:t>
          </a:r>
          <a:endParaRPr lang="zh-CN"/>
        </a:p>
      </dgm:t>
    </dgm:pt>
    <dgm:pt modelId="{C3475B2F-CDEF-412A-924B-783B803A7C01}" type="parTrans" cxnId="{8EB13D34-B50B-49F7-95F8-4CA548B4D681}">
      <dgm:prSet/>
      <dgm:spPr/>
      <dgm:t>
        <a:bodyPr/>
        <a:lstStyle/>
        <a:p>
          <a:endParaRPr lang="zh-CN" altLang="en-US"/>
        </a:p>
      </dgm:t>
    </dgm:pt>
    <dgm:pt modelId="{799A8416-7FF2-4857-A49E-DCA9EAB8930B}" type="sibTrans" cxnId="{8EB13D34-B50B-49F7-95F8-4CA548B4D681}">
      <dgm:prSet/>
      <dgm:spPr/>
      <dgm:t>
        <a:bodyPr/>
        <a:lstStyle/>
        <a:p>
          <a:endParaRPr lang="zh-CN" altLang="en-US"/>
        </a:p>
      </dgm:t>
    </dgm:pt>
    <dgm:pt modelId="{4EC76CCA-6613-4650-8C50-0AA56A8FF2CC}">
      <dgm:prSet>
        <dgm:style>
          <a:lnRef idx="0">
            <a:schemeClr val="dk1"/>
          </a:lnRef>
          <a:fillRef idx="3">
            <a:schemeClr val="dk1"/>
          </a:fillRef>
          <a:effectRef idx="3">
            <a:schemeClr val="dk1"/>
          </a:effectRef>
          <a:fontRef idx="minor">
            <a:schemeClr val="lt1"/>
          </a:fontRef>
        </dgm:style>
      </dgm:prSet>
      <dgm:spPr/>
      <dgm:t>
        <a:bodyPr/>
        <a:lstStyle/>
        <a:p>
          <a:pPr rtl="0"/>
          <a:r>
            <a:rPr lang="en-US" smtClean="0"/>
            <a:t>char c1,c2,c3;</a:t>
          </a:r>
          <a:endParaRPr lang="zh-CN"/>
        </a:p>
      </dgm:t>
    </dgm:pt>
    <dgm:pt modelId="{87AC07D7-617F-4C65-A3B7-B1B12CF5BA74}" type="parTrans" cxnId="{DB2B1DB6-FD08-4D6E-8DCE-191374747516}">
      <dgm:prSet/>
      <dgm:spPr/>
      <dgm:t>
        <a:bodyPr/>
        <a:lstStyle/>
        <a:p>
          <a:endParaRPr lang="zh-CN" altLang="en-US"/>
        </a:p>
      </dgm:t>
    </dgm:pt>
    <dgm:pt modelId="{EB94F4DF-D6E3-4880-8EEA-44CE0CD568ED}" type="sibTrans" cxnId="{DB2B1DB6-FD08-4D6E-8DCE-191374747516}">
      <dgm:prSet/>
      <dgm:spPr/>
      <dgm:t>
        <a:bodyPr/>
        <a:lstStyle/>
        <a:p>
          <a:endParaRPr lang="zh-CN" altLang="en-US"/>
        </a:p>
      </dgm:t>
    </dgm:pt>
    <dgm:pt modelId="{B3411E68-3BD8-4018-B67F-9558BEDDC742}">
      <dgm:prSet>
        <dgm:style>
          <a:lnRef idx="0">
            <a:schemeClr val="dk1"/>
          </a:lnRef>
          <a:fillRef idx="3">
            <a:schemeClr val="dk1"/>
          </a:fillRef>
          <a:effectRef idx="3">
            <a:schemeClr val="dk1"/>
          </a:effectRef>
          <a:fontRef idx="minor">
            <a:schemeClr val="lt1"/>
          </a:fontRef>
        </dgm:style>
      </dgm:prSet>
      <dgm:spPr/>
      <dgm:t>
        <a:bodyPr/>
        <a:lstStyle/>
        <a:p>
          <a:pPr rtl="0"/>
          <a:r>
            <a:rPr lang="en-US" smtClean="0"/>
            <a:t>scanf("%c%c%c",&amp;c1,&amp;c2,&amp;c3);</a:t>
          </a:r>
          <a:endParaRPr lang="zh-CN"/>
        </a:p>
      </dgm:t>
    </dgm:pt>
    <dgm:pt modelId="{C4128674-03D7-4D63-BECB-7801C2D6A3AC}" type="parTrans" cxnId="{0AB21458-9222-43B5-9DAB-1AC58B50F477}">
      <dgm:prSet/>
      <dgm:spPr/>
      <dgm:t>
        <a:bodyPr/>
        <a:lstStyle/>
        <a:p>
          <a:endParaRPr lang="zh-CN" altLang="en-US"/>
        </a:p>
      </dgm:t>
    </dgm:pt>
    <dgm:pt modelId="{63CA03DB-EA2B-4C6C-A883-1F82FB4951B9}" type="sibTrans" cxnId="{0AB21458-9222-43B5-9DAB-1AC58B50F477}">
      <dgm:prSet/>
      <dgm:spPr/>
      <dgm:t>
        <a:bodyPr/>
        <a:lstStyle/>
        <a:p>
          <a:endParaRPr lang="zh-CN" altLang="en-US"/>
        </a:p>
      </dgm:t>
    </dgm:pt>
    <dgm:pt modelId="{02C080E5-C22B-452A-A093-13CDFE59FC5A}">
      <dgm:prSet>
        <dgm:style>
          <a:lnRef idx="0">
            <a:schemeClr val="dk1"/>
          </a:lnRef>
          <a:fillRef idx="3">
            <a:schemeClr val="dk1"/>
          </a:fillRef>
          <a:effectRef idx="3">
            <a:schemeClr val="dk1"/>
          </a:effectRef>
          <a:fontRef idx="minor">
            <a:schemeClr val="lt1"/>
          </a:fontRef>
        </dgm:style>
      </dgm:prSet>
      <dgm:spPr/>
      <dgm:t>
        <a:bodyPr/>
        <a:lstStyle/>
        <a:p>
          <a:pPr rtl="0"/>
          <a:r>
            <a:rPr lang="en-US" smtClean="0"/>
            <a:t>printf("\n[%c] [%c] [%c]",c1,c2,c3);</a:t>
          </a:r>
          <a:r>
            <a:rPr lang="zh-CN" smtClean="0"/>
            <a:t>输入</a:t>
          </a:r>
          <a:r>
            <a:rPr lang="en-US" smtClean="0"/>
            <a:t>:</a:t>
          </a:r>
          <a:endParaRPr lang="zh-CN"/>
        </a:p>
      </dgm:t>
    </dgm:pt>
    <dgm:pt modelId="{520BB626-E74B-44D7-93EB-957765E510F1}" type="parTrans" cxnId="{64425F1C-903D-483D-BF07-BCC8AEB53653}">
      <dgm:prSet/>
      <dgm:spPr/>
      <dgm:t>
        <a:bodyPr/>
        <a:lstStyle/>
        <a:p>
          <a:endParaRPr lang="zh-CN" altLang="en-US"/>
        </a:p>
      </dgm:t>
    </dgm:pt>
    <dgm:pt modelId="{EC5ECB04-7A44-4264-8AE0-942E50179FE0}" type="sibTrans" cxnId="{64425F1C-903D-483D-BF07-BCC8AEB53653}">
      <dgm:prSet/>
      <dgm:spPr/>
      <dgm:t>
        <a:bodyPr/>
        <a:lstStyle/>
        <a:p>
          <a:endParaRPr lang="zh-CN" altLang="en-US"/>
        </a:p>
      </dgm:t>
    </dgm:pt>
    <dgm:pt modelId="{298DE2C5-984A-4671-A404-5863DFB47C99}">
      <dgm:prSet>
        <dgm:style>
          <a:lnRef idx="0">
            <a:schemeClr val="dk1"/>
          </a:lnRef>
          <a:fillRef idx="3">
            <a:schemeClr val="dk1"/>
          </a:fillRef>
          <a:effectRef idx="3">
            <a:schemeClr val="dk1"/>
          </a:effectRef>
          <a:fontRef idx="minor">
            <a:schemeClr val="lt1"/>
          </a:fontRef>
        </dgm:style>
      </dgm:prSet>
      <dgm:spPr/>
      <dgm:t>
        <a:bodyPr/>
        <a:lstStyle/>
        <a:p>
          <a:pPr rtl="0"/>
          <a:r>
            <a:rPr lang="zh-CN" smtClean="0"/>
            <a:t>（</a:t>
          </a:r>
          <a:r>
            <a:rPr lang="en-US" smtClean="0"/>
            <a:t>4</a:t>
          </a:r>
          <a:r>
            <a:rPr lang="zh-CN" smtClean="0"/>
            <a:t>）以回车作为下达开始解析命令。整个输入以回车结束。</a:t>
          </a:r>
          <a:endParaRPr lang="zh-CN"/>
        </a:p>
      </dgm:t>
    </dgm:pt>
    <dgm:pt modelId="{346DDC43-9A1A-42D3-903D-6BBD1C8FD92F}" type="parTrans" cxnId="{4DFA7699-80EA-4B12-86F4-1146A093F2E3}">
      <dgm:prSet/>
      <dgm:spPr/>
      <dgm:t>
        <a:bodyPr/>
        <a:lstStyle/>
        <a:p>
          <a:endParaRPr lang="zh-CN" altLang="en-US"/>
        </a:p>
      </dgm:t>
    </dgm:pt>
    <dgm:pt modelId="{1BB7F52C-6B1D-4203-8D02-4048D100FE21}" type="sibTrans" cxnId="{4DFA7699-80EA-4B12-86F4-1146A093F2E3}">
      <dgm:prSet/>
      <dgm:spPr/>
      <dgm:t>
        <a:bodyPr/>
        <a:lstStyle/>
        <a:p>
          <a:endParaRPr lang="zh-CN" altLang="en-US"/>
        </a:p>
      </dgm:t>
    </dgm:pt>
    <dgm:pt modelId="{C9CFD3B3-6FE6-432D-B86E-2B75A1B20D31}">
      <dgm:prSet>
        <dgm:style>
          <a:lnRef idx="0">
            <a:schemeClr val="dk1"/>
          </a:lnRef>
          <a:fillRef idx="3">
            <a:schemeClr val="dk1"/>
          </a:fillRef>
          <a:effectRef idx="3">
            <a:schemeClr val="dk1"/>
          </a:effectRef>
          <a:fontRef idx="minor">
            <a:schemeClr val="lt1"/>
          </a:fontRef>
        </dgm:style>
      </dgm:prSet>
      <dgm:spPr/>
      <dgm:t>
        <a:bodyPr/>
        <a:lstStyle/>
        <a:p>
          <a:pPr rtl="0"/>
          <a:r>
            <a:rPr lang="zh-CN" smtClean="0"/>
            <a:t>如果输入的数据满足了</a:t>
          </a:r>
          <a:r>
            <a:rPr lang="en-US" smtClean="0"/>
            <a:t>scanf</a:t>
          </a:r>
          <a:r>
            <a:rPr lang="zh-CN" smtClean="0"/>
            <a:t>对需要，则输入结束，如果回车后数据不够，则回车只当作一个空白符。</a:t>
          </a:r>
          <a:endParaRPr lang="zh-CN"/>
        </a:p>
      </dgm:t>
    </dgm:pt>
    <dgm:pt modelId="{18ABEA4E-B7EB-4D3C-93A5-1C886BEB034A}" type="parTrans" cxnId="{530B8B06-3745-47B4-BFBC-C5556CFCE985}">
      <dgm:prSet/>
      <dgm:spPr/>
      <dgm:t>
        <a:bodyPr/>
        <a:lstStyle/>
        <a:p>
          <a:endParaRPr lang="zh-CN" altLang="en-US"/>
        </a:p>
      </dgm:t>
    </dgm:pt>
    <dgm:pt modelId="{3978FD85-A4CC-4904-8129-1A5C102C24D5}" type="sibTrans" cxnId="{530B8B06-3745-47B4-BFBC-C5556CFCE985}">
      <dgm:prSet/>
      <dgm:spPr/>
      <dgm:t>
        <a:bodyPr/>
        <a:lstStyle/>
        <a:p>
          <a:endParaRPr lang="zh-CN" altLang="en-US"/>
        </a:p>
      </dgm:t>
    </dgm:pt>
    <dgm:pt modelId="{F2D3532D-7985-4046-9B6F-041CB1288AC3}">
      <dgm:prSet>
        <dgm:style>
          <a:lnRef idx="0">
            <a:schemeClr val="dk1"/>
          </a:lnRef>
          <a:fillRef idx="3">
            <a:schemeClr val="dk1"/>
          </a:fillRef>
          <a:effectRef idx="3">
            <a:schemeClr val="dk1"/>
          </a:effectRef>
          <a:fontRef idx="minor">
            <a:schemeClr val="lt1"/>
          </a:fontRef>
        </dgm:style>
      </dgm:prSet>
      <dgm:spPr/>
      <dgm:t>
        <a:bodyPr/>
        <a:lstStyle/>
        <a:p>
          <a:pPr rtl="0"/>
          <a:r>
            <a:rPr lang="zh-CN" smtClean="0"/>
            <a:t>（</a:t>
          </a:r>
          <a:r>
            <a:rPr lang="en-US" smtClean="0"/>
            <a:t>5</a:t>
          </a:r>
          <a:r>
            <a:rPr lang="zh-CN" smtClean="0"/>
            <a:t>）</a:t>
          </a:r>
          <a:r>
            <a:rPr lang="en-US" smtClean="0"/>
            <a:t>scanf</a:t>
          </a:r>
          <a:r>
            <a:rPr lang="zh-CN" smtClean="0"/>
            <a:t>解析数据，下列情况认为解析出来一个数据：</a:t>
          </a:r>
          <a:endParaRPr lang="zh-CN"/>
        </a:p>
      </dgm:t>
    </dgm:pt>
    <dgm:pt modelId="{5463C626-9525-4540-95B5-50E2BF20A523}" type="parTrans" cxnId="{E1B872C9-A799-4E60-98F6-E0EF36C1392B}">
      <dgm:prSet/>
      <dgm:spPr/>
      <dgm:t>
        <a:bodyPr/>
        <a:lstStyle/>
        <a:p>
          <a:endParaRPr lang="zh-CN" altLang="en-US"/>
        </a:p>
      </dgm:t>
    </dgm:pt>
    <dgm:pt modelId="{FE4A8B95-B996-4C43-BE8E-C72D8F38B123}" type="sibTrans" cxnId="{E1B872C9-A799-4E60-98F6-E0EF36C1392B}">
      <dgm:prSet/>
      <dgm:spPr/>
      <dgm:t>
        <a:bodyPr/>
        <a:lstStyle/>
        <a:p>
          <a:endParaRPr lang="zh-CN" altLang="en-US"/>
        </a:p>
      </dgm:t>
    </dgm:pt>
    <dgm:pt modelId="{7A293DCC-7B0A-4729-9F6B-6F0F7548EB70}">
      <dgm:prSet>
        <dgm:style>
          <a:lnRef idx="0">
            <a:schemeClr val="dk1"/>
          </a:lnRef>
          <a:fillRef idx="3">
            <a:schemeClr val="dk1"/>
          </a:fillRef>
          <a:effectRef idx="3">
            <a:schemeClr val="dk1"/>
          </a:effectRef>
          <a:fontRef idx="minor">
            <a:schemeClr val="lt1"/>
          </a:fontRef>
        </dgm:style>
      </dgm:prSet>
      <dgm:spPr/>
      <dgm:t>
        <a:bodyPr/>
        <a:lstStyle/>
        <a:p>
          <a:pPr rtl="0"/>
          <a:r>
            <a:rPr lang="zh-CN" smtClean="0"/>
            <a:t>读入非字符型数据时，遇到空白字符。</a:t>
          </a:r>
          <a:endParaRPr lang="zh-CN"/>
        </a:p>
      </dgm:t>
    </dgm:pt>
    <dgm:pt modelId="{B0A34514-7F41-453B-924E-FF55E761F8F5}" type="parTrans" cxnId="{52E44BA2-AE20-4283-BE1B-B33EE38CEC16}">
      <dgm:prSet/>
      <dgm:spPr/>
      <dgm:t>
        <a:bodyPr/>
        <a:lstStyle/>
        <a:p>
          <a:endParaRPr lang="zh-CN" altLang="en-US"/>
        </a:p>
      </dgm:t>
    </dgm:pt>
    <dgm:pt modelId="{1087C64A-C9F0-4B0F-9650-F371CCB5BFB2}" type="sibTrans" cxnId="{52E44BA2-AE20-4283-BE1B-B33EE38CEC16}">
      <dgm:prSet/>
      <dgm:spPr/>
      <dgm:t>
        <a:bodyPr/>
        <a:lstStyle/>
        <a:p>
          <a:endParaRPr lang="zh-CN" altLang="en-US"/>
        </a:p>
      </dgm:t>
    </dgm:pt>
    <dgm:pt modelId="{E5703DFF-028B-4FF5-AF5A-B06BDBB481E5}">
      <dgm:prSet>
        <dgm:style>
          <a:lnRef idx="0">
            <a:schemeClr val="dk1"/>
          </a:lnRef>
          <a:fillRef idx="3">
            <a:schemeClr val="dk1"/>
          </a:fillRef>
          <a:effectRef idx="3">
            <a:schemeClr val="dk1"/>
          </a:effectRef>
          <a:fontRef idx="minor">
            <a:schemeClr val="lt1"/>
          </a:fontRef>
        </dgm:style>
      </dgm:prSet>
      <dgm:spPr/>
      <dgm:t>
        <a:bodyPr/>
        <a:lstStyle/>
        <a:p>
          <a:pPr rtl="0"/>
          <a:r>
            <a:rPr lang="zh-CN" smtClean="0"/>
            <a:t>有宽度指示时，读入到相应的宽度。如</a:t>
          </a:r>
          <a:r>
            <a:rPr lang="en-US" smtClean="0"/>
            <a:t>%3d</a:t>
          </a:r>
          <a:r>
            <a:rPr lang="zh-CN" smtClean="0"/>
            <a:t>，则只解析</a:t>
          </a:r>
          <a:r>
            <a:rPr lang="en-US" smtClean="0"/>
            <a:t>3</a:t>
          </a:r>
          <a:r>
            <a:rPr lang="zh-CN" smtClean="0"/>
            <a:t>个数字即认为读入这个整数完毕。</a:t>
          </a:r>
          <a:endParaRPr lang="zh-CN"/>
        </a:p>
      </dgm:t>
    </dgm:pt>
    <dgm:pt modelId="{D8E7CAFB-E348-447C-8A99-5DE835BDBD27}" type="parTrans" cxnId="{F093AB85-E557-4362-8601-1F04D7ED0891}">
      <dgm:prSet/>
      <dgm:spPr/>
      <dgm:t>
        <a:bodyPr/>
        <a:lstStyle/>
        <a:p>
          <a:endParaRPr lang="zh-CN" altLang="en-US"/>
        </a:p>
      </dgm:t>
    </dgm:pt>
    <dgm:pt modelId="{3F92AF99-D9BC-4E20-9BF9-32FDFF9A0CE4}" type="sibTrans" cxnId="{F093AB85-E557-4362-8601-1F04D7ED0891}">
      <dgm:prSet/>
      <dgm:spPr/>
      <dgm:t>
        <a:bodyPr/>
        <a:lstStyle/>
        <a:p>
          <a:endParaRPr lang="zh-CN" altLang="en-US"/>
        </a:p>
      </dgm:t>
    </dgm:pt>
    <dgm:pt modelId="{449E4884-5F36-4332-A162-E6ECF62A2458}" type="pres">
      <dgm:prSet presAssocID="{7EB01B6C-0654-4392-9BD7-FD3CB3DE9575}" presName="linear" presStyleCnt="0">
        <dgm:presLayoutVars>
          <dgm:animLvl val="lvl"/>
          <dgm:resizeHandles val="exact"/>
        </dgm:presLayoutVars>
      </dgm:prSet>
      <dgm:spPr/>
      <dgm:t>
        <a:bodyPr/>
        <a:lstStyle/>
        <a:p>
          <a:endParaRPr lang="zh-CN" altLang="en-US"/>
        </a:p>
      </dgm:t>
    </dgm:pt>
    <dgm:pt modelId="{72493DCE-1FB4-436E-87D7-9BBF890C75E3}" type="pres">
      <dgm:prSet presAssocID="{3A9AF6F0-B574-455A-AC99-D2FABCD71CE9}" presName="parentText" presStyleLbl="node1" presStyleIdx="0" presStyleCnt="1">
        <dgm:presLayoutVars>
          <dgm:chMax val="0"/>
          <dgm:bulletEnabled val="1"/>
        </dgm:presLayoutVars>
      </dgm:prSet>
      <dgm:spPr/>
      <dgm:t>
        <a:bodyPr/>
        <a:lstStyle/>
        <a:p>
          <a:endParaRPr lang="zh-CN" altLang="en-US"/>
        </a:p>
      </dgm:t>
    </dgm:pt>
    <dgm:pt modelId="{49ABF282-3043-485A-8ADF-77768EEBD599}" type="pres">
      <dgm:prSet presAssocID="{3A9AF6F0-B574-455A-AC99-D2FABCD71CE9}" presName="childText" presStyleLbl="revTx" presStyleIdx="0" presStyleCnt="1">
        <dgm:presLayoutVars>
          <dgm:bulletEnabled val="1"/>
        </dgm:presLayoutVars>
      </dgm:prSet>
      <dgm:spPr/>
      <dgm:t>
        <a:bodyPr/>
        <a:lstStyle/>
        <a:p>
          <a:endParaRPr lang="zh-CN" altLang="en-US"/>
        </a:p>
      </dgm:t>
    </dgm:pt>
  </dgm:ptLst>
  <dgm:cxnLst>
    <dgm:cxn modelId="{4DFA7699-80EA-4B12-86F4-1146A093F2E3}" srcId="{3A9AF6F0-B574-455A-AC99-D2FABCD71CE9}" destId="{298DE2C5-984A-4671-A404-5863DFB47C99}" srcOrd="3" destOrd="0" parTransId="{346DDC43-9A1A-42D3-903D-6BBD1C8FD92F}" sibTransId="{1BB7F52C-6B1D-4203-8D02-4048D100FE21}"/>
    <dgm:cxn modelId="{8B7326AB-B87B-47D0-9F3B-A82F38935950}" srcId="{3A9AF6F0-B574-455A-AC99-D2FABCD71CE9}" destId="{3F2A8124-06F8-4733-AADD-497799FD4EC7}" srcOrd="0" destOrd="0" parTransId="{03BD3F8B-E19E-4A9E-A960-CEC5F7E442CE}" sibTransId="{2D98C367-1A0F-4E29-87C8-40A50A15184F}"/>
    <dgm:cxn modelId="{EBB682FF-2F29-4EF9-8EB9-D75129066550}" type="presOf" srcId="{02C080E5-C22B-452A-A093-13CDFE59FC5A}" destId="{49ABF282-3043-485A-8ADF-77768EEBD599}" srcOrd="0" destOrd="5" presId="urn:microsoft.com/office/officeart/2005/8/layout/vList2"/>
    <dgm:cxn modelId="{DB2B1DB6-FD08-4D6E-8DCE-191374747516}" srcId="{5D7B1ED7-79AC-4C09-81C9-611792311B4F}" destId="{4EC76CCA-6613-4650-8C50-0AA56A8FF2CC}" srcOrd="0" destOrd="0" parTransId="{87AC07D7-617F-4C65-A3B7-B1B12CF5BA74}" sibTransId="{EB94F4DF-D6E3-4880-8EEA-44CE0CD568ED}"/>
    <dgm:cxn modelId="{F093AB85-E557-4362-8601-1F04D7ED0891}" srcId="{F2D3532D-7985-4046-9B6F-041CB1288AC3}" destId="{E5703DFF-028B-4FF5-AF5A-B06BDBB481E5}" srcOrd="1" destOrd="0" parTransId="{D8E7CAFB-E348-447C-8A99-5DE835BDBD27}" sibTransId="{3F92AF99-D9BC-4E20-9BF9-32FDFF9A0CE4}"/>
    <dgm:cxn modelId="{D3F3B35F-D343-4FD8-A199-958175D8B95D}" srcId="{3A9AF6F0-B574-455A-AC99-D2FABCD71CE9}" destId="{35357E7C-F130-475B-A1A1-1C66D46F93AE}" srcOrd="1" destOrd="0" parTransId="{66F12C37-04A0-406A-807A-21EA444FD443}" sibTransId="{EE4DB62F-5977-4EA3-85AC-407818EB881A}"/>
    <dgm:cxn modelId="{52E44BA2-AE20-4283-BE1B-B33EE38CEC16}" srcId="{F2D3532D-7985-4046-9B6F-041CB1288AC3}" destId="{7A293DCC-7B0A-4729-9F6B-6F0F7548EB70}" srcOrd="0" destOrd="0" parTransId="{B0A34514-7F41-453B-924E-FF55E761F8F5}" sibTransId="{1087C64A-C9F0-4B0F-9650-F371CCB5BFB2}"/>
    <dgm:cxn modelId="{67F68096-D362-42E2-9545-C5D291247019}" type="presOf" srcId="{B3411E68-3BD8-4018-B67F-9558BEDDC742}" destId="{49ABF282-3043-485A-8ADF-77768EEBD599}" srcOrd="0" destOrd="4" presId="urn:microsoft.com/office/officeart/2005/8/layout/vList2"/>
    <dgm:cxn modelId="{530B8B06-3745-47B4-BFBC-C5556CFCE985}" srcId="{298DE2C5-984A-4671-A404-5863DFB47C99}" destId="{C9CFD3B3-6FE6-432D-B86E-2B75A1B20D31}" srcOrd="0" destOrd="0" parTransId="{18ABEA4E-B7EB-4D3C-93A5-1C886BEB034A}" sibTransId="{3978FD85-A4CC-4904-8129-1A5C102C24D5}"/>
    <dgm:cxn modelId="{506F1F61-E31D-4418-9387-B7E65A4FE29F}" type="presOf" srcId="{7EB01B6C-0654-4392-9BD7-FD3CB3DE9575}" destId="{449E4884-5F36-4332-A162-E6ECF62A2458}" srcOrd="0" destOrd="0" presId="urn:microsoft.com/office/officeart/2005/8/layout/vList2"/>
    <dgm:cxn modelId="{65055193-B6FB-469D-8451-0043ED50DC45}" type="presOf" srcId="{298DE2C5-984A-4671-A404-5863DFB47C99}" destId="{49ABF282-3043-485A-8ADF-77768EEBD599}" srcOrd="0" destOrd="6" presId="urn:microsoft.com/office/officeart/2005/8/layout/vList2"/>
    <dgm:cxn modelId="{17EE0677-66E5-4BB8-8701-43F9B41A2D16}" type="presOf" srcId="{35357E7C-F130-475B-A1A1-1C66D46F93AE}" destId="{49ABF282-3043-485A-8ADF-77768EEBD599}" srcOrd="0" destOrd="1" presId="urn:microsoft.com/office/officeart/2005/8/layout/vList2"/>
    <dgm:cxn modelId="{2E101466-B45C-4706-B888-22C3142E7293}" type="presOf" srcId="{3F2A8124-06F8-4733-AADD-497799FD4EC7}" destId="{49ABF282-3043-485A-8ADF-77768EEBD599}" srcOrd="0" destOrd="0" presId="urn:microsoft.com/office/officeart/2005/8/layout/vList2"/>
    <dgm:cxn modelId="{3B580946-F562-41ED-BCA4-86CB62413596}" type="presOf" srcId="{F2D3532D-7985-4046-9B6F-041CB1288AC3}" destId="{49ABF282-3043-485A-8ADF-77768EEBD599}" srcOrd="0" destOrd="8" presId="urn:microsoft.com/office/officeart/2005/8/layout/vList2"/>
    <dgm:cxn modelId="{8EB13D34-B50B-49F7-95F8-4CA548B4D681}" srcId="{3A9AF6F0-B574-455A-AC99-D2FABCD71CE9}" destId="{5D7B1ED7-79AC-4C09-81C9-611792311B4F}" srcOrd="2" destOrd="0" parTransId="{C3475B2F-CDEF-412A-924B-783B803A7C01}" sibTransId="{799A8416-7FF2-4857-A49E-DCA9EAB8930B}"/>
    <dgm:cxn modelId="{7C35B85D-5197-4C53-9155-526FD6CCEA17}" type="presOf" srcId="{7A293DCC-7B0A-4729-9F6B-6F0F7548EB70}" destId="{49ABF282-3043-485A-8ADF-77768EEBD599}" srcOrd="0" destOrd="9" presId="urn:microsoft.com/office/officeart/2005/8/layout/vList2"/>
    <dgm:cxn modelId="{E14227AE-ED91-443D-8096-FF14EDF9430A}" type="presOf" srcId="{C9CFD3B3-6FE6-432D-B86E-2B75A1B20D31}" destId="{49ABF282-3043-485A-8ADF-77768EEBD599}" srcOrd="0" destOrd="7" presId="urn:microsoft.com/office/officeart/2005/8/layout/vList2"/>
    <dgm:cxn modelId="{D8B33D51-6D99-4081-A319-8DE4B1D1D9DC}" type="presOf" srcId="{3A9AF6F0-B574-455A-AC99-D2FABCD71CE9}" destId="{72493DCE-1FB4-436E-87D7-9BBF890C75E3}" srcOrd="0" destOrd="0" presId="urn:microsoft.com/office/officeart/2005/8/layout/vList2"/>
    <dgm:cxn modelId="{B67398FB-155D-4A06-AE82-6D2154C5894F}" type="presOf" srcId="{5D7B1ED7-79AC-4C09-81C9-611792311B4F}" destId="{49ABF282-3043-485A-8ADF-77768EEBD599}" srcOrd="0" destOrd="2" presId="urn:microsoft.com/office/officeart/2005/8/layout/vList2"/>
    <dgm:cxn modelId="{E1B872C9-A799-4E60-98F6-E0EF36C1392B}" srcId="{3A9AF6F0-B574-455A-AC99-D2FABCD71CE9}" destId="{F2D3532D-7985-4046-9B6F-041CB1288AC3}" srcOrd="4" destOrd="0" parTransId="{5463C626-9525-4540-95B5-50E2BF20A523}" sibTransId="{FE4A8B95-B996-4C43-BE8E-C72D8F38B123}"/>
    <dgm:cxn modelId="{C1F58758-2B28-490C-9145-301AF4B5B8C3}" srcId="{7EB01B6C-0654-4392-9BD7-FD3CB3DE9575}" destId="{3A9AF6F0-B574-455A-AC99-D2FABCD71CE9}" srcOrd="0" destOrd="0" parTransId="{420E5B4F-A57D-4921-B1FD-CAD160837F6B}" sibTransId="{E5ED2E7D-7C3D-47BF-B314-7D596C23273D}"/>
    <dgm:cxn modelId="{750C23AB-EBAB-429D-A351-1FC8762BF8BB}" type="presOf" srcId="{4EC76CCA-6613-4650-8C50-0AA56A8FF2CC}" destId="{49ABF282-3043-485A-8ADF-77768EEBD599}" srcOrd="0" destOrd="3" presId="urn:microsoft.com/office/officeart/2005/8/layout/vList2"/>
    <dgm:cxn modelId="{64425F1C-903D-483D-BF07-BCC8AEB53653}" srcId="{5D7B1ED7-79AC-4C09-81C9-611792311B4F}" destId="{02C080E5-C22B-452A-A093-13CDFE59FC5A}" srcOrd="2" destOrd="0" parTransId="{520BB626-E74B-44D7-93EB-957765E510F1}" sibTransId="{EC5ECB04-7A44-4264-8AE0-942E50179FE0}"/>
    <dgm:cxn modelId="{0AB21458-9222-43B5-9DAB-1AC58B50F477}" srcId="{5D7B1ED7-79AC-4C09-81C9-611792311B4F}" destId="{B3411E68-3BD8-4018-B67F-9558BEDDC742}" srcOrd="1" destOrd="0" parTransId="{C4128674-03D7-4D63-BECB-7801C2D6A3AC}" sibTransId="{63CA03DB-EA2B-4C6C-A883-1F82FB4951B9}"/>
    <dgm:cxn modelId="{05B9561C-5272-40E3-A315-26DBF977B277}" type="presOf" srcId="{E5703DFF-028B-4FF5-AF5A-B06BDBB481E5}" destId="{49ABF282-3043-485A-8ADF-77768EEBD599}" srcOrd="0" destOrd="10" presId="urn:microsoft.com/office/officeart/2005/8/layout/vList2"/>
    <dgm:cxn modelId="{572B0196-CE1E-48C5-B0F9-D778084C9593}" type="presParOf" srcId="{449E4884-5F36-4332-A162-E6ECF62A2458}" destId="{72493DCE-1FB4-436E-87D7-9BBF890C75E3}" srcOrd="0" destOrd="0" presId="urn:microsoft.com/office/officeart/2005/8/layout/vList2"/>
    <dgm:cxn modelId="{AB8E3E2D-2F73-42CE-A764-F89977B0960A}" type="presParOf" srcId="{449E4884-5F36-4332-A162-E6ECF62A2458}" destId="{49ABF282-3043-485A-8ADF-77768EEBD59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59549-EB76-4359-87E6-9309077DAB33}">
      <dsp:nvSpPr>
        <dsp:cNvPr id="0" name=""/>
        <dsp:cNvSpPr/>
      </dsp:nvSpPr>
      <dsp:spPr>
        <a:xfrm>
          <a:off x="0" y="190501"/>
          <a:ext cx="8929688" cy="501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C</a:t>
          </a:r>
          <a:r>
            <a:rPr lang="zh-CN" sz="1600" kern="1200" smtClean="0"/>
            <a:t>语言为什么要规定先声明变量呢？为什么要指定变量的名字和对应的数据类型呢？</a:t>
          </a:r>
          <a:endParaRPr lang="zh-CN" sz="1600" kern="1200"/>
        </a:p>
      </dsp:txBody>
      <dsp:txXfrm>
        <a:off x="24502" y="215003"/>
        <a:ext cx="8880684" cy="452926"/>
      </dsp:txXfrm>
    </dsp:sp>
    <dsp:sp modelId="{3959453B-37FC-47CD-AEFE-C3BEBD47E587}">
      <dsp:nvSpPr>
        <dsp:cNvPr id="0" name=""/>
        <dsp:cNvSpPr/>
      </dsp:nvSpPr>
      <dsp:spPr>
        <a:xfrm>
          <a:off x="0" y="738511"/>
          <a:ext cx="8929688" cy="501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a:t>
          </a:r>
          <a:r>
            <a:rPr lang="en-US" sz="1600" kern="1200" smtClean="0"/>
            <a:t>1</a:t>
          </a:r>
          <a:r>
            <a:rPr lang="zh-CN" sz="1600" kern="1200" smtClean="0"/>
            <a:t>）建立变量符号表。</a:t>
          </a:r>
          <a:endParaRPr lang="zh-CN" sz="1600" kern="1200"/>
        </a:p>
      </dsp:txBody>
      <dsp:txXfrm>
        <a:off x="24502" y="763013"/>
        <a:ext cx="8880684" cy="452926"/>
      </dsp:txXfrm>
    </dsp:sp>
    <dsp:sp modelId="{7B7C3A82-0C2E-429F-AE3E-E0A23315A6A2}">
      <dsp:nvSpPr>
        <dsp:cNvPr id="0" name=""/>
        <dsp:cNvSpPr/>
      </dsp:nvSpPr>
      <dsp:spPr>
        <a:xfrm>
          <a:off x="0" y="1240441"/>
          <a:ext cx="8929688"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518"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zh-CN" sz="1200" kern="1200" smtClean="0"/>
            <a:t>通过声明变量，编译器可以建立变量符号表，如此一来，程序中用到了多少变量，每个变量的类型是什么，编译器非常清楚，是否使用了没有声明的变量，编译器在编译期间就可以发现。从而帮助了程序员远离由于疏忽而将变量名写错的情况。</a:t>
          </a:r>
          <a:endParaRPr lang="zh-CN" sz="1200" kern="1200"/>
        </a:p>
      </dsp:txBody>
      <dsp:txXfrm>
        <a:off x="0" y="1240441"/>
        <a:ext cx="8929688" cy="513360"/>
      </dsp:txXfrm>
    </dsp:sp>
    <dsp:sp modelId="{D8F9A574-A04C-4EE1-95BD-D43114008B77}">
      <dsp:nvSpPr>
        <dsp:cNvPr id="0" name=""/>
        <dsp:cNvSpPr/>
      </dsp:nvSpPr>
      <dsp:spPr>
        <a:xfrm>
          <a:off x="0" y="1753801"/>
          <a:ext cx="8929688" cy="501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a:t>
          </a:r>
          <a:r>
            <a:rPr lang="en-US" sz="1600" kern="1200" smtClean="0"/>
            <a:t>2</a:t>
          </a:r>
          <a:r>
            <a:rPr lang="zh-CN" sz="1600" kern="1200" smtClean="0"/>
            <a:t>）变量的数据类型指示系统分配多少内存空间。</a:t>
          </a:r>
          <a:endParaRPr lang="zh-CN" sz="1600" kern="1200"/>
        </a:p>
      </dsp:txBody>
      <dsp:txXfrm>
        <a:off x="24502" y="1778303"/>
        <a:ext cx="8880684" cy="452926"/>
      </dsp:txXfrm>
    </dsp:sp>
    <dsp:sp modelId="{998E6258-FF66-454C-9C7D-F209B75DED05}">
      <dsp:nvSpPr>
        <dsp:cNvPr id="0" name=""/>
        <dsp:cNvSpPr/>
      </dsp:nvSpPr>
      <dsp:spPr>
        <a:xfrm>
          <a:off x="0" y="2301812"/>
          <a:ext cx="8929688" cy="501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a:t>
          </a:r>
          <a:r>
            <a:rPr lang="en-US" sz="1600" kern="1200" smtClean="0"/>
            <a:t>3</a:t>
          </a:r>
          <a:r>
            <a:rPr lang="zh-CN" sz="1600" kern="1200" smtClean="0"/>
            <a:t>）变量的数据类型指示了系统如何解释存储空间中的值。</a:t>
          </a:r>
          <a:endParaRPr lang="zh-CN" sz="1600" kern="1200"/>
        </a:p>
      </dsp:txBody>
      <dsp:txXfrm>
        <a:off x="24502" y="2326314"/>
        <a:ext cx="8880684" cy="452926"/>
      </dsp:txXfrm>
    </dsp:sp>
    <dsp:sp modelId="{FBDD148D-A51D-49E3-A167-96729C02C2E3}">
      <dsp:nvSpPr>
        <dsp:cNvPr id="0" name=""/>
        <dsp:cNvSpPr/>
      </dsp:nvSpPr>
      <dsp:spPr>
        <a:xfrm>
          <a:off x="0" y="2803742"/>
          <a:ext cx="8929688"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518"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zh-CN" sz="1200" kern="1200" smtClean="0"/>
            <a:t>同样的数值，不同的类型将有不同的解释。</a:t>
          </a:r>
          <a:r>
            <a:rPr lang="en-US" sz="1200" kern="1200" smtClean="0"/>
            <a:t>int</a:t>
          </a:r>
          <a:r>
            <a:rPr lang="zh-CN" sz="1200" kern="1200" smtClean="0"/>
            <a:t>占据</a:t>
          </a:r>
          <a:r>
            <a:rPr lang="en-US" sz="1200" kern="1200" smtClean="0"/>
            <a:t>4</a:t>
          </a:r>
          <a:r>
            <a:rPr lang="zh-CN" sz="1200" kern="1200" smtClean="0"/>
            <a:t>个字节，</a:t>
          </a:r>
          <a:r>
            <a:rPr lang="en-US" sz="1200" kern="1200" smtClean="0"/>
            <a:t>float</a:t>
          </a:r>
          <a:r>
            <a:rPr lang="zh-CN" sz="1200" kern="1200" smtClean="0"/>
            <a:t>也占据</a:t>
          </a:r>
          <a:r>
            <a:rPr lang="en-US" sz="1200" kern="1200" smtClean="0"/>
            <a:t>4</a:t>
          </a:r>
          <a:r>
            <a:rPr lang="zh-CN" sz="1200" kern="1200" smtClean="0"/>
            <a:t>个字节，在内存中同样也是存储的二进制数，并且这个二进制数也没有标志区分当前是</a:t>
          </a:r>
          <a:r>
            <a:rPr lang="en-US" sz="1200" kern="1200" smtClean="0"/>
            <a:t>int</a:t>
          </a:r>
          <a:r>
            <a:rPr lang="zh-CN" sz="1200" kern="1200" smtClean="0"/>
            <a:t>型还是</a:t>
          </a:r>
          <a:r>
            <a:rPr lang="en-US" sz="1200" kern="1200" smtClean="0"/>
            <a:t>float</a:t>
          </a:r>
          <a:r>
            <a:rPr lang="zh-CN" sz="1200" kern="1200" smtClean="0"/>
            <a:t>型。如何区分？就是通过变量的数据类型来区分。由于声明建立了变量符号表，所以系统知道变量该如何解释。</a:t>
          </a:r>
          <a:endParaRPr lang="zh-CN" sz="1200" kern="1200"/>
        </a:p>
      </dsp:txBody>
      <dsp:txXfrm>
        <a:off x="0" y="2803742"/>
        <a:ext cx="8929688" cy="761760"/>
      </dsp:txXfrm>
    </dsp:sp>
    <dsp:sp modelId="{97980C3C-974C-4654-BA70-47926271E345}">
      <dsp:nvSpPr>
        <dsp:cNvPr id="0" name=""/>
        <dsp:cNvSpPr/>
      </dsp:nvSpPr>
      <dsp:spPr>
        <a:xfrm>
          <a:off x="0" y="3565502"/>
          <a:ext cx="8929688" cy="501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a:t>
          </a:r>
          <a:r>
            <a:rPr lang="en-US" sz="1600" kern="1200" smtClean="0"/>
            <a:t>4</a:t>
          </a:r>
          <a:r>
            <a:rPr lang="zh-CN" sz="1600" kern="1200" smtClean="0"/>
            <a:t>）变量的数据类型确定了该变量的取值范围</a:t>
          </a:r>
          <a:endParaRPr lang="zh-CN" sz="1600" kern="1200"/>
        </a:p>
      </dsp:txBody>
      <dsp:txXfrm>
        <a:off x="24502" y="3590004"/>
        <a:ext cx="8880684" cy="452926"/>
      </dsp:txXfrm>
    </dsp:sp>
    <dsp:sp modelId="{08CC4792-A87A-438D-9B44-2A3D40601834}">
      <dsp:nvSpPr>
        <dsp:cNvPr id="0" name=""/>
        <dsp:cNvSpPr/>
      </dsp:nvSpPr>
      <dsp:spPr>
        <a:xfrm>
          <a:off x="0" y="4067432"/>
          <a:ext cx="892968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518"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zh-CN" sz="1200" kern="1200" smtClean="0"/>
            <a:t>例如短整型数据取值</a:t>
          </a:r>
          <a:r>
            <a:rPr lang="en-US" sz="1200" kern="1200" smtClean="0"/>
            <a:t>-32767</a:t>
          </a:r>
          <a:r>
            <a:rPr lang="zh-CN" sz="1200" kern="1200" smtClean="0"/>
            <a:t>～</a:t>
          </a:r>
          <a:r>
            <a:rPr lang="en-US" sz="1200" kern="1200" smtClean="0"/>
            <a:t>32767</a:t>
          </a:r>
          <a:r>
            <a:rPr lang="zh-CN" sz="1200" kern="1200" smtClean="0"/>
            <a:t>之间。</a:t>
          </a:r>
          <a:endParaRPr lang="zh-CN" sz="1200" kern="1200"/>
        </a:p>
      </dsp:txBody>
      <dsp:txXfrm>
        <a:off x="0" y="4067432"/>
        <a:ext cx="8929688" cy="281520"/>
      </dsp:txXfrm>
    </dsp:sp>
    <dsp:sp modelId="{2B829230-8099-479D-B472-9956FE7EA799}">
      <dsp:nvSpPr>
        <dsp:cNvPr id="0" name=""/>
        <dsp:cNvSpPr/>
      </dsp:nvSpPr>
      <dsp:spPr>
        <a:xfrm>
          <a:off x="0" y="4348952"/>
          <a:ext cx="8929688" cy="501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a:t>
          </a:r>
          <a:r>
            <a:rPr lang="en-US" sz="1600" kern="1200" smtClean="0"/>
            <a:t>5</a:t>
          </a:r>
          <a:r>
            <a:rPr lang="zh-CN" sz="1600" kern="1200" smtClean="0"/>
            <a:t>）不同的数据类型有不同的操作</a:t>
          </a:r>
          <a:endParaRPr lang="zh-CN" sz="1600" kern="1200"/>
        </a:p>
      </dsp:txBody>
      <dsp:txXfrm>
        <a:off x="24502" y="4373454"/>
        <a:ext cx="8880684" cy="452926"/>
      </dsp:txXfrm>
    </dsp:sp>
    <dsp:sp modelId="{9B688E9C-9DE3-43C1-A77F-03716DB99A5C}">
      <dsp:nvSpPr>
        <dsp:cNvPr id="0" name=""/>
        <dsp:cNvSpPr/>
      </dsp:nvSpPr>
      <dsp:spPr>
        <a:xfrm>
          <a:off x="0" y="4850882"/>
          <a:ext cx="892968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518"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zh-CN" sz="1200" kern="1200" smtClean="0"/>
            <a:t>如整数可以求余。</a:t>
          </a:r>
          <a:r>
            <a:rPr lang="en-US" sz="1200" kern="1200" smtClean="0"/>
            <a:t>C</a:t>
          </a:r>
          <a:r>
            <a:rPr lang="zh-CN" sz="1200" kern="1200" smtClean="0"/>
            <a:t>语言用符号”</a:t>
          </a:r>
          <a:r>
            <a:rPr lang="en-US" sz="1200" kern="1200" smtClean="0"/>
            <a:t>%”</a:t>
          </a:r>
          <a:r>
            <a:rPr lang="zh-CN" sz="1200" kern="1200" smtClean="0"/>
            <a:t>表示求余。</a:t>
          </a:r>
          <a:r>
            <a:rPr lang="zh-CN" altLang="en-US" sz="1200" kern="1200" smtClean="0"/>
            <a:t>整数可以，实数不可以。</a:t>
          </a:r>
          <a:endParaRPr lang="en-US" sz="1200" kern="1200"/>
        </a:p>
      </dsp:txBody>
      <dsp:txXfrm>
        <a:off x="0" y="4850882"/>
        <a:ext cx="8929688" cy="28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93DCE-1FB4-436E-87D7-9BBF890C75E3}">
      <dsp:nvSpPr>
        <dsp:cNvPr id="0" name=""/>
        <dsp:cNvSpPr/>
      </dsp:nvSpPr>
      <dsp:spPr>
        <a:xfrm>
          <a:off x="0" y="208337"/>
          <a:ext cx="8429655" cy="5475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在使用</a:t>
          </a:r>
          <a:r>
            <a:rPr lang="en-US" sz="1800" kern="1200" smtClean="0"/>
            <a:t>scanf</a:t>
          </a:r>
          <a:r>
            <a:rPr lang="zh-CN" sz="1800" kern="1200" smtClean="0"/>
            <a:t>函数时，有些需要注意的地方。</a:t>
          </a:r>
          <a:endParaRPr lang="zh-CN" sz="1800" kern="1200"/>
        </a:p>
      </dsp:txBody>
      <dsp:txXfrm>
        <a:off x="26730" y="235067"/>
        <a:ext cx="8376195" cy="494100"/>
      </dsp:txXfrm>
    </dsp:sp>
    <dsp:sp modelId="{49ABF282-3043-485A-8ADF-77768EEBD599}">
      <dsp:nvSpPr>
        <dsp:cNvPr id="0" name=""/>
        <dsp:cNvSpPr/>
      </dsp:nvSpPr>
      <dsp:spPr>
        <a:xfrm>
          <a:off x="0" y="755897"/>
          <a:ext cx="8429655" cy="4322160"/>
        </a:xfrm>
        <a:prstGeom prst="rect">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267642"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smtClean="0"/>
            <a:t>（</a:t>
          </a:r>
          <a:r>
            <a:rPr lang="en-US" sz="1400" kern="1200" smtClean="0"/>
            <a:t>1</a:t>
          </a:r>
          <a:r>
            <a:rPr lang="zh-CN" sz="1400" kern="1200" smtClean="0"/>
            <a:t>）注意变量表列中，应该是变量的地址。变量的地址通过求地址符</a:t>
          </a:r>
          <a:r>
            <a:rPr lang="en-US" sz="1400" kern="1200" smtClean="0"/>
            <a:t>&amp;</a:t>
          </a:r>
          <a:r>
            <a:rPr lang="zh-CN" sz="1400" kern="1200" smtClean="0"/>
            <a:t>得到。所以在写代码时千万要记住</a:t>
          </a:r>
          <a:r>
            <a:rPr lang="en-US" sz="1400" kern="1200" smtClean="0"/>
            <a:t>&amp;</a:t>
          </a:r>
          <a:r>
            <a:rPr lang="zh-CN" sz="1400" kern="1200" smtClean="0"/>
            <a:t>符号。</a:t>
          </a:r>
          <a:endParaRPr lang="zh-CN" sz="1400" kern="1200"/>
        </a:p>
        <a:p>
          <a:pPr marL="114300" lvl="1" indent="-114300" algn="l" defTabSz="622300" rtl="0">
            <a:lnSpc>
              <a:spcPct val="90000"/>
            </a:lnSpc>
            <a:spcBef>
              <a:spcPct val="0"/>
            </a:spcBef>
            <a:spcAft>
              <a:spcPct val="20000"/>
            </a:spcAft>
            <a:buChar char="••"/>
          </a:pPr>
          <a:r>
            <a:rPr lang="zh-CN" sz="1400" kern="1200" smtClean="0"/>
            <a:t>（</a:t>
          </a:r>
          <a:r>
            <a:rPr lang="en-US" sz="1400" kern="1200" smtClean="0"/>
            <a:t>2</a:t>
          </a:r>
          <a:r>
            <a:rPr lang="zh-CN" sz="1400" kern="1200" smtClean="0"/>
            <a:t>）如果格式字符串中有非空白字符，也就是除了格式控制字符和空白字符之外的字符，则用户在输入的时候一定也要输入这些字符。否则将出现不匹配格式控制字符串的情况。为了使用户正确输入，编程时一定要考虑到用户是否清楚如何输入，最好在需要用户输入前提示如何输入的格式。</a:t>
          </a:r>
          <a:endParaRPr lang="zh-CN" sz="1400" kern="1200"/>
        </a:p>
        <a:p>
          <a:pPr marL="114300" lvl="1" indent="-114300" algn="l" defTabSz="622300" rtl="0">
            <a:lnSpc>
              <a:spcPct val="90000"/>
            </a:lnSpc>
            <a:spcBef>
              <a:spcPct val="0"/>
            </a:spcBef>
            <a:spcAft>
              <a:spcPct val="20000"/>
            </a:spcAft>
            <a:buChar char="••"/>
          </a:pPr>
          <a:r>
            <a:rPr lang="zh-CN" sz="1400" kern="1200" smtClean="0"/>
            <a:t>（</a:t>
          </a:r>
          <a:r>
            <a:rPr lang="en-US" sz="1400" kern="1200" smtClean="0"/>
            <a:t>3</a:t>
          </a:r>
          <a:r>
            <a:rPr lang="zh-CN" sz="1400" kern="1200" smtClean="0"/>
            <a:t>）在用</a:t>
          </a:r>
          <a:r>
            <a:rPr lang="en-US" sz="1400" kern="1200" smtClean="0"/>
            <a:t>%c</a:t>
          </a:r>
          <a:r>
            <a:rPr lang="zh-CN" sz="1400" kern="1200" smtClean="0"/>
            <a:t>格式符时，空格字符和转义字符都被当作有效字符输入，如：</a:t>
          </a:r>
          <a:endParaRPr lang="zh-CN" sz="1400" kern="1200"/>
        </a:p>
        <a:p>
          <a:pPr marL="228600" lvl="2" indent="-114300" algn="l" defTabSz="622300" rtl="0">
            <a:lnSpc>
              <a:spcPct val="90000"/>
            </a:lnSpc>
            <a:spcBef>
              <a:spcPct val="0"/>
            </a:spcBef>
            <a:spcAft>
              <a:spcPct val="20000"/>
            </a:spcAft>
            <a:buChar char="••"/>
          </a:pPr>
          <a:r>
            <a:rPr lang="en-US" sz="1400" kern="1200" smtClean="0"/>
            <a:t>char c1,c2,c3;</a:t>
          </a:r>
          <a:endParaRPr lang="zh-CN" sz="1400" kern="1200"/>
        </a:p>
        <a:p>
          <a:pPr marL="228600" lvl="2" indent="-114300" algn="l" defTabSz="622300" rtl="0">
            <a:lnSpc>
              <a:spcPct val="90000"/>
            </a:lnSpc>
            <a:spcBef>
              <a:spcPct val="0"/>
            </a:spcBef>
            <a:spcAft>
              <a:spcPct val="20000"/>
            </a:spcAft>
            <a:buChar char="••"/>
          </a:pPr>
          <a:r>
            <a:rPr lang="en-US" sz="1400" kern="1200" smtClean="0"/>
            <a:t>scanf("%c%c%c",&amp;c1,&amp;c2,&amp;c3);</a:t>
          </a:r>
          <a:endParaRPr lang="zh-CN" sz="1400" kern="1200"/>
        </a:p>
        <a:p>
          <a:pPr marL="228600" lvl="2" indent="-114300" algn="l" defTabSz="622300" rtl="0">
            <a:lnSpc>
              <a:spcPct val="90000"/>
            </a:lnSpc>
            <a:spcBef>
              <a:spcPct val="0"/>
            </a:spcBef>
            <a:spcAft>
              <a:spcPct val="20000"/>
            </a:spcAft>
            <a:buChar char="••"/>
          </a:pPr>
          <a:r>
            <a:rPr lang="en-US" sz="1400" kern="1200" smtClean="0"/>
            <a:t>printf("\n[%c] [%c] [%c]",c1,c2,c3);</a:t>
          </a:r>
          <a:r>
            <a:rPr lang="zh-CN" sz="1400" kern="1200" smtClean="0"/>
            <a:t>输入</a:t>
          </a:r>
          <a:r>
            <a:rPr lang="en-US" sz="1400" kern="1200" smtClean="0"/>
            <a:t>:</a:t>
          </a:r>
          <a:endParaRPr lang="zh-CN" sz="1400" kern="1200"/>
        </a:p>
        <a:p>
          <a:pPr marL="114300" lvl="1" indent="-114300" algn="l" defTabSz="622300" rtl="0">
            <a:lnSpc>
              <a:spcPct val="90000"/>
            </a:lnSpc>
            <a:spcBef>
              <a:spcPct val="0"/>
            </a:spcBef>
            <a:spcAft>
              <a:spcPct val="20000"/>
            </a:spcAft>
            <a:buChar char="••"/>
          </a:pPr>
          <a:r>
            <a:rPr lang="zh-CN" sz="1400" kern="1200" smtClean="0"/>
            <a:t>（</a:t>
          </a:r>
          <a:r>
            <a:rPr lang="en-US" sz="1400" kern="1200" smtClean="0"/>
            <a:t>4</a:t>
          </a:r>
          <a:r>
            <a:rPr lang="zh-CN" sz="1400" kern="1200" smtClean="0"/>
            <a:t>）以回车作为下达开始解析命令。整个输入以回车结束。</a:t>
          </a:r>
          <a:endParaRPr lang="zh-CN" sz="1400" kern="1200"/>
        </a:p>
        <a:p>
          <a:pPr marL="228600" lvl="2" indent="-114300" algn="l" defTabSz="622300" rtl="0">
            <a:lnSpc>
              <a:spcPct val="90000"/>
            </a:lnSpc>
            <a:spcBef>
              <a:spcPct val="0"/>
            </a:spcBef>
            <a:spcAft>
              <a:spcPct val="20000"/>
            </a:spcAft>
            <a:buChar char="••"/>
          </a:pPr>
          <a:r>
            <a:rPr lang="zh-CN" sz="1400" kern="1200" smtClean="0"/>
            <a:t>如果输入的数据满足了</a:t>
          </a:r>
          <a:r>
            <a:rPr lang="en-US" sz="1400" kern="1200" smtClean="0"/>
            <a:t>scanf</a:t>
          </a:r>
          <a:r>
            <a:rPr lang="zh-CN" sz="1400" kern="1200" smtClean="0"/>
            <a:t>对需要，则输入结束，如果回车后数据不够，则回车只当作一个空白符。</a:t>
          </a:r>
          <a:endParaRPr lang="zh-CN" sz="1400" kern="1200"/>
        </a:p>
        <a:p>
          <a:pPr marL="114300" lvl="1" indent="-114300" algn="l" defTabSz="622300" rtl="0">
            <a:lnSpc>
              <a:spcPct val="90000"/>
            </a:lnSpc>
            <a:spcBef>
              <a:spcPct val="0"/>
            </a:spcBef>
            <a:spcAft>
              <a:spcPct val="20000"/>
            </a:spcAft>
            <a:buChar char="••"/>
          </a:pPr>
          <a:r>
            <a:rPr lang="zh-CN" sz="1400" kern="1200" smtClean="0"/>
            <a:t>（</a:t>
          </a:r>
          <a:r>
            <a:rPr lang="en-US" sz="1400" kern="1200" smtClean="0"/>
            <a:t>5</a:t>
          </a:r>
          <a:r>
            <a:rPr lang="zh-CN" sz="1400" kern="1200" smtClean="0"/>
            <a:t>）</a:t>
          </a:r>
          <a:r>
            <a:rPr lang="en-US" sz="1400" kern="1200" smtClean="0"/>
            <a:t>scanf</a:t>
          </a:r>
          <a:r>
            <a:rPr lang="zh-CN" sz="1400" kern="1200" smtClean="0"/>
            <a:t>解析数据，下列情况认为解析出来一个数据：</a:t>
          </a:r>
          <a:endParaRPr lang="zh-CN" sz="1400" kern="1200"/>
        </a:p>
        <a:p>
          <a:pPr marL="228600" lvl="2" indent="-114300" algn="l" defTabSz="622300" rtl="0">
            <a:lnSpc>
              <a:spcPct val="90000"/>
            </a:lnSpc>
            <a:spcBef>
              <a:spcPct val="0"/>
            </a:spcBef>
            <a:spcAft>
              <a:spcPct val="20000"/>
            </a:spcAft>
            <a:buChar char="••"/>
          </a:pPr>
          <a:r>
            <a:rPr lang="zh-CN" sz="1400" kern="1200" smtClean="0"/>
            <a:t>读入非字符型数据时，遇到空白字符。</a:t>
          </a:r>
          <a:endParaRPr lang="zh-CN" sz="1400" kern="1200"/>
        </a:p>
        <a:p>
          <a:pPr marL="228600" lvl="2" indent="-114300" algn="l" defTabSz="622300" rtl="0">
            <a:lnSpc>
              <a:spcPct val="90000"/>
            </a:lnSpc>
            <a:spcBef>
              <a:spcPct val="0"/>
            </a:spcBef>
            <a:spcAft>
              <a:spcPct val="20000"/>
            </a:spcAft>
            <a:buChar char="••"/>
          </a:pPr>
          <a:r>
            <a:rPr lang="zh-CN" sz="1400" kern="1200" smtClean="0"/>
            <a:t>有宽度指示时，读入到相应的宽度。如</a:t>
          </a:r>
          <a:r>
            <a:rPr lang="en-US" sz="1400" kern="1200" smtClean="0"/>
            <a:t>%3d</a:t>
          </a:r>
          <a:r>
            <a:rPr lang="zh-CN" sz="1400" kern="1200" smtClean="0"/>
            <a:t>，则只解析</a:t>
          </a:r>
          <a:r>
            <a:rPr lang="en-US" sz="1400" kern="1200" smtClean="0"/>
            <a:t>3</a:t>
          </a:r>
          <a:r>
            <a:rPr lang="zh-CN" sz="1400" kern="1200" smtClean="0"/>
            <a:t>个数字即认为读入这个整数完毕。</a:t>
          </a:r>
          <a:endParaRPr lang="zh-CN" sz="1400" kern="1200"/>
        </a:p>
      </dsp:txBody>
      <dsp:txXfrm>
        <a:off x="0" y="755897"/>
        <a:ext cx="8429655" cy="4322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hlink"/>
        </a:solidFill>
        <a:effectLst/>
      </p:bgPr>
    </p:bg>
    <p:spTree>
      <p:nvGrpSpPr>
        <p:cNvPr id="1" name=""/>
        <p:cNvGrpSpPr/>
        <p:nvPr/>
      </p:nvGrpSpPr>
      <p:grpSpPr>
        <a:xfrm>
          <a:off x="0" y="0"/>
          <a:ext cx="0" cy="0"/>
          <a:chOff x="0" y="0"/>
          <a:chExt cx="0" cy="0"/>
        </a:xfrm>
      </p:grpSpPr>
      <p:sp>
        <p:nvSpPr>
          <p:cNvPr id="4" name="Freeform 32" descr="1"/>
          <p:cNvSpPr>
            <a:spLocks/>
          </p:cNvSpPr>
          <p:nvPr/>
        </p:nvSpPr>
        <p:spPr bwMode="ltGray">
          <a:xfrm>
            <a:off x="-22225" y="0"/>
            <a:ext cx="9191625" cy="6156325"/>
          </a:xfrm>
          <a:custGeom>
            <a:avLst/>
            <a:gdLst/>
            <a:ahLst/>
            <a:cxnLst>
              <a:cxn ang="0">
                <a:pos x="22" y="3783"/>
              </a:cxn>
              <a:cxn ang="0">
                <a:pos x="1792" y="3857"/>
              </a:cxn>
              <a:cxn ang="0">
                <a:pos x="5774" y="3089"/>
              </a:cxn>
              <a:cxn ang="0">
                <a:pos x="5790" y="0"/>
              </a:cxn>
              <a:cxn ang="0">
                <a:pos x="0" y="0"/>
              </a:cxn>
              <a:cxn ang="0">
                <a:pos x="14" y="3791"/>
              </a:cxn>
            </a:cxnLst>
            <a:rect l="0" t="0" r="r" b="b"/>
            <a:pathLst>
              <a:path w="5790" h="3878">
                <a:moveTo>
                  <a:pt x="22" y="3783"/>
                </a:moveTo>
                <a:cubicBezTo>
                  <a:pt x="316" y="3795"/>
                  <a:pt x="788" y="3878"/>
                  <a:pt x="1792" y="3857"/>
                </a:cubicBezTo>
                <a:cubicBezTo>
                  <a:pt x="2796" y="3838"/>
                  <a:pt x="5112" y="3299"/>
                  <a:pt x="5774" y="3089"/>
                </a:cubicBezTo>
                <a:lnTo>
                  <a:pt x="5790" y="0"/>
                </a:lnTo>
                <a:lnTo>
                  <a:pt x="0" y="0"/>
                </a:lnTo>
                <a:lnTo>
                  <a:pt x="14" y="3791"/>
                </a:lnTo>
              </a:path>
            </a:pathLst>
          </a:custGeom>
          <a:blipFill dpi="0" rotWithShape="1">
            <a:blip r:embed="rId2"/>
            <a:srcRect/>
            <a:stretch>
              <a:fillRect/>
            </a:stretch>
          </a:blipFill>
          <a:ln w="9525" cap="flat" cmpd="sng">
            <a:noFill/>
            <a:prstDash val="solid"/>
            <a:round/>
            <a:headEnd/>
            <a:tailEnd/>
          </a:ln>
          <a:effectLst/>
        </p:spPr>
        <p:txBody>
          <a:bodyPr/>
          <a:lstStyle/>
          <a:p>
            <a:pPr eaLnBrk="0" hangingPunct="0">
              <a:defRPr/>
            </a:pPr>
            <a:endParaRPr lang="zh-CN" altLang="en-US"/>
          </a:p>
        </p:txBody>
      </p:sp>
      <p:sp>
        <p:nvSpPr>
          <p:cNvPr id="5" name="Freeform 34"/>
          <p:cNvSpPr>
            <a:spLocks/>
          </p:cNvSpPr>
          <p:nvPr/>
        </p:nvSpPr>
        <p:spPr bwMode="ltGray">
          <a:xfrm>
            <a:off x="0" y="4419600"/>
            <a:ext cx="9153525" cy="1733550"/>
          </a:xfrm>
          <a:custGeom>
            <a:avLst/>
            <a:gdLst/>
            <a:ahLst/>
            <a:cxnLst>
              <a:cxn ang="0">
                <a:pos x="8" y="1000"/>
              </a:cxn>
              <a:cxn ang="0">
                <a:pos x="1778" y="1072"/>
              </a:cxn>
              <a:cxn ang="0">
                <a:pos x="5760" y="324"/>
              </a:cxn>
              <a:cxn ang="0">
                <a:pos x="5766" y="0"/>
              </a:cxn>
              <a:cxn ang="0">
                <a:pos x="1764" y="1032"/>
              </a:cxn>
              <a:cxn ang="0">
                <a:pos x="0" y="720"/>
              </a:cxn>
              <a:cxn ang="0">
                <a:pos x="0" y="1008"/>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rgbClr val="FFFFFF">
              <a:alpha val="89999"/>
            </a:srgbClr>
          </a:solidFill>
          <a:ln w="9525" cap="flat" cmpd="sng">
            <a:noFill/>
            <a:prstDash val="solid"/>
            <a:round/>
            <a:headEnd/>
            <a:tailEnd/>
          </a:ln>
          <a:effectLst/>
        </p:spPr>
        <p:txBody>
          <a:bodyPr/>
          <a:lstStyle/>
          <a:p>
            <a:pPr eaLnBrk="0" hangingPunct="0">
              <a:defRPr/>
            </a:pPr>
            <a:endParaRPr lang="zh-CN" altLang="en-US"/>
          </a:p>
        </p:txBody>
      </p:sp>
      <p:sp>
        <p:nvSpPr>
          <p:cNvPr id="6" name="Freeform 35"/>
          <p:cNvSpPr>
            <a:spLocks/>
          </p:cNvSpPr>
          <p:nvPr/>
        </p:nvSpPr>
        <p:spPr bwMode="gray">
          <a:xfrm>
            <a:off x="0" y="5181600"/>
            <a:ext cx="9169400" cy="977900"/>
          </a:xfrm>
          <a:custGeom>
            <a:avLst/>
            <a:gdLst/>
            <a:ahLst/>
            <a:cxnLst>
              <a:cxn ang="0">
                <a:pos x="0" y="58"/>
              </a:cxn>
              <a:cxn ang="0">
                <a:pos x="1584" y="586"/>
              </a:cxn>
              <a:cxn ang="0">
                <a:pos x="5768" y="0"/>
              </a:cxn>
              <a:cxn ang="0">
                <a:pos x="5776" y="32"/>
              </a:cxn>
              <a:cxn ang="0">
                <a:pos x="1584" y="598"/>
              </a:cxn>
              <a:cxn ang="0">
                <a:pos x="4" y="92"/>
              </a:cxn>
              <a:cxn ang="0">
                <a:pos x="0" y="58"/>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chemeClr val="tx1">
              <a:alpha val="50000"/>
            </a:schemeClr>
          </a:solidFill>
          <a:ln w="9525" cap="flat" cmpd="sng">
            <a:noFill/>
            <a:prstDash val="solid"/>
            <a:round/>
            <a:headEnd/>
            <a:tailEnd/>
          </a:ln>
          <a:effectLst/>
        </p:spPr>
        <p:txBody>
          <a:bodyPr/>
          <a:lstStyle/>
          <a:p>
            <a:pPr eaLnBrk="0" hangingPunct="0">
              <a:defRPr/>
            </a:pPr>
            <a:endParaRPr lang="zh-CN" altLang="en-US"/>
          </a:p>
        </p:txBody>
      </p:sp>
      <p:pic>
        <p:nvPicPr>
          <p:cNvPr id="7" name="Picture 30"/>
          <p:cNvPicPr>
            <a:picLocks noChangeAspect="1" noChangeArrowheads="1"/>
          </p:cNvPicPr>
          <p:nvPr/>
        </p:nvPicPr>
        <p:blipFill>
          <a:blip r:embed="rId3"/>
          <a:srcRect/>
          <a:stretch>
            <a:fillRect/>
          </a:stretch>
        </p:blipFill>
        <p:spPr bwMode="gray">
          <a:xfrm rot="853024">
            <a:off x="1062038" y="1265238"/>
            <a:ext cx="685800" cy="411162"/>
          </a:xfrm>
          <a:prstGeom prst="rect">
            <a:avLst/>
          </a:prstGeom>
          <a:noFill/>
          <a:ln w="9525">
            <a:noFill/>
            <a:miter lim="800000"/>
            <a:headEnd/>
            <a:tailEnd/>
          </a:ln>
        </p:spPr>
      </p:pic>
      <p:pic>
        <p:nvPicPr>
          <p:cNvPr id="8" name="Picture 25"/>
          <p:cNvPicPr>
            <a:picLocks noChangeAspect="1" noChangeArrowheads="1"/>
          </p:cNvPicPr>
          <p:nvPr/>
        </p:nvPicPr>
        <p:blipFill>
          <a:blip r:embed="rId4"/>
          <a:srcRect/>
          <a:stretch>
            <a:fillRect/>
          </a:stretch>
        </p:blipFill>
        <p:spPr bwMode="gray">
          <a:xfrm>
            <a:off x="4267200" y="4379913"/>
            <a:ext cx="3962400" cy="2478087"/>
          </a:xfrm>
          <a:prstGeom prst="rect">
            <a:avLst/>
          </a:prstGeom>
          <a:noFill/>
          <a:ln w="9525">
            <a:noFill/>
            <a:miter lim="800000"/>
            <a:headEnd/>
            <a:tailEnd/>
          </a:ln>
        </p:spPr>
      </p:pic>
      <p:pic>
        <p:nvPicPr>
          <p:cNvPr id="9" name="Picture 26"/>
          <p:cNvPicPr>
            <a:picLocks noChangeAspect="1" noChangeArrowheads="1"/>
          </p:cNvPicPr>
          <p:nvPr/>
        </p:nvPicPr>
        <p:blipFill>
          <a:blip r:embed="rId5"/>
          <a:srcRect/>
          <a:stretch>
            <a:fillRect/>
          </a:stretch>
        </p:blipFill>
        <p:spPr bwMode="gray">
          <a:xfrm rot="385846">
            <a:off x="1897063" y="4740275"/>
            <a:ext cx="2209800" cy="833438"/>
          </a:xfrm>
          <a:prstGeom prst="rect">
            <a:avLst/>
          </a:prstGeom>
          <a:noFill/>
          <a:ln w="9525">
            <a:noFill/>
            <a:miter lim="800000"/>
            <a:headEnd/>
            <a:tailEnd/>
          </a:ln>
        </p:spPr>
      </p:pic>
      <p:pic>
        <p:nvPicPr>
          <p:cNvPr id="10" name="Picture 27"/>
          <p:cNvPicPr>
            <a:picLocks noChangeAspect="1" noChangeArrowheads="1"/>
          </p:cNvPicPr>
          <p:nvPr/>
        </p:nvPicPr>
        <p:blipFill>
          <a:blip r:embed="rId6"/>
          <a:srcRect/>
          <a:stretch>
            <a:fillRect/>
          </a:stretch>
        </p:blipFill>
        <p:spPr bwMode="gray">
          <a:xfrm>
            <a:off x="609600" y="3352800"/>
            <a:ext cx="2819400" cy="1898650"/>
          </a:xfrm>
          <a:prstGeom prst="rect">
            <a:avLst/>
          </a:prstGeom>
          <a:noFill/>
          <a:ln w="9525">
            <a:noFill/>
            <a:miter lim="800000"/>
            <a:headEnd/>
            <a:tailEnd/>
          </a:ln>
        </p:spPr>
      </p:pic>
      <p:pic>
        <p:nvPicPr>
          <p:cNvPr id="11" name="Picture 28"/>
          <p:cNvPicPr>
            <a:picLocks noChangeAspect="1" noChangeArrowheads="1"/>
          </p:cNvPicPr>
          <p:nvPr/>
        </p:nvPicPr>
        <p:blipFill>
          <a:blip r:embed="rId7"/>
          <a:srcRect/>
          <a:stretch>
            <a:fillRect/>
          </a:stretch>
        </p:blipFill>
        <p:spPr bwMode="gray">
          <a:xfrm rot="20562851">
            <a:off x="1573213" y="2192338"/>
            <a:ext cx="1000125" cy="1143000"/>
          </a:xfrm>
          <a:prstGeom prst="rect">
            <a:avLst/>
          </a:prstGeom>
          <a:noFill/>
          <a:ln w="9525">
            <a:noFill/>
            <a:miter lim="800000"/>
            <a:headEnd/>
            <a:tailEnd/>
          </a:ln>
        </p:spPr>
      </p:pic>
      <p:pic>
        <p:nvPicPr>
          <p:cNvPr id="12" name="Picture 29"/>
          <p:cNvPicPr>
            <a:picLocks noChangeAspect="1" noChangeArrowheads="1"/>
          </p:cNvPicPr>
          <p:nvPr/>
        </p:nvPicPr>
        <p:blipFill>
          <a:blip r:embed="rId8"/>
          <a:srcRect/>
          <a:stretch>
            <a:fillRect/>
          </a:stretch>
        </p:blipFill>
        <p:spPr bwMode="gray">
          <a:xfrm>
            <a:off x="1295400" y="1649413"/>
            <a:ext cx="1905000" cy="1217612"/>
          </a:xfrm>
          <a:prstGeom prst="rect">
            <a:avLst/>
          </a:prstGeom>
          <a:noFill/>
          <a:ln w="9525">
            <a:noFill/>
            <a:miter lim="800000"/>
            <a:headEnd/>
            <a:tailEnd/>
          </a:ln>
        </p:spPr>
      </p:pic>
      <p:pic>
        <p:nvPicPr>
          <p:cNvPr id="13" name="Picture 31"/>
          <p:cNvPicPr>
            <a:picLocks noChangeAspect="1" noChangeArrowheads="1"/>
          </p:cNvPicPr>
          <p:nvPr/>
        </p:nvPicPr>
        <p:blipFill>
          <a:blip r:embed="rId9"/>
          <a:srcRect/>
          <a:stretch>
            <a:fillRect/>
          </a:stretch>
        </p:blipFill>
        <p:spPr bwMode="gray">
          <a:xfrm>
            <a:off x="381000" y="609600"/>
            <a:ext cx="1447800" cy="968375"/>
          </a:xfrm>
          <a:prstGeom prst="rect">
            <a:avLst/>
          </a:prstGeom>
          <a:noFill/>
          <a:ln w="9525">
            <a:noFill/>
            <a:miter lim="800000"/>
            <a:headEnd/>
            <a:tailEnd/>
          </a:ln>
        </p:spPr>
      </p:pic>
      <p:grpSp>
        <p:nvGrpSpPr>
          <p:cNvPr id="14" name="Group 93"/>
          <p:cNvGrpSpPr>
            <a:grpSpLocks/>
          </p:cNvGrpSpPr>
          <p:nvPr/>
        </p:nvGrpSpPr>
        <p:grpSpPr bwMode="auto">
          <a:xfrm>
            <a:off x="5715000" y="1371600"/>
            <a:ext cx="3533775" cy="3427413"/>
            <a:chOff x="3665" y="622"/>
            <a:chExt cx="2161" cy="2063"/>
          </a:xfrm>
        </p:grpSpPr>
        <p:sp>
          <p:nvSpPr>
            <p:cNvPr id="15" name="Freeform 72"/>
            <p:cNvSpPr>
              <a:spLocks/>
            </p:cNvSpPr>
            <p:nvPr userDrawn="1"/>
          </p:nvSpPr>
          <p:spPr bwMode="gray">
            <a:xfrm rot="-667772" flipH="1" flipV="1">
              <a:off x="3665" y="2493"/>
              <a:ext cx="674" cy="192"/>
            </a:xfrm>
            <a:custGeom>
              <a:avLst/>
              <a:gdLst/>
              <a:ahLst/>
              <a:cxnLst>
                <a:cxn ang="0">
                  <a:pos x="14" y="0"/>
                </a:cxn>
                <a:cxn ang="0">
                  <a:pos x="674" y="116"/>
                </a:cxn>
                <a:cxn ang="0">
                  <a:pos x="660" y="192"/>
                </a:cxn>
                <a:cxn ang="0">
                  <a:pos x="0" y="75"/>
                </a:cxn>
                <a:cxn ang="0">
                  <a:pos x="14" y="0"/>
                </a:cxn>
              </a:cxnLst>
              <a:rect l="0" t="0" r="r" b="b"/>
              <a:pathLst>
                <a:path w="674" h="192">
                  <a:moveTo>
                    <a:pt x="14" y="0"/>
                  </a:moveTo>
                  <a:lnTo>
                    <a:pt x="674" y="116"/>
                  </a:lnTo>
                  <a:lnTo>
                    <a:pt x="660" y="192"/>
                  </a:lnTo>
                  <a:lnTo>
                    <a:pt x="0" y="75"/>
                  </a:lnTo>
                  <a:lnTo>
                    <a:pt x="1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6" name="Freeform 73"/>
            <p:cNvSpPr>
              <a:spLocks/>
            </p:cNvSpPr>
            <p:nvPr userDrawn="1"/>
          </p:nvSpPr>
          <p:spPr bwMode="gray">
            <a:xfrm rot="-667772" flipH="1" flipV="1">
              <a:off x="3672" y="2327"/>
              <a:ext cx="667" cy="247"/>
            </a:xfrm>
            <a:custGeom>
              <a:avLst/>
              <a:gdLst/>
              <a:ahLst/>
              <a:cxnLst>
                <a:cxn ang="0">
                  <a:pos x="20" y="0"/>
                </a:cxn>
                <a:cxn ang="0">
                  <a:pos x="667" y="173"/>
                </a:cxn>
                <a:cxn ang="0">
                  <a:pos x="647" y="247"/>
                </a:cxn>
                <a:cxn ang="0">
                  <a:pos x="0" y="74"/>
                </a:cxn>
                <a:cxn ang="0">
                  <a:pos x="20" y="0"/>
                </a:cxn>
              </a:cxnLst>
              <a:rect l="0" t="0" r="r" b="b"/>
              <a:pathLst>
                <a:path w="667" h="247">
                  <a:moveTo>
                    <a:pt x="20" y="0"/>
                  </a:moveTo>
                  <a:lnTo>
                    <a:pt x="667" y="173"/>
                  </a:lnTo>
                  <a:lnTo>
                    <a:pt x="647" y="247"/>
                  </a:lnTo>
                  <a:lnTo>
                    <a:pt x="0" y="74"/>
                  </a:lnTo>
                  <a:lnTo>
                    <a:pt x="2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7" name="Freeform 74"/>
            <p:cNvSpPr>
              <a:spLocks/>
            </p:cNvSpPr>
            <p:nvPr userDrawn="1"/>
          </p:nvSpPr>
          <p:spPr bwMode="gray">
            <a:xfrm rot="-667772" flipH="1" flipV="1">
              <a:off x="3693" y="2161"/>
              <a:ext cx="655" cy="301"/>
            </a:xfrm>
            <a:custGeom>
              <a:avLst/>
              <a:gdLst/>
              <a:ahLst/>
              <a:cxnLst>
                <a:cxn ang="0">
                  <a:pos x="26" y="0"/>
                </a:cxn>
                <a:cxn ang="0">
                  <a:pos x="655" y="229"/>
                </a:cxn>
                <a:cxn ang="0">
                  <a:pos x="629" y="301"/>
                </a:cxn>
                <a:cxn ang="0">
                  <a:pos x="0" y="72"/>
                </a:cxn>
                <a:cxn ang="0">
                  <a:pos x="26" y="0"/>
                </a:cxn>
              </a:cxnLst>
              <a:rect l="0" t="0" r="r" b="b"/>
              <a:pathLst>
                <a:path w="655" h="301">
                  <a:moveTo>
                    <a:pt x="26" y="0"/>
                  </a:moveTo>
                  <a:lnTo>
                    <a:pt x="655" y="229"/>
                  </a:lnTo>
                  <a:lnTo>
                    <a:pt x="629" y="301"/>
                  </a:lnTo>
                  <a:lnTo>
                    <a:pt x="0" y="72"/>
                  </a:lnTo>
                  <a:lnTo>
                    <a:pt x="2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8" name="Freeform 75"/>
            <p:cNvSpPr>
              <a:spLocks/>
            </p:cNvSpPr>
            <p:nvPr userDrawn="1"/>
          </p:nvSpPr>
          <p:spPr bwMode="gray">
            <a:xfrm rot="-667772" flipH="1" flipV="1">
              <a:off x="3728" y="1998"/>
              <a:ext cx="639" cy="353"/>
            </a:xfrm>
            <a:custGeom>
              <a:avLst/>
              <a:gdLst/>
              <a:ahLst/>
              <a:cxnLst>
                <a:cxn ang="0">
                  <a:pos x="32" y="0"/>
                </a:cxn>
                <a:cxn ang="0">
                  <a:pos x="639" y="283"/>
                </a:cxn>
                <a:cxn ang="0">
                  <a:pos x="606" y="353"/>
                </a:cxn>
                <a:cxn ang="0">
                  <a:pos x="0" y="70"/>
                </a:cxn>
                <a:cxn ang="0">
                  <a:pos x="32" y="0"/>
                </a:cxn>
              </a:cxnLst>
              <a:rect l="0" t="0" r="r" b="b"/>
              <a:pathLst>
                <a:path w="639" h="353">
                  <a:moveTo>
                    <a:pt x="32" y="0"/>
                  </a:moveTo>
                  <a:lnTo>
                    <a:pt x="639" y="283"/>
                  </a:lnTo>
                  <a:lnTo>
                    <a:pt x="606" y="353"/>
                  </a:lnTo>
                  <a:lnTo>
                    <a:pt x="0" y="70"/>
                  </a:lnTo>
                  <a:lnTo>
                    <a:pt x="3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9" name="Freeform 76"/>
            <p:cNvSpPr>
              <a:spLocks/>
            </p:cNvSpPr>
            <p:nvPr userDrawn="1"/>
          </p:nvSpPr>
          <p:spPr bwMode="gray">
            <a:xfrm rot="-667772" flipH="1" flipV="1">
              <a:off x="3778" y="1841"/>
              <a:ext cx="617" cy="398"/>
            </a:xfrm>
            <a:custGeom>
              <a:avLst/>
              <a:gdLst/>
              <a:ahLst/>
              <a:cxnLst>
                <a:cxn ang="0">
                  <a:pos x="37" y="0"/>
                </a:cxn>
                <a:cxn ang="0">
                  <a:pos x="617" y="334"/>
                </a:cxn>
                <a:cxn ang="0">
                  <a:pos x="579" y="400"/>
                </a:cxn>
                <a:cxn ang="0">
                  <a:pos x="0" y="66"/>
                </a:cxn>
                <a:cxn ang="0">
                  <a:pos x="37" y="0"/>
                </a:cxn>
              </a:cxnLst>
              <a:rect l="0" t="0" r="r" b="b"/>
              <a:pathLst>
                <a:path w="617" h="400">
                  <a:moveTo>
                    <a:pt x="37" y="0"/>
                  </a:moveTo>
                  <a:lnTo>
                    <a:pt x="617" y="334"/>
                  </a:lnTo>
                  <a:lnTo>
                    <a:pt x="579" y="400"/>
                  </a:lnTo>
                  <a:lnTo>
                    <a:pt x="0" y="66"/>
                  </a:lnTo>
                  <a:lnTo>
                    <a:pt x="3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0" name="Freeform 77"/>
            <p:cNvSpPr>
              <a:spLocks/>
            </p:cNvSpPr>
            <p:nvPr userDrawn="1"/>
          </p:nvSpPr>
          <p:spPr bwMode="gray">
            <a:xfrm rot="-667772" flipH="1" flipV="1">
              <a:off x="3841" y="1688"/>
              <a:ext cx="592" cy="441"/>
            </a:xfrm>
            <a:custGeom>
              <a:avLst/>
              <a:gdLst/>
              <a:ahLst/>
              <a:cxnLst>
                <a:cxn ang="0">
                  <a:pos x="44" y="0"/>
                </a:cxn>
                <a:cxn ang="0">
                  <a:pos x="592" y="383"/>
                </a:cxn>
                <a:cxn ang="0">
                  <a:pos x="548" y="446"/>
                </a:cxn>
                <a:cxn ang="0">
                  <a:pos x="0" y="62"/>
                </a:cxn>
                <a:cxn ang="0">
                  <a:pos x="44" y="0"/>
                </a:cxn>
              </a:cxnLst>
              <a:rect l="0" t="0" r="r" b="b"/>
              <a:pathLst>
                <a:path w="592" h="446">
                  <a:moveTo>
                    <a:pt x="44" y="0"/>
                  </a:moveTo>
                  <a:lnTo>
                    <a:pt x="592" y="383"/>
                  </a:lnTo>
                  <a:lnTo>
                    <a:pt x="548" y="446"/>
                  </a:lnTo>
                  <a:lnTo>
                    <a:pt x="0" y="62"/>
                  </a:lnTo>
                  <a:lnTo>
                    <a:pt x="4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1" name="Freeform 78"/>
            <p:cNvSpPr>
              <a:spLocks/>
            </p:cNvSpPr>
            <p:nvPr userDrawn="1"/>
          </p:nvSpPr>
          <p:spPr bwMode="gray">
            <a:xfrm rot="-667772" flipH="1" flipV="1">
              <a:off x="3917" y="1542"/>
              <a:ext cx="549" cy="489"/>
            </a:xfrm>
            <a:custGeom>
              <a:avLst/>
              <a:gdLst/>
              <a:ahLst/>
              <a:cxnLst>
                <a:cxn ang="0">
                  <a:pos x="49" y="0"/>
                </a:cxn>
                <a:cxn ang="0">
                  <a:pos x="562" y="430"/>
                </a:cxn>
                <a:cxn ang="0">
                  <a:pos x="511" y="489"/>
                </a:cxn>
                <a:cxn ang="0">
                  <a:pos x="0" y="58"/>
                </a:cxn>
                <a:cxn ang="0">
                  <a:pos x="49" y="0"/>
                </a:cxn>
              </a:cxnLst>
              <a:rect l="0" t="0" r="r" b="b"/>
              <a:pathLst>
                <a:path w="562" h="489">
                  <a:moveTo>
                    <a:pt x="49" y="0"/>
                  </a:moveTo>
                  <a:lnTo>
                    <a:pt x="562" y="430"/>
                  </a:lnTo>
                  <a:lnTo>
                    <a:pt x="511" y="489"/>
                  </a:lnTo>
                  <a:lnTo>
                    <a:pt x="0" y="58"/>
                  </a:lnTo>
                  <a:lnTo>
                    <a:pt x="4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2" name="Freeform 79"/>
            <p:cNvSpPr>
              <a:spLocks/>
            </p:cNvSpPr>
            <p:nvPr userDrawn="1"/>
          </p:nvSpPr>
          <p:spPr bwMode="gray">
            <a:xfrm rot="-667772" flipH="1" flipV="1">
              <a:off x="4006" y="1404"/>
              <a:ext cx="529" cy="527"/>
            </a:xfrm>
            <a:custGeom>
              <a:avLst/>
              <a:gdLst/>
              <a:ahLst/>
              <a:cxnLst>
                <a:cxn ang="0">
                  <a:pos x="56" y="0"/>
                </a:cxn>
                <a:cxn ang="0">
                  <a:pos x="529" y="473"/>
                </a:cxn>
                <a:cxn ang="0">
                  <a:pos x="474" y="527"/>
                </a:cxn>
                <a:cxn ang="0">
                  <a:pos x="0" y="54"/>
                </a:cxn>
                <a:cxn ang="0">
                  <a:pos x="56" y="0"/>
                </a:cxn>
              </a:cxnLst>
              <a:rect l="0" t="0" r="r" b="b"/>
              <a:pathLst>
                <a:path w="529" h="527">
                  <a:moveTo>
                    <a:pt x="56" y="0"/>
                  </a:moveTo>
                  <a:lnTo>
                    <a:pt x="529" y="473"/>
                  </a:lnTo>
                  <a:lnTo>
                    <a:pt x="474" y="527"/>
                  </a:lnTo>
                  <a:lnTo>
                    <a:pt x="0" y="54"/>
                  </a:lnTo>
                  <a:lnTo>
                    <a:pt x="5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3" name="Freeform 80"/>
            <p:cNvSpPr>
              <a:spLocks/>
            </p:cNvSpPr>
            <p:nvPr userDrawn="1"/>
          </p:nvSpPr>
          <p:spPr bwMode="gray">
            <a:xfrm rot="-667772" flipH="1" flipV="1">
              <a:off x="4108" y="1275"/>
              <a:ext cx="490" cy="569"/>
            </a:xfrm>
            <a:custGeom>
              <a:avLst/>
              <a:gdLst/>
              <a:ahLst/>
              <a:cxnLst>
                <a:cxn ang="0">
                  <a:pos x="59" y="0"/>
                </a:cxn>
                <a:cxn ang="0">
                  <a:pos x="490" y="513"/>
                </a:cxn>
                <a:cxn ang="0">
                  <a:pos x="430" y="562"/>
                </a:cxn>
                <a:cxn ang="0">
                  <a:pos x="0" y="51"/>
                </a:cxn>
                <a:cxn ang="0">
                  <a:pos x="59" y="0"/>
                </a:cxn>
              </a:cxnLst>
              <a:rect l="0" t="0" r="r" b="b"/>
              <a:pathLst>
                <a:path w="490" h="562">
                  <a:moveTo>
                    <a:pt x="59" y="0"/>
                  </a:moveTo>
                  <a:lnTo>
                    <a:pt x="490" y="513"/>
                  </a:lnTo>
                  <a:lnTo>
                    <a:pt x="430" y="562"/>
                  </a:lnTo>
                  <a:lnTo>
                    <a:pt x="0" y="51"/>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4" name="Freeform 81"/>
            <p:cNvSpPr>
              <a:spLocks/>
            </p:cNvSpPr>
            <p:nvPr userDrawn="1"/>
          </p:nvSpPr>
          <p:spPr bwMode="gray">
            <a:xfrm rot="-667772" flipH="1" flipV="1">
              <a:off x="4223" y="1154"/>
              <a:ext cx="446" cy="591"/>
            </a:xfrm>
            <a:custGeom>
              <a:avLst/>
              <a:gdLst/>
              <a:ahLst/>
              <a:cxnLst>
                <a:cxn ang="0">
                  <a:pos x="64" y="0"/>
                </a:cxn>
                <a:cxn ang="0">
                  <a:pos x="446" y="548"/>
                </a:cxn>
                <a:cxn ang="0">
                  <a:pos x="384" y="593"/>
                </a:cxn>
                <a:cxn ang="0">
                  <a:pos x="0" y="45"/>
                </a:cxn>
                <a:cxn ang="0">
                  <a:pos x="64" y="0"/>
                </a:cxn>
              </a:cxnLst>
              <a:rect l="0" t="0" r="r" b="b"/>
              <a:pathLst>
                <a:path w="446" h="593">
                  <a:moveTo>
                    <a:pt x="64" y="0"/>
                  </a:moveTo>
                  <a:lnTo>
                    <a:pt x="446" y="548"/>
                  </a:lnTo>
                  <a:lnTo>
                    <a:pt x="384" y="593"/>
                  </a:lnTo>
                  <a:lnTo>
                    <a:pt x="0" y="45"/>
                  </a:lnTo>
                  <a:lnTo>
                    <a:pt x="6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5" name="Freeform 82"/>
            <p:cNvSpPr>
              <a:spLocks/>
            </p:cNvSpPr>
            <p:nvPr userDrawn="1"/>
          </p:nvSpPr>
          <p:spPr bwMode="gray">
            <a:xfrm rot="-667772" flipH="1" flipV="1">
              <a:off x="4345" y="1045"/>
              <a:ext cx="414" cy="612"/>
            </a:xfrm>
            <a:custGeom>
              <a:avLst/>
              <a:gdLst/>
              <a:ahLst/>
              <a:cxnLst>
                <a:cxn ang="0">
                  <a:pos x="66" y="0"/>
                </a:cxn>
                <a:cxn ang="0">
                  <a:pos x="401" y="579"/>
                </a:cxn>
                <a:cxn ang="0">
                  <a:pos x="334" y="618"/>
                </a:cxn>
                <a:cxn ang="0">
                  <a:pos x="0" y="38"/>
                </a:cxn>
                <a:cxn ang="0">
                  <a:pos x="66" y="0"/>
                </a:cxn>
              </a:cxnLst>
              <a:rect l="0" t="0" r="r" b="b"/>
              <a:pathLst>
                <a:path w="401" h="618">
                  <a:moveTo>
                    <a:pt x="66" y="0"/>
                  </a:moveTo>
                  <a:lnTo>
                    <a:pt x="401" y="579"/>
                  </a:lnTo>
                  <a:lnTo>
                    <a:pt x="334" y="618"/>
                  </a:lnTo>
                  <a:lnTo>
                    <a:pt x="0" y="38"/>
                  </a:lnTo>
                  <a:lnTo>
                    <a:pt x="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6" name="Freeform 83"/>
            <p:cNvSpPr>
              <a:spLocks/>
            </p:cNvSpPr>
            <p:nvPr userDrawn="1"/>
          </p:nvSpPr>
          <p:spPr bwMode="gray">
            <a:xfrm rot="-667772" flipH="1" flipV="1">
              <a:off x="4477" y="947"/>
              <a:ext cx="353" cy="640"/>
            </a:xfrm>
            <a:custGeom>
              <a:avLst/>
              <a:gdLst/>
              <a:ahLst/>
              <a:cxnLst>
                <a:cxn ang="0">
                  <a:pos x="69" y="0"/>
                </a:cxn>
                <a:cxn ang="0">
                  <a:pos x="353" y="607"/>
                </a:cxn>
                <a:cxn ang="0">
                  <a:pos x="282" y="640"/>
                </a:cxn>
                <a:cxn ang="0">
                  <a:pos x="0" y="33"/>
                </a:cxn>
                <a:cxn ang="0">
                  <a:pos x="69" y="0"/>
                </a:cxn>
              </a:cxnLst>
              <a:rect l="0" t="0" r="r" b="b"/>
              <a:pathLst>
                <a:path w="353" h="640">
                  <a:moveTo>
                    <a:pt x="69" y="0"/>
                  </a:moveTo>
                  <a:lnTo>
                    <a:pt x="353" y="607"/>
                  </a:lnTo>
                  <a:lnTo>
                    <a:pt x="282" y="640"/>
                  </a:lnTo>
                  <a:lnTo>
                    <a:pt x="0" y="33"/>
                  </a:lnTo>
                  <a:lnTo>
                    <a:pt x="6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7" name="Freeform 84"/>
            <p:cNvSpPr>
              <a:spLocks/>
            </p:cNvSpPr>
            <p:nvPr userDrawn="1"/>
          </p:nvSpPr>
          <p:spPr bwMode="gray">
            <a:xfrm rot="-667772" flipH="1" flipV="1">
              <a:off x="4619" y="861"/>
              <a:ext cx="301" cy="656"/>
            </a:xfrm>
            <a:custGeom>
              <a:avLst/>
              <a:gdLst/>
              <a:ahLst/>
              <a:cxnLst>
                <a:cxn ang="0">
                  <a:pos x="72" y="0"/>
                </a:cxn>
                <a:cxn ang="0">
                  <a:pos x="301" y="629"/>
                </a:cxn>
                <a:cxn ang="0">
                  <a:pos x="228" y="656"/>
                </a:cxn>
                <a:cxn ang="0">
                  <a:pos x="0" y="27"/>
                </a:cxn>
                <a:cxn ang="0">
                  <a:pos x="72" y="0"/>
                </a:cxn>
              </a:cxnLst>
              <a:rect l="0" t="0" r="r" b="b"/>
              <a:pathLst>
                <a:path w="301" h="656">
                  <a:moveTo>
                    <a:pt x="72" y="0"/>
                  </a:moveTo>
                  <a:lnTo>
                    <a:pt x="301" y="629"/>
                  </a:lnTo>
                  <a:lnTo>
                    <a:pt x="228" y="656"/>
                  </a:lnTo>
                  <a:lnTo>
                    <a:pt x="0" y="27"/>
                  </a:lnTo>
                  <a:lnTo>
                    <a:pt x="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8" name="Freeform 85"/>
            <p:cNvSpPr>
              <a:spLocks/>
            </p:cNvSpPr>
            <p:nvPr userDrawn="1"/>
          </p:nvSpPr>
          <p:spPr bwMode="gray">
            <a:xfrm rot="-667772" flipH="1" flipV="1">
              <a:off x="4767" y="789"/>
              <a:ext cx="249" cy="666"/>
            </a:xfrm>
            <a:custGeom>
              <a:avLst/>
              <a:gdLst/>
              <a:ahLst/>
              <a:cxnLst>
                <a:cxn ang="0">
                  <a:pos x="74" y="0"/>
                </a:cxn>
                <a:cxn ang="0">
                  <a:pos x="248" y="646"/>
                </a:cxn>
                <a:cxn ang="0">
                  <a:pos x="173" y="666"/>
                </a:cxn>
                <a:cxn ang="0">
                  <a:pos x="0" y="18"/>
                </a:cxn>
                <a:cxn ang="0">
                  <a:pos x="74" y="0"/>
                </a:cxn>
              </a:cxnLst>
              <a:rect l="0" t="0" r="r" b="b"/>
              <a:pathLst>
                <a:path w="248" h="666">
                  <a:moveTo>
                    <a:pt x="74" y="0"/>
                  </a:moveTo>
                  <a:lnTo>
                    <a:pt x="248" y="646"/>
                  </a:lnTo>
                  <a:lnTo>
                    <a:pt x="173" y="666"/>
                  </a:lnTo>
                  <a:lnTo>
                    <a:pt x="0" y="18"/>
                  </a:lnTo>
                  <a:lnTo>
                    <a:pt x="7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9" name="Freeform 86"/>
            <p:cNvSpPr>
              <a:spLocks/>
            </p:cNvSpPr>
            <p:nvPr userDrawn="1"/>
          </p:nvSpPr>
          <p:spPr bwMode="gray">
            <a:xfrm rot="-667772" flipH="1" flipV="1">
              <a:off x="4923" y="730"/>
              <a:ext cx="192" cy="673"/>
            </a:xfrm>
            <a:custGeom>
              <a:avLst/>
              <a:gdLst/>
              <a:ahLst/>
              <a:cxnLst>
                <a:cxn ang="0">
                  <a:pos x="76" y="0"/>
                </a:cxn>
                <a:cxn ang="0">
                  <a:pos x="192" y="660"/>
                </a:cxn>
                <a:cxn ang="0">
                  <a:pos x="116" y="673"/>
                </a:cxn>
                <a:cxn ang="0">
                  <a:pos x="0" y="13"/>
                </a:cxn>
                <a:cxn ang="0">
                  <a:pos x="76" y="0"/>
                </a:cxn>
              </a:cxnLst>
              <a:rect l="0" t="0" r="r" b="b"/>
              <a:pathLst>
                <a:path w="192" h="673">
                  <a:moveTo>
                    <a:pt x="76" y="0"/>
                  </a:moveTo>
                  <a:lnTo>
                    <a:pt x="192" y="660"/>
                  </a:lnTo>
                  <a:lnTo>
                    <a:pt x="116" y="673"/>
                  </a:lnTo>
                  <a:lnTo>
                    <a:pt x="0" y="13"/>
                  </a:lnTo>
                  <a:lnTo>
                    <a:pt x="7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0" name="Freeform 87"/>
            <p:cNvSpPr>
              <a:spLocks/>
            </p:cNvSpPr>
            <p:nvPr userDrawn="1"/>
          </p:nvSpPr>
          <p:spPr bwMode="gray">
            <a:xfrm rot="-667772" flipH="1" flipV="1">
              <a:off x="5083" y="686"/>
              <a:ext cx="136" cy="673"/>
            </a:xfrm>
            <a:custGeom>
              <a:avLst/>
              <a:gdLst/>
              <a:ahLst/>
              <a:cxnLst>
                <a:cxn ang="0">
                  <a:pos x="77" y="0"/>
                </a:cxn>
                <a:cxn ang="0">
                  <a:pos x="136" y="667"/>
                </a:cxn>
                <a:cxn ang="0">
                  <a:pos x="58" y="673"/>
                </a:cxn>
                <a:cxn ang="0">
                  <a:pos x="0" y="7"/>
                </a:cxn>
                <a:cxn ang="0">
                  <a:pos x="77" y="0"/>
                </a:cxn>
              </a:cxnLst>
              <a:rect l="0" t="0" r="r" b="b"/>
              <a:pathLst>
                <a:path w="136" h="673">
                  <a:moveTo>
                    <a:pt x="77" y="0"/>
                  </a:moveTo>
                  <a:lnTo>
                    <a:pt x="136" y="667"/>
                  </a:lnTo>
                  <a:lnTo>
                    <a:pt x="58" y="673"/>
                  </a:lnTo>
                  <a:lnTo>
                    <a:pt x="0" y="7"/>
                  </a:lnTo>
                  <a:lnTo>
                    <a:pt x="7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1" name="AutoShape 88"/>
            <p:cNvSpPr>
              <a:spLocks noChangeArrowheads="1"/>
            </p:cNvSpPr>
            <p:nvPr userDrawn="1"/>
          </p:nvSpPr>
          <p:spPr bwMode="gray">
            <a:xfrm rot="-667772" flipH="1" flipV="1">
              <a:off x="5248" y="654"/>
              <a:ext cx="77" cy="677"/>
            </a:xfrm>
            <a:prstGeom prst="roundRect">
              <a:avLst>
                <a:gd name="adj" fmla="val 16667"/>
              </a:avLst>
            </a:prstGeom>
            <a:solidFill>
              <a:srgbClr val="F8F8F8">
                <a:alpha val="10001"/>
              </a:srgbClr>
            </a:solidFill>
            <a:ln w="0">
              <a:noFill/>
              <a:round/>
              <a:headEnd/>
              <a:tailEnd/>
            </a:ln>
          </p:spPr>
          <p:txBody>
            <a:bodyPr/>
            <a:lstStyle/>
            <a:p>
              <a:pPr eaLnBrk="0" hangingPunct="0">
                <a:defRPr/>
              </a:pPr>
              <a:endParaRPr lang="zh-CN" altLang="en-US"/>
            </a:p>
          </p:txBody>
        </p:sp>
        <p:sp>
          <p:nvSpPr>
            <p:cNvPr id="32" name="Freeform 89"/>
            <p:cNvSpPr>
              <a:spLocks/>
            </p:cNvSpPr>
            <p:nvPr userDrawn="1"/>
          </p:nvSpPr>
          <p:spPr bwMode="gray">
            <a:xfrm rot="-667772" flipH="1" flipV="1">
              <a:off x="5357" y="631"/>
              <a:ext cx="135" cy="677"/>
            </a:xfrm>
            <a:custGeom>
              <a:avLst/>
              <a:gdLst/>
              <a:ahLst/>
              <a:cxnLst>
                <a:cxn ang="0">
                  <a:pos x="59" y="0"/>
                </a:cxn>
                <a:cxn ang="0">
                  <a:pos x="135" y="7"/>
                </a:cxn>
                <a:cxn ang="0">
                  <a:pos x="76" y="673"/>
                </a:cxn>
                <a:cxn ang="0">
                  <a:pos x="0" y="666"/>
                </a:cxn>
                <a:cxn ang="0">
                  <a:pos x="59" y="0"/>
                </a:cxn>
              </a:cxnLst>
              <a:rect l="0" t="0" r="r" b="b"/>
              <a:pathLst>
                <a:path w="135" h="673">
                  <a:moveTo>
                    <a:pt x="59" y="0"/>
                  </a:moveTo>
                  <a:lnTo>
                    <a:pt x="135" y="7"/>
                  </a:lnTo>
                  <a:lnTo>
                    <a:pt x="76" y="673"/>
                  </a:lnTo>
                  <a:lnTo>
                    <a:pt x="0" y="666"/>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3" name="Freeform 90"/>
            <p:cNvSpPr>
              <a:spLocks/>
            </p:cNvSpPr>
            <p:nvPr userDrawn="1"/>
          </p:nvSpPr>
          <p:spPr bwMode="gray">
            <a:xfrm rot="-667772" flipH="1" flipV="1">
              <a:off x="5467" y="622"/>
              <a:ext cx="192" cy="672"/>
            </a:xfrm>
            <a:custGeom>
              <a:avLst/>
              <a:gdLst/>
              <a:ahLst/>
              <a:cxnLst>
                <a:cxn ang="0">
                  <a:pos x="117" y="0"/>
                </a:cxn>
                <a:cxn ang="0">
                  <a:pos x="192" y="13"/>
                </a:cxn>
                <a:cxn ang="0">
                  <a:pos x="76" y="672"/>
                </a:cxn>
                <a:cxn ang="0">
                  <a:pos x="0" y="659"/>
                </a:cxn>
                <a:cxn ang="0">
                  <a:pos x="117" y="0"/>
                </a:cxn>
              </a:cxnLst>
              <a:rect l="0" t="0" r="r" b="b"/>
              <a:pathLst>
                <a:path w="192" h="672">
                  <a:moveTo>
                    <a:pt x="117" y="0"/>
                  </a:moveTo>
                  <a:lnTo>
                    <a:pt x="192" y="13"/>
                  </a:lnTo>
                  <a:lnTo>
                    <a:pt x="76" y="672"/>
                  </a:lnTo>
                  <a:lnTo>
                    <a:pt x="0" y="659"/>
                  </a:lnTo>
                  <a:lnTo>
                    <a:pt x="11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 name="Freeform 91"/>
            <p:cNvSpPr>
              <a:spLocks/>
            </p:cNvSpPr>
            <p:nvPr userDrawn="1"/>
          </p:nvSpPr>
          <p:spPr bwMode="gray">
            <a:xfrm rot="-667772" flipH="1" flipV="1">
              <a:off x="5579" y="628"/>
              <a:ext cx="247" cy="666"/>
            </a:xfrm>
            <a:custGeom>
              <a:avLst/>
              <a:gdLst/>
              <a:ahLst/>
              <a:cxnLst>
                <a:cxn ang="0">
                  <a:pos x="172" y="0"/>
                </a:cxn>
                <a:cxn ang="0">
                  <a:pos x="247" y="20"/>
                </a:cxn>
                <a:cxn ang="0">
                  <a:pos x="74" y="666"/>
                </a:cxn>
                <a:cxn ang="0">
                  <a:pos x="0" y="646"/>
                </a:cxn>
                <a:cxn ang="0">
                  <a:pos x="172" y="0"/>
                </a:cxn>
              </a:cxnLst>
              <a:rect l="0" t="0" r="r" b="b"/>
              <a:pathLst>
                <a:path w="247" h="666">
                  <a:moveTo>
                    <a:pt x="172" y="0"/>
                  </a:moveTo>
                  <a:lnTo>
                    <a:pt x="247" y="20"/>
                  </a:lnTo>
                  <a:lnTo>
                    <a:pt x="74" y="666"/>
                  </a:lnTo>
                  <a:lnTo>
                    <a:pt x="0" y="646"/>
                  </a:lnTo>
                  <a:lnTo>
                    <a:pt x="1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grpSp>
      <p:sp>
        <p:nvSpPr>
          <p:cNvPr id="35851" name="Rectangle 11"/>
          <p:cNvSpPr>
            <a:spLocks noGrp="1" noChangeArrowheads="1"/>
          </p:cNvSpPr>
          <p:nvPr>
            <p:ph type="ctrTitle" sz="quarter"/>
          </p:nvPr>
        </p:nvSpPr>
        <p:spPr bwMode="gray">
          <a:xfrm>
            <a:off x="2819400" y="914400"/>
            <a:ext cx="6097588" cy="1371600"/>
          </a:xfrm>
        </p:spPr>
        <p:txBody>
          <a:bodyPr/>
          <a:lstStyle>
            <a:lvl1pPr algn="r">
              <a:defRPr sz="4400"/>
            </a:lvl1pPr>
          </a:lstStyle>
          <a:p>
            <a:r>
              <a:rPr lang="zh-CN" altLang="en-US" smtClean="0"/>
              <a:t>单击此处编辑母版标题样式</a:t>
            </a:r>
            <a:endParaRPr lang="en-US" altLang="zh-CN"/>
          </a:p>
        </p:txBody>
      </p:sp>
      <p:sp>
        <p:nvSpPr>
          <p:cNvPr id="35852" name="Rectangle 12"/>
          <p:cNvSpPr>
            <a:spLocks noGrp="1" noChangeArrowheads="1"/>
          </p:cNvSpPr>
          <p:nvPr>
            <p:ph type="subTitle" sz="quarter" idx="1"/>
          </p:nvPr>
        </p:nvSpPr>
        <p:spPr bwMode="gray">
          <a:xfrm>
            <a:off x="3505200" y="2590800"/>
            <a:ext cx="5410200" cy="609600"/>
          </a:xfrm>
        </p:spPr>
        <p:txBody>
          <a:bodyPr/>
          <a:lstStyle>
            <a:lvl1pPr marL="0" indent="0" algn="r">
              <a:buFont typeface="Wingdings" pitchFamily="2" charset="2"/>
              <a:buNone/>
              <a:defRPr sz="2400">
                <a:latin typeface="Arial" pitchFamily="34" charset="0"/>
              </a:defRPr>
            </a:lvl1pPr>
          </a:lstStyle>
          <a:p>
            <a:r>
              <a:rPr lang="zh-CN" altLang="en-US" smtClean="0"/>
              <a:t>单击此处编辑母版副标题样式</a:t>
            </a:r>
            <a:endParaRPr lang="en-US" altLang="zh-CN"/>
          </a:p>
        </p:txBody>
      </p:sp>
      <p:sp>
        <p:nvSpPr>
          <p:cNvPr id="35" name="Rectangle 13"/>
          <p:cNvSpPr>
            <a:spLocks noGrp="1" noChangeArrowheads="1"/>
          </p:cNvSpPr>
          <p:nvPr>
            <p:ph type="dt" sz="quarter" idx="10"/>
          </p:nvPr>
        </p:nvSpPr>
        <p:spPr>
          <a:xfrm>
            <a:off x="457200" y="6564313"/>
            <a:ext cx="2133600" cy="217487"/>
          </a:xfrm>
        </p:spPr>
        <p:txBody>
          <a:bodyPr/>
          <a:lstStyle>
            <a:lvl1pPr>
              <a:defRPr>
                <a:solidFill>
                  <a:schemeClr val="tx1"/>
                </a:solidFill>
              </a:defRPr>
            </a:lvl1pPr>
          </a:lstStyle>
          <a:p>
            <a:pPr>
              <a:defRPr/>
            </a:pPr>
            <a:endParaRPr lang="en-US" altLang="zh-CN"/>
          </a:p>
        </p:txBody>
      </p:sp>
      <p:sp>
        <p:nvSpPr>
          <p:cNvPr id="36" name="Rectangle 15"/>
          <p:cNvSpPr>
            <a:spLocks noGrp="1" noChangeArrowheads="1"/>
          </p:cNvSpPr>
          <p:nvPr>
            <p:ph type="sldNum" sz="quarter" idx="11"/>
          </p:nvPr>
        </p:nvSpPr>
        <p:spPr bwMode="gray">
          <a:xfrm>
            <a:off x="3048000" y="6553200"/>
            <a:ext cx="2743200" cy="217488"/>
          </a:xfrm>
        </p:spPr>
        <p:txBody>
          <a:bodyPr/>
          <a:lstStyle>
            <a:lvl1pPr>
              <a:defRPr>
                <a:solidFill>
                  <a:schemeClr val="tx1"/>
                </a:solidFill>
              </a:defRPr>
            </a:lvl1pPr>
          </a:lstStyle>
          <a:p>
            <a:pPr>
              <a:defRPr/>
            </a:pPr>
            <a:fld id="{46115B90-6C56-466F-A146-54D77FADB934}" type="slidenum">
              <a:rPr lang="en-US" altLang="zh-CN"/>
              <a:pPr>
                <a:defRPr/>
              </a:pPr>
              <a:t>‹#›</a:t>
            </a:fld>
            <a:endParaRPr lang="en-US" altLang="zh-CN"/>
          </a:p>
        </p:txBody>
      </p:sp>
      <p:sp>
        <p:nvSpPr>
          <p:cNvPr id="37" name="Rectangle 14"/>
          <p:cNvSpPr>
            <a:spLocks noGrp="1" noChangeArrowheads="1"/>
          </p:cNvSpPr>
          <p:nvPr>
            <p:ph type="ftr" sz="quarter" idx="12"/>
          </p:nvPr>
        </p:nvSpPr>
        <p:spPr>
          <a:xfrm>
            <a:off x="5791200" y="6477000"/>
            <a:ext cx="3124200" cy="304800"/>
          </a:xfrm>
        </p:spPr>
        <p:txBody>
          <a:bodyPr/>
          <a:lstStyle>
            <a:lvl1pPr>
              <a:defRPr b="1"/>
            </a:lvl1pPr>
          </a:lstStyle>
          <a:p>
            <a:pPr>
              <a:defRPr/>
            </a:pP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500"/>
                            </p:stCondLst>
                            <p:childTnLst>
                              <p:par>
                                <p:cTn id="17" presetID="53"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Effect transition="in" filter="fade">
                                      <p:cBhvr>
                                        <p:cTn id="21" dur="1000"/>
                                        <p:tgtEl>
                                          <p:spTgt spid="12"/>
                                        </p:tgtEl>
                                      </p:cBhvr>
                                    </p:animEffect>
                                  </p:childTnLst>
                                </p:cTn>
                              </p:par>
                            </p:childTnLst>
                          </p:cTn>
                        </p:par>
                        <p:par>
                          <p:cTn id="22" fill="hold">
                            <p:stCondLst>
                              <p:cond delay="2500"/>
                            </p:stCondLst>
                            <p:childTnLst>
                              <p:par>
                                <p:cTn id="23" presetID="53"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3000"/>
                            </p:stCondLst>
                            <p:childTnLst>
                              <p:par>
                                <p:cTn id="29" presetID="53"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childTnLst>
                          </p:cTn>
                        </p:par>
                        <p:par>
                          <p:cTn id="34" fill="hold">
                            <p:stCondLst>
                              <p:cond delay="4000"/>
                            </p:stCondLst>
                            <p:childTnLst>
                              <p:par>
                                <p:cTn id="35" presetID="53"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4500"/>
                            </p:stCondLst>
                            <p:childTnLst>
                              <p:par>
                                <p:cTn id="41" presetID="53"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Effect transition="in" filter="fade">
                                      <p:cBhvr>
                                        <p:cTn id="45" dur="1000"/>
                                        <p:tgtEl>
                                          <p:spTgt spid="8"/>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199EEAB-FF0E-4126-8FF0-4AFD35CD6CB6}"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5A75FE7-048C-49FF-A867-CEB9C1F570A5}"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004E2FA-7042-4D0C-B9C6-DBC93905B2FC}"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88423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295400"/>
            <a:ext cx="8229600" cy="4830763"/>
          </a:xfrm>
        </p:spPr>
        <p:txBody>
          <a:bodyPr/>
          <a:lstStyle/>
          <a:p>
            <a:pPr lvl="0"/>
            <a:r>
              <a:rPr lang="zh-CN" altLang="en-US" noProof="0" smtClean="0"/>
              <a:t>单击图标添加图表</a:t>
            </a:r>
            <a:endParaRPr lang="zh-CN" altLang="en-US" noProof="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F871162-E96F-4DC1-BBB3-A7E3287F3CA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7629D9B-1586-46BB-BABD-2CAF53E863EA}"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F9BAF6B-4FE5-4666-9AB6-783AC1C6E7D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CB1DE61-EE19-4F51-8D63-400D7A7D4935}"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6F0FDE85-E7D5-4675-8F7E-984FE88C105B}"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024B203D-2321-4BB1-A7D0-E20FDB1E4634}"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1E156DF-ADBD-4D92-9969-40295B2050D3}"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BB0ABD6-4748-4708-9105-8B632366C756}"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B921EED-9056-4C0C-AB59-CB4612839777}"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4956" name="Line 140"/>
          <p:cNvSpPr>
            <a:spLocks noChangeShapeType="1"/>
          </p:cNvSpPr>
          <p:nvPr/>
        </p:nvSpPr>
        <p:spPr bwMode="auto">
          <a:xfrm>
            <a:off x="1752600" y="990600"/>
            <a:ext cx="6934200" cy="0"/>
          </a:xfrm>
          <a:prstGeom prst="line">
            <a:avLst/>
          </a:prstGeom>
          <a:noFill/>
          <a:ln w="9525">
            <a:solidFill>
              <a:schemeClr val="tx1"/>
            </a:solidFill>
            <a:round/>
            <a:headEnd/>
            <a:tailEnd/>
          </a:ln>
          <a:effectLst/>
        </p:spPr>
        <p:txBody>
          <a:bodyPr/>
          <a:lstStyle/>
          <a:p>
            <a:pPr eaLnBrk="0" hangingPunct="0">
              <a:defRPr/>
            </a:pPr>
            <a:endParaRPr lang="zh-CN" altLang="en-US">
              <a:ea typeface="+mn-ea"/>
            </a:endParaRPr>
          </a:p>
        </p:txBody>
      </p:sp>
      <p:grpSp>
        <p:nvGrpSpPr>
          <p:cNvPr id="2" name="Group 74"/>
          <p:cNvGrpSpPr>
            <a:grpSpLocks/>
          </p:cNvGrpSpPr>
          <p:nvPr/>
        </p:nvGrpSpPr>
        <p:grpSpPr bwMode="auto">
          <a:xfrm>
            <a:off x="-228600" y="-179388"/>
            <a:ext cx="2743200" cy="2714626"/>
            <a:chOff x="-144" y="-113"/>
            <a:chExt cx="1728" cy="1710"/>
          </a:xfrm>
        </p:grpSpPr>
        <p:sp>
          <p:nvSpPr>
            <p:cNvPr id="34853" name="Freeform 37"/>
            <p:cNvSpPr>
              <a:spLocks/>
            </p:cNvSpPr>
            <p:nvPr userDrawn="1"/>
          </p:nvSpPr>
          <p:spPr bwMode="gray">
            <a:xfrm rot="14847100" flipH="1">
              <a:off x="-225" y="1185"/>
              <a:ext cx="463" cy="301"/>
            </a:xfrm>
            <a:custGeom>
              <a:avLst/>
              <a:gdLst/>
              <a:ahLst/>
              <a:cxnLst>
                <a:cxn ang="0">
                  <a:pos x="580" y="0"/>
                </a:cxn>
                <a:cxn ang="0">
                  <a:pos x="617" y="67"/>
                </a:cxn>
                <a:cxn ang="0">
                  <a:pos x="38" y="401"/>
                </a:cxn>
                <a:cxn ang="0">
                  <a:pos x="0" y="335"/>
                </a:cxn>
                <a:cxn ang="0">
                  <a:pos x="580" y="0"/>
                </a:cxn>
              </a:cxnLst>
              <a:rect l="0" t="0" r="r" b="b"/>
              <a:pathLst>
                <a:path w="617" h="401">
                  <a:moveTo>
                    <a:pt x="580" y="0"/>
                  </a:moveTo>
                  <a:lnTo>
                    <a:pt x="617" y="67"/>
                  </a:lnTo>
                  <a:lnTo>
                    <a:pt x="38" y="401"/>
                  </a:lnTo>
                  <a:lnTo>
                    <a:pt x="0" y="335"/>
                  </a:lnTo>
                  <a:lnTo>
                    <a:pt x="58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4" name="Freeform 38"/>
            <p:cNvSpPr>
              <a:spLocks/>
            </p:cNvSpPr>
            <p:nvPr userDrawn="1"/>
          </p:nvSpPr>
          <p:spPr bwMode="gray">
            <a:xfrm rot="14847100" flipH="1">
              <a:off x="-129" y="1215"/>
              <a:ext cx="478" cy="266"/>
            </a:xfrm>
            <a:custGeom>
              <a:avLst/>
              <a:gdLst/>
              <a:ahLst/>
              <a:cxnLst>
                <a:cxn ang="0">
                  <a:pos x="607" y="0"/>
                </a:cxn>
                <a:cxn ang="0">
                  <a:pos x="638" y="71"/>
                </a:cxn>
                <a:cxn ang="0">
                  <a:pos x="33" y="353"/>
                </a:cxn>
                <a:cxn ang="0">
                  <a:pos x="0" y="284"/>
                </a:cxn>
                <a:cxn ang="0">
                  <a:pos x="607" y="0"/>
                </a:cxn>
              </a:cxnLst>
              <a:rect l="0" t="0" r="r" b="b"/>
              <a:pathLst>
                <a:path w="638" h="353">
                  <a:moveTo>
                    <a:pt x="607" y="0"/>
                  </a:moveTo>
                  <a:lnTo>
                    <a:pt x="638" y="71"/>
                  </a:lnTo>
                  <a:lnTo>
                    <a:pt x="33" y="353"/>
                  </a:lnTo>
                  <a:lnTo>
                    <a:pt x="0" y="284"/>
                  </a:lnTo>
                  <a:lnTo>
                    <a:pt x="60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5" name="Freeform 39"/>
            <p:cNvSpPr>
              <a:spLocks/>
            </p:cNvSpPr>
            <p:nvPr userDrawn="1"/>
          </p:nvSpPr>
          <p:spPr bwMode="gray">
            <a:xfrm rot="14847100" flipH="1">
              <a:off x="-26" y="1239"/>
              <a:ext cx="490" cy="226"/>
            </a:xfrm>
            <a:custGeom>
              <a:avLst/>
              <a:gdLst/>
              <a:ahLst/>
              <a:cxnLst>
                <a:cxn ang="0">
                  <a:pos x="629" y="0"/>
                </a:cxn>
                <a:cxn ang="0">
                  <a:pos x="654" y="73"/>
                </a:cxn>
                <a:cxn ang="0">
                  <a:pos x="26" y="301"/>
                </a:cxn>
                <a:cxn ang="0">
                  <a:pos x="0" y="229"/>
                </a:cxn>
                <a:cxn ang="0">
                  <a:pos x="629" y="0"/>
                </a:cxn>
              </a:cxnLst>
              <a:rect l="0" t="0" r="r" b="b"/>
              <a:pathLst>
                <a:path w="654" h="301">
                  <a:moveTo>
                    <a:pt x="629" y="0"/>
                  </a:moveTo>
                  <a:lnTo>
                    <a:pt x="654" y="73"/>
                  </a:lnTo>
                  <a:lnTo>
                    <a:pt x="26" y="301"/>
                  </a:lnTo>
                  <a:lnTo>
                    <a:pt x="0" y="229"/>
                  </a:lnTo>
                  <a:lnTo>
                    <a:pt x="62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6" name="Freeform 40"/>
            <p:cNvSpPr>
              <a:spLocks/>
            </p:cNvSpPr>
            <p:nvPr userDrawn="1"/>
          </p:nvSpPr>
          <p:spPr bwMode="gray">
            <a:xfrm rot="14847100" flipH="1">
              <a:off x="86" y="1241"/>
              <a:ext cx="499" cy="186"/>
            </a:xfrm>
            <a:custGeom>
              <a:avLst/>
              <a:gdLst/>
              <a:ahLst/>
              <a:cxnLst>
                <a:cxn ang="0">
                  <a:pos x="647" y="0"/>
                </a:cxn>
                <a:cxn ang="0">
                  <a:pos x="666" y="75"/>
                </a:cxn>
                <a:cxn ang="0">
                  <a:pos x="20" y="248"/>
                </a:cxn>
                <a:cxn ang="0">
                  <a:pos x="0" y="174"/>
                </a:cxn>
                <a:cxn ang="0">
                  <a:pos x="647" y="0"/>
                </a:cxn>
              </a:cxnLst>
              <a:rect l="0" t="0" r="r" b="b"/>
              <a:pathLst>
                <a:path w="666" h="248">
                  <a:moveTo>
                    <a:pt x="647" y="0"/>
                  </a:moveTo>
                  <a:lnTo>
                    <a:pt x="666" y="75"/>
                  </a:lnTo>
                  <a:lnTo>
                    <a:pt x="20" y="248"/>
                  </a:lnTo>
                  <a:lnTo>
                    <a:pt x="0" y="174"/>
                  </a:lnTo>
                  <a:lnTo>
                    <a:pt x="64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7" name="Freeform 41"/>
            <p:cNvSpPr>
              <a:spLocks/>
            </p:cNvSpPr>
            <p:nvPr userDrawn="1"/>
          </p:nvSpPr>
          <p:spPr bwMode="gray">
            <a:xfrm rot="14847100" flipH="1">
              <a:off x="177" y="1260"/>
              <a:ext cx="504" cy="145"/>
            </a:xfrm>
            <a:custGeom>
              <a:avLst/>
              <a:gdLst/>
              <a:ahLst/>
              <a:cxnLst>
                <a:cxn ang="0">
                  <a:pos x="659" y="0"/>
                </a:cxn>
                <a:cxn ang="0">
                  <a:pos x="673" y="76"/>
                </a:cxn>
                <a:cxn ang="0">
                  <a:pos x="14" y="192"/>
                </a:cxn>
                <a:cxn ang="0">
                  <a:pos x="0" y="116"/>
                </a:cxn>
                <a:cxn ang="0">
                  <a:pos x="659" y="0"/>
                </a:cxn>
              </a:cxnLst>
              <a:rect l="0" t="0" r="r" b="b"/>
              <a:pathLst>
                <a:path w="673" h="192">
                  <a:moveTo>
                    <a:pt x="659" y="0"/>
                  </a:moveTo>
                  <a:lnTo>
                    <a:pt x="673" y="76"/>
                  </a:lnTo>
                  <a:lnTo>
                    <a:pt x="14" y="192"/>
                  </a:lnTo>
                  <a:lnTo>
                    <a:pt x="0" y="116"/>
                  </a:lnTo>
                  <a:lnTo>
                    <a:pt x="6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8" name="Freeform 42"/>
            <p:cNvSpPr>
              <a:spLocks/>
            </p:cNvSpPr>
            <p:nvPr userDrawn="1"/>
          </p:nvSpPr>
          <p:spPr bwMode="gray">
            <a:xfrm rot="14847100" flipH="1">
              <a:off x="278" y="1260"/>
              <a:ext cx="504" cy="102"/>
            </a:xfrm>
            <a:custGeom>
              <a:avLst/>
              <a:gdLst/>
              <a:ahLst/>
              <a:cxnLst>
                <a:cxn ang="0">
                  <a:pos x="666" y="0"/>
                </a:cxn>
                <a:cxn ang="0">
                  <a:pos x="673" y="78"/>
                </a:cxn>
                <a:cxn ang="0">
                  <a:pos x="6" y="136"/>
                </a:cxn>
                <a:cxn ang="0">
                  <a:pos x="0" y="59"/>
                </a:cxn>
                <a:cxn ang="0">
                  <a:pos x="666" y="0"/>
                </a:cxn>
              </a:cxnLst>
              <a:rect l="0" t="0" r="r" b="b"/>
              <a:pathLst>
                <a:path w="673" h="136">
                  <a:moveTo>
                    <a:pt x="666" y="0"/>
                  </a:moveTo>
                  <a:lnTo>
                    <a:pt x="673" y="78"/>
                  </a:lnTo>
                  <a:lnTo>
                    <a:pt x="6" y="136"/>
                  </a:lnTo>
                  <a:lnTo>
                    <a:pt x="0" y="59"/>
                  </a:lnTo>
                  <a:lnTo>
                    <a:pt x="6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9" name="AutoShape 43"/>
            <p:cNvSpPr>
              <a:spLocks noChangeArrowheads="1"/>
            </p:cNvSpPr>
            <p:nvPr userDrawn="1"/>
          </p:nvSpPr>
          <p:spPr bwMode="gray">
            <a:xfrm rot="14847100" flipH="1">
              <a:off x="391" y="1237"/>
              <a:ext cx="501" cy="58"/>
            </a:xfrm>
            <a:prstGeom prst="roundRect">
              <a:avLst>
                <a:gd name="adj" fmla="val 16667"/>
              </a:avLst>
            </a:prstGeom>
            <a:solidFill>
              <a:srgbClr val="F8F8F8">
                <a:alpha val="10001"/>
              </a:srgbClr>
            </a:solidFill>
            <a:ln w="0">
              <a:noFill/>
              <a:round/>
              <a:headEnd/>
              <a:tailEnd/>
            </a:ln>
          </p:spPr>
          <p:txBody>
            <a:bodyPr/>
            <a:lstStyle/>
            <a:p>
              <a:pPr eaLnBrk="0" hangingPunct="0">
                <a:defRPr/>
              </a:pPr>
              <a:endParaRPr lang="zh-CN" altLang="en-US"/>
            </a:p>
          </p:txBody>
        </p:sp>
        <p:sp>
          <p:nvSpPr>
            <p:cNvPr id="34860" name="Freeform 44"/>
            <p:cNvSpPr>
              <a:spLocks/>
            </p:cNvSpPr>
            <p:nvPr userDrawn="1"/>
          </p:nvSpPr>
          <p:spPr bwMode="gray">
            <a:xfrm rot="14847100" flipH="1">
              <a:off x="470" y="1187"/>
              <a:ext cx="505" cy="101"/>
            </a:xfrm>
            <a:custGeom>
              <a:avLst/>
              <a:gdLst/>
              <a:ahLst/>
              <a:cxnLst>
                <a:cxn ang="0">
                  <a:pos x="7" y="0"/>
                </a:cxn>
                <a:cxn ang="0">
                  <a:pos x="673" y="59"/>
                </a:cxn>
                <a:cxn ang="0">
                  <a:pos x="667" y="135"/>
                </a:cxn>
                <a:cxn ang="0">
                  <a:pos x="0" y="76"/>
                </a:cxn>
                <a:cxn ang="0">
                  <a:pos x="7" y="0"/>
                </a:cxn>
              </a:cxnLst>
              <a:rect l="0" t="0" r="r" b="b"/>
              <a:pathLst>
                <a:path w="673" h="135">
                  <a:moveTo>
                    <a:pt x="7" y="0"/>
                  </a:moveTo>
                  <a:lnTo>
                    <a:pt x="673" y="59"/>
                  </a:lnTo>
                  <a:lnTo>
                    <a:pt x="667" y="135"/>
                  </a:lnTo>
                  <a:lnTo>
                    <a:pt x="0" y="76"/>
                  </a:lnTo>
                  <a:lnTo>
                    <a:pt x="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1" name="Freeform 45"/>
            <p:cNvSpPr>
              <a:spLocks/>
            </p:cNvSpPr>
            <p:nvPr userDrawn="1"/>
          </p:nvSpPr>
          <p:spPr bwMode="gray">
            <a:xfrm rot="14847100" flipH="1">
              <a:off x="561" y="1118"/>
              <a:ext cx="505" cy="144"/>
            </a:xfrm>
            <a:custGeom>
              <a:avLst/>
              <a:gdLst/>
              <a:ahLst/>
              <a:cxnLst>
                <a:cxn ang="0">
                  <a:pos x="14" y="0"/>
                </a:cxn>
                <a:cxn ang="0">
                  <a:pos x="674" y="116"/>
                </a:cxn>
                <a:cxn ang="0">
                  <a:pos x="660" y="192"/>
                </a:cxn>
                <a:cxn ang="0">
                  <a:pos x="0" y="75"/>
                </a:cxn>
                <a:cxn ang="0">
                  <a:pos x="14" y="0"/>
                </a:cxn>
              </a:cxnLst>
              <a:rect l="0" t="0" r="r" b="b"/>
              <a:pathLst>
                <a:path w="674" h="192">
                  <a:moveTo>
                    <a:pt x="14" y="0"/>
                  </a:moveTo>
                  <a:lnTo>
                    <a:pt x="674" y="116"/>
                  </a:lnTo>
                  <a:lnTo>
                    <a:pt x="660" y="192"/>
                  </a:lnTo>
                  <a:lnTo>
                    <a:pt x="0" y="75"/>
                  </a:lnTo>
                  <a:lnTo>
                    <a:pt x="1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2" name="Freeform 46"/>
            <p:cNvSpPr>
              <a:spLocks/>
            </p:cNvSpPr>
            <p:nvPr userDrawn="1"/>
          </p:nvSpPr>
          <p:spPr bwMode="gray">
            <a:xfrm rot="14847100" flipH="1">
              <a:off x="648" y="1041"/>
              <a:ext cx="499" cy="185"/>
            </a:xfrm>
            <a:custGeom>
              <a:avLst/>
              <a:gdLst/>
              <a:ahLst/>
              <a:cxnLst>
                <a:cxn ang="0">
                  <a:pos x="20" y="0"/>
                </a:cxn>
                <a:cxn ang="0">
                  <a:pos x="667" y="173"/>
                </a:cxn>
                <a:cxn ang="0">
                  <a:pos x="647" y="247"/>
                </a:cxn>
                <a:cxn ang="0">
                  <a:pos x="0" y="74"/>
                </a:cxn>
                <a:cxn ang="0">
                  <a:pos x="20" y="0"/>
                </a:cxn>
              </a:cxnLst>
              <a:rect l="0" t="0" r="r" b="b"/>
              <a:pathLst>
                <a:path w="667" h="247">
                  <a:moveTo>
                    <a:pt x="20" y="0"/>
                  </a:moveTo>
                  <a:lnTo>
                    <a:pt x="667" y="173"/>
                  </a:lnTo>
                  <a:lnTo>
                    <a:pt x="647" y="247"/>
                  </a:lnTo>
                  <a:lnTo>
                    <a:pt x="0" y="74"/>
                  </a:lnTo>
                  <a:lnTo>
                    <a:pt x="2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3" name="Freeform 47"/>
            <p:cNvSpPr>
              <a:spLocks/>
            </p:cNvSpPr>
            <p:nvPr userDrawn="1"/>
          </p:nvSpPr>
          <p:spPr bwMode="gray">
            <a:xfrm rot="14847100" flipH="1">
              <a:off x="731" y="957"/>
              <a:ext cx="490" cy="226"/>
            </a:xfrm>
            <a:custGeom>
              <a:avLst/>
              <a:gdLst/>
              <a:ahLst/>
              <a:cxnLst>
                <a:cxn ang="0">
                  <a:pos x="26" y="0"/>
                </a:cxn>
                <a:cxn ang="0">
                  <a:pos x="655" y="229"/>
                </a:cxn>
                <a:cxn ang="0">
                  <a:pos x="629" y="301"/>
                </a:cxn>
                <a:cxn ang="0">
                  <a:pos x="0" y="72"/>
                </a:cxn>
                <a:cxn ang="0">
                  <a:pos x="26" y="0"/>
                </a:cxn>
              </a:cxnLst>
              <a:rect l="0" t="0" r="r" b="b"/>
              <a:pathLst>
                <a:path w="655" h="301">
                  <a:moveTo>
                    <a:pt x="26" y="0"/>
                  </a:moveTo>
                  <a:lnTo>
                    <a:pt x="655" y="229"/>
                  </a:lnTo>
                  <a:lnTo>
                    <a:pt x="629" y="301"/>
                  </a:lnTo>
                  <a:lnTo>
                    <a:pt x="0" y="72"/>
                  </a:lnTo>
                  <a:lnTo>
                    <a:pt x="2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4" name="Freeform 48"/>
            <p:cNvSpPr>
              <a:spLocks/>
            </p:cNvSpPr>
            <p:nvPr userDrawn="1"/>
          </p:nvSpPr>
          <p:spPr bwMode="gray">
            <a:xfrm rot="14847100" flipH="1">
              <a:off x="811" y="881"/>
              <a:ext cx="478" cy="265"/>
            </a:xfrm>
            <a:custGeom>
              <a:avLst/>
              <a:gdLst/>
              <a:ahLst/>
              <a:cxnLst>
                <a:cxn ang="0">
                  <a:pos x="32" y="0"/>
                </a:cxn>
                <a:cxn ang="0">
                  <a:pos x="639" y="283"/>
                </a:cxn>
                <a:cxn ang="0">
                  <a:pos x="606" y="353"/>
                </a:cxn>
                <a:cxn ang="0">
                  <a:pos x="0" y="70"/>
                </a:cxn>
                <a:cxn ang="0">
                  <a:pos x="32" y="0"/>
                </a:cxn>
              </a:cxnLst>
              <a:rect l="0" t="0" r="r" b="b"/>
              <a:pathLst>
                <a:path w="639" h="353">
                  <a:moveTo>
                    <a:pt x="32" y="0"/>
                  </a:moveTo>
                  <a:lnTo>
                    <a:pt x="639" y="283"/>
                  </a:lnTo>
                  <a:lnTo>
                    <a:pt x="606" y="353"/>
                  </a:lnTo>
                  <a:lnTo>
                    <a:pt x="0" y="70"/>
                  </a:lnTo>
                  <a:lnTo>
                    <a:pt x="3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5" name="Freeform 49"/>
            <p:cNvSpPr>
              <a:spLocks/>
            </p:cNvSpPr>
            <p:nvPr userDrawn="1"/>
          </p:nvSpPr>
          <p:spPr bwMode="gray">
            <a:xfrm rot="14847100" flipH="1">
              <a:off x="883" y="786"/>
              <a:ext cx="462" cy="301"/>
            </a:xfrm>
            <a:custGeom>
              <a:avLst/>
              <a:gdLst/>
              <a:ahLst/>
              <a:cxnLst>
                <a:cxn ang="0">
                  <a:pos x="37" y="0"/>
                </a:cxn>
                <a:cxn ang="0">
                  <a:pos x="617" y="334"/>
                </a:cxn>
                <a:cxn ang="0">
                  <a:pos x="579" y="400"/>
                </a:cxn>
                <a:cxn ang="0">
                  <a:pos x="0" y="66"/>
                </a:cxn>
                <a:cxn ang="0">
                  <a:pos x="37" y="0"/>
                </a:cxn>
              </a:cxnLst>
              <a:rect l="0" t="0" r="r" b="b"/>
              <a:pathLst>
                <a:path w="617" h="400">
                  <a:moveTo>
                    <a:pt x="37" y="0"/>
                  </a:moveTo>
                  <a:lnTo>
                    <a:pt x="617" y="334"/>
                  </a:lnTo>
                  <a:lnTo>
                    <a:pt x="579" y="400"/>
                  </a:lnTo>
                  <a:lnTo>
                    <a:pt x="0" y="66"/>
                  </a:lnTo>
                  <a:lnTo>
                    <a:pt x="3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6" name="Freeform 50"/>
            <p:cNvSpPr>
              <a:spLocks/>
            </p:cNvSpPr>
            <p:nvPr userDrawn="1"/>
          </p:nvSpPr>
          <p:spPr bwMode="gray">
            <a:xfrm rot="14847100" flipH="1">
              <a:off x="950" y="675"/>
              <a:ext cx="443" cy="335"/>
            </a:xfrm>
            <a:custGeom>
              <a:avLst/>
              <a:gdLst/>
              <a:ahLst/>
              <a:cxnLst>
                <a:cxn ang="0">
                  <a:pos x="44" y="0"/>
                </a:cxn>
                <a:cxn ang="0">
                  <a:pos x="592" y="383"/>
                </a:cxn>
                <a:cxn ang="0">
                  <a:pos x="548" y="446"/>
                </a:cxn>
                <a:cxn ang="0">
                  <a:pos x="0" y="62"/>
                </a:cxn>
                <a:cxn ang="0">
                  <a:pos x="44" y="0"/>
                </a:cxn>
              </a:cxnLst>
              <a:rect l="0" t="0" r="r" b="b"/>
              <a:pathLst>
                <a:path w="592" h="446">
                  <a:moveTo>
                    <a:pt x="44" y="0"/>
                  </a:moveTo>
                  <a:lnTo>
                    <a:pt x="592" y="383"/>
                  </a:lnTo>
                  <a:lnTo>
                    <a:pt x="548" y="446"/>
                  </a:lnTo>
                  <a:lnTo>
                    <a:pt x="0" y="62"/>
                  </a:lnTo>
                  <a:lnTo>
                    <a:pt x="4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7" name="Freeform 51"/>
            <p:cNvSpPr>
              <a:spLocks/>
            </p:cNvSpPr>
            <p:nvPr userDrawn="1"/>
          </p:nvSpPr>
          <p:spPr bwMode="gray">
            <a:xfrm rot="14847100" flipH="1">
              <a:off x="1013" y="573"/>
              <a:ext cx="421" cy="367"/>
            </a:xfrm>
            <a:custGeom>
              <a:avLst/>
              <a:gdLst/>
              <a:ahLst/>
              <a:cxnLst>
                <a:cxn ang="0">
                  <a:pos x="49" y="0"/>
                </a:cxn>
                <a:cxn ang="0">
                  <a:pos x="562" y="430"/>
                </a:cxn>
                <a:cxn ang="0">
                  <a:pos x="511" y="489"/>
                </a:cxn>
                <a:cxn ang="0">
                  <a:pos x="0" y="58"/>
                </a:cxn>
                <a:cxn ang="0">
                  <a:pos x="49" y="0"/>
                </a:cxn>
              </a:cxnLst>
              <a:rect l="0" t="0" r="r" b="b"/>
              <a:pathLst>
                <a:path w="562" h="489">
                  <a:moveTo>
                    <a:pt x="49" y="0"/>
                  </a:moveTo>
                  <a:lnTo>
                    <a:pt x="562" y="430"/>
                  </a:lnTo>
                  <a:lnTo>
                    <a:pt x="511" y="489"/>
                  </a:lnTo>
                  <a:lnTo>
                    <a:pt x="0" y="58"/>
                  </a:lnTo>
                  <a:lnTo>
                    <a:pt x="4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8" name="Freeform 52"/>
            <p:cNvSpPr>
              <a:spLocks/>
            </p:cNvSpPr>
            <p:nvPr userDrawn="1"/>
          </p:nvSpPr>
          <p:spPr bwMode="gray">
            <a:xfrm rot="14847100" flipH="1">
              <a:off x="1067" y="466"/>
              <a:ext cx="396" cy="396"/>
            </a:xfrm>
            <a:custGeom>
              <a:avLst/>
              <a:gdLst/>
              <a:ahLst/>
              <a:cxnLst>
                <a:cxn ang="0">
                  <a:pos x="56" y="0"/>
                </a:cxn>
                <a:cxn ang="0">
                  <a:pos x="529" y="473"/>
                </a:cxn>
                <a:cxn ang="0">
                  <a:pos x="474" y="527"/>
                </a:cxn>
                <a:cxn ang="0">
                  <a:pos x="0" y="54"/>
                </a:cxn>
                <a:cxn ang="0">
                  <a:pos x="56" y="0"/>
                </a:cxn>
              </a:cxnLst>
              <a:rect l="0" t="0" r="r" b="b"/>
              <a:pathLst>
                <a:path w="529" h="527">
                  <a:moveTo>
                    <a:pt x="56" y="0"/>
                  </a:moveTo>
                  <a:lnTo>
                    <a:pt x="529" y="473"/>
                  </a:lnTo>
                  <a:lnTo>
                    <a:pt x="474" y="527"/>
                  </a:lnTo>
                  <a:lnTo>
                    <a:pt x="0" y="54"/>
                  </a:lnTo>
                  <a:lnTo>
                    <a:pt x="5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9" name="Freeform 53"/>
            <p:cNvSpPr>
              <a:spLocks/>
            </p:cNvSpPr>
            <p:nvPr userDrawn="1"/>
          </p:nvSpPr>
          <p:spPr bwMode="gray">
            <a:xfrm rot="14847100" flipH="1">
              <a:off x="1113" y="358"/>
              <a:ext cx="367" cy="421"/>
            </a:xfrm>
            <a:custGeom>
              <a:avLst/>
              <a:gdLst/>
              <a:ahLst/>
              <a:cxnLst>
                <a:cxn ang="0">
                  <a:pos x="59" y="0"/>
                </a:cxn>
                <a:cxn ang="0">
                  <a:pos x="490" y="513"/>
                </a:cxn>
                <a:cxn ang="0">
                  <a:pos x="430" y="562"/>
                </a:cxn>
                <a:cxn ang="0">
                  <a:pos x="0" y="51"/>
                </a:cxn>
                <a:cxn ang="0">
                  <a:pos x="59" y="0"/>
                </a:cxn>
              </a:cxnLst>
              <a:rect l="0" t="0" r="r" b="b"/>
              <a:pathLst>
                <a:path w="490" h="562">
                  <a:moveTo>
                    <a:pt x="59" y="0"/>
                  </a:moveTo>
                  <a:lnTo>
                    <a:pt x="490" y="513"/>
                  </a:lnTo>
                  <a:lnTo>
                    <a:pt x="430" y="562"/>
                  </a:lnTo>
                  <a:lnTo>
                    <a:pt x="0" y="51"/>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0" name="Freeform 54"/>
            <p:cNvSpPr>
              <a:spLocks/>
            </p:cNvSpPr>
            <p:nvPr userDrawn="1"/>
          </p:nvSpPr>
          <p:spPr bwMode="gray">
            <a:xfrm rot="14847100" flipH="1">
              <a:off x="1153" y="247"/>
              <a:ext cx="335" cy="446"/>
            </a:xfrm>
            <a:custGeom>
              <a:avLst/>
              <a:gdLst/>
              <a:ahLst/>
              <a:cxnLst>
                <a:cxn ang="0">
                  <a:pos x="64" y="0"/>
                </a:cxn>
                <a:cxn ang="0">
                  <a:pos x="446" y="548"/>
                </a:cxn>
                <a:cxn ang="0">
                  <a:pos x="384" y="593"/>
                </a:cxn>
                <a:cxn ang="0">
                  <a:pos x="0" y="45"/>
                </a:cxn>
                <a:cxn ang="0">
                  <a:pos x="64" y="0"/>
                </a:cxn>
              </a:cxnLst>
              <a:rect l="0" t="0" r="r" b="b"/>
              <a:pathLst>
                <a:path w="446" h="593">
                  <a:moveTo>
                    <a:pt x="64" y="0"/>
                  </a:moveTo>
                  <a:lnTo>
                    <a:pt x="446" y="548"/>
                  </a:lnTo>
                  <a:lnTo>
                    <a:pt x="384" y="593"/>
                  </a:lnTo>
                  <a:lnTo>
                    <a:pt x="0" y="45"/>
                  </a:lnTo>
                  <a:lnTo>
                    <a:pt x="6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1" name="Freeform 55"/>
            <p:cNvSpPr>
              <a:spLocks/>
            </p:cNvSpPr>
            <p:nvPr userDrawn="1"/>
          </p:nvSpPr>
          <p:spPr bwMode="gray">
            <a:xfrm rot="14847100" flipH="1">
              <a:off x="1187" y="137"/>
              <a:ext cx="299" cy="465"/>
            </a:xfrm>
            <a:custGeom>
              <a:avLst/>
              <a:gdLst/>
              <a:ahLst/>
              <a:cxnLst>
                <a:cxn ang="0">
                  <a:pos x="66" y="0"/>
                </a:cxn>
                <a:cxn ang="0">
                  <a:pos x="401" y="579"/>
                </a:cxn>
                <a:cxn ang="0">
                  <a:pos x="334" y="618"/>
                </a:cxn>
                <a:cxn ang="0">
                  <a:pos x="0" y="38"/>
                </a:cxn>
                <a:cxn ang="0">
                  <a:pos x="66" y="0"/>
                </a:cxn>
              </a:cxnLst>
              <a:rect l="0" t="0" r="r" b="b"/>
              <a:pathLst>
                <a:path w="401" h="618">
                  <a:moveTo>
                    <a:pt x="66" y="0"/>
                  </a:moveTo>
                  <a:lnTo>
                    <a:pt x="401" y="579"/>
                  </a:lnTo>
                  <a:lnTo>
                    <a:pt x="334" y="618"/>
                  </a:lnTo>
                  <a:lnTo>
                    <a:pt x="0" y="38"/>
                  </a:lnTo>
                  <a:lnTo>
                    <a:pt x="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2" name="Freeform 56"/>
            <p:cNvSpPr>
              <a:spLocks/>
            </p:cNvSpPr>
            <p:nvPr userDrawn="1"/>
          </p:nvSpPr>
          <p:spPr bwMode="gray">
            <a:xfrm rot="14847100" flipH="1">
              <a:off x="1210" y="40"/>
              <a:ext cx="264" cy="481"/>
            </a:xfrm>
            <a:custGeom>
              <a:avLst/>
              <a:gdLst/>
              <a:ahLst/>
              <a:cxnLst>
                <a:cxn ang="0">
                  <a:pos x="69" y="0"/>
                </a:cxn>
                <a:cxn ang="0">
                  <a:pos x="353" y="607"/>
                </a:cxn>
                <a:cxn ang="0">
                  <a:pos x="282" y="640"/>
                </a:cxn>
                <a:cxn ang="0">
                  <a:pos x="0" y="33"/>
                </a:cxn>
                <a:cxn ang="0">
                  <a:pos x="69" y="0"/>
                </a:cxn>
              </a:cxnLst>
              <a:rect l="0" t="0" r="r" b="b"/>
              <a:pathLst>
                <a:path w="353" h="640">
                  <a:moveTo>
                    <a:pt x="69" y="0"/>
                  </a:moveTo>
                  <a:lnTo>
                    <a:pt x="353" y="607"/>
                  </a:lnTo>
                  <a:lnTo>
                    <a:pt x="282" y="640"/>
                  </a:lnTo>
                  <a:lnTo>
                    <a:pt x="0" y="33"/>
                  </a:lnTo>
                  <a:lnTo>
                    <a:pt x="6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3" name="Freeform 57"/>
            <p:cNvSpPr>
              <a:spLocks/>
            </p:cNvSpPr>
            <p:nvPr userDrawn="1"/>
          </p:nvSpPr>
          <p:spPr bwMode="gray">
            <a:xfrm rot="14847100" flipH="1">
              <a:off x="1225" y="-81"/>
              <a:ext cx="225" cy="492"/>
            </a:xfrm>
            <a:custGeom>
              <a:avLst/>
              <a:gdLst/>
              <a:ahLst/>
              <a:cxnLst>
                <a:cxn ang="0">
                  <a:pos x="72" y="0"/>
                </a:cxn>
                <a:cxn ang="0">
                  <a:pos x="301" y="629"/>
                </a:cxn>
                <a:cxn ang="0">
                  <a:pos x="228" y="656"/>
                </a:cxn>
                <a:cxn ang="0">
                  <a:pos x="0" y="27"/>
                </a:cxn>
                <a:cxn ang="0">
                  <a:pos x="72" y="0"/>
                </a:cxn>
              </a:cxnLst>
              <a:rect l="0" t="0" r="r" b="b"/>
              <a:pathLst>
                <a:path w="301" h="656">
                  <a:moveTo>
                    <a:pt x="72" y="0"/>
                  </a:moveTo>
                  <a:lnTo>
                    <a:pt x="301" y="629"/>
                  </a:lnTo>
                  <a:lnTo>
                    <a:pt x="228" y="656"/>
                  </a:lnTo>
                  <a:lnTo>
                    <a:pt x="0" y="27"/>
                  </a:lnTo>
                  <a:lnTo>
                    <a:pt x="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4" name="Freeform 58"/>
            <p:cNvSpPr>
              <a:spLocks/>
            </p:cNvSpPr>
            <p:nvPr userDrawn="1"/>
          </p:nvSpPr>
          <p:spPr bwMode="gray">
            <a:xfrm rot="14847100" flipH="1">
              <a:off x="1231" y="-189"/>
              <a:ext cx="185" cy="500"/>
            </a:xfrm>
            <a:custGeom>
              <a:avLst/>
              <a:gdLst/>
              <a:ahLst/>
              <a:cxnLst>
                <a:cxn ang="0">
                  <a:pos x="74" y="0"/>
                </a:cxn>
                <a:cxn ang="0">
                  <a:pos x="248" y="646"/>
                </a:cxn>
                <a:cxn ang="0">
                  <a:pos x="173" y="666"/>
                </a:cxn>
                <a:cxn ang="0">
                  <a:pos x="0" y="18"/>
                </a:cxn>
                <a:cxn ang="0">
                  <a:pos x="74" y="0"/>
                </a:cxn>
              </a:cxnLst>
              <a:rect l="0" t="0" r="r" b="b"/>
              <a:pathLst>
                <a:path w="248" h="666">
                  <a:moveTo>
                    <a:pt x="74" y="0"/>
                  </a:moveTo>
                  <a:lnTo>
                    <a:pt x="248" y="646"/>
                  </a:lnTo>
                  <a:lnTo>
                    <a:pt x="173" y="666"/>
                  </a:lnTo>
                  <a:lnTo>
                    <a:pt x="0" y="18"/>
                  </a:lnTo>
                  <a:lnTo>
                    <a:pt x="7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5" name="Freeform 59"/>
            <p:cNvSpPr>
              <a:spLocks/>
            </p:cNvSpPr>
            <p:nvPr userDrawn="1"/>
          </p:nvSpPr>
          <p:spPr bwMode="gray">
            <a:xfrm rot="14847100" flipH="1">
              <a:off x="1229" y="-294"/>
              <a:ext cx="144" cy="506"/>
            </a:xfrm>
            <a:custGeom>
              <a:avLst/>
              <a:gdLst/>
              <a:ahLst/>
              <a:cxnLst>
                <a:cxn ang="0">
                  <a:pos x="76" y="0"/>
                </a:cxn>
                <a:cxn ang="0">
                  <a:pos x="192" y="660"/>
                </a:cxn>
                <a:cxn ang="0">
                  <a:pos x="116" y="673"/>
                </a:cxn>
                <a:cxn ang="0">
                  <a:pos x="0" y="13"/>
                </a:cxn>
                <a:cxn ang="0">
                  <a:pos x="76" y="0"/>
                </a:cxn>
              </a:cxnLst>
              <a:rect l="0" t="0" r="r" b="b"/>
              <a:pathLst>
                <a:path w="192" h="673">
                  <a:moveTo>
                    <a:pt x="76" y="0"/>
                  </a:moveTo>
                  <a:lnTo>
                    <a:pt x="192" y="660"/>
                  </a:lnTo>
                  <a:lnTo>
                    <a:pt x="116" y="673"/>
                  </a:lnTo>
                  <a:lnTo>
                    <a:pt x="0" y="13"/>
                  </a:lnTo>
                  <a:lnTo>
                    <a:pt x="7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pic>
          <p:nvPicPr>
            <p:cNvPr id="2084" name="Picture 30"/>
            <p:cNvPicPr>
              <a:picLocks noChangeAspect="1" noChangeArrowheads="1"/>
            </p:cNvPicPr>
            <p:nvPr userDrawn="1"/>
          </p:nvPicPr>
          <p:blipFill>
            <a:blip r:embed="rId16"/>
            <a:srcRect/>
            <a:stretch>
              <a:fillRect/>
            </a:stretch>
          </p:blipFill>
          <p:spPr bwMode="auto">
            <a:xfrm>
              <a:off x="100" y="185"/>
              <a:ext cx="912" cy="631"/>
            </a:xfrm>
            <a:prstGeom prst="rect">
              <a:avLst/>
            </a:prstGeom>
            <a:noFill/>
            <a:ln w="9525">
              <a:noFill/>
              <a:miter lim="800000"/>
              <a:headEnd/>
              <a:tailEnd/>
            </a:ln>
          </p:spPr>
        </p:pic>
      </p:grpSp>
      <p:sp>
        <p:nvSpPr>
          <p:cNvPr id="34843" name="Freeform 27"/>
          <p:cNvSpPr>
            <a:spLocks/>
          </p:cNvSpPr>
          <p:nvPr/>
        </p:nvSpPr>
        <p:spPr bwMode="gray">
          <a:xfrm>
            <a:off x="-25400" y="5124450"/>
            <a:ext cx="9156700" cy="1758950"/>
          </a:xfrm>
          <a:custGeom>
            <a:avLst/>
            <a:gdLst/>
            <a:ahLst/>
            <a:cxnLst>
              <a:cxn ang="0">
                <a:pos x="3" y="1092"/>
              </a:cxn>
              <a:cxn ang="0">
                <a:pos x="5768" y="1108"/>
              </a:cxn>
              <a:cxn ang="0">
                <a:pos x="5766" y="0"/>
              </a:cxn>
              <a:cxn ang="0">
                <a:pos x="1764" y="1032"/>
              </a:cxn>
              <a:cxn ang="0">
                <a:pos x="0" y="720"/>
              </a:cxn>
              <a:cxn ang="0">
                <a:pos x="0" y="1008"/>
              </a:cxn>
            </a:cxnLst>
            <a:rect l="0" t="0" r="r" b="b"/>
            <a:pathLst>
              <a:path w="5768" h="1108">
                <a:moveTo>
                  <a:pt x="3" y="1092"/>
                </a:moveTo>
                <a:lnTo>
                  <a:pt x="5768" y="1108"/>
                </a:lnTo>
                <a:lnTo>
                  <a:pt x="5766" y="0"/>
                </a:lnTo>
                <a:cubicBezTo>
                  <a:pt x="5264" y="296"/>
                  <a:pt x="2820" y="1038"/>
                  <a:pt x="1764" y="1032"/>
                </a:cubicBezTo>
                <a:cubicBezTo>
                  <a:pt x="708" y="1026"/>
                  <a:pt x="116" y="744"/>
                  <a:pt x="0" y="720"/>
                </a:cubicBezTo>
                <a:lnTo>
                  <a:pt x="0" y="1008"/>
                </a:lnTo>
              </a:path>
            </a:pathLst>
          </a:custGeom>
          <a:solidFill>
            <a:schemeClr val="hlink"/>
          </a:solidFill>
          <a:ln w="9525" cap="flat" cmpd="sng">
            <a:noFill/>
            <a:prstDash val="solid"/>
            <a:round/>
            <a:headEnd/>
            <a:tailEnd/>
          </a:ln>
          <a:effectLst/>
        </p:spPr>
        <p:txBody>
          <a:bodyPr/>
          <a:lstStyle/>
          <a:p>
            <a:pPr eaLnBrk="0" hangingPunct="0">
              <a:defRPr/>
            </a:pPr>
            <a:endParaRPr lang="zh-CN" altLang="en-US"/>
          </a:p>
        </p:txBody>
      </p:sp>
      <p:sp>
        <p:nvSpPr>
          <p:cNvPr id="34844" name="Freeform 28"/>
          <p:cNvSpPr>
            <a:spLocks/>
          </p:cNvSpPr>
          <p:nvPr/>
        </p:nvSpPr>
        <p:spPr bwMode="gray">
          <a:xfrm>
            <a:off x="-20638" y="5062538"/>
            <a:ext cx="9159876" cy="1733550"/>
          </a:xfrm>
          <a:custGeom>
            <a:avLst/>
            <a:gdLst/>
            <a:ahLst/>
            <a:cxnLst>
              <a:cxn ang="0">
                <a:pos x="8" y="1000"/>
              </a:cxn>
              <a:cxn ang="0">
                <a:pos x="1778" y="1072"/>
              </a:cxn>
              <a:cxn ang="0">
                <a:pos x="5760" y="324"/>
              </a:cxn>
              <a:cxn ang="0">
                <a:pos x="5766" y="0"/>
              </a:cxn>
              <a:cxn ang="0">
                <a:pos x="1764" y="1032"/>
              </a:cxn>
              <a:cxn ang="0">
                <a:pos x="0" y="720"/>
              </a:cxn>
              <a:cxn ang="0">
                <a:pos x="0" y="1008"/>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chemeClr val="tx1"/>
          </a:solidFill>
          <a:ln w="9525" cap="flat" cmpd="sng">
            <a:noFill/>
            <a:prstDash val="solid"/>
            <a:round/>
            <a:headEnd/>
            <a:tailEnd/>
          </a:ln>
          <a:effectLst/>
        </p:spPr>
        <p:txBody>
          <a:bodyPr/>
          <a:lstStyle/>
          <a:p>
            <a:pPr eaLnBrk="0" hangingPunct="0">
              <a:defRPr/>
            </a:pPr>
            <a:endParaRPr lang="zh-CN" altLang="en-US"/>
          </a:p>
        </p:txBody>
      </p:sp>
      <p:sp>
        <p:nvSpPr>
          <p:cNvPr id="34845" name="Freeform 29"/>
          <p:cNvSpPr>
            <a:spLocks/>
          </p:cNvSpPr>
          <p:nvPr/>
        </p:nvSpPr>
        <p:spPr bwMode="gray">
          <a:xfrm>
            <a:off x="-25400" y="5765800"/>
            <a:ext cx="9169400" cy="977900"/>
          </a:xfrm>
          <a:custGeom>
            <a:avLst/>
            <a:gdLst/>
            <a:ahLst/>
            <a:cxnLst>
              <a:cxn ang="0">
                <a:pos x="0" y="58"/>
              </a:cxn>
              <a:cxn ang="0">
                <a:pos x="1584" y="586"/>
              </a:cxn>
              <a:cxn ang="0">
                <a:pos x="5768" y="0"/>
              </a:cxn>
              <a:cxn ang="0">
                <a:pos x="5776" y="32"/>
              </a:cxn>
              <a:cxn ang="0">
                <a:pos x="1584" y="598"/>
              </a:cxn>
              <a:cxn ang="0">
                <a:pos x="4" y="92"/>
              </a:cxn>
              <a:cxn ang="0">
                <a:pos x="0" y="58"/>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rgbClr val="FFFFFF">
              <a:alpha val="50000"/>
            </a:srgbClr>
          </a:solidFill>
          <a:ln w="9525" cap="flat" cmpd="sng">
            <a:noFill/>
            <a:prstDash val="solid"/>
            <a:round/>
            <a:headEnd/>
            <a:tailEnd/>
          </a:ln>
          <a:effectLst/>
        </p:spPr>
        <p:txBody>
          <a:bodyPr/>
          <a:lstStyle/>
          <a:p>
            <a:pPr eaLnBrk="0" hangingPunct="0">
              <a:defRPr/>
            </a:pPr>
            <a:endParaRPr lang="zh-CN" altLang="en-US"/>
          </a:p>
        </p:txBody>
      </p:sp>
      <p:sp>
        <p:nvSpPr>
          <p:cNvPr id="34818" name="Rectangle 2"/>
          <p:cNvSpPr>
            <a:spLocks noGrp="1" noChangeArrowheads="1"/>
          </p:cNvSpPr>
          <p:nvPr>
            <p:ph type="dt" sz="half" idx="2"/>
          </p:nvPr>
        </p:nvSpPr>
        <p:spPr bwMode="gray">
          <a:xfrm>
            <a:off x="0" y="640080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latin typeface="Arial" pitchFamily="34" charset="0"/>
                <a:ea typeface="宋体" pitchFamily="2" charset="-122"/>
              </a:defRPr>
            </a:lvl1pPr>
          </a:lstStyle>
          <a:p>
            <a:pPr>
              <a:defRPr/>
            </a:pPr>
            <a:endParaRPr lang="en-US" altLang="zh-CN"/>
          </a:p>
        </p:txBody>
      </p:sp>
      <p:sp>
        <p:nvSpPr>
          <p:cNvPr id="34819" name="Rectangle 3"/>
          <p:cNvSpPr>
            <a:spLocks noGrp="1" noChangeArrowheads="1"/>
          </p:cNvSpPr>
          <p:nvPr>
            <p:ph type="sldNum" sz="quarter" idx="4"/>
          </p:nvPr>
        </p:nvSpPr>
        <p:spPr bwMode="white">
          <a:xfrm>
            <a:off x="3733800" y="658495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chemeClr val="bg2"/>
                </a:solidFill>
                <a:latin typeface="Arial" pitchFamily="34" charset="0"/>
                <a:ea typeface="宋体" pitchFamily="2" charset="-122"/>
              </a:defRPr>
            </a:lvl1pPr>
          </a:lstStyle>
          <a:p>
            <a:pPr>
              <a:defRPr/>
            </a:pPr>
            <a:fld id="{4D20CB9F-961C-46EB-9A48-0931B93CEFB1}" type="slidenum">
              <a:rPr lang="en-US" altLang="zh-CN"/>
              <a:pPr>
                <a:defRPr/>
              </a:pPr>
              <a:t>‹#›</a:t>
            </a:fld>
            <a:endParaRPr lang="en-US" altLang="zh-CN"/>
          </a:p>
        </p:txBody>
      </p:sp>
      <p:sp>
        <p:nvSpPr>
          <p:cNvPr id="34829" name="Rectangle 13"/>
          <p:cNvSpPr>
            <a:spLocks noGrp="1" noRot="1" noChangeArrowheads="1"/>
          </p:cNvSpPr>
          <p:nvPr>
            <p:ph type="title"/>
          </p:nvPr>
        </p:nvSpPr>
        <p:spPr bwMode="auto">
          <a:xfrm>
            <a:off x="1905000" y="228600"/>
            <a:ext cx="6781800" cy="884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4830" name="Rectangle 14"/>
          <p:cNvSpPr>
            <a:spLocks noGrp="1" noChangeArrowheads="1"/>
          </p:cNvSpPr>
          <p:nvPr>
            <p:ph type="ftr" sz="quarter" idx="3"/>
          </p:nvPr>
        </p:nvSpPr>
        <p:spPr bwMode="gray">
          <a:xfrm>
            <a:off x="5943600" y="6451600"/>
            <a:ext cx="2895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r>
              <a:rPr lang="en-US" altLang="zh-CN"/>
              <a:t>www.itcast.cn</a:t>
            </a:r>
          </a:p>
        </p:txBody>
      </p:sp>
      <p:sp>
        <p:nvSpPr>
          <p:cNvPr id="34831" name="Rectangle 15"/>
          <p:cNvSpPr>
            <a:spLocks noGrp="1" noChangeArrowheads="1"/>
          </p:cNvSpPr>
          <p:nvPr>
            <p:ph type="body" idx="1"/>
          </p:nvPr>
        </p:nvSpPr>
        <p:spPr bwMode="auto">
          <a:xfrm>
            <a:off x="4572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4847" name="Rectangle 31"/>
          <p:cNvSpPr>
            <a:spLocks noChangeArrowheads="1"/>
          </p:cNvSpPr>
          <p:nvPr/>
        </p:nvSpPr>
        <p:spPr bwMode="gray">
          <a:xfrm>
            <a:off x="357188" y="357188"/>
            <a:ext cx="1143000" cy="369887"/>
          </a:xfrm>
          <a:prstGeom prst="rect">
            <a:avLst/>
          </a:prstGeom>
          <a:noFill/>
          <a:ln w="9525">
            <a:noFill/>
            <a:miter lim="800000"/>
            <a:headEnd/>
            <a:tailEnd/>
          </a:ln>
          <a:effectLst/>
        </p:spPr>
        <p:txBody>
          <a:bodyPr>
            <a:spAutoFit/>
          </a:bodyPr>
          <a:lstStyle/>
          <a:p>
            <a:pPr eaLnBrk="0" hangingPunct="0">
              <a:defRPr/>
            </a:pPr>
            <a:r>
              <a:rPr lang="zh-CN" altLang="en-US" b="1">
                <a:solidFill>
                  <a:schemeClr val="bg2"/>
                </a:solidFill>
                <a:latin typeface="Arial" pitchFamily="34" charset="0"/>
              </a:rPr>
              <a:t>传智播客</a:t>
            </a:r>
            <a:endParaRPr lang="en-US" altLang="zh-CN" b="1">
              <a:solidFill>
                <a:schemeClr val="bg2"/>
              </a:solidFill>
              <a:latin typeface="Arial" pitchFamily="34" charset="0"/>
            </a:endParaRPr>
          </a:p>
        </p:txBody>
      </p:sp>
    </p:spTree>
  </p:cSld>
  <p:clrMap bg1="dk2" tx1="lt1" bg2="dk1" tx2="lt2" accent1="accent1" accent2="accent2" accent3="accent3" accent4="accent4" accent5="accent5" accent6="accent6" hlink="hlink" folHlink="folHlink"/>
  <p:sldLayoutIdLst>
    <p:sldLayoutId id="2147483872"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47"/>
                                        </p:tgtEl>
                                        <p:attrNameLst>
                                          <p:attrName>style.visibility</p:attrName>
                                        </p:attrNameLst>
                                      </p:cBhvr>
                                      <p:to>
                                        <p:strVal val="visible"/>
                                      </p:to>
                                    </p:set>
                                    <p:animEffect transition="in" filter="fade">
                                      <p:cBhvr>
                                        <p:cTn id="10" dur="2000"/>
                                        <p:tgtEl>
                                          <p:spTgt spid="3484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956"/>
                                        </p:tgtEl>
                                        <p:attrNameLst>
                                          <p:attrName>style.visibility</p:attrName>
                                        </p:attrNameLst>
                                      </p:cBhvr>
                                      <p:to>
                                        <p:strVal val="visible"/>
                                      </p:to>
                                    </p:set>
                                    <p:animEffect transition="in" filter="wipe(left)">
                                      <p:cBhvr>
                                        <p:cTn id="13" dur="500"/>
                                        <p:tgtEl>
                                          <p:spTgt spid="349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29"/>
                                        </p:tgtEl>
                                        <p:attrNameLst>
                                          <p:attrName>style.visibility</p:attrName>
                                        </p:attrNameLst>
                                      </p:cBhvr>
                                      <p:to>
                                        <p:strVal val="visible"/>
                                      </p:to>
                                    </p:set>
                                    <p:animEffect transition="in" filter="fade">
                                      <p:cBhvr>
                                        <p:cTn id="16" dur="1000"/>
                                        <p:tgtEl>
                                          <p:spTgt spid="3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56" grpId="0" animBg="1"/>
      <p:bldP spid="34956" grpId="1" animBg="1"/>
      <p:bldP spid="34956" grpId="2" animBg="1"/>
      <p:bldP spid="34956" grpId="3" animBg="1"/>
      <p:bldP spid="34956" grpId="4" animBg="1"/>
      <p:bldP spid="34956" grpId="5" animBg="1"/>
      <p:bldP spid="34956" grpId="6" animBg="1"/>
      <p:bldP spid="34956" grpId="7" animBg="1"/>
      <p:bldP spid="34956" grpId="8" animBg="1"/>
      <p:bldP spid="34956" grpId="9" animBg="1"/>
      <p:bldP spid="34956" grpId="10" animBg="1"/>
      <p:bldP spid="34956" grpId="11" animBg="1"/>
      <p:bldP spid="34956" grpId="12" animBg="1"/>
      <p:bldP spid="34956" grpId="13" animBg="1"/>
      <p:bldP spid="34956" grpId="14" animBg="1"/>
      <p:bldP spid="34956" grpId="15" animBg="1"/>
      <p:bldP spid="34956" grpId="16" animBg="1"/>
      <p:bldP spid="34956" grpId="17" animBg="1"/>
      <p:bldP spid="34956" grpId="18" animBg="1"/>
      <p:bldP spid="34956" grpId="19" animBg="1"/>
      <p:bldP spid="34956" grpId="20" animBg="1"/>
      <p:bldP spid="34956" grpId="21" animBg="1"/>
      <p:bldP spid="34956" grpId="22" animBg="1"/>
      <p:bldP spid="34956" grpId="23" animBg="1"/>
      <p:bldP spid="34956" grpId="24" animBg="1"/>
      <p:bldP spid="34956" grpId="25" animBg="1"/>
      <p:bldP spid="34956" grpId="26" animBg="1"/>
      <p:bldP spid="34956" grpId="27" animBg="1"/>
      <p:bldP spid="34956" grpId="28" animBg="1"/>
      <p:bldP spid="34956" grpId="29" animBg="1"/>
      <p:bldP spid="34956" grpId="30" animBg="1"/>
      <p:bldP spid="34956" grpId="31" animBg="1"/>
      <p:bldP spid="34956" grpId="32" animBg="1"/>
      <p:bldP spid="34956" grpId="33" animBg="1"/>
      <p:bldP spid="34956" grpId="34" animBg="1"/>
      <p:bldP spid="34956" grpId="35" animBg="1"/>
      <p:bldP spid="34956" grpId="36" animBg="1"/>
      <p:bldP spid="34956" grpId="37" animBg="1"/>
      <p:bldP spid="34956" grpId="38" animBg="1"/>
      <p:bldP spid="34956" grpId="39" animBg="1"/>
      <p:bldP spid="34956" grpId="40" animBg="1"/>
      <p:bldP spid="34956" grpId="41" animBg="1"/>
      <p:bldP spid="34956" grpId="42" animBg="1"/>
      <p:bldP spid="34956" grpId="43" animBg="1"/>
      <p:bldP spid="34956" grpId="44" animBg="1"/>
      <p:bldP spid="34956" grpId="45" animBg="1"/>
      <p:bldP spid="34956" grpId="46" animBg="1"/>
      <p:bldP spid="34956" grpId="47" animBg="1"/>
      <p:bldP spid="34956" grpId="48" animBg="1"/>
      <p:bldP spid="34956" grpId="49" animBg="1"/>
      <p:bldP spid="34956" grpId="50" animBg="1"/>
      <p:bldP spid="34956" grpId="51" animBg="1"/>
      <p:bldP spid="34956" grpId="52" animBg="1"/>
      <p:bldP spid="34956" grpId="53" animBg="1"/>
      <p:bldP spid="34956" grpId="54" animBg="1"/>
      <p:bldP spid="34956" grpId="55" animBg="1"/>
      <p:bldP spid="34956" grpId="56" animBg="1"/>
      <p:bldP spid="34956" grpId="57" animBg="1"/>
      <p:bldP spid="34956" grpId="58" animBg="1"/>
      <p:bldP spid="34956" grpId="59" animBg="1"/>
      <p:bldP spid="34956" grpId="60" animBg="1"/>
      <p:bldP spid="34956" grpId="61" animBg="1"/>
      <p:bldP spid="34956" grpId="62" animBg="1"/>
      <p:bldP spid="34956" grpId="63" animBg="1"/>
      <p:bldP spid="34956" grpId="64" animBg="1"/>
      <p:bldP spid="34956" grpId="65" animBg="1"/>
      <p:bldP spid="34956" grpId="66" animBg="1"/>
      <p:bldP spid="34956" grpId="67" animBg="1"/>
      <p:bldP spid="34956" grpId="68" animBg="1"/>
      <p:bldP spid="34956" grpId="69" animBg="1"/>
      <p:bldP spid="34956" grpId="70" animBg="1"/>
      <p:bldP spid="34956" grpId="71" animBg="1"/>
      <p:bldP spid="34956" grpId="72" animBg="1"/>
      <p:bldP spid="34956" grpId="73" animBg="1"/>
      <p:bldP spid="34956" grpId="74" animBg="1"/>
      <p:bldP spid="34956" grpId="75" animBg="1"/>
      <p:bldP spid="34956" grpId="76" animBg="1"/>
      <p:bldP spid="34956" grpId="77" animBg="1"/>
      <p:bldP spid="34829" grpId="0"/>
      <p:bldP spid="34847" grpId="0"/>
      <p:bldP spid="34847" grpId="1"/>
      <p:bldP spid="34847" grpId="2"/>
      <p:bldP spid="34847" grpId="3"/>
      <p:bldP spid="34847" grpId="4"/>
      <p:bldP spid="34847" grpId="5"/>
      <p:bldP spid="34847" grpId="6"/>
      <p:bldP spid="34847" grpId="7"/>
      <p:bldP spid="34847" grpId="8"/>
      <p:bldP spid="34847" grpId="9"/>
      <p:bldP spid="34847" grpId="10"/>
      <p:bldP spid="34847" grpId="11"/>
      <p:bldP spid="34847" grpId="12"/>
      <p:bldP spid="34847" grpId="13"/>
      <p:bldP spid="34847" grpId="14"/>
      <p:bldP spid="34847" grpId="15"/>
      <p:bldP spid="34847" grpId="16"/>
      <p:bldP spid="34847" grpId="17"/>
      <p:bldP spid="34847" grpId="18"/>
      <p:bldP spid="34847" grpId="19"/>
      <p:bldP spid="34847" grpId="20"/>
      <p:bldP spid="34847" grpId="21"/>
      <p:bldP spid="34847" grpId="22"/>
      <p:bldP spid="34847" grpId="23"/>
      <p:bldP spid="34847" grpId="24"/>
      <p:bldP spid="34847" grpId="25"/>
      <p:bldP spid="34847" grpId="26"/>
      <p:bldP spid="34847" grpId="27"/>
      <p:bldP spid="34847" grpId="28"/>
      <p:bldP spid="34847" grpId="29"/>
      <p:bldP spid="34847" grpId="30"/>
      <p:bldP spid="34847" grpId="31"/>
      <p:bldP spid="34847" grpId="32"/>
      <p:bldP spid="34847" grpId="33"/>
      <p:bldP spid="34847" grpId="34"/>
      <p:bldP spid="34847" grpId="35"/>
      <p:bldP spid="34847" grpId="36"/>
      <p:bldP spid="34847" grpId="37"/>
      <p:bldP spid="34847" grpId="38"/>
      <p:bldP spid="34847" grpId="39"/>
      <p:bldP spid="34847" grpId="40"/>
      <p:bldP spid="34847" grpId="41"/>
      <p:bldP spid="34847" grpId="42"/>
      <p:bldP spid="34847" grpId="43"/>
      <p:bldP spid="34847" grpId="44"/>
      <p:bldP spid="34847" grpId="45"/>
      <p:bldP spid="34847" grpId="46"/>
      <p:bldP spid="34847" grpId="47"/>
      <p:bldP spid="34847" grpId="48"/>
      <p:bldP spid="34847" grpId="49"/>
      <p:bldP spid="34847" grpId="50"/>
      <p:bldP spid="34847" grpId="51"/>
      <p:bldP spid="34847" grpId="52"/>
      <p:bldP spid="34847" grpId="53"/>
      <p:bldP spid="34847" grpId="54"/>
      <p:bldP spid="34847" grpId="55"/>
      <p:bldP spid="34847" grpId="56"/>
      <p:bldP spid="34847" grpId="57"/>
      <p:bldP spid="34847" grpId="58"/>
      <p:bldP spid="34847" grpId="59"/>
      <p:bldP spid="34847" grpId="60"/>
      <p:bldP spid="34847" grpId="61"/>
      <p:bldP spid="34847" grpId="62"/>
      <p:bldP spid="34847" grpId="63"/>
      <p:bldP spid="34847" grpId="64"/>
      <p:bldP spid="34847" grpId="65"/>
      <p:bldP spid="34847" grpId="66"/>
      <p:bldP spid="34847" grpId="67"/>
      <p:bldP spid="34847" grpId="68"/>
      <p:bldP spid="34847" grpId="69"/>
      <p:bldP spid="34847" grpId="70"/>
      <p:bldP spid="34847" grpId="71"/>
      <p:bldP spid="34847" grpId="72"/>
      <p:bldP spid="34847" grpId="73"/>
      <p:bldP spid="34847" grpId="74"/>
      <p:bldP spid="34847" grpId="75"/>
      <p:bldP spid="34847" grpId="76"/>
      <p:bldP spid="34847" grpId="77"/>
    </p:bldLst>
  </p:timing>
  <p:hf sldNum="0" hdr="0" dt="0"/>
  <p:txStyles>
    <p:titleStyle>
      <a:lvl1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2pPr>
      <a:lvl3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3pPr>
      <a:lvl4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4pPr>
      <a:lvl5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5pPr>
      <a:lvl6pPr marL="4572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6pPr>
      <a:lvl7pPr marL="9144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7pPr>
      <a:lvl8pPr marL="13716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8pPr>
      <a:lvl9pPr marL="18288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0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hyperlink" Target="../2003/C&#31243;&#24207;&#35774;&#35745;%20&#33883;&#40857;/Attach%20File/class2/div.c" TargetMode="Externa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hyperlink" Target="../2003/C&#31243;&#24207;&#35774;&#35745;%20&#33883;&#40857;/Attach%20File/class2/MOD.C" TargetMode="Externa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12.xml"/><Relationship Id="rId5" Type="http://schemas.openxmlformats.org/officeDocument/2006/relationships/image" Target="../media/image34.wmf"/><Relationship Id="rId4" Type="http://schemas.openxmlformats.org/officeDocument/2006/relationships/image" Target="../media/image33.wmf"/></Relationships>
</file>

<file path=ppt/slides/_rels/slide7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2.wmf"/><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81.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7.emf"/><Relationship Id="rId5" Type="http://schemas.openxmlformats.org/officeDocument/2006/relationships/oleObject" Target="../embeddings/Microsoft_Word_97_-_2003___2.doc"/><Relationship Id="rId4" Type="http://schemas.openxmlformats.org/officeDocument/2006/relationships/image" Target="../media/image36.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sz="quarter"/>
          </p:nvPr>
        </p:nvSpPr>
        <p:spPr>
          <a:xfrm>
            <a:off x="1857375" y="571500"/>
            <a:ext cx="7286625" cy="857250"/>
          </a:xfrm>
        </p:spPr>
        <p:txBody>
          <a:bodyPr/>
          <a:lstStyle/>
          <a:p>
            <a:pPr eaLnBrk="1" hangingPunct="1">
              <a:defRPr/>
            </a:pPr>
            <a:r>
              <a:rPr lang="zh-CN" altLang="en-US" dirty="0" smtClean="0">
                <a:ea typeface="宋体" pitchFamily="2" charset="-122"/>
              </a:rPr>
              <a:t>传智播客</a:t>
            </a:r>
            <a:r>
              <a:rPr lang="en-US" altLang="zh-CN" dirty="0" smtClean="0">
                <a:ea typeface="宋体" pitchFamily="2" charset="-122"/>
              </a:rPr>
              <a:t>C</a:t>
            </a:r>
            <a:r>
              <a:rPr lang="zh-CN" altLang="en-US" dirty="0" smtClean="0">
                <a:ea typeface="宋体" pitchFamily="2" charset="-122"/>
              </a:rPr>
              <a:t>语言入门教程（</a:t>
            </a:r>
            <a:r>
              <a:rPr lang="en-US" altLang="zh-CN" dirty="0" smtClean="0">
                <a:ea typeface="宋体" pitchFamily="2" charset="-122"/>
              </a:rPr>
              <a:t>3</a:t>
            </a:r>
            <a:r>
              <a:rPr lang="zh-CN" altLang="en-US" dirty="0" smtClean="0">
                <a:ea typeface="宋体" pitchFamily="2" charset="-122"/>
              </a:rPr>
              <a:t>）</a:t>
            </a:r>
          </a:p>
        </p:txBody>
      </p:sp>
      <p:sp>
        <p:nvSpPr>
          <p:cNvPr id="4099" name="TextBox 12"/>
          <p:cNvSpPr txBox="1">
            <a:spLocks noChangeArrowheads="1"/>
          </p:cNvSpPr>
          <p:nvPr/>
        </p:nvSpPr>
        <p:spPr bwMode="auto">
          <a:xfrm>
            <a:off x="4143375" y="2428875"/>
            <a:ext cx="4572000" cy="2032000"/>
          </a:xfrm>
          <a:prstGeom prst="rect">
            <a:avLst/>
          </a:prstGeom>
          <a:noFill/>
          <a:ln w="9525">
            <a:noFill/>
            <a:miter lim="800000"/>
            <a:headEnd/>
            <a:tailEnd/>
          </a:ln>
        </p:spPr>
        <p:txBody>
          <a:bodyPr>
            <a:spAutoFit/>
          </a:bodyPr>
          <a:lstStyle/>
          <a:p>
            <a:pPr eaLnBrk="0" hangingPunct="0"/>
            <a:r>
              <a:rPr lang="zh-CN" altLang="en-US"/>
              <a:t>讲师：尹成</a:t>
            </a:r>
            <a:endParaRPr lang="en-US" altLang="zh-CN"/>
          </a:p>
          <a:p>
            <a:pPr eaLnBrk="0" hangingPunct="0"/>
            <a:r>
              <a:rPr lang="en-US" altLang="zh-CN"/>
              <a:t>QQ:77025077</a:t>
            </a:r>
          </a:p>
          <a:p>
            <a:pPr eaLnBrk="0" hangingPunct="0"/>
            <a:r>
              <a:rPr lang="zh-CN" altLang="en-US"/>
              <a:t>博客</a:t>
            </a:r>
            <a:r>
              <a:rPr lang="en-US" altLang="zh-CN"/>
              <a:t>:http://blog.csdn.net/yincheng01</a:t>
            </a:r>
          </a:p>
          <a:p>
            <a:pPr eaLnBrk="0" hangingPunct="0"/>
            <a:r>
              <a:rPr lang="zh-CN" altLang="en-US"/>
              <a:t>微博</a:t>
            </a:r>
            <a:r>
              <a:rPr lang="en-US" altLang="zh-CN"/>
              <a:t>:http://www.weibo.com/yincheng8848</a:t>
            </a:r>
          </a:p>
          <a:p>
            <a:pPr eaLnBrk="0" hangingPunct="0"/>
            <a:r>
              <a:rPr lang="en-US" altLang="zh-CN"/>
              <a:t>Mail:yinc13@mails.tsinghua.edu.cn</a:t>
            </a:r>
          </a:p>
          <a:p>
            <a:pPr eaLnBrk="0" hangingPunct="0"/>
            <a:r>
              <a:rPr lang="zh-CN" altLang="en-US"/>
              <a:t>网址</a:t>
            </a:r>
            <a:r>
              <a:rPr lang="en-US" altLang="zh-CN"/>
              <a:t>:http://www.itcast.cn</a:t>
            </a:r>
          </a:p>
          <a:p>
            <a:pPr eaLnBrk="0" hangingPunct="0"/>
            <a:endParaRPr lang="zh-CN" altLang="en-US"/>
          </a:p>
        </p:txBody>
      </p:sp>
      <p:sp>
        <p:nvSpPr>
          <p:cNvPr id="4100" name="TextBox 17"/>
          <p:cNvSpPr txBox="1">
            <a:spLocks noChangeArrowheads="1"/>
          </p:cNvSpPr>
          <p:nvPr/>
        </p:nvSpPr>
        <p:spPr bwMode="auto">
          <a:xfrm>
            <a:off x="714375" y="642938"/>
            <a:ext cx="857250"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4101" name="TextBox 18"/>
          <p:cNvSpPr txBox="1">
            <a:spLocks noChangeArrowheads="1"/>
          </p:cNvSpPr>
          <p:nvPr/>
        </p:nvSpPr>
        <p:spPr bwMode="auto">
          <a:xfrm>
            <a:off x="1643063" y="1785938"/>
            <a:ext cx="1214437"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4102" name="TextBox 22"/>
          <p:cNvSpPr txBox="1">
            <a:spLocks noChangeArrowheads="1"/>
          </p:cNvSpPr>
          <p:nvPr/>
        </p:nvSpPr>
        <p:spPr bwMode="auto">
          <a:xfrm>
            <a:off x="4714875" y="4500563"/>
            <a:ext cx="3286125" cy="892175"/>
          </a:xfrm>
          <a:prstGeom prst="rect">
            <a:avLst/>
          </a:prstGeom>
          <a:noFill/>
          <a:ln w="9525">
            <a:noFill/>
            <a:miter lim="800000"/>
            <a:headEnd/>
            <a:tailEnd/>
          </a:ln>
        </p:spPr>
        <p:txBody>
          <a:bodyPr>
            <a:spAutoFit/>
          </a:bodyPr>
          <a:lstStyle/>
          <a:p>
            <a:pPr eaLnBrk="0" hangingPunct="0"/>
            <a:r>
              <a:rPr lang="zh-CN" altLang="en-US" sz="2600" b="1">
                <a:solidFill>
                  <a:schemeClr val="bg2"/>
                </a:solidFill>
              </a:rPr>
              <a:t>          传智播客</a:t>
            </a:r>
            <a:endParaRPr lang="en-US" altLang="zh-CN" sz="2600" b="1">
              <a:solidFill>
                <a:schemeClr val="bg2"/>
              </a:solidFill>
            </a:endParaRPr>
          </a:p>
          <a:p>
            <a:pPr eaLnBrk="0" hangingPunct="0"/>
            <a:r>
              <a:rPr lang="en-US" altLang="zh-CN" sz="2600" b="1">
                <a:solidFill>
                  <a:schemeClr val="bg2"/>
                </a:solidFill>
              </a:rPr>
              <a:t>http://www.itcast.cn</a:t>
            </a:r>
            <a:endParaRPr lang="zh-CN" altLang="en-US" sz="2600" b="1">
              <a:solidFill>
                <a:schemeClr val="bg2"/>
              </a:solidFill>
            </a:endParaRPr>
          </a:p>
        </p:txBody>
      </p:sp>
      <p:sp>
        <p:nvSpPr>
          <p:cNvPr id="4103" name="TextBox 23"/>
          <p:cNvSpPr txBox="1">
            <a:spLocks noChangeArrowheads="1"/>
          </p:cNvSpPr>
          <p:nvPr/>
        </p:nvSpPr>
        <p:spPr bwMode="auto">
          <a:xfrm>
            <a:off x="1285875" y="3571875"/>
            <a:ext cx="1500188" cy="461963"/>
          </a:xfrm>
          <a:prstGeom prst="rect">
            <a:avLst/>
          </a:prstGeom>
          <a:noFill/>
          <a:ln w="9525">
            <a:noFill/>
            <a:miter lim="800000"/>
            <a:headEnd/>
            <a:tailEnd/>
          </a:ln>
        </p:spPr>
        <p:txBody>
          <a:bodyPr>
            <a:spAutoFit/>
          </a:bodyPr>
          <a:lstStyle/>
          <a:p>
            <a:pPr eaLnBrk="0" hangingPunct="0"/>
            <a:r>
              <a:rPr lang="zh-CN" altLang="en-US" sz="2400" b="1">
                <a:solidFill>
                  <a:schemeClr val="bg2"/>
                </a:solidFill>
              </a:rPr>
              <a:t>高薪就业</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33122" name="Rectangle 2"/>
          <p:cNvSpPr>
            <a:spLocks noGrp="1" noRot="1" noChangeArrowheads="1"/>
          </p:cNvSpPr>
          <p:nvPr>
            <p:ph type="title"/>
          </p:nvPr>
        </p:nvSpPr>
        <p:spPr/>
        <p:txBody>
          <a:bodyPr/>
          <a:lstStyle/>
          <a:p>
            <a:pPr eaLnBrk="1" hangingPunct="1">
              <a:defRPr/>
            </a:pPr>
            <a:r>
              <a:rPr lang="en-US" altLang="zh-CN" smtClean="0">
                <a:ea typeface="宋体" pitchFamily="2" charset="-122"/>
              </a:rPr>
              <a:t>3.2.4</a:t>
            </a:r>
            <a:r>
              <a:rPr lang="zh-CN" altLang="en-US" smtClean="0">
                <a:ea typeface="宋体" pitchFamily="2" charset="-122"/>
              </a:rPr>
              <a:t>变量为何一定要初始化</a:t>
            </a:r>
            <a:endParaRPr lang="en-US" altLang="zh-CN">
              <a:ea typeface="宋体" pitchFamily="2" charset="-122"/>
            </a:endParaRPr>
          </a:p>
        </p:txBody>
      </p:sp>
      <p:sp>
        <p:nvSpPr>
          <p:cNvPr id="13316" name="TextBox 32"/>
          <p:cNvSpPr txBox="1">
            <a:spLocks noChangeArrowheads="1"/>
          </p:cNvSpPr>
          <p:nvPr/>
        </p:nvSpPr>
        <p:spPr bwMode="auto">
          <a:xfrm>
            <a:off x="285750" y="1357313"/>
            <a:ext cx="8643938" cy="369887"/>
          </a:xfrm>
          <a:prstGeom prst="rect">
            <a:avLst/>
          </a:prstGeom>
          <a:noFill/>
          <a:ln w="9525">
            <a:noFill/>
            <a:miter lim="800000"/>
            <a:headEnd/>
            <a:tailEnd/>
          </a:ln>
        </p:spPr>
        <p:txBody>
          <a:bodyPr>
            <a:spAutoFit/>
          </a:bodyPr>
          <a:lstStyle/>
          <a:p>
            <a:endParaRPr lang="zh-CN" altLang="en-US"/>
          </a:p>
        </p:txBody>
      </p:sp>
      <p:pic>
        <p:nvPicPr>
          <p:cNvPr id="74754" name="Picture 2"/>
          <p:cNvPicPr>
            <a:picLocks noChangeAspect="1" noChangeArrowheads="1"/>
          </p:cNvPicPr>
          <p:nvPr/>
        </p:nvPicPr>
        <p:blipFill>
          <a:blip r:embed="rId2"/>
          <a:srcRect/>
          <a:stretch>
            <a:fillRect/>
          </a:stretch>
        </p:blipFill>
        <p:spPr bwMode="auto">
          <a:xfrm>
            <a:off x="785813" y="1143000"/>
            <a:ext cx="6524625" cy="2047875"/>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7" name="矩形 6"/>
          <p:cNvSpPr/>
          <p:nvPr/>
        </p:nvSpPr>
        <p:spPr>
          <a:xfrm>
            <a:off x="571472" y="3286124"/>
            <a:ext cx="7143800" cy="3143272"/>
          </a:xfrm>
          <a:prstGeom prst="rect">
            <a:avLst/>
          </a:prstGeom>
        </p:spPr>
        <p:style>
          <a:lnRef idx="0">
            <a:scrgbClr r="0" g="0" b="0"/>
          </a:lnRef>
          <a:fillRef idx="1003">
            <a:schemeClr val="dk2"/>
          </a:fillRef>
          <a:effectRef idx="0">
            <a:scrgbClr r="0" g="0" b="0"/>
          </a:effectRef>
          <a:fontRef idx="major"/>
        </p:style>
        <p:txBody>
          <a:bodyPr>
            <a:spAutoFit/>
          </a:bodyPr>
          <a:lstStyle/>
          <a:p>
            <a:pPr>
              <a:defRPr/>
            </a:pPr>
            <a:r>
              <a:rPr lang="zh-CN" altLang="en-US" dirty="0"/>
              <a:t>变量如果不初始化，可以编译成功，但是执行的时候，很可能报错 。</a:t>
            </a:r>
            <a:endParaRPr lang="en-US" altLang="zh-CN" dirty="0"/>
          </a:p>
          <a:p>
            <a:pPr>
              <a:defRPr/>
            </a:pPr>
            <a:r>
              <a:rPr lang="zh-CN" altLang="en-US" dirty="0"/>
              <a:t>操作系统是如何管理内存的！</a:t>
            </a:r>
            <a:endParaRPr lang="en-US" altLang="zh-CN" dirty="0"/>
          </a:p>
          <a:p>
            <a:pPr>
              <a:defRPr/>
            </a:pPr>
            <a:r>
              <a:rPr lang="zh-CN" altLang="en-US" dirty="0"/>
              <a:t>每当一个应用程序打开时，操作系统为其分配内存，内存有内存地址与内存单元，当应用程序初始化运行时，就会往内存单元里面写数据，当操作系统回收的时候，并不清空内存单元，所以存在大量的垃圾数据。</a:t>
            </a:r>
            <a:endParaRPr lang="en-US" altLang="zh-CN" dirty="0"/>
          </a:p>
          <a:p>
            <a:pPr>
              <a:defRPr/>
            </a:pPr>
            <a:r>
              <a:rPr lang="zh-CN" altLang="en-US" dirty="0"/>
              <a:t>如果变量不初始化，就会默认读取垃圾数据， 有些垃圾数据会导致程序崩溃。</a:t>
            </a:r>
            <a:endParaRPr lang="en-US" altLang="zh-CN" dirty="0"/>
          </a:p>
          <a:p>
            <a:pPr>
              <a:defRPr/>
            </a:pPr>
            <a:r>
              <a:rPr lang="en-US" altLang="zh-CN" dirty="0"/>
              <a:t>VC++2010</a:t>
            </a:r>
            <a:r>
              <a:rPr lang="zh-CN" altLang="en-US" dirty="0"/>
              <a:t>的编译器可以感知变量没有初始化，调试的时候就会出错。</a:t>
            </a:r>
            <a:endParaRPr lang="en-US" altLang="zh-CN" dirty="0"/>
          </a:p>
          <a:p>
            <a:pPr>
              <a:defRPr/>
            </a:pPr>
            <a:r>
              <a:rPr lang="zh-CN" altLang="en-US" dirty="0"/>
              <a:t>所以，变量使用之前，必须初始化。</a:t>
            </a:r>
            <a:endParaRPr lang="en-US" altLang="zh-CN"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3.5.9 c</a:t>
            </a:r>
            <a:r>
              <a:rPr lang="zh-CN" altLang="en-US" smtClean="0">
                <a:ea typeface="宋体" pitchFamily="2" charset="-122"/>
              </a:rPr>
              <a:t>格式符</a:t>
            </a:r>
            <a:endParaRPr lang="en-US" altLang="zh-CN" dirty="0">
              <a:ea typeface="宋体" pitchFamily="2" charset="-122"/>
            </a:endParaRPr>
          </a:p>
        </p:txBody>
      </p:sp>
      <p:sp>
        <p:nvSpPr>
          <p:cNvPr id="10240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2"/>
          <p:cNvSpPr txBox="1">
            <a:spLocks noChangeArrowheads="1"/>
          </p:cNvSpPr>
          <p:nvPr/>
        </p:nvSpPr>
        <p:spPr bwMode="auto">
          <a:xfrm>
            <a:off x="323850" y="152400"/>
            <a:ext cx="8540750" cy="1250950"/>
          </a:xfrm>
          <a:prstGeom prst="rect">
            <a:avLst/>
          </a:prstGeom>
          <a:noFill/>
          <a:ln w="9525">
            <a:noFill/>
            <a:miter lim="800000"/>
            <a:headEnd/>
            <a:tailEnd/>
          </a:ln>
          <a:effectLst/>
        </p:spPr>
        <p:txBody>
          <a:bodyPr anchor="ctr"/>
          <a:lstStyle/>
          <a:p>
            <a:pPr>
              <a:defRPr/>
            </a:pPr>
            <a:endParaRPr lang="zh-CN" altLang="en-US" sz="3200" b="1" kern="0">
              <a:effectLst>
                <a:outerShdw blurRad="38100" dist="38100" dir="2700000" algn="tl">
                  <a:srgbClr val="000000"/>
                </a:outerShdw>
              </a:effectLst>
              <a:latin typeface="+mj-lt"/>
              <a:cs typeface="+mj-cs"/>
            </a:endParaRPr>
          </a:p>
        </p:txBody>
      </p:sp>
      <p:sp>
        <p:nvSpPr>
          <p:cNvPr id="9" name="Freeform 39"/>
          <p:cNvSpPr>
            <a:spLocks/>
          </p:cNvSpPr>
          <p:nvPr/>
        </p:nvSpPr>
        <p:spPr bwMode="gray">
          <a:xfrm>
            <a:off x="1870075" y="11699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sp>
        <p:nvSpPr>
          <p:cNvPr id="102407" name="Text Box 41"/>
          <p:cNvSpPr txBox="1">
            <a:spLocks noChangeArrowheads="1"/>
          </p:cNvSpPr>
          <p:nvPr/>
        </p:nvSpPr>
        <p:spPr bwMode="gray">
          <a:xfrm>
            <a:off x="3048000" y="1143000"/>
            <a:ext cx="4200525" cy="731838"/>
          </a:xfrm>
          <a:prstGeom prst="rect">
            <a:avLst/>
          </a:prstGeom>
          <a:noFill/>
          <a:ln w="9525" algn="ctr">
            <a:noFill/>
            <a:miter lim="800000"/>
            <a:headEnd/>
            <a:tailEnd/>
          </a:ln>
        </p:spPr>
        <p:txBody>
          <a:bodyPr>
            <a:spAutoFit/>
          </a:bodyPr>
          <a:lstStyle/>
          <a:p>
            <a:endParaRPr lang="zh-CN" altLang="en-US">
              <a:solidFill>
                <a:srgbClr val="669900"/>
              </a:solidFill>
            </a:endParaRPr>
          </a:p>
          <a:p>
            <a:endParaRPr lang="en-US" altLang="zh-CN">
              <a:solidFill>
                <a:srgbClr val="669900"/>
              </a:solidFill>
              <a:latin typeface="Arial" charset="0"/>
            </a:endParaRPr>
          </a:p>
        </p:txBody>
      </p:sp>
      <p:sp>
        <p:nvSpPr>
          <p:cNvPr id="11" name="AutoShape 16"/>
          <p:cNvSpPr>
            <a:spLocks noChangeArrowheads="1"/>
          </p:cNvSpPr>
          <p:nvPr/>
        </p:nvSpPr>
        <p:spPr bwMode="gray">
          <a:xfrm>
            <a:off x="3581400" y="1219200"/>
            <a:ext cx="20574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altLang="zh-CN" sz="3200" dirty="0">
                <a:latin typeface="楷体_GB2312" pitchFamily="49" charset="-122"/>
                <a:ea typeface="楷体_GB2312" pitchFamily="49" charset="-122"/>
              </a:rPr>
              <a:t>%[m]c</a:t>
            </a:r>
            <a:endParaRPr lang="en-US" altLang="zh-CN" sz="3200" dirty="0">
              <a:latin typeface="Arial" charset="0"/>
              <a:ea typeface="宋体" charset="-122"/>
            </a:endParaRPr>
          </a:p>
        </p:txBody>
      </p:sp>
      <p:sp>
        <p:nvSpPr>
          <p:cNvPr id="12" name="AutoShape 36"/>
          <p:cNvSpPr>
            <a:spLocks noChangeArrowheads="1"/>
          </p:cNvSpPr>
          <p:nvPr/>
        </p:nvSpPr>
        <p:spPr bwMode="gray">
          <a:xfrm>
            <a:off x="1143000" y="1981200"/>
            <a:ext cx="6934200" cy="10668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输出一个字符。输出数据可以是单个字符，</a:t>
            </a:r>
            <a:endParaRPr lang="en-US" altLang="zh-CN" sz="2800" dirty="0">
              <a:solidFill>
                <a:srgbClr val="C00000"/>
              </a:solidFill>
            </a:endParaRPr>
          </a:p>
          <a:p>
            <a:pPr>
              <a:buClr>
                <a:schemeClr val="folHlink"/>
              </a:buClr>
              <a:defRPr/>
            </a:pPr>
            <a:r>
              <a:rPr lang="zh-CN" altLang="en-US" sz="2800" dirty="0">
                <a:solidFill>
                  <a:srgbClr val="C00000"/>
                </a:solidFill>
              </a:rPr>
              <a:t>或一个范围在</a:t>
            </a:r>
            <a:r>
              <a:rPr lang="en-US" altLang="zh-CN" sz="2800" dirty="0">
                <a:solidFill>
                  <a:srgbClr val="C00000"/>
                </a:solidFill>
              </a:rPr>
              <a:t>0</a:t>
            </a:r>
            <a:r>
              <a:rPr lang="zh-CN" altLang="en-US" sz="2800" dirty="0">
                <a:solidFill>
                  <a:srgbClr val="C00000"/>
                </a:solidFill>
              </a:rPr>
              <a:t>～</a:t>
            </a:r>
            <a:r>
              <a:rPr lang="en-US" altLang="zh-CN" sz="2800" dirty="0">
                <a:solidFill>
                  <a:srgbClr val="C00000"/>
                </a:solidFill>
              </a:rPr>
              <a:t>255</a:t>
            </a:r>
            <a:r>
              <a:rPr lang="zh-CN" altLang="en-US" sz="2800" dirty="0">
                <a:solidFill>
                  <a:srgbClr val="C00000"/>
                </a:solidFill>
              </a:rPr>
              <a:t>之间的整数。</a:t>
            </a:r>
          </a:p>
        </p:txBody>
      </p:sp>
      <p:sp>
        <p:nvSpPr>
          <p:cNvPr id="13" name="矩形 12"/>
          <p:cNvSpPr>
            <a:spLocks noChangeArrowheads="1"/>
          </p:cNvSpPr>
          <p:nvPr/>
        </p:nvSpPr>
        <p:spPr bwMode="auto">
          <a:xfrm>
            <a:off x="1066800" y="3886200"/>
            <a:ext cx="5715000" cy="2678113"/>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en-US" altLang="zh-CN" sz="2800"/>
              <a:t>#include &lt;stdio.h&gt;</a:t>
            </a:r>
            <a:endParaRPr lang="zh-CN" altLang="en-US" sz="2800"/>
          </a:p>
          <a:p>
            <a:pPr>
              <a:defRPr/>
            </a:pPr>
            <a:r>
              <a:rPr lang="en-US" altLang="zh-CN" sz="2800"/>
              <a:t>main( )</a:t>
            </a:r>
            <a:endParaRPr lang="zh-CN" altLang="en-US" sz="2800"/>
          </a:p>
          <a:p>
            <a:pPr>
              <a:defRPr/>
            </a:pPr>
            <a:r>
              <a:rPr lang="en-US" altLang="zh-CN" sz="2800"/>
              <a:t>{   char x=</a:t>
            </a:r>
            <a:r>
              <a:rPr kumimoji="1" lang="en-US" altLang="zh-CN" sz="2800">
                <a:latin typeface="Book Antiqua" pitchFamily="18" charset="0"/>
              </a:rPr>
              <a:t>‘</a:t>
            </a:r>
            <a:r>
              <a:rPr lang="en-US" altLang="zh-CN" sz="2800"/>
              <a:t>a</a:t>
            </a:r>
            <a:r>
              <a:rPr kumimoji="1" lang="en-US" altLang="zh-CN" sz="2800">
                <a:latin typeface="Book Antiqua" pitchFamily="18" charset="0"/>
              </a:rPr>
              <a:t>’</a:t>
            </a:r>
            <a:r>
              <a:rPr lang="en-US" altLang="zh-CN" sz="2800"/>
              <a:t>;  int i=97;</a:t>
            </a:r>
          </a:p>
          <a:p>
            <a:pPr>
              <a:defRPr/>
            </a:pPr>
            <a:r>
              <a:rPr lang="en-US" altLang="zh-CN" sz="2800"/>
              <a:t>    printf("%c,%d\n",x,x);</a:t>
            </a:r>
          </a:p>
          <a:p>
            <a:pPr>
              <a:defRPr/>
            </a:pPr>
            <a:r>
              <a:rPr lang="en-US" altLang="zh-CN" sz="2800"/>
              <a:t>    printf("%c,%d\n",i,i);</a:t>
            </a:r>
            <a:endParaRPr lang="zh-CN" altLang="en-US" sz="2800"/>
          </a:p>
          <a:p>
            <a:pPr>
              <a:defRPr/>
            </a:pPr>
            <a:r>
              <a:rPr lang="en-US" altLang="zh-CN" sz="2800"/>
              <a:t>}</a:t>
            </a:r>
            <a:endParaRPr lang="zh-CN" altLang="en-US" sz="2800"/>
          </a:p>
        </p:txBody>
      </p:sp>
      <p:sp>
        <p:nvSpPr>
          <p:cNvPr id="14" name="AutoShape 36"/>
          <p:cNvSpPr>
            <a:spLocks noChangeArrowheads="1"/>
          </p:cNvSpPr>
          <p:nvPr/>
        </p:nvSpPr>
        <p:spPr bwMode="gray">
          <a:xfrm>
            <a:off x="1066800" y="3200400"/>
            <a:ext cx="2655888" cy="5334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r>
              <a:rPr lang="en-US" altLang="zh-CN" sz="2800" dirty="0">
                <a:solidFill>
                  <a:schemeClr val="accent2"/>
                </a:solidFill>
              </a:rPr>
              <a:t>c</a:t>
            </a:r>
            <a:r>
              <a:rPr lang="zh-CN" altLang="en-US" sz="2800" dirty="0">
                <a:solidFill>
                  <a:schemeClr val="accent2"/>
                </a:solidFill>
              </a:rPr>
              <a:t>格式的使用。</a:t>
            </a:r>
          </a:p>
        </p:txBody>
      </p:sp>
      <p:sp>
        <p:nvSpPr>
          <p:cNvPr id="15" name="AutoShape 45"/>
          <p:cNvSpPr>
            <a:spLocks noChangeArrowheads="1"/>
          </p:cNvSpPr>
          <p:nvPr/>
        </p:nvSpPr>
        <p:spPr bwMode="gray">
          <a:xfrm>
            <a:off x="492125" y="3200400"/>
            <a:ext cx="498475" cy="533400"/>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a:defRPr/>
            </a:pPr>
            <a:endParaRPr lang="zh-CN" altLang="en-US"/>
          </a:p>
        </p:txBody>
      </p:sp>
      <p:sp>
        <p:nvSpPr>
          <p:cNvPr id="16" name="Freeform 39"/>
          <p:cNvSpPr>
            <a:spLocks/>
          </p:cNvSpPr>
          <p:nvPr/>
        </p:nvSpPr>
        <p:spPr bwMode="gray">
          <a:xfrm>
            <a:off x="381000" y="3200400"/>
            <a:ext cx="685800" cy="53816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r>
              <a:rPr lang="zh-CN" altLang="en-US" sz="2800" dirty="0"/>
              <a:t>例</a:t>
            </a:r>
          </a:p>
        </p:txBody>
      </p:sp>
      <p:sp>
        <p:nvSpPr>
          <p:cNvPr id="17" name="TextBox 16"/>
          <p:cNvSpPr txBox="1"/>
          <p:nvPr/>
        </p:nvSpPr>
        <p:spPr>
          <a:xfrm>
            <a:off x="6172200" y="4419600"/>
            <a:ext cx="2362200" cy="1384300"/>
          </a:xfrm>
          <a:prstGeom prst="rect">
            <a:avLst/>
          </a:prstGeom>
          <a:noFill/>
          <a:ln w="19050" cmpd="sng">
            <a:solidFill>
              <a:schemeClr val="accent6"/>
            </a:solidFill>
          </a:ln>
        </p:spPr>
        <p:txBody>
          <a:bodyPr>
            <a:spAutoFit/>
          </a:bodyPr>
          <a:lstStyle/>
          <a:p>
            <a:pPr>
              <a:defRPr/>
            </a:pPr>
            <a:r>
              <a:rPr lang="zh-CN" altLang="en-US" sz="2800" dirty="0"/>
              <a:t>运行结果为：</a:t>
            </a:r>
          </a:p>
          <a:p>
            <a:pPr>
              <a:defRPr/>
            </a:pPr>
            <a:r>
              <a:rPr lang="en-US" sz="2800" dirty="0"/>
              <a:t>a,97</a:t>
            </a:r>
            <a:endParaRPr lang="zh-CN" altLang="en-US" sz="2800" dirty="0"/>
          </a:p>
          <a:p>
            <a:pPr>
              <a:defRPr/>
            </a:pPr>
            <a:r>
              <a:rPr lang="en-US" sz="2800" dirty="0"/>
              <a:t>a,97</a:t>
            </a:r>
            <a:endParaRPr lang="zh-CN" altLang="en-US" sz="2800" dirty="0"/>
          </a:p>
        </p:txBody>
      </p:sp>
      <p:sp>
        <p:nvSpPr>
          <p:cNvPr id="102417" name="灯片编号占位符 6"/>
          <p:cNvSpPr>
            <a:spLocks noGrp="1"/>
          </p:cNvSpPr>
          <p:nvPr>
            <p:ph type="sldNum" sz="quarter" idx="11"/>
          </p:nvPr>
        </p:nvSpPr>
        <p:spPr bwMode="gray">
          <a:xfrm>
            <a:off x="3276600" y="6480175"/>
            <a:ext cx="2133600" cy="292100"/>
          </a:xfrm>
          <a:noFill/>
        </p:spPr>
        <p:txBody>
          <a:bodyPr/>
          <a:lstStyle/>
          <a:p>
            <a:pPr algn="r"/>
            <a:fld id="{D76C0C27-5940-46BD-84B4-F3305C4C42DC}" type="slidenum">
              <a:rPr lang="zh-CN" altLang="en-US" smtClean="0">
                <a:solidFill>
                  <a:schemeClr val="tx1"/>
                </a:solidFill>
                <a:latin typeface="Arial" charset="0"/>
              </a:rPr>
              <a:pPr algn="r"/>
              <a:t>100</a:t>
            </a:fld>
            <a:endParaRPr lang="en-US" altLang="zh-CN" smtClean="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4" grpId="0" animBg="1"/>
      <p:bldP spid="15" grpId="0" animBg="1"/>
      <p:bldP spid="16" grpId="0" animBg="1"/>
      <p:bldP spid="1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3.5.10 s</a:t>
            </a:r>
            <a:r>
              <a:rPr lang="zh-CN" altLang="en-US" smtClean="0">
                <a:ea typeface="宋体" pitchFamily="2" charset="-122"/>
              </a:rPr>
              <a:t>格式符</a:t>
            </a:r>
            <a:endParaRPr lang="en-US" altLang="zh-CN" dirty="0">
              <a:ea typeface="宋体" pitchFamily="2" charset="-122"/>
            </a:endParaRPr>
          </a:p>
        </p:txBody>
      </p:sp>
      <p:sp>
        <p:nvSpPr>
          <p:cNvPr id="10342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2"/>
          <p:cNvSpPr txBox="1">
            <a:spLocks noChangeArrowheads="1"/>
          </p:cNvSpPr>
          <p:nvPr/>
        </p:nvSpPr>
        <p:spPr bwMode="auto">
          <a:xfrm>
            <a:off x="323850" y="152400"/>
            <a:ext cx="8540750" cy="1250950"/>
          </a:xfrm>
          <a:prstGeom prst="rect">
            <a:avLst/>
          </a:prstGeom>
          <a:noFill/>
          <a:ln w="9525">
            <a:noFill/>
            <a:miter lim="800000"/>
            <a:headEnd/>
            <a:tailEnd/>
          </a:ln>
          <a:effectLst/>
        </p:spPr>
        <p:txBody>
          <a:bodyPr anchor="ctr"/>
          <a:lstStyle/>
          <a:p>
            <a:pPr>
              <a:defRPr/>
            </a:pPr>
            <a:endParaRPr lang="zh-CN" altLang="en-US" sz="3200" b="1" kern="0">
              <a:effectLst>
                <a:outerShdw blurRad="38100" dist="38100" dir="2700000" algn="tl">
                  <a:srgbClr val="000000"/>
                </a:outerShdw>
              </a:effectLst>
              <a:latin typeface="+mj-lt"/>
              <a:cs typeface="+mj-cs"/>
            </a:endParaRPr>
          </a:p>
        </p:txBody>
      </p:sp>
      <p:sp>
        <p:nvSpPr>
          <p:cNvPr id="9" name="AutoShape 36"/>
          <p:cNvSpPr>
            <a:spLocks noChangeArrowheads="1"/>
          </p:cNvSpPr>
          <p:nvPr/>
        </p:nvSpPr>
        <p:spPr bwMode="gray">
          <a:xfrm>
            <a:off x="2057400" y="1981200"/>
            <a:ext cx="64770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直接输出指定字符串。</a:t>
            </a:r>
          </a:p>
        </p:txBody>
      </p:sp>
      <p:sp>
        <p:nvSpPr>
          <p:cNvPr id="10" name="AutoShape 38"/>
          <p:cNvSpPr>
            <a:spLocks noChangeArrowheads="1"/>
          </p:cNvSpPr>
          <p:nvPr/>
        </p:nvSpPr>
        <p:spPr bwMode="gray">
          <a:xfrm>
            <a:off x="609600" y="1981200"/>
            <a:ext cx="12160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%s</a:t>
            </a:r>
            <a:endParaRPr lang="zh-CN" altLang="en-US" sz="2800" dirty="0">
              <a:solidFill>
                <a:srgbClr val="C00000"/>
              </a:solidFill>
            </a:endParaRPr>
          </a:p>
        </p:txBody>
      </p:sp>
      <p:sp>
        <p:nvSpPr>
          <p:cNvPr id="11" name="Freeform 39"/>
          <p:cNvSpPr>
            <a:spLocks/>
          </p:cNvSpPr>
          <p:nvPr/>
        </p:nvSpPr>
        <p:spPr bwMode="gray">
          <a:xfrm>
            <a:off x="1870075" y="13223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sp>
        <p:nvSpPr>
          <p:cNvPr id="103433" name="Text Box 41"/>
          <p:cNvSpPr txBox="1">
            <a:spLocks noChangeArrowheads="1"/>
          </p:cNvSpPr>
          <p:nvPr/>
        </p:nvSpPr>
        <p:spPr bwMode="gray">
          <a:xfrm>
            <a:off x="3048000" y="1295400"/>
            <a:ext cx="4200525" cy="731838"/>
          </a:xfrm>
          <a:prstGeom prst="rect">
            <a:avLst/>
          </a:prstGeom>
          <a:noFill/>
          <a:ln w="9525" algn="ctr">
            <a:noFill/>
            <a:miter lim="800000"/>
            <a:headEnd/>
            <a:tailEnd/>
          </a:ln>
        </p:spPr>
        <p:txBody>
          <a:bodyPr>
            <a:spAutoFit/>
          </a:bodyPr>
          <a:lstStyle/>
          <a:p>
            <a:endParaRPr lang="zh-CN" altLang="en-US">
              <a:solidFill>
                <a:srgbClr val="669900"/>
              </a:solidFill>
            </a:endParaRPr>
          </a:p>
          <a:p>
            <a:endParaRPr lang="en-US" altLang="zh-CN">
              <a:solidFill>
                <a:srgbClr val="669900"/>
              </a:solidFill>
              <a:latin typeface="Arial" charset="0"/>
            </a:endParaRPr>
          </a:p>
        </p:txBody>
      </p:sp>
      <p:sp>
        <p:nvSpPr>
          <p:cNvPr id="13" name="AutoShape 16"/>
          <p:cNvSpPr>
            <a:spLocks noChangeArrowheads="1"/>
          </p:cNvSpPr>
          <p:nvPr/>
        </p:nvSpPr>
        <p:spPr bwMode="gray">
          <a:xfrm>
            <a:off x="2514600" y="1219200"/>
            <a:ext cx="41910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%[-][m][.n]s</a:t>
            </a:r>
            <a:endParaRPr lang="en-US" altLang="zh-CN" sz="3200" dirty="0">
              <a:latin typeface="Arial" charset="0"/>
              <a:ea typeface="宋体" charset="-122"/>
            </a:endParaRPr>
          </a:p>
        </p:txBody>
      </p:sp>
      <p:sp>
        <p:nvSpPr>
          <p:cNvPr id="14" name="AutoShape 36"/>
          <p:cNvSpPr>
            <a:spLocks noChangeArrowheads="1"/>
          </p:cNvSpPr>
          <p:nvPr/>
        </p:nvSpPr>
        <p:spPr bwMode="gray">
          <a:xfrm>
            <a:off x="2057400" y="2590800"/>
            <a:ext cx="64770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输出字符串占</a:t>
            </a:r>
            <a:r>
              <a:rPr lang="en-US" altLang="zh-CN" sz="2800" dirty="0">
                <a:solidFill>
                  <a:srgbClr val="C00000"/>
                </a:solidFill>
              </a:rPr>
              <a:t>m</a:t>
            </a:r>
            <a:r>
              <a:rPr lang="zh-CN" altLang="en-US" sz="2800" dirty="0">
                <a:solidFill>
                  <a:srgbClr val="C00000"/>
                </a:solidFill>
              </a:rPr>
              <a:t>列，右对齐。</a:t>
            </a:r>
          </a:p>
        </p:txBody>
      </p:sp>
      <p:sp>
        <p:nvSpPr>
          <p:cNvPr id="15" name="AutoShape 38"/>
          <p:cNvSpPr>
            <a:spLocks noChangeArrowheads="1"/>
          </p:cNvSpPr>
          <p:nvPr/>
        </p:nvSpPr>
        <p:spPr bwMode="gray">
          <a:xfrm>
            <a:off x="609600" y="2590800"/>
            <a:ext cx="12160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a:t>
            </a:r>
            <a:r>
              <a:rPr lang="en-US" sz="2800" dirty="0">
                <a:solidFill>
                  <a:srgbClr val="C00000"/>
                </a:solidFill>
              </a:rPr>
              <a:t>ms</a:t>
            </a:r>
            <a:endParaRPr lang="zh-CN" altLang="en-US" sz="2800" dirty="0">
              <a:solidFill>
                <a:srgbClr val="C00000"/>
              </a:solidFill>
            </a:endParaRPr>
          </a:p>
        </p:txBody>
      </p:sp>
      <p:sp>
        <p:nvSpPr>
          <p:cNvPr id="16" name="AutoShape 36"/>
          <p:cNvSpPr>
            <a:spLocks noChangeArrowheads="1"/>
          </p:cNvSpPr>
          <p:nvPr/>
        </p:nvSpPr>
        <p:spPr bwMode="gray">
          <a:xfrm>
            <a:off x="2057400" y="3200400"/>
            <a:ext cx="64770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输出字符串占</a:t>
            </a:r>
            <a:r>
              <a:rPr lang="en-US" altLang="zh-CN" sz="2800" dirty="0">
                <a:solidFill>
                  <a:srgbClr val="C00000"/>
                </a:solidFill>
              </a:rPr>
              <a:t>m</a:t>
            </a:r>
            <a:r>
              <a:rPr lang="zh-CN" altLang="en-US" sz="2800" dirty="0">
                <a:solidFill>
                  <a:srgbClr val="C00000"/>
                </a:solidFill>
              </a:rPr>
              <a:t>列，左对齐。</a:t>
            </a:r>
          </a:p>
        </p:txBody>
      </p:sp>
      <p:sp>
        <p:nvSpPr>
          <p:cNvPr id="17" name="AutoShape 38"/>
          <p:cNvSpPr>
            <a:spLocks noChangeArrowheads="1"/>
          </p:cNvSpPr>
          <p:nvPr/>
        </p:nvSpPr>
        <p:spPr bwMode="gray">
          <a:xfrm>
            <a:off x="609600" y="3200400"/>
            <a:ext cx="1219200"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%-m</a:t>
            </a:r>
            <a:r>
              <a:rPr lang="en-US" sz="2800" dirty="0">
                <a:solidFill>
                  <a:srgbClr val="C00000"/>
                </a:solidFill>
              </a:rPr>
              <a:t>s</a:t>
            </a:r>
            <a:endParaRPr lang="zh-CN" altLang="en-US" sz="2800" dirty="0">
              <a:solidFill>
                <a:srgbClr val="C00000"/>
              </a:solidFill>
            </a:endParaRPr>
          </a:p>
        </p:txBody>
      </p:sp>
      <p:sp>
        <p:nvSpPr>
          <p:cNvPr id="18" name="AutoShape 36"/>
          <p:cNvSpPr>
            <a:spLocks noChangeArrowheads="1"/>
          </p:cNvSpPr>
          <p:nvPr/>
        </p:nvSpPr>
        <p:spPr bwMode="gray">
          <a:xfrm>
            <a:off x="2057400" y="3810000"/>
            <a:ext cx="648335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输出字符串前</a:t>
            </a:r>
            <a:r>
              <a:rPr lang="en-US" altLang="zh-CN" sz="2800" dirty="0">
                <a:solidFill>
                  <a:srgbClr val="C00000"/>
                </a:solidFill>
              </a:rPr>
              <a:t>n</a:t>
            </a:r>
            <a:r>
              <a:rPr lang="zh-CN" altLang="en-US" sz="2800" dirty="0">
                <a:solidFill>
                  <a:srgbClr val="C00000"/>
                </a:solidFill>
              </a:rPr>
              <a:t>个字符，占</a:t>
            </a:r>
            <a:r>
              <a:rPr lang="en-US" altLang="zh-CN" sz="2800" dirty="0">
                <a:solidFill>
                  <a:srgbClr val="C00000"/>
                </a:solidFill>
              </a:rPr>
              <a:t>m</a:t>
            </a:r>
            <a:r>
              <a:rPr lang="zh-CN" altLang="en-US" sz="2800" dirty="0">
                <a:solidFill>
                  <a:srgbClr val="C00000"/>
                </a:solidFill>
              </a:rPr>
              <a:t>列，右对齐。</a:t>
            </a:r>
          </a:p>
        </p:txBody>
      </p:sp>
      <p:sp>
        <p:nvSpPr>
          <p:cNvPr id="19" name="AutoShape 38"/>
          <p:cNvSpPr>
            <a:spLocks noChangeArrowheads="1"/>
          </p:cNvSpPr>
          <p:nvPr/>
        </p:nvSpPr>
        <p:spPr bwMode="gray">
          <a:xfrm>
            <a:off x="609600" y="3810000"/>
            <a:ext cx="12541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a:t>
            </a:r>
            <a:r>
              <a:rPr lang="en-US" altLang="zh-CN" sz="2800" dirty="0" err="1">
                <a:solidFill>
                  <a:srgbClr val="C00000"/>
                </a:solidFill>
              </a:rPr>
              <a:t>m.n</a:t>
            </a:r>
            <a:r>
              <a:rPr lang="en-US" sz="2800" dirty="0" err="1">
                <a:solidFill>
                  <a:srgbClr val="C00000"/>
                </a:solidFill>
              </a:rPr>
              <a:t>s</a:t>
            </a:r>
            <a:endParaRPr lang="zh-CN" altLang="en-US" sz="2800" dirty="0">
              <a:solidFill>
                <a:srgbClr val="C00000"/>
              </a:solidFill>
            </a:endParaRPr>
          </a:p>
        </p:txBody>
      </p:sp>
      <p:sp>
        <p:nvSpPr>
          <p:cNvPr id="20" name="矩形 16"/>
          <p:cNvSpPr>
            <a:spLocks noChangeArrowheads="1"/>
          </p:cNvSpPr>
          <p:nvPr/>
        </p:nvSpPr>
        <p:spPr bwMode="auto">
          <a:xfrm>
            <a:off x="838200" y="4495800"/>
            <a:ext cx="7543800" cy="1938338"/>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zh-CN" altLang="en-US"/>
              <a:t>例如：</a:t>
            </a:r>
          </a:p>
          <a:p>
            <a:pPr>
              <a:defRPr/>
            </a:pPr>
            <a:r>
              <a:rPr lang="en-US" altLang="zh-CN"/>
              <a:t>printf("%3s,%-6s,%-5.2s,%4.3s,%.4","hello",  </a:t>
            </a:r>
          </a:p>
          <a:p>
            <a:pPr>
              <a:defRPr/>
            </a:pPr>
            <a:r>
              <a:rPr lang="en-US" altLang="zh-CN"/>
              <a:t>              "hello","hello","hello",hello");</a:t>
            </a:r>
            <a:endParaRPr lang="zh-CN" altLang="en-US"/>
          </a:p>
          <a:p>
            <a:pPr>
              <a:defRPr/>
            </a:pPr>
            <a:r>
              <a:rPr lang="zh-CN" altLang="en-US"/>
              <a:t>输出结果为：</a:t>
            </a:r>
          </a:p>
          <a:p>
            <a:pPr>
              <a:defRPr/>
            </a:pPr>
            <a:r>
              <a:rPr lang="en-US" altLang="zh-CN"/>
              <a:t>hello,hello_,he_ _ _,_hel_,hell</a:t>
            </a:r>
            <a:endParaRPr lang="zh-CN" altLang="en-US"/>
          </a:p>
        </p:txBody>
      </p:sp>
      <p:sp>
        <p:nvSpPr>
          <p:cNvPr id="103444" name="灯片编号占位符 6"/>
          <p:cNvSpPr>
            <a:spLocks noGrp="1"/>
          </p:cNvSpPr>
          <p:nvPr>
            <p:ph type="sldNum" sz="quarter" idx="11"/>
          </p:nvPr>
        </p:nvSpPr>
        <p:spPr bwMode="gray">
          <a:xfrm>
            <a:off x="3276600" y="6480175"/>
            <a:ext cx="2133600" cy="292100"/>
          </a:xfrm>
          <a:noFill/>
        </p:spPr>
        <p:txBody>
          <a:bodyPr/>
          <a:lstStyle/>
          <a:p>
            <a:pPr algn="r"/>
            <a:fld id="{DFD4CD94-376F-4362-AF4C-DAA0BAA86C87}" type="slidenum">
              <a:rPr lang="zh-CN" altLang="en-US" smtClean="0">
                <a:solidFill>
                  <a:schemeClr val="tx1"/>
                </a:solidFill>
                <a:latin typeface="Arial" charset="0"/>
              </a:rPr>
              <a:pPr algn="r"/>
              <a:t>101</a:t>
            </a:fld>
            <a:endParaRPr lang="en-US" altLang="zh-CN" smtClean="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P spid="16" grpId="0" animBg="1"/>
      <p:bldP spid="17" grpId="0" animBg="1"/>
      <p:bldP spid="18" grpId="0" animBg="1"/>
      <p:bldP spid="1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3.5.11</a:t>
            </a:r>
            <a:r>
              <a:rPr lang="zh-CN" altLang="en-US" smtClean="0">
                <a:ea typeface="宋体" pitchFamily="2" charset="-122"/>
              </a:rPr>
              <a:t> </a:t>
            </a:r>
            <a:r>
              <a:rPr lang="en-US" altLang="zh-CN" smtClean="0">
                <a:ea typeface="宋体" pitchFamily="2" charset="-122"/>
              </a:rPr>
              <a:t>f</a:t>
            </a:r>
            <a:r>
              <a:rPr lang="zh-CN" altLang="en-US" smtClean="0">
                <a:ea typeface="宋体" pitchFamily="2" charset="-122"/>
              </a:rPr>
              <a:t>格式符</a:t>
            </a:r>
            <a:endParaRPr lang="en-US" altLang="zh-CN" dirty="0">
              <a:ea typeface="宋体" pitchFamily="2" charset="-122"/>
            </a:endParaRPr>
          </a:p>
        </p:txBody>
      </p:sp>
      <p:sp>
        <p:nvSpPr>
          <p:cNvPr id="10445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2"/>
          <p:cNvSpPr txBox="1">
            <a:spLocks noChangeArrowheads="1"/>
          </p:cNvSpPr>
          <p:nvPr/>
        </p:nvSpPr>
        <p:spPr bwMode="auto">
          <a:xfrm>
            <a:off x="323850" y="152400"/>
            <a:ext cx="8540750" cy="1250950"/>
          </a:xfrm>
          <a:prstGeom prst="rect">
            <a:avLst/>
          </a:prstGeom>
          <a:noFill/>
          <a:ln w="9525">
            <a:noFill/>
            <a:miter lim="800000"/>
            <a:headEnd/>
            <a:tailEnd/>
          </a:ln>
          <a:effectLst/>
        </p:spPr>
        <p:txBody>
          <a:bodyPr anchor="ctr"/>
          <a:lstStyle/>
          <a:p>
            <a:pPr>
              <a:defRPr/>
            </a:pPr>
            <a:endParaRPr lang="zh-CN" altLang="en-US" sz="3200" b="1" kern="0">
              <a:effectLst>
                <a:outerShdw blurRad="38100" dist="38100" dir="2700000" algn="tl">
                  <a:srgbClr val="000000"/>
                </a:outerShdw>
              </a:effectLst>
              <a:latin typeface="+mj-lt"/>
              <a:cs typeface="+mj-cs"/>
            </a:endParaRPr>
          </a:p>
        </p:txBody>
      </p:sp>
      <p:sp>
        <p:nvSpPr>
          <p:cNvPr id="9" name="AutoShape 36"/>
          <p:cNvSpPr>
            <a:spLocks noChangeArrowheads="1"/>
          </p:cNvSpPr>
          <p:nvPr/>
        </p:nvSpPr>
        <p:spPr bwMode="gray">
          <a:xfrm>
            <a:off x="1828800" y="1981200"/>
            <a:ext cx="6858000" cy="9144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整数部分全部输出，小数部分输出</a:t>
            </a:r>
            <a:r>
              <a:rPr lang="en-US" sz="2800" dirty="0">
                <a:solidFill>
                  <a:srgbClr val="C00000"/>
                </a:solidFill>
              </a:rPr>
              <a:t>6</a:t>
            </a:r>
            <a:r>
              <a:rPr lang="zh-CN" altLang="en-US" sz="2800" dirty="0">
                <a:solidFill>
                  <a:srgbClr val="C00000"/>
                </a:solidFill>
              </a:rPr>
              <a:t>位（用</a:t>
            </a:r>
            <a:endParaRPr lang="en-US" altLang="zh-CN" sz="2800" dirty="0">
              <a:solidFill>
                <a:srgbClr val="C00000"/>
              </a:solidFill>
            </a:endParaRPr>
          </a:p>
          <a:p>
            <a:pPr>
              <a:buClr>
                <a:schemeClr val="folHlink"/>
              </a:buClr>
              <a:defRPr/>
            </a:pPr>
            <a:r>
              <a:rPr lang="zh-CN" altLang="en-US" sz="2800" dirty="0">
                <a:solidFill>
                  <a:srgbClr val="C00000"/>
                </a:solidFill>
              </a:rPr>
              <a:t>四舍五入或右边补</a:t>
            </a:r>
            <a:r>
              <a:rPr lang="en-US" sz="2800" dirty="0">
                <a:solidFill>
                  <a:srgbClr val="C00000"/>
                </a:solidFill>
              </a:rPr>
              <a:t>0</a:t>
            </a:r>
            <a:r>
              <a:rPr lang="zh-CN" altLang="en-US" sz="2800" dirty="0">
                <a:solidFill>
                  <a:srgbClr val="C00000"/>
                </a:solidFill>
              </a:rPr>
              <a:t>满足小数位数）。</a:t>
            </a:r>
          </a:p>
        </p:txBody>
      </p:sp>
      <p:sp>
        <p:nvSpPr>
          <p:cNvPr id="10" name="AutoShape 38"/>
          <p:cNvSpPr>
            <a:spLocks noChangeArrowheads="1"/>
          </p:cNvSpPr>
          <p:nvPr/>
        </p:nvSpPr>
        <p:spPr bwMode="gray">
          <a:xfrm>
            <a:off x="381000" y="2209800"/>
            <a:ext cx="12160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%f</a:t>
            </a:r>
            <a:endParaRPr lang="zh-CN" altLang="en-US" sz="2800" dirty="0">
              <a:solidFill>
                <a:srgbClr val="C00000"/>
              </a:solidFill>
            </a:endParaRPr>
          </a:p>
        </p:txBody>
      </p:sp>
      <p:sp>
        <p:nvSpPr>
          <p:cNvPr id="11" name="Freeform 39"/>
          <p:cNvSpPr>
            <a:spLocks/>
          </p:cNvSpPr>
          <p:nvPr/>
        </p:nvSpPr>
        <p:spPr bwMode="gray">
          <a:xfrm>
            <a:off x="1870075" y="13223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sp>
        <p:nvSpPr>
          <p:cNvPr id="104457" name="Text Box 41"/>
          <p:cNvSpPr txBox="1">
            <a:spLocks noChangeArrowheads="1"/>
          </p:cNvSpPr>
          <p:nvPr/>
        </p:nvSpPr>
        <p:spPr bwMode="gray">
          <a:xfrm>
            <a:off x="3048000" y="1295400"/>
            <a:ext cx="4200525" cy="731838"/>
          </a:xfrm>
          <a:prstGeom prst="rect">
            <a:avLst/>
          </a:prstGeom>
          <a:noFill/>
          <a:ln w="9525" algn="ctr">
            <a:noFill/>
            <a:miter lim="800000"/>
            <a:headEnd/>
            <a:tailEnd/>
          </a:ln>
        </p:spPr>
        <p:txBody>
          <a:bodyPr>
            <a:spAutoFit/>
          </a:bodyPr>
          <a:lstStyle/>
          <a:p>
            <a:endParaRPr lang="zh-CN" altLang="en-US">
              <a:solidFill>
                <a:srgbClr val="669900"/>
              </a:solidFill>
            </a:endParaRPr>
          </a:p>
          <a:p>
            <a:endParaRPr lang="en-US" altLang="zh-CN">
              <a:solidFill>
                <a:srgbClr val="669900"/>
              </a:solidFill>
              <a:latin typeface="Arial" charset="0"/>
            </a:endParaRPr>
          </a:p>
        </p:txBody>
      </p:sp>
      <p:sp>
        <p:nvSpPr>
          <p:cNvPr id="13" name="AutoShape 16"/>
          <p:cNvSpPr>
            <a:spLocks noChangeArrowheads="1"/>
          </p:cNvSpPr>
          <p:nvPr/>
        </p:nvSpPr>
        <p:spPr bwMode="gray">
          <a:xfrm>
            <a:off x="2514600" y="1219200"/>
            <a:ext cx="41910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%[-][0][m][.n]f</a:t>
            </a:r>
            <a:endParaRPr lang="en-US" altLang="zh-CN" sz="3200" dirty="0">
              <a:latin typeface="Arial" charset="0"/>
              <a:ea typeface="宋体" charset="-122"/>
            </a:endParaRPr>
          </a:p>
        </p:txBody>
      </p:sp>
      <p:sp>
        <p:nvSpPr>
          <p:cNvPr id="14" name="AutoShape 36"/>
          <p:cNvSpPr>
            <a:spLocks noChangeArrowheads="1"/>
          </p:cNvSpPr>
          <p:nvPr/>
        </p:nvSpPr>
        <p:spPr bwMode="gray">
          <a:xfrm>
            <a:off x="1828800" y="3048000"/>
            <a:ext cx="68580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输出数据共占</a:t>
            </a:r>
            <a:r>
              <a:rPr lang="en-US" altLang="zh-CN" sz="2800" dirty="0">
                <a:solidFill>
                  <a:srgbClr val="C00000"/>
                </a:solidFill>
              </a:rPr>
              <a:t>m</a:t>
            </a:r>
            <a:r>
              <a:rPr lang="zh-CN" altLang="en-US" sz="2800" dirty="0">
                <a:solidFill>
                  <a:srgbClr val="C00000"/>
                </a:solidFill>
              </a:rPr>
              <a:t>列，小数占</a:t>
            </a:r>
            <a:r>
              <a:rPr lang="en-US" altLang="zh-CN" sz="2800" dirty="0">
                <a:solidFill>
                  <a:srgbClr val="C00000"/>
                </a:solidFill>
              </a:rPr>
              <a:t>n</a:t>
            </a:r>
            <a:r>
              <a:rPr lang="zh-CN" altLang="en-US" sz="2800" dirty="0">
                <a:solidFill>
                  <a:srgbClr val="C00000"/>
                </a:solidFill>
              </a:rPr>
              <a:t>位，右对齐。</a:t>
            </a:r>
          </a:p>
        </p:txBody>
      </p:sp>
      <p:sp>
        <p:nvSpPr>
          <p:cNvPr id="15" name="AutoShape 38"/>
          <p:cNvSpPr>
            <a:spLocks noChangeArrowheads="1"/>
          </p:cNvSpPr>
          <p:nvPr/>
        </p:nvSpPr>
        <p:spPr bwMode="gray">
          <a:xfrm>
            <a:off x="381000" y="3048000"/>
            <a:ext cx="12160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a:t>
            </a:r>
            <a:r>
              <a:rPr lang="en-US" sz="2800" dirty="0">
                <a:solidFill>
                  <a:srgbClr val="C00000"/>
                </a:solidFill>
              </a:rPr>
              <a:t>m.nf</a:t>
            </a:r>
            <a:endParaRPr lang="zh-CN" altLang="en-US" sz="2800" dirty="0">
              <a:solidFill>
                <a:srgbClr val="C00000"/>
              </a:solidFill>
            </a:endParaRPr>
          </a:p>
        </p:txBody>
      </p:sp>
      <p:sp>
        <p:nvSpPr>
          <p:cNvPr id="16" name="AutoShape 36"/>
          <p:cNvSpPr>
            <a:spLocks noChangeArrowheads="1"/>
          </p:cNvSpPr>
          <p:nvPr/>
        </p:nvSpPr>
        <p:spPr bwMode="gray">
          <a:xfrm>
            <a:off x="1828800" y="3657600"/>
            <a:ext cx="68580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输出数据共占</a:t>
            </a:r>
            <a:r>
              <a:rPr lang="en-US" altLang="zh-CN" sz="2800" dirty="0">
                <a:solidFill>
                  <a:srgbClr val="C00000"/>
                </a:solidFill>
              </a:rPr>
              <a:t>m</a:t>
            </a:r>
            <a:r>
              <a:rPr lang="zh-CN" altLang="en-US" sz="2800" dirty="0">
                <a:solidFill>
                  <a:srgbClr val="C00000"/>
                </a:solidFill>
              </a:rPr>
              <a:t>列，小数占</a:t>
            </a:r>
            <a:r>
              <a:rPr lang="en-US" altLang="zh-CN" sz="2800" dirty="0">
                <a:solidFill>
                  <a:srgbClr val="C00000"/>
                </a:solidFill>
              </a:rPr>
              <a:t>n</a:t>
            </a:r>
            <a:r>
              <a:rPr lang="zh-CN" altLang="en-US" sz="2800" dirty="0">
                <a:solidFill>
                  <a:srgbClr val="C00000"/>
                </a:solidFill>
              </a:rPr>
              <a:t>位，左对齐。</a:t>
            </a:r>
          </a:p>
        </p:txBody>
      </p:sp>
      <p:sp>
        <p:nvSpPr>
          <p:cNvPr id="17" name="AutoShape 38"/>
          <p:cNvSpPr>
            <a:spLocks noChangeArrowheads="1"/>
          </p:cNvSpPr>
          <p:nvPr/>
        </p:nvSpPr>
        <p:spPr bwMode="gray">
          <a:xfrm>
            <a:off x="381000" y="3657600"/>
            <a:ext cx="1219200"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a:t>
            </a:r>
            <a:r>
              <a:rPr lang="en-US" altLang="zh-CN" sz="2800" dirty="0" err="1">
                <a:solidFill>
                  <a:srgbClr val="C00000"/>
                </a:solidFill>
              </a:rPr>
              <a:t>m.n</a:t>
            </a:r>
            <a:r>
              <a:rPr lang="en-US" sz="2800" dirty="0" err="1">
                <a:solidFill>
                  <a:srgbClr val="C00000"/>
                </a:solidFill>
              </a:rPr>
              <a:t>f</a:t>
            </a:r>
            <a:endParaRPr lang="zh-CN" altLang="en-US" sz="2800" dirty="0">
              <a:solidFill>
                <a:srgbClr val="C00000"/>
              </a:solidFill>
            </a:endParaRPr>
          </a:p>
        </p:txBody>
      </p:sp>
      <p:sp>
        <p:nvSpPr>
          <p:cNvPr id="18" name="矩形 16"/>
          <p:cNvSpPr>
            <a:spLocks noChangeArrowheads="1"/>
          </p:cNvSpPr>
          <p:nvPr/>
        </p:nvSpPr>
        <p:spPr bwMode="auto">
          <a:xfrm>
            <a:off x="990600" y="4419600"/>
            <a:ext cx="7239000" cy="2014538"/>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zh-CN" altLang="en-US"/>
              <a:t>例如：</a:t>
            </a:r>
          </a:p>
          <a:p>
            <a:pPr>
              <a:defRPr/>
            </a:pPr>
            <a:r>
              <a:rPr lang="en-US" altLang="zh-CN"/>
              <a:t>float f=3.456;</a:t>
            </a:r>
            <a:endParaRPr lang="zh-CN" altLang="en-US"/>
          </a:p>
          <a:p>
            <a:pPr>
              <a:defRPr/>
            </a:pPr>
            <a:r>
              <a:rPr lang="en-US" altLang="zh-CN"/>
              <a:t>printf("%f,%7.2f,%-7.2f,%7f,%.2f",f,f,f,f,f);</a:t>
            </a:r>
            <a:endParaRPr lang="zh-CN" altLang="en-US"/>
          </a:p>
          <a:p>
            <a:pPr>
              <a:defRPr/>
            </a:pPr>
            <a:r>
              <a:rPr lang="zh-CN" altLang="en-US"/>
              <a:t>输出结果为：</a:t>
            </a:r>
          </a:p>
          <a:p>
            <a:pPr>
              <a:defRPr/>
            </a:pPr>
            <a:r>
              <a:rPr lang="en-US" altLang="zh-CN"/>
              <a:t>3.455994,_ _ _3.46,3.46_ _ _,3.455994,3.46</a:t>
            </a:r>
            <a:endParaRPr lang="zh-CN" altLang="en-US"/>
          </a:p>
        </p:txBody>
      </p:sp>
      <p:sp>
        <p:nvSpPr>
          <p:cNvPr id="104466" name="灯片编号占位符 6"/>
          <p:cNvSpPr>
            <a:spLocks noGrp="1"/>
          </p:cNvSpPr>
          <p:nvPr>
            <p:ph type="sldNum" sz="quarter" idx="11"/>
          </p:nvPr>
        </p:nvSpPr>
        <p:spPr bwMode="gray">
          <a:xfrm>
            <a:off x="3276600" y="6480175"/>
            <a:ext cx="2133600" cy="292100"/>
          </a:xfrm>
          <a:noFill/>
        </p:spPr>
        <p:txBody>
          <a:bodyPr/>
          <a:lstStyle/>
          <a:p>
            <a:pPr algn="r"/>
            <a:fld id="{8AC0E5D5-4DFA-4017-8E84-D386B97A4B7B}" type="slidenum">
              <a:rPr lang="zh-CN" altLang="en-US" smtClean="0">
                <a:solidFill>
                  <a:schemeClr val="tx1"/>
                </a:solidFill>
                <a:latin typeface="Arial" charset="0"/>
              </a:rPr>
              <a:pPr algn="r"/>
              <a:t>102</a:t>
            </a:fld>
            <a:endParaRPr lang="en-US" altLang="zh-CN" smtClean="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P spid="16" grpId="0" animBg="1"/>
      <p:bldP spid="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3.5.12 e</a:t>
            </a:r>
            <a:r>
              <a:rPr lang="zh-CN" altLang="en-US" smtClean="0">
                <a:ea typeface="宋体" pitchFamily="2" charset="-122"/>
              </a:rPr>
              <a:t>格式符</a:t>
            </a:r>
            <a:endParaRPr lang="en-US" altLang="zh-CN" dirty="0">
              <a:ea typeface="宋体" pitchFamily="2" charset="-122"/>
            </a:endParaRPr>
          </a:p>
        </p:txBody>
      </p:sp>
      <p:sp>
        <p:nvSpPr>
          <p:cNvPr id="10547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2"/>
          <p:cNvSpPr txBox="1">
            <a:spLocks noChangeArrowheads="1"/>
          </p:cNvSpPr>
          <p:nvPr/>
        </p:nvSpPr>
        <p:spPr bwMode="auto">
          <a:xfrm>
            <a:off x="323850" y="152400"/>
            <a:ext cx="8540750" cy="1250950"/>
          </a:xfrm>
          <a:prstGeom prst="rect">
            <a:avLst/>
          </a:prstGeom>
          <a:noFill/>
          <a:ln w="9525">
            <a:noFill/>
            <a:miter lim="800000"/>
            <a:headEnd/>
            <a:tailEnd/>
          </a:ln>
          <a:effectLst/>
        </p:spPr>
        <p:txBody>
          <a:bodyPr anchor="ctr"/>
          <a:lstStyle/>
          <a:p>
            <a:pPr>
              <a:defRPr/>
            </a:pPr>
            <a:endParaRPr lang="zh-CN" altLang="en-US" sz="3200" b="1" kern="0">
              <a:effectLst>
                <a:outerShdw blurRad="38100" dist="38100" dir="2700000" algn="tl">
                  <a:srgbClr val="000000"/>
                </a:outerShdw>
              </a:effectLst>
              <a:latin typeface="+mj-lt"/>
              <a:cs typeface="+mj-cs"/>
            </a:endParaRPr>
          </a:p>
        </p:txBody>
      </p:sp>
      <p:sp>
        <p:nvSpPr>
          <p:cNvPr id="9" name="AutoShape 36"/>
          <p:cNvSpPr>
            <a:spLocks noChangeArrowheads="1"/>
          </p:cNvSpPr>
          <p:nvPr/>
        </p:nvSpPr>
        <p:spPr bwMode="gray">
          <a:xfrm>
            <a:off x="1524000" y="1981200"/>
            <a:ext cx="7010400" cy="22860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chemeClr val="bg2"/>
                </a:solidFill>
              </a:rPr>
              <a:t>输出数据共占</a:t>
            </a:r>
            <a:r>
              <a:rPr lang="en-US" sz="2800" dirty="0">
                <a:solidFill>
                  <a:schemeClr val="bg2"/>
                </a:solidFill>
              </a:rPr>
              <a:t>13</a:t>
            </a:r>
            <a:r>
              <a:rPr lang="zh-CN" altLang="en-US" sz="2800" dirty="0">
                <a:solidFill>
                  <a:schemeClr val="bg2"/>
                </a:solidFill>
              </a:rPr>
              <a:t>位，其中整数部分为</a:t>
            </a:r>
            <a:r>
              <a:rPr lang="en-US" sz="2800" dirty="0">
                <a:solidFill>
                  <a:schemeClr val="bg2"/>
                </a:solidFill>
              </a:rPr>
              <a:t>1</a:t>
            </a:r>
            <a:r>
              <a:rPr lang="zh-CN" altLang="en-US" sz="2800" dirty="0">
                <a:solidFill>
                  <a:schemeClr val="bg2"/>
                </a:solidFill>
              </a:rPr>
              <a:t>位非</a:t>
            </a:r>
            <a:endParaRPr lang="en-US" altLang="zh-CN" sz="2800" dirty="0">
              <a:solidFill>
                <a:schemeClr val="bg2"/>
              </a:solidFill>
            </a:endParaRPr>
          </a:p>
          <a:p>
            <a:pPr>
              <a:buClr>
                <a:schemeClr val="folHlink"/>
              </a:buClr>
              <a:defRPr/>
            </a:pPr>
            <a:r>
              <a:rPr lang="zh-CN" altLang="en-US" sz="2800" dirty="0">
                <a:solidFill>
                  <a:schemeClr val="bg2"/>
                </a:solidFill>
              </a:rPr>
              <a:t>零数字，小数点占</a:t>
            </a:r>
            <a:r>
              <a:rPr lang="en-US" sz="2800" dirty="0">
                <a:solidFill>
                  <a:schemeClr val="bg2"/>
                </a:solidFill>
              </a:rPr>
              <a:t>1</a:t>
            </a:r>
            <a:r>
              <a:rPr lang="zh-CN" altLang="en-US" sz="2800" dirty="0">
                <a:solidFill>
                  <a:schemeClr val="bg2"/>
                </a:solidFill>
              </a:rPr>
              <a:t>位，小数部分为</a:t>
            </a:r>
            <a:r>
              <a:rPr lang="en-US" sz="2800" dirty="0">
                <a:solidFill>
                  <a:schemeClr val="bg2"/>
                </a:solidFill>
              </a:rPr>
              <a:t>6</a:t>
            </a:r>
            <a:r>
              <a:rPr lang="zh-CN" altLang="en-US" sz="2800" dirty="0">
                <a:solidFill>
                  <a:schemeClr val="bg2"/>
                </a:solidFill>
              </a:rPr>
              <a:t>位，</a:t>
            </a:r>
            <a:endParaRPr lang="en-US" altLang="zh-CN" sz="2800" dirty="0">
              <a:solidFill>
                <a:schemeClr val="bg2"/>
              </a:solidFill>
            </a:endParaRPr>
          </a:p>
          <a:p>
            <a:pPr>
              <a:buClr>
                <a:schemeClr val="folHlink"/>
              </a:buClr>
              <a:defRPr/>
            </a:pPr>
            <a:r>
              <a:rPr lang="zh-CN" altLang="en-US" sz="2800" dirty="0">
                <a:solidFill>
                  <a:schemeClr val="bg2"/>
                </a:solidFill>
              </a:rPr>
              <a:t>指数部分</a:t>
            </a:r>
            <a:r>
              <a:rPr lang="en-US" sz="2800" dirty="0">
                <a:solidFill>
                  <a:schemeClr val="bg2"/>
                </a:solidFill>
              </a:rPr>
              <a:t>e</a:t>
            </a:r>
            <a:r>
              <a:rPr lang="zh-CN" altLang="en-US" sz="2800" dirty="0">
                <a:solidFill>
                  <a:schemeClr val="bg2"/>
                </a:solidFill>
              </a:rPr>
              <a:t>占</a:t>
            </a:r>
            <a:r>
              <a:rPr lang="en-US" sz="2800" dirty="0">
                <a:solidFill>
                  <a:schemeClr val="bg2"/>
                </a:solidFill>
              </a:rPr>
              <a:t>1</a:t>
            </a:r>
            <a:r>
              <a:rPr lang="zh-CN" altLang="en-US" sz="2800" dirty="0">
                <a:solidFill>
                  <a:schemeClr val="bg2"/>
                </a:solidFill>
              </a:rPr>
              <a:t>位，指数符号占</a:t>
            </a:r>
            <a:r>
              <a:rPr lang="en-US" sz="2800" dirty="0">
                <a:solidFill>
                  <a:schemeClr val="bg2"/>
                </a:solidFill>
              </a:rPr>
              <a:t>1</a:t>
            </a:r>
            <a:r>
              <a:rPr lang="zh-CN" altLang="en-US" sz="2800" dirty="0">
                <a:solidFill>
                  <a:schemeClr val="bg2"/>
                </a:solidFill>
              </a:rPr>
              <a:t>位，指数为</a:t>
            </a:r>
            <a:endParaRPr lang="en-US" altLang="zh-CN" sz="2800" dirty="0">
              <a:solidFill>
                <a:schemeClr val="bg2"/>
              </a:solidFill>
            </a:endParaRPr>
          </a:p>
          <a:p>
            <a:pPr>
              <a:buClr>
                <a:schemeClr val="folHlink"/>
              </a:buClr>
              <a:defRPr/>
            </a:pPr>
            <a:r>
              <a:rPr lang="en-US" sz="2800" dirty="0">
                <a:solidFill>
                  <a:schemeClr val="bg2"/>
                </a:solidFill>
              </a:rPr>
              <a:t>3</a:t>
            </a:r>
            <a:r>
              <a:rPr lang="zh-CN" altLang="en-US" sz="2800" dirty="0">
                <a:solidFill>
                  <a:schemeClr val="bg2"/>
                </a:solidFill>
              </a:rPr>
              <a:t>位。若输出数据为负数，还应增加一位整</a:t>
            </a:r>
            <a:endParaRPr lang="en-US" altLang="zh-CN" sz="2800" dirty="0">
              <a:solidFill>
                <a:schemeClr val="bg2"/>
              </a:solidFill>
            </a:endParaRPr>
          </a:p>
          <a:p>
            <a:pPr>
              <a:buClr>
                <a:schemeClr val="folHlink"/>
              </a:buClr>
              <a:defRPr/>
            </a:pPr>
            <a:r>
              <a:rPr lang="zh-CN" altLang="en-US" sz="2800" dirty="0">
                <a:solidFill>
                  <a:schemeClr val="bg2"/>
                </a:solidFill>
              </a:rPr>
              <a:t>数部分的符号位。</a:t>
            </a:r>
          </a:p>
        </p:txBody>
      </p:sp>
      <p:sp>
        <p:nvSpPr>
          <p:cNvPr id="10" name="AutoShape 38"/>
          <p:cNvSpPr>
            <a:spLocks noChangeArrowheads="1"/>
          </p:cNvSpPr>
          <p:nvPr/>
        </p:nvSpPr>
        <p:spPr bwMode="gray">
          <a:xfrm>
            <a:off x="685800" y="2895600"/>
            <a:ext cx="685800"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C00000"/>
                </a:solidFill>
              </a:rPr>
              <a:t>%e</a:t>
            </a:r>
            <a:endParaRPr lang="zh-CN" altLang="en-US" sz="2800" dirty="0">
              <a:solidFill>
                <a:srgbClr val="C00000"/>
              </a:solidFill>
            </a:endParaRPr>
          </a:p>
        </p:txBody>
      </p:sp>
      <p:sp>
        <p:nvSpPr>
          <p:cNvPr id="11" name="Freeform 39"/>
          <p:cNvSpPr>
            <a:spLocks/>
          </p:cNvSpPr>
          <p:nvPr/>
        </p:nvSpPr>
        <p:spPr bwMode="gray">
          <a:xfrm>
            <a:off x="1870075" y="13223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sp>
        <p:nvSpPr>
          <p:cNvPr id="105481" name="Text Box 41"/>
          <p:cNvSpPr txBox="1">
            <a:spLocks noChangeArrowheads="1"/>
          </p:cNvSpPr>
          <p:nvPr/>
        </p:nvSpPr>
        <p:spPr bwMode="gray">
          <a:xfrm>
            <a:off x="3048000" y="1295400"/>
            <a:ext cx="4200525" cy="731838"/>
          </a:xfrm>
          <a:prstGeom prst="rect">
            <a:avLst/>
          </a:prstGeom>
          <a:noFill/>
          <a:ln w="9525" algn="ctr">
            <a:noFill/>
            <a:miter lim="800000"/>
            <a:headEnd/>
            <a:tailEnd/>
          </a:ln>
        </p:spPr>
        <p:txBody>
          <a:bodyPr>
            <a:spAutoFit/>
          </a:bodyPr>
          <a:lstStyle/>
          <a:p>
            <a:endParaRPr lang="zh-CN" altLang="en-US">
              <a:solidFill>
                <a:srgbClr val="669900"/>
              </a:solidFill>
            </a:endParaRPr>
          </a:p>
          <a:p>
            <a:endParaRPr lang="en-US" altLang="zh-CN">
              <a:solidFill>
                <a:srgbClr val="669900"/>
              </a:solidFill>
              <a:latin typeface="Arial" charset="0"/>
            </a:endParaRPr>
          </a:p>
        </p:txBody>
      </p:sp>
      <p:sp>
        <p:nvSpPr>
          <p:cNvPr id="13" name="AutoShape 16"/>
          <p:cNvSpPr>
            <a:spLocks noChangeArrowheads="1"/>
          </p:cNvSpPr>
          <p:nvPr/>
        </p:nvSpPr>
        <p:spPr bwMode="gray">
          <a:xfrm>
            <a:off x="2514600" y="1219200"/>
            <a:ext cx="41910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%[-][0][m][.n]e</a:t>
            </a:r>
            <a:endParaRPr lang="en-US" altLang="zh-CN" sz="3200" dirty="0">
              <a:latin typeface="Arial" charset="0"/>
              <a:ea typeface="宋体" charset="-122"/>
            </a:endParaRPr>
          </a:p>
        </p:txBody>
      </p:sp>
      <p:sp>
        <p:nvSpPr>
          <p:cNvPr id="14" name="矩形 16"/>
          <p:cNvSpPr>
            <a:spLocks noChangeArrowheads="1"/>
          </p:cNvSpPr>
          <p:nvPr/>
        </p:nvSpPr>
        <p:spPr bwMode="auto">
          <a:xfrm>
            <a:off x="990600" y="4495800"/>
            <a:ext cx="7239000" cy="892175"/>
          </a:xfrm>
          <a:prstGeom prst="rect">
            <a:avLst/>
          </a:prstGeom>
          <a:noFill/>
          <a:ln w="9525">
            <a:noFill/>
            <a:miter lim="800000"/>
            <a:headEnd/>
            <a:tailEnd/>
          </a:ln>
        </p:spPr>
        <p:txBody>
          <a:bodyPr>
            <a:spAutoFit/>
          </a:bodyPr>
          <a:lstStyle/>
          <a:p>
            <a:r>
              <a:rPr lang="zh-CN" altLang="en-US"/>
              <a:t>例如：</a:t>
            </a:r>
            <a:r>
              <a:rPr lang="en-US" altLang="zh-CN">
                <a:latin typeface="Courier New" pitchFamily="49" charset="0"/>
              </a:rPr>
              <a:t>printf(“%e”,12.3);</a:t>
            </a:r>
          </a:p>
          <a:p>
            <a:r>
              <a:rPr lang="zh-CN" altLang="en-US"/>
              <a:t>输出结果为：   </a:t>
            </a:r>
            <a:r>
              <a:rPr lang="en-US" altLang="zh-CN" sz="2800">
                <a:latin typeface="Courier New" pitchFamily="49" charset="0"/>
              </a:rPr>
              <a:t>1.</a:t>
            </a:r>
            <a:r>
              <a:rPr lang="en-US" altLang="zh-CN" sz="2800" u="sng">
                <a:latin typeface="Courier New" pitchFamily="49" charset="0"/>
              </a:rPr>
              <a:t>230000</a:t>
            </a:r>
            <a:r>
              <a:rPr lang="en-US" altLang="zh-CN" sz="2800">
                <a:latin typeface="Courier New" pitchFamily="49" charset="0"/>
              </a:rPr>
              <a:t>e+</a:t>
            </a:r>
            <a:r>
              <a:rPr lang="en-US" altLang="zh-CN" sz="2800" u="sng">
                <a:latin typeface="Courier New" pitchFamily="49" charset="0"/>
              </a:rPr>
              <a:t>001</a:t>
            </a:r>
            <a:endParaRPr lang="en-US" altLang="zh-CN" sz="2800">
              <a:latin typeface="Courier New" pitchFamily="49" charset="0"/>
            </a:endParaRPr>
          </a:p>
        </p:txBody>
      </p:sp>
      <p:sp>
        <p:nvSpPr>
          <p:cNvPr id="15" name="Rectangle 4"/>
          <p:cNvSpPr>
            <a:spLocks noChangeArrowheads="1"/>
          </p:cNvSpPr>
          <p:nvPr/>
        </p:nvSpPr>
        <p:spPr bwMode="auto">
          <a:xfrm>
            <a:off x="1371600" y="5715000"/>
            <a:ext cx="685800" cy="685800"/>
          </a:xfrm>
          <a:prstGeom prst="rect">
            <a:avLst/>
          </a:prstGeom>
          <a:solidFill>
            <a:srgbClr val="000080"/>
          </a:solidFill>
          <a:ln w="12700" cap="sq">
            <a:noFill/>
            <a:miter lim="800000"/>
            <a:headEnd/>
            <a:tailEnd/>
          </a:ln>
        </p:spPr>
        <p:txBody>
          <a:bodyPr wrap="none" anchor="ctr"/>
          <a:lstStyle/>
          <a:p>
            <a:r>
              <a:rPr lang="zh-CN" altLang="en-US" sz="2000">
                <a:latin typeface="宋体" pitchFamily="2" charset="-122"/>
              </a:rPr>
              <a:t>整数</a:t>
            </a:r>
          </a:p>
          <a:p>
            <a:r>
              <a:rPr lang="en-US" altLang="zh-CN" sz="2000">
                <a:latin typeface="宋体" pitchFamily="2" charset="-122"/>
              </a:rPr>
              <a:t>1</a:t>
            </a:r>
          </a:p>
        </p:txBody>
      </p:sp>
      <p:sp>
        <p:nvSpPr>
          <p:cNvPr id="16" name="Rectangle 5"/>
          <p:cNvSpPr>
            <a:spLocks noChangeArrowheads="1"/>
          </p:cNvSpPr>
          <p:nvPr/>
        </p:nvSpPr>
        <p:spPr bwMode="auto">
          <a:xfrm>
            <a:off x="7391400" y="5715000"/>
            <a:ext cx="609600" cy="685800"/>
          </a:xfrm>
          <a:prstGeom prst="rect">
            <a:avLst/>
          </a:prstGeom>
          <a:solidFill>
            <a:srgbClr val="000080"/>
          </a:solidFill>
          <a:ln w="12700" cap="sq">
            <a:noFill/>
            <a:miter lim="800000"/>
            <a:headEnd/>
            <a:tailEnd/>
          </a:ln>
        </p:spPr>
        <p:txBody>
          <a:bodyPr wrap="none" anchor="ctr"/>
          <a:lstStyle/>
          <a:p>
            <a:r>
              <a:rPr lang="zh-CN" altLang="en-US" sz="2000">
                <a:latin typeface="宋体" pitchFamily="2" charset="-122"/>
              </a:rPr>
              <a:t>指数</a:t>
            </a:r>
          </a:p>
          <a:p>
            <a:r>
              <a:rPr lang="en-US" altLang="zh-CN" sz="2000">
                <a:latin typeface="宋体" pitchFamily="2" charset="-122"/>
              </a:rPr>
              <a:t>2</a:t>
            </a:r>
            <a:r>
              <a:rPr lang="zh-CN" altLang="en-US" sz="2000">
                <a:latin typeface="宋体" pitchFamily="2" charset="-122"/>
              </a:rPr>
              <a:t>或</a:t>
            </a:r>
            <a:r>
              <a:rPr lang="en-US" altLang="zh-CN" sz="2000">
                <a:latin typeface="宋体" pitchFamily="2" charset="-122"/>
              </a:rPr>
              <a:t>3</a:t>
            </a:r>
          </a:p>
        </p:txBody>
      </p:sp>
      <p:sp>
        <p:nvSpPr>
          <p:cNvPr id="17" name="Rectangle 6"/>
          <p:cNvSpPr>
            <a:spLocks noChangeArrowheads="1"/>
          </p:cNvSpPr>
          <p:nvPr/>
        </p:nvSpPr>
        <p:spPr bwMode="auto">
          <a:xfrm>
            <a:off x="2438400" y="5715000"/>
            <a:ext cx="990600" cy="685800"/>
          </a:xfrm>
          <a:prstGeom prst="rect">
            <a:avLst/>
          </a:prstGeom>
          <a:solidFill>
            <a:srgbClr val="000080"/>
          </a:solidFill>
          <a:ln w="12700" cap="sq">
            <a:noFill/>
            <a:miter lim="800000"/>
            <a:headEnd/>
            <a:tailEnd/>
          </a:ln>
        </p:spPr>
        <p:txBody>
          <a:bodyPr wrap="none" anchor="ctr"/>
          <a:lstStyle/>
          <a:p>
            <a:r>
              <a:rPr lang="zh-CN" altLang="en-US" sz="2000">
                <a:latin typeface="宋体" pitchFamily="2" charset="-122"/>
              </a:rPr>
              <a:t>小数点</a:t>
            </a:r>
          </a:p>
          <a:p>
            <a:r>
              <a:rPr lang="en-US" altLang="zh-CN" sz="2000">
                <a:latin typeface="宋体" pitchFamily="2" charset="-122"/>
              </a:rPr>
              <a:t>1</a:t>
            </a:r>
          </a:p>
        </p:txBody>
      </p:sp>
      <p:sp>
        <p:nvSpPr>
          <p:cNvPr id="18" name="Rectangle 7"/>
          <p:cNvSpPr>
            <a:spLocks noChangeArrowheads="1"/>
          </p:cNvSpPr>
          <p:nvPr/>
        </p:nvSpPr>
        <p:spPr bwMode="auto">
          <a:xfrm>
            <a:off x="6019800" y="5715000"/>
            <a:ext cx="990600" cy="685800"/>
          </a:xfrm>
          <a:prstGeom prst="rect">
            <a:avLst/>
          </a:prstGeom>
          <a:solidFill>
            <a:srgbClr val="000080"/>
          </a:solidFill>
          <a:ln w="12700" cap="sq">
            <a:noFill/>
            <a:miter lim="800000"/>
            <a:headEnd/>
            <a:tailEnd/>
          </a:ln>
        </p:spPr>
        <p:txBody>
          <a:bodyPr wrap="none" anchor="ctr"/>
          <a:lstStyle/>
          <a:p>
            <a:r>
              <a:rPr lang="zh-CN" altLang="en-US" sz="2000">
                <a:latin typeface="宋体" pitchFamily="2" charset="-122"/>
              </a:rPr>
              <a:t>指数符号</a:t>
            </a:r>
          </a:p>
          <a:p>
            <a:r>
              <a:rPr lang="en-US" altLang="zh-CN" sz="2000">
                <a:latin typeface="宋体" pitchFamily="2" charset="-122"/>
              </a:rPr>
              <a:t>1</a:t>
            </a:r>
          </a:p>
        </p:txBody>
      </p:sp>
      <p:sp>
        <p:nvSpPr>
          <p:cNvPr id="19" name="Rectangle 8"/>
          <p:cNvSpPr>
            <a:spLocks noChangeArrowheads="1"/>
          </p:cNvSpPr>
          <p:nvPr/>
        </p:nvSpPr>
        <p:spPr bwMode="auto">
          <a:xfrm>
            <a:off x="3810000" y="5715000"/>
            <a:ext cx="762000" cy="685800"/>
          </a:xfrm>
          <a:prstGeom prst="rect">
            <a:avLst/>
          </a:prstGeom>
          <a:solidFill>
            <a:srgbClr val="000080"/>
          </a:solidFill>
          <a:ln w="12700" cap="sq">
            <a:noFill/>
            <a:miter lim="800000"/>
            <a:headEnd/>
            <a:tailEnd/>
          </a:ln>
        </p:spPr>
        <p:txBody>
          <a:bodyPr wrap="none" anchor="ctr"/>
          <a:lstStyle/>
          <a:p>
            <a:r>
              <a:rPr lang="zh-CN" altLang="en-US" sz="2000">
                <a:latin typeface="宋体" pitchFamily="2" charset="-122"/>
              </a:rPr>
              <a:t>小数</a:t>
            </a:r>
          </a:p>
          <a:p>
            <a:r>
              <a:rPr lang="en-US" altLang="zh-CN" sz="2000">
                <a:latin typeface="宋体" pitchFamily="2" charset="-122"/>
              </a:rPr>
              <a:t>6</a:t>
            </a:r>
          </a:p>
        </p:txBody>
      </p:sp>
      <p:sp>
        <p:nvSpPr>
          <p:cNvPr id="20" name="Rectangle 9"/>
          <p:cNvSpPr>
            <a:spLocks noChangeArrowheads="1"/>
          </p:cNvSpPr>
          <p:nvPr/>
        </p:nvSpPr>
        <p:spPr bwMode="auto">
          <a:xfrm>
            <a:off x="4953000" y="5715000"/>
            <a:ext cx="685800" cy="685800"/>
          </a:xfrm>
          <a:prstGeom prst="rect">
            <a:avLst/>
          </a:prstGeom>
          <a:solidFill>
            <a:srgbClr val="000080"/>
          </a:solidFill>
          <a:ln w="12700" cap="sq">
            <a:noFill/>
            <a:miter lim="800000"/>
            <a:headEnd/>
            <a:tailEnd/>
          </a:ln>
        </p:spPr>
        <p:txBody>
          <a:bodyPr wrap="none" anchor="ctr"/>
          <a:lstStyle/>
          <a:p>
            <a:r>
              <a:rPr lang="en-US" altLang="zh-CN">
                <a:latin typeface="宋体" pitchFamily="2" charset="-122"/>
              </a:rPr>
              <a:t>e</a:t>
            </a:r>
            <a:endParaRPr lang="en-US" altLang="zh-CN" sz="2000">
              <a:latin typeface="宋体" pitchFamily="2" charset="-122"/>
            </a:endParaRPr>
          </a:p>
          <a:p>
            <a:r>
              <a:rPr lang="en-US" altLang="zh-CN" sz="2000">
                <a:latin typeface="宋体" pitchFamily="2" charset="-122"/>
              </a:rPr>
              <a:t>1</a:t>
            </a:r>
          </a:p>
        </p:txBody>
      </p:sp>
      <p:sp>
        <p:nvSpPr>
          <p:cNvPr id="21" name="Line 10"/>
          <p:cNvSpPr>
            <a:spLocks noChangeShapeType="1"/>
          </p:cNvSpPr>
          <p:nvPr/>
        </p:nvSpPr>
        <p:spPr bwMode="auto">
          <a:xfrm flipV="1">
            <a:off x="1752600" y="5257800"/>
            <a:ext cx="1676400" cy="457200"/>
          </a:xfrm>
          <a:prstGeom prst="line">
            <a:avLst/>
          </a:prstGeom>
          <a:noFill/>
          <a:ln w="12700" cap="sq">
            <a:solidFill>
              <a:schemeClr val="tx1"/>
            </a:solidFill>
            <a:round/>
            <a:headEnd/>
            <a:tailEnd/>
          </a:ln>
        </p:spPr>
        <p:txBody>
          <a:bodyPr wrap="none" anchor="ctr"/>
          <a:lstStyle/>
          <a:p>
            <a:endParaRPr lang="zh-CN" altLang="en-US"/>
          </a:p>
        </p:txBody>
      </p:sp>
      <p:sp>
        <p:nvSpPr>
          <p:cNvPr id="22" name="Line 11"/>
          <p:cNvSpPr>
            <a:spLocks noChangeShapeType="1"/>
          </p:cNvSpPr>
          <p:nvPr/>
        </p:nvSpPr>
        <p:spPr bwMode="auto">
          <a:xfrm flipV="1">
            <a:off x="2971800" y="5257800"/>
            <a:ext cx="685800" cy="457200"/>
          </a:xfrm>
          <a:prstGeom prst="line">
            <a:avLst/>
          </a:prstGeom>
          <a:noFill/>
          <a:ln w="12700" cap="sq">
            <a:solidFill>
              <a:schemeClr val="tx1"/>
            </a:solidFill>
            <a:round/>
            <a:headEnd/>
            <a:tailEnd/>
          </a:ln>
        </p:spPr>
        <p:txBody>
          <a:bodyPr wrap="none" anchor="ctr"/>
          <a:lstStyle/>
          <a:p>
            <a:endParaRPr lang="zh-CN" altLang="en-US"/>
          </a:p>
        </p:txBody>
      </p:sp>
      <p:sp>
        <p:nvSpPr>
          <p:cNvPr id="23" name="Line 12"/>
          <p:cNvSpPr>
            <a:spLocks noChangeShapeType="1"/>
          </p:cNvSpPr>
          <p:nvPr/>
        </p:nvSpPr>
        <p:spPr bwMode="auto">
          <a:xfrm flipV="1">
            <a:off x="4191000" y="5257800"/>
            <a:ext cx="228600" cy="457200"/>
          </a:xfrm>
          <a:prstGeom prst="line">
            <a:avLst/>
          </a:prstGeom>
          <a:noFill/>
          <a:ln w="12700" cap="sq">
            <a:solidFill>
              <a:schemeClr val="tx1"/>
            </a:solidFill>
            <a:round/>
            <a:headEnd/>
            <a:tailEnd/>
          </a:ln>
        </p:spPr>
        <p:txBody>
          <a:bodyPr wrap="none" anchor="ctr"/>
          <a:lstStyle/>
          <a:p>
            <a:endParaRPr lang="zh-CN" altLang="en-US"/>
          </a:p>
        </p:txBody>
      </p:sp>
      <p:sp>
        <p:nvSpPr>
          <p:cNvPr id="24" name="Line 13"/>
          <p:cNvSpPr>
            <a:spLocks noChangeShapeType="1"/>
          </p:cNvSpPr>
          <p:nvPr/>
        </p:nvSpPr>
        <p:spPr bwMode="auto">
          <a:xfrm flipH="1" flipV="1">
            <a:off x="5257800" y="5257800"/>
            <a:ext cx="46038" cy="457200"/>
          </a:xfrm>
          <a:prstGeom prst="line">
            <a:avLst/>
          </a:prstGeom>
          <a:noFill/>
          <a:ln w="12700" cap="sq">
            <a:solidFill>
              <a:schemeClr val="tx1"/>
            </a:solidFill>
            <a:round/>
            <a:headEnd/>
            <a:tailEnd/>
          </a:ln>
        </p:spPr>
        <p:txBody>
          <a:bodyPr wrap="none" anchor="ctr"/>
          <a:lstStyle/>
          <a:p>
            <a:endParaRPr lang="zh-CN" altLang="en-US"/>
          </a:p>
        </p:txBody>
      </p:sp>
      <p:sp>
        <p:nvSpPr>
          <p:cNvPr id="25" name="Line 14"/>
          <p:cNvSpPr>
            <a:spLocks noChangeShapeType="1"/>
          </p:cNvSpPr>
          <p:nvPr/>
        </p:nvSpPr>
        <p:spPr bwMode="auto">
          <a:xfrm flipH="1" flipV="1">
            <a:off x="5410200" y="5257800"/>
            <a:ext cx="1143000" cy="457200"/>
          </a:xfrm>
          <a:prstGeom prst="line">
            <a:avLst/>
          </a:prstGeom>
          <a:noFill/>
          <a:ln w="12700" cap="sq">
            <a:solidFill>
              <a:schemeClr val="tx1"/>
            </a:solidFill>
            <a:round/>
            <a:headEnd/>
            <a:tailEnd/>
          </a:ln>
        </p:spPr>
        <p:txBody>
          <a:bodyPr wrap="none" anchor="ctr"/>
          <a:lstStyle/>
          <a:p>
            <a:endParaRPr lang="zh-CN" altLang="en-US"/>
          </a:p>
        </p:txBody>
      </p:sp>
      <p:sp>
        <p:nvSpPr>
          <p:cNvPr id="26" name="Line 15"/>
          <p:cNvSpPr>
            <a:spLocks noChangeShapeType="1"/>
          </p:cNvSpPr>
          <p:nvPr/>
        </p:nvSpPr>
        <p:spPr bwMode="auto">
          <a:xfrm flipH="1" flipV="1">
            <a:off x="5867400" y="5257800"/>
            <a:ext cx="1828800" cy="457200"/>
          </a:xfrm>
          <a:prstGeom prst="line">
            <a:avLst/>
          </a:prstGeom>
          <a:noFill/>
          <a:ln w="12700" cap="sq">
            <a:solidFill>
              <a:schemeClr val="tx1"/>
            </a:solidFill>
            <a:round/>
            <a:headEnd/>
            <a:tailEnd/>
          </a:ln>
        </p:spPr>
        <p:txBody>
          <a:bodyPr wrap="none" anchor="ctr"/>
          <a:lstStyle/>
          <a:p>
            <a:endParaRPr lang="zh-CN" altLang="en-US"/>
          </a:p>
        </p:txBody>
      </p:sp>
      <p:sp>
        <p:nvSpPr>
          <p:cNvPr id="105496" name="灯片编号占位符 6"/>
          <p:cNvSpPr>
            <a:spLocks noGrp="1"/>
          </p:cNvSpPr>
          <p:nvPr>
            <p:ph type="sldNum" sz="quarter" idx="11"/>
          </p:nvPr>
        </p:nvSpPr>
        <p:spPr bwMode="gray">
          <a:xfrm>
            <a:off x="3276600" y="6480175"/>
            <a:ext cx="2133600" cy="292100"/>
          </a:xfrm>
          <a:noFill/>
        </p:spPr>
        <p:txBody>
          <a:bodyPr/>
          <a:lstStyle/>
          <a:p>
            <a:pPr algn="r"/>
            <a:fld id="{05D2B01D-0429-48F3-8482-1FE358C7521D}" type="slidenum">
              <a:rPr lang="zh-CN" altLang="en-US" smtClean="0">
                <a:solidFill>
                  <a:schemeClr val="tx1"/>
                </a:solidFill>
                <a:latin typeface="Arial" charset="0"/>
              </a:rPr>
              <a:pPr algn="r"/>
              <a:t>103</a:t>
            </a:fld>
            <a:endParaRPr lang="en-US" altLang="zh-CN" smtClean="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500"/>
                                        <p:tgtEl>
                                          <p:spTgt spid="2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linds(horizontal)">
                                      <p:cBhvr>
                                        <p:cTn id="48" dur="500"/>
                                        <p:tgtEl>
                                          <p:spTgt spid="2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3.5.13g</a:t>
            </a:r>
            <a:r>
              <a:rPr lang="zh-CN" altLang="en-US" smtClean="0">
                <a:ea typeface="宋体" pitchFamily="2" charset="-122"/>
              </a:rPr>
              <a:t>格式符</a:t>
            </a:r>
            <a:endParaRPr lang="en-US" altLang="zh-CN" dirty="0">
              <a:ea typeface="宋体" pitchFamily="2" charset="-122"/>
            </a:endParaRPr>
          </a:p>
        </p:txBody>
      </p:sp>
      <p:sp>
        <p:nvSpPr>
          <p:cNvPr id="5" name="Rectangle 2"/>
          <p:cNvSpPr txBox="1">
            <a:spLocks noChangeArrowheads="1"/>
          </p:cNvSpPr>
          <p:nvPr/>
        </p:nvSpPr>
        <p:spPr bwMode="auto">
          <a:xfrm>
            <a:off x="323850" y="152400"/>
            <a:ext cx="8540750" cy="1250950"/>
          </a:xfrm>
          <a:prstGeom prst="rect">
            <a:avLst/>
          </a:prstGeom>
          <a:noFill/>
          <a:ln w="9525">
            <a:noFill/>
            <a:miter lim="800000"/>
            <a:headEnd/>
            <a:tailEnd/>
          </a:ln>
          <a:effectLst/>
        </p:spPr>
        <p:txBody>
          <a:bodyPr anchor="ctr"/>
          <a:lstStyle/>
          <a:p>
            <a:pPr>
              <a:defRPr/>
            </a:pPr>
            <a:endParaRPr lang="zh-CN" altLang="en-US" sz="3200" b="1" kern="0">
              <a:effectLst>
                <a:outerShdw blurRad="38100" dist="38100" dir="2700000" algn="tl">
                  <a:srgbClr val="000000"/>
                </a:outerShdw>
              </a:effectLst>
              <a:latin typeface="+mj-lt"/>
              <a:cs typeface="+mj-cs"/>
            </a:endParaRPr>
          </a:p>
        </p:txBody>
      </p:sp>
      <p:sp>
        <p:nvSpPr>
          <p:cNvPr id="9" name="AutoShape 36"/>
          <p:cNvSpPr>
            <a:spLocks noChangeArrowheads="1"/>
          </p:cNvSpPr>
          <p:nvPr/>
        </p:nvSpPr>
        <p:spPr bwMode="gray">
          <a:xfrm>
            <a:off x="762000" y="2209800"/>
            <a:ext cx="7772400" cy="14478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根据数值的大小，自动选择用</a:t>
            </a:r>
            <a:r>
              <a:rPr lang="en-US" sz="2800" dirty="0">
                <a:solidFill>
                  <a:srgbClr val="C00000"/>
                </a:solidFill>
              </a:rPr>
              <a:t>f</a:t>
            </a:r>
            <a:r>
              <a:rPr lang="zh-CN" altLang="en-US" sz="2800" dirty="0">
                <a:solidFill>
                  <a:srgbClr val="C00000"/>
                </a:solidFill>
              </a:rPr>
              <a:t>格式或</a:t>
            </a:r>
            <a:r>
              <a:rPr lang="en-US" sz="2800" dirty="0">
                <a:solidFill>
                  <a:srgbClr val="C00000"/>
                </a:solidFill>
              </a:rPr>
              <a:t>e</a:t>
            </a:r>
            <a:r>
              <a:rPr lang="zh-CN" altLang="en-US" sz="2800" dirty="0">
                <a:solidFill>
                  <a:srgbClr val="C00000"/>
                </a:solidFill>
              </a:rPr>
              <a:t>格式输出</a:t>
            </a:r>
            <a:endParaRPr lang="en-US" altLang="zh-CN" sz="2800" dirty="0">
              <a:solidFill>
                <a:srgbClr val="C00000"/>
              </a:solidFill>
            </a:endParaRPr>
          </a:p>
          <a:p>
            <a:pPr>
              <a:buClr>
                <a:schemeClr val="folHlink"/>
              </a:buClr>
              <a:defRPr/>
            </a:pPr>
            <a:r>
              <a:rPr lang="zh-CN" altLang="en-US" sz="2800" dirty="0">
                <a:solidFill>
                  <a:srgbClr val="C00000"/>
                </a:solidFill>
              </a:rPr>
              <a:t>实数。输出时选择占宽度较小的一种，且不输出</a:t>
            </a:r>
            <a:endParaRPr lang="en-US" altLang="zh-CN" sz="2800" dirty="0">
              <a:solidFill>
                <a:srgbClr val="C00000"/>
              </a:solidFill>
            </a:endParaRPr>
          </a:p>
          <a:p>
            <a:pPr>
              <a:buClr>
                <a:schemeClr val="folHlink"/>
              </a:buClr>
              <a:defRPr/>
            </a:pPr>
            <a:r>
              <a:rPr lang="zh-CN" altLang="en-US" sz="2800" dirty="0">
                <a:solidFill>
                  <a:srgbClr val="C00000"/>
                </a:solidFill>
              </a:rPr>
              <a:t>无意义的零。</a:t>
            </a:r>
          </a:p>
        </p:txBody>
      </p:sp>
      <p:sp>
        <p:nvSpPr>
          <p:cNvPr id="10" name="Freeform 39"/>
          <p:cNvSpPr>
            <a:spLocks/>
          </p:cNvSpPr>
          <p:nvPr/>
        </p:nvSpPr>
        <p:spPr bwMode="gray">
          <a:xfrm>
            <a:off x="1870075" y="13223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sp>
        <p:nvSpPr>
          <p:cNvPr id="106503" name="Text Box 41"/>
          <p:cNvSpPr txBox="1">
            <a:spLocks noChangeArrowheads="1"/>
          </p:cNvSpPr>
          <p:nvPr/>
        </p:nvSpPr>
        <p:spPr bwMode="gray">
          <a:xfrm>
            <a:off x="3048000" y="1295400"/>
            <a:ext cx="4200525" cy="731838"/>
          </a:xfrm>
          <a:prstGeom prst="rect">
            <a:avLst/>
          </a:prstGeom>
          <a:noFill/>
          <a:ln w="9525" algn="ctr">
            <a:noFill/>
            <a:miter lim="800000"/>
            <a:headEnd/>
            <a:tailEnd/>
          </a:ln>
        </p:spPr>
        <p:txBody>
          <a:bodyPr>
            <a:spAutoFit/>
          </a:bodyPr>
          <a:lstStyle/>
          <a:p>
            <a:endParaRPr lang="zh-CN" altLang="en-US">
              <a:solidFill>
                <a:srgbClr val="669900"/>
              </a:solidFill>
            </a:endParaRPr>
          </a:p>
          <a:p>
            <a:endParaRPr lang="en-US" altLang="zh-CN">
              <a:solidFill>
                <a:srgbClr val="669900"/>
              </a:solidFill>
              <a:latin typeface="Arial" charset="0"/>
            </a:endParaRPr>
          </a:p>
        </p:txBody>
      </p:sp>
      <p:sp>
        <p:nvSpPr>
          <p:cNvPr id="12" name="AutoShape 16"/>
          <p:cNvSpPr>
            <a:spLocks noChangeArrowheads="1"/>
          </p:cNvSpPr>
          <p:nvPr/>
        </p:nvSpPr>
        <p:spPr bwMode="gray">
          <a:xfrm>
            <a:off x="4038600" y="1371600"/>
            <a:ext cx="11430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%g</a:t>
            </a:r>
            <a:endParaRPr lang="en-US" altLang="zh-CN" sz="3200" dirty="0">
              <a:latin typeface="Arial" charset="0"/>
              <a:ea typeface="宋体" charset="-122"/>
            </a:endParaRPr>
          </a:p>
        </p:txBody>
      </p:sp>
      <p:sp>
        <p:nvSpPr>
          <p:cNvPr id="13" name="矩形 16"/>
          <p:cNvSpPr>
            <a:spLocks noChangeArrowheads="1"/>
          </p:cNvSpPr>
          <p:nvPr/>
        </p:nvSpPr>
        <p:spPr bwMode="auto">
          <a:xfrm>
            <a:off x="838200" y="3962400"/>
            <a:ext cx="7391400" cy="2246313"/>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buFont typeface="Wingdings" pitchFamily="2" charset="2"/>
              <a:buNone/>
              <a:defRPr/>
            </a:pPr>
            <a:r>
              <a:rPr lang="zh-CN" altLang="en-US" sz="2800"/>
              <a:t>例如：</a:t>
            </a:r>
          </a:p>
          <a:p>
            <a:pPr>
              <a:buFont typeface="Wingdings" pitchFamily="2" charset="2"/>
              <a:buNone/>
              <a:defRPr/>
            </a:pPr>
            <a:r>
              <a:rPr lang="en-US" altLang="zh-CN" sz="2800"/>
              <a:t>float x=12.345;</a:t>
            </a:r>
          </a:p>
          <a:p>
            <a:pPr>
              <a:buFont typeface="Wingdings" pitchFamily="2" charset="2"/>
              <a:buNone/>
              <a:defRPr/>
            </a:pPr>
            <a:r>
              <a:rPr lang="zh-CN" altLang="zh-CN" sz="2800"/>
              <a:t>printf(</a:t>
            </a:r>
            <a:r>
              <a:rPr lang="en-US" altLang="zh-CN" sz="2800"/>
              <a:t>"</a:t>
            </a:r>
            <a:r>
              <a:rPr lang="zh-CN" altLang="zh-CN" sz="2800"/>
              <a:t>%f,%e,%g</a:t>
            </a:r>
            <a:r>
              <a:rPr lang="en-US" altLang="zh-CN" sz="2800"/>
              <a:t>"</a:t>
            </a:r>
            <a:r>
              <a:rPr lang="zh-CN" altLang="zh-CN" sz="2800"/>
              <a:t>,x,x,x);</a:t>
            </a:r>
            <a:endParaRPr lang="en-US" altLang="zh-CN" sz="2800"/>
          </a:p>
          <a:p>
            <a:pPr>
              <a:buFont typeface="Wingdings" pitchFamily="2" charset="2"/>
              <a:buNone/>
              <a:defRPr/>
            </a:pPr>
            <a:r>
              <a:rPr lang="zh-CN" altLang="en-US" sz="2800"/>
              <a:t>输出结果为： </a:t>
            </a:r>
            <a:r>
              <a:rPr lang="en-US" altLang="zh-CN" sz="2800"/>
              <a:t>12.345000,1.234500e+001,12.345</a:t>
            </a:r>
          </a:p>
        </p:txBody>
      </p:sp>
      <p:sp>
        <p:nvSpPr>
          <p:cNvPr id="106508" name="灯片编号占位符 6"/>
          <p:cNvSpPr>
            <a:spLocks noGrp="1"/>
          </p:cNvSpPr>
          <p:nvPr>
            <p:ph type="sldNum" sz="quarter" idx="11"/>
          </p:nvPr>
        </p:nvSpPr>
        <p:spPr bwMode="gray">
          <a:xfrm>
            <a:off x="3276600" y="6480175"/>
            <a:ext cx="2133600" cy="292100"/>
          </a:xfrm>
          <a:noFill/>
        </p:spPr>
        <p:txBody>
          <a:bodyPr/>
          <a:lstStyle/>
          <a:p>
            <a:pPr algn="r"/>
            <a:fld id="{0454A63B-6EC4-444E-A36E-3A27B3DAE73C}" type="slidenum">
              <a:rPr lang="zh-CN" altLang="en-US" smtClean="0">
                <a:solidFill>
                  <a:schemeClr val="tx1"/>
                </a:solidFill>
                <a:latin typeface="Arial" charset="0"/>
              </a:rPr>
              <a:pPr algn="r"/>
              <a:t>104</a:t>
            </a:fld>
            <a:endParaRPr lang="en-US" altLang="zh-CN" smtClean="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3.5.14printf</a:t>
            </a:r>
            <a:r>
              <a:rPr lang="zh-CN" altLang="en-US" smtClean="0">
                <a:ea typeface="宋体" pitchFamily="2" charset="-122"/>
              </a:rPr>
              <a:t>函数说明</a:t>
            </a:r>
            <a:endParaRPr lang="en-US" altLang="zh-CN" dirty="0">
              <a:ea typeface="宋体" pitchFamily="2" charset="-122"/>
            </a:endParaRPr>
          </a:p>
        </p:txBody>
      </p:sp>
      <p:sp>
        <p:nvSpPr>
          <p:cNvPr id="10752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txBox="1">
            <a:spLocks noChangeArrowheads="1"/>
          </p:cNvSpPr>
          <p:nvPr/>
        </p:nvSpPr>
        <p:spPr bwMode="auto">
          <a:xfrm>
            <a:off x="71406" y="1071546"/>
            <a:ext cx="8929687" cy="5286396"/>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342900" indent="-342900">
              <a:lnSpc>
                <a:spcPct val="90000"/>
              </a:lnSpc>
              <a:spcBef>
                <a:spcPct val="20000"/>
              </a:spcBef>
              <a:buClr>
                <a:schemeClr val="tx1"/>
              </a:buClr>
              <a:buFont typeface="Wingdings" pitchFamily="2" charset="2"/>
              <a:buChar char="v"/>
              <a:defRPr/>
            </a:pPr>
            <a:r>
              <a:rPr lang="zh-CN" altLang="en-US" sz="2800" dirty="0"/>
              <a:t>格式字符中，除了</a:t>
            </a:r>
            <a:r>
              <a:rPr lang="en-US" sz="2800" dirty="0"/>
              <a:t>X</a:t>
            </a:r>
            <a:r>
              <a:rPr lang="zh-CN" altLang="en-US" sz="2800" dirty="0"/>
              <a:t>、</a:t>
            </a:r>
            <a:r>
              <a:rPr lang="en-US" sz="2800" dirty="0"/>
              <a:t>E</a:t>
            </a:r>
            <a:r>
              <a:rPr lang="zh-CN" altLang="en-US" sz="2800" dirty="0"/>
              <a:t>、</a:t>
            </a:r>
            <a:r>
              <a:rPr lang="en-US" sz="2800" dirty="0"/>
              <a:t>G</a:t>
            </a:r>
            <a:r>
              <a:rPr lang="zh-CN" altLang="en-US" sz="2800" dirty="0"/>
              <a:t>外，其他均用小写字母，如“</a:t>
            </a:r>
            <a:r>
              <a:rPr lang="en-US" sz="2800" dirty="0"/>
              <a:t>%d</a:t>
            </a:r>
            <a:r>
              <a:rPr lang="zh-CN" altLang="en-US" sz="2800" dirty="0"/>
              <a:t>”不能写成“</a:t>
            </a:r>
            <a:r>
              <a:rPr lang="en-US" sz="2800" dirty="0"/>
              <a:t>%D</a:t>
            </a:r>
            <a:r>
              <a:rPr lang="zh-CN" altLang="en-US" sz="2800" dirty="0"/>
              <a:t>”。</a:t>
            </a:r>
            <a:endParaRPr lang="en-US" altLang="zh-CN" sz="2800" dirty="0"/>
          </a:p>
          <a:p>
            <a:pPr marL="342900" indent="-342900">
              <a:lnSpc>
                <a:spcPct val="90000"/>
              </a:lnSpc>
              <a:spcBef>
                <a:spcPct val="20000"/>
              </a:spcBef>
              <a:buClr>
                <a:schemeClr val="tx1"/>
              </a:buClr>
              <a:buFont typeface="Wingdings" pitchFamily="2" charset="2"/>
              <a:buChar char="v"/>
              <a:defRPr/>
            </a:pPr>
            <a:r>
              <a:rPr lang="zh-CN" altLang="en-US" sz="2800" kern="0" dirty="0"/>
              <a:t>不同类型的数据应使用相应类型的格式字符说明其输出形式。</a:t>
            </a:r>
          </a:p>
          <a:p>
            <a:pPr marL="342900" indent="-342900">
              <a:lnSpc>
                <a:spcPct val="90000"/>
              </a:lnSpc>
              <a:spcBef>
                <a:spcPct val="20000"/>
              </a:spcBef>
              <a:buClr>
                <a:schemeClr val="tx1"/>
              </a:buClr>
              <a:buFont typeface="Wingdings" pitchFamily="2" charset="2"/>
              <a:buChar char="v"/>
              <a:defRPr/>
            </a:pPr>
            <a:r>
              <a:rPr lang="zh-CN" altLang="en-US" sz="2800" kern="0" dirty="0"/>
              <a:t>如需输出双引号，应在“格式控制”中表示为转义字符的形式并用单引号引起来，即“</a:t>
            </a:r>
            <a:r>
              <a:rPr lang="en-US" altLang="zh-CN" sz="2800" kern="0" dirty="0"/>
              <a:t>\</a:t>
            </a:r>
            <a:r>
              <a:rPr lang="en-US" altLang="zh-CN" sz="2800" kern="0" dirty="0">
                <a:latin typeface="+mn-lt"/>
                <a:ea typeface="楷体_GB2312" pitchFamily="49" charset="-122"/>
              </a:rPr>
              <a:t>”</a:t>
            </a:r>
            <a:r>
              <a:rPr lang="zh-CN" altLang="en-US" sz="2800" kern="0" dirty="0"/>
              <a:t>”。</a:t>
            </a:r>
          </a:p>
          <a:p>
            <a:pPr marL="342900" indent="-342900">
              <a:lnSpc>
                <a:spcPct val="90000"/>
              </a:lnSpc>
              <a:spcBef>
                <a:spcPct val="20000"/>
              </a:spcBef>
              <a:buClr>
                <a:schemeClr val="tx1"/>
              </a:buClr>
              <a:buFont typeface="Wingdings" pitchFamily="2" charset="2"/>
              <a:buChar char="v"/>
              <a:defRPr/>
            </a:pPr>
            <a:r>
              <a:rPr lang="zh-CN" altLang="en-US" sz="2800" kern="0" dirty="0"/>
              <a:t>如需输出字符“％”，在“格式控制”中用连续两个“％”即可。</a:t>
            </a:r>
          </a:p>
          <a:p>
            <a:pPr marL="342900" indent="-342900">
              <a:lnSpc>
                <a:spcPct val="90000"/>
              </a:lnSpc>
              <a:spcBef>
                <a:spcPct val="20000"/>
              </a:spcBef>
              <a:buClr>
                <a:schemeClr val="tx1"/>
              </a:buClr>
              <a:buFont typeface="Wingdings" pitchFamily="2" charset="2"/>
              <a:buNone/>
              <a:defRPr/>
            </a:pPr>
            <a:r>
              <a:rPr lang="zh-CN" altLang="en-US" sz="2800" kern="0" dirty="0"/>
              <a:t>	如：</a:t>
            </a:r>
            <a:r>
              <a:rPr lang="en-US" altLang="zh-CN" sz="2800" kern="0" dirty="0" err="1"/>
              <a:t>printf</a:t>
            </a:r>
            <a:r>
              <a:rPr lang="en-US" altLang="zh-CN" sz="2800" kern="0" dirty="0"/>
              <a:t>(“%d%%”,s);</a:t>
            </a:r>
          </a:p>
          <a:p>
            <a:pPr marL="342900" indent="-342900">
              <a:lnSpc>
                <a:spcPct val="90000"/>
              </a:lnSpc>
              <a:spcBef>
                <a:spcPct val="20000"/>
              </a:spcBef>
              <a:buClr>
                <a:schemeClr val="tx1"/>
              </a:buClr>
              <a:buFont typeface="Wingdings" pitchFamily="2" charset="2"/>
              <a:buChar char="v"/>
              <a:defRPr/>
            </a:pPr>
            <a:r>
              <a:rPr lang="zh-CN" altLang="en-US" sz="2800" kern="0" dirty="0"/>
              <a:t>当“格式控制”中格式符个数少于输出表中的输出项时，多余的输出项不予输出。</a:t>
            </a:r>
          </a:p>
          <a:p>
            <a:pPr marL="342900" indent="-342900">
              <a:lnSpc>
                <a:spcPct val="90000"/>
              </a:lnSpc>
              <a:spcBef>
                <a:spcPct val="20000"/>
              </a:spcBef>
              <a:buClr>
                <a:schemeClr val="tx1"/>
              </a:buClr>
              <a:buFont typeface="Wingdings" pitchFamily="2" charset="2"/>
              <a:buChar char="v"/>
              <a:defRPr/>
            </a:pPr>
            <a:r>
              <a:rPr lang="zh-CN" altLang="en-US" sz="2800" kern="0" dirty="0"/>
              <a:t>当“格式符”多于输出项时，结果为不定值。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checkerboard(across)">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checkerboard(across)">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checkerboard(across)">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2" name="Rectangle 2"/>
          <p:cNvSpPr>
            <a:spLocks noGrp="1" noRot="1" noChangeArrowheads="1"/>
          </p:cNvSpPr>
          <p:nvPr>
            <p:ph type="title"/>
          </p:nvPr>
        </p:nvSpPr>
        <p:spPr>
          <a:xfrm>
            <a:off x="1714500" y="0"/>
            <a:ext cx="6972300" cy="1112838"/>
          </a:xfrm>
        </p:spPr>
        <p:txBody>
          <a:bodyPr/>
          <a:lstStyle/>
          <a:p>
            <a:pPr eaLnBrk="1" hangingPunct="1">
              <a:defRPr/>
            </a:pPr>
            <a:r>
              <a:rPr lang="en-US" altLang="zh-CN" sz="2800" dirty="0" smtClean="0">
                <a:ea typeface="宋体" pitchFamily="2" charset="-122"/>
              </a:rPr>
              <a:t>3.5.15</a:t>
            </a:r>
            <a:r>
              <a:rPr lang="zh-CN" altLang="en-US" sz="2800" dirty="0" smtClean="0">
                <a:ea typeface="宋体" pitchFamily="2" charset="-122"/>
              </a:rPr>
              <a:t>字符输出</a:t>
            </a:r>
            <a:r>
              <a:rPr lang="en-US" altLang="zh-CN" sz="2800" dirty="0" err="1" smtClean="0">
                <a:ea typeface="宋体" pitchFamily="2" charset="-122"/>
              </a:rPr>
              <a:t>putchar</a:t>
            </a:r>
            <a:r>
              <a:rPr lang="zh-CN" altLang="en-US" sz="2800" dirty="0" smtClean="0">
                <a:ea typeface="宋体" pitchFamily="2" charset="-122"/>
              </a:rPr>
              <a:t>和字符串输出</a:t>
            </a:r>
            <a:r>
              <a:rPr lang="en-US" altLang="zh-CN" sz="2800" dirty="0" smtClean="0">
                <a:ea typeface="宋体" pitchFamily="2" charset="-122"/>
              </a:rPr>
              <a:t>puts</a:t>
            </a:r>
          </a:p>
        </p:txBody>
      </p:sp>
      <p:sp>
        <p:nvSpPr>
          <p:cNvPr id="10957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285750" y="1214438"/>
            <a:ext cx="8643938" cy="1071562"/>
          </a:xfrm>
        </p:spPr>
        <p:txBody>
          <a:bodyPr/>
          <a:lstStyle/>
          <a:p>
            <a:pPr eaLnBrk="1" hangingPunct="1">
              <a:defRPr/>
            </a:pPr>
            <a:r>
              <a:rPr lang="zh-CN" altLang="en-US" sz="1600" smtClean="0">
                <a:ea typeface="宋体" pitchFamily="2" charset="-122"/>
              </a:rPr>
              <a:t>有些时候，仅仅为了打印一个字符在显示器屏幕上，此时动用功能强大的</a:t>
            </a:r>
            <a:r>
              <a:rPr lang="en-US" altLang="zh-CN" sz="1600" smtClean="0">
                <a:ea typeface="宋体" pitchFamily="2" charset="-122"/>
              </a:rPr>
              <a:t>printf</a:t>
            </a:r>
            <a:r>
              <a:rPr lang="zh-CN" altLang="en-US" sz="1600" smtClean="0">
                <a:ea typeface="宋体" pitchFamily="2" charset="-122"/>
              </a:rPr>
              <a:t>函数，则颇有高射炮打蚊子之嫌，</a:t>
            </a:r>
            <a:r>
              <a:rPr lang="en-US" altLang="zh-CN" sz="1600" smtClean="0">
                <a:ea typeface="宋体" pitchFamily="2" charset="-122"/>
              </a:rPr>
              <a:t>C</a:t>
            </a:r>
            <a:r>
              <a:rPr lang="zh-CN" altLang="en-US" sz="1600" smtClean="0">
                <a:ea typeface="宋体" pitchFamily="2" charset="-122"/>
              </a:rPr>
              <a:t>提供了一个库函数</a:t>
            </a:r>
            <a:r>
              <a:rPr lang="en-US" altLang="zh-CN" sz="1600" smtClean="0">
                <a:ea typeface="宋体" pitchFamily="2" charset="-122"/>
              </a:rPr>
              <a:t>putchar</a:t>
            </a:r>
            <a:r>
              <a:rPr lang="zh-CN" altLang="en-US" sz="1600" smtClean="0">
                <a:ea typeface="宋体" pitchFamily="2" charset="-122"/>
              </a:rPr>
              <a:t>来完成这个简单的任务。而有些时候又仅仅是为了输出一个字符串，使用</a:t>
            </a:r>
            <a:r>
              <a:rPr lang="en-US" altLang="zh-CN" sz="1600" smtClean="0">
                <a:ea typeface="宋体" pitchFamily="2" charset="-122"/>
              </a:rPr>
              <a:t>printf</a:t>
            </a:r>
            <a:r>
              <a:rPr lang="zh-CN" altLang="en-US" sz="1600" smtClean="0">
                <a:ea typeface="宋体" pitchFamily="2" charset="-122"/>
              </a:rPr>
              <a:t>函数也稍显麻烦，可以使用</a:t>
            </a:r>
            <a:r>
              <a:rPr lang="en-US" altLang="zh-CN" sz="1600" smtClean="0">
                <a:ea typeface="宋体" pitchFamily="2" charset="-122"/>
              </a:rPr>
              <a:t>C</a:t>
            </a:r>
            <a:r>
              <a:rPr lang="zh-CN" altLang="en-US" sz="1600" smtClean="0">
                <a:ea typeface="宋体" pitchFamily="2" charset="-122"/>
              </a:rPr>
              <a:t>提供的一个库函数</a:t>
            </a:r>
            <a:r>
              <a:rPr lang="en-US" altLang="zh-CN" sz="1600" smtClean="0">
                <a:ea typeface="宋体" pitchFamily="2" charset="-122"/>
              </a:rPr>
              <a:t>puts</a:t>
            </a:r>
            <a:r>
              <a:rPr lang="zh-CN" altLang="en-US" sz="1600" smtClean="0">
                <a:ea typeface="宋体" pitchFamily="2" charset="-122"/>
              </a:rPr>
              <a:t>函数。</a:t>
            </a:r>
          </a:p>
        </p:txBody>
      </p:sp>
      <p:sp>
        <p:nvSpPr>
          <p:cNvPr id="11" name="内容占位符 34"/>
          <p:cNvSpPr>
            <a:spLocks noGrp="1"/>
          </p:cNvSpPr>
          <p:nvPr>
            <p:ph idx="1"/>
          </p:nvPr>
        </p:nvSpPr>
        <p:spPr>
          <a:xfrm>
            <a:off x="714375" y="2500313"/>
            <a:ext cx="8277225" cy="5100637"/>
          </a:xfrm>
        </p:spPr>
        <p:txBody>
          <a:bodyPr/>
          <a:lstStyle/>
          <a:p>
            <a:pPr>
              <a:defRPr/>
            </a:pPr>
            <a:r>
              <a:rPr lang="zh-CN" altLang="en-US" smtClean="0">
                <a:latin typeface="华文隶书" pitchFamily="2" charset="-122"/>
                <a:ea typeface="华文隶书" pitchFamily="2" charset="-122"/>
              </a:rPr>
              <a:t>一般形式</a:t>
            </a:r>
            <a:r>
              <a:rPr lang="zh-CN" altLang="en-US" smtClean="0">
                <a:ea typeface="宋体" pitchFamily="2" charset="-122"/>
              </a:rPr>
              <a:t>：</a:t>
            </a:r>
            <a:endParaRPr lang="en-US" altLang="zh-CN" smtClean="0">
              <a:ea typeface="宋体" pitchFamily="2" charset="-122"/>
            </a:endParaRPr>
          </a:p>
          <a:p>
            <a:pPr>
              <a:defRPr/>
            </a:pPr>
            <a:endParaRPr lang="en-US" altLang="zh-CN" smtClean="0">
              <a:ea typeface="宋体" pitchFamily="2" charset="-122"/>
            </a:endParaRPr>
          </a:p>
          <a:p>
            <a:pPr>
              <a:defRPr/>
            </a:pPr>
            <a:endParaRPr lang="en-US" altLang="zh-CN" smtClean="0">
              <a:ea typeface="宋体" pitchFamily="2" charset="-122"/>
            </a:endParaRPr>
          </a:p>
          <a:p>
            <a:pPr>
              <a:defRPr/>
            </a:pPr>
            <a:r>
              <a:rPr lang="zh-CN" altLang="en-US" b="1" smtClean="0">
                <a:latin typeface="华文隶书" pitchFamily="2" charset="-122"/>
                <a:ea typeface="华文隶书" pitchFamily="2" charset="-122"/>
              </a:rPr>
              <a:t>说明</a:t>
            </a:r>
            <a:r>
              <a:rPr lang="zh-CN" altLang="en-US" b="1" smtClean="0">
                <a:latin typeface="方正舒体" pitchFamily="2" charset="-122"/>
                <a:ea typeface="方正舒体" pitchFamily="2" charset="-122"/>
              </a:rPr>
              <a:t>：</a:t>
            </a:r>
            <a:endParaRPr lang="en-US" altLang="zh-CN" smtClean="0">
              <a:latin typeface="方正舒体" pitchFamily="2" charset="-122"/>
              <a:ea typeface="方正舒体" pitchFamily="2" charset="-122"/>
            </a:endParaRPr>
          </a:p>
          <a:p>
            <a:pPr lvl="1">
              <a:buClr>
                <a:srgbClr val="4F900E"/>
              </a:buClr>
              <a:defRPr/>
            </a:pPr>
            <a:r>
              <a:rPr lang="en-US" altLang="zh-CN" smtClean="0">
                <a:latin typeface="方正舒体" pitchFamily="2" charset="-122"/>
                <a:ea typeface="方正舒体" pitchFamily="2" charset="-122"/>
              </a:rPr>
              <a:t>c</a:t>
            </a:r>
            <a:r>
              <a:rPr lang="zh-CN" altLang="en-US" smtClean="0">
                <a:latin typeface="方正舒体" pitchFamily="2" charset="-122"/>
                <a:ea typeface="方正舒体" pitchFamily="2" charset="-122"/>
              </a:rPr>
              <a:t>为字符型或整型数据。</a:t>
            </a:r>
            <a:endParaRPr lang="en-US" altLang="zh-CN" smtClean="0">
              <a:latin typeface="方正舒体" pitchFamily="2" charset="-122"/>
              <a:ea typeface="方正舒体" pitchFamily="2" charset="-122"/>
            </a:endParaRPr>
          </a:p>
          <a:p>
            <a:pPr lvl="1">
              <a:buClr>
                <a:srgbClr val="4F900E"/>
              </a:buClr>
              <a:defRPr/>
            </a:pPr>
            <a:r>
              <a:rPr lang="zh-CN" altLang="en-US" smtClean="0">
                <a:latin typeface="方正舒体" pitchFamily="2" charset="-122"/>
                <a:ea typeface="方正舒体" pitchFamily="2" charset="-122"/>
              </a:rPr>
              <a:t>也可输出转义字符，如“</a:t>
            </a:r>
            <a:r>
              <a:rPr lang="en-US" altLang="zh-CN" smtClean="0">
                <a:latin typeface="方正舒体" pitchFamily="2" charset="-122"/>
                <a:ea typeface="方正舒体" pitchFamily="2" charset="-122"/>
              </a:rPr>
              <a:t>\n”</a:t>
            </a:r>
            <a:r>
              <a:rPr lang="zh-CN" altLang="en-US" smtClean="0">
                <a:latin typeface="方正舒体" pitchFamily="2" charset="-122"/>
                <a:ea typeface="方正舒体" pitchFamily="2" charset="-122"/>
              </a:rPr>
              <a:t>等。</a:t>
            </a:r>
          </a:p>
          <a:p>
            <a:pPr>
              <a:defRPr/>
            </a:pPr>
            <a:r>
              <a:rPr lang="zh-CN" altLang="en-US" b="1" smtClean="0">
                <a:latin typeface="华文隶书" pitchFamily="2" charset="-122"/>
                <a:ea typeface="华文隶书" pitchFamily="2" charset="-122"/>
              </a:rPr>
              <a:t>功能：</a:t>
            </a:r>
            <a:r>
              <a:rPr lang="zh-CN" altLang="en-US" smtClean="0">
                <a:latin typeface="方正舒体" pitchFamily="2" charset="-122"/>
                <a:ea typeface="方正舒体" pitchFamily="2" charset="-122"/>
              </a:rPr>
              <a:t>输出</a:t>
            </a:r>
            <a:r>
              <a:rPr lang="en-US" altLang="zh-CN" smtClean="0">
                <a:latin typeface="方正舒体" pitchFamily="2" charset="-122"/>
                <a:ea typeface="方正舒体" pitchFamily="2" charset="-122"/>
              </a:rPr>
              <a:t>c</a:t>
            </a:r>
            <a:r>
              <a:rPr lang="zh-CN" altLang="en-US" smtClean="0">
                <a:latin typeface="方正舒体" pitchFamily="2" charset="-122"/>
                <a:ea typeface="方正舒体" pitchFamily="2" charset="-122"/>
              </a:rPr>
              <a:t>所代表的一个字符。</a:t>
            </a:r>
            <a:endParaRPr lang="zh-CN" smtClean="0">
              <a:ea typeface="宋体" pitchFamily="2" charset="-122"/>
            </a:endParaRPr>
          </a:p>
          <a:p>
            <a:pPr lvl="1">
              <a:defRPr/>
            </a:pPr>
            <a:endParaRPr lang="zh-CN" altLang="en-US" smtClean="0">
              <a:latin typeface="华文隶书" pitchFamily="2" charset="-122"/>
              <a:ea typeface="华文隶书" pitchFamily="2" charset="-122"/>
            </a:endParaRPr>
          </a:p>
        </p:txBody>
      </p:sp>
      <p:sp>
        <p:nvSpPr>
          <p:cNvPr id="12" name="AutoShape 16"/>
          <p:cNvSpPr>
            <a:spLocks noChangeArrowheads="1"/>
          </p:cNvSpPr>
          <p:nvPr/>
        </p:nvSpPr>
        <p:spPr bwMode="gray">
          <a:xfrm>
            <a:off x="3124200" y="3638550"/>
            <a:ext cx="2744788"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err="1"/>
              <a:t>putchar</a:t>
            </a:r>
            <a:r>
              <a:rPr lang="en-US" sz="3200" dirty="0"/>
              <a:t>(c);</a:t>
            </a:r>
            <a:endParaRPr lang="en-US" altLang="zh-CN" sz="3200" dirty="0">
              <a:solidFill>
                <a:schemeClr val="accent1"/>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blinds(horizontal)">
                                      <p:cBhvr>
                                        <p:cTn id="7" dur="500"/>
                                        <p:tgtEl>
                                          <p:spTgt spid="1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4" end="4"/>
                                            </p:txEl>
                                          </p:spTgt>
                                        </p:tgtEl>
                                        <p:attrNameLst>
                                          <p:attrName>style.visibility</p:attrName>
                                        </p:attrNameLst>
                                      </p:cBhvr>
                                      <p:to>
                                        <p:strVal val="visible"/>
                                      </p:to>
                                    </p:set>
                                    <p:animEffect transition="in" filter="blinds(horizontal)">
                                      <p:cBhvr>
                                        <p:cTn id="10" dur="500"/>
                                        <p:tgtEl>
                                          <p:spTgt spid="1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animEffect transition="in" filter="blinds(horizontal)">
                                      <p:cBhvr>
                                        <p:cTn id="13" dur="500"/>
                                        <p:tgtEl>
                                          <p:spTgt spid="1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
                                            <p:txEl>
                                              <p:pRg st="6" end="6"/>
                                            </p:txEl>
                                          </p:spTgt>
                                        </p:tgtEl>
                                        <p:attrNameLst>
                                          <p:attrName>style.visibility</p:attrName>
                                        </p:attrNameLst>
                                      </p:cBhvr>
                                      <p:to>
                                        <p:strVal val="visible"/>
                                      </p:to>
                                    </p:set>
                                    <p:animEffect transition="in" filter="blinds(horizontal)">
                                      <p:cBhvr>
                                        <p:cTn id="1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2800" dirty="0" smtClean="0">
                <a:ea typeface="宋体" pitchFamily="2" charset="-122"/>
              </a:rPr>
              <a:t>3.5.16putchar</a:t>
            </a:r>
            <a:r>
              <a:rPr lang="zh-CN" altLang="en-US" sz="2800" dirty="0" smtClean="0">
                <a:ea typeface="宋体" pitchFamily="2" charset="-122"/>
              </a:rPr>
              <a:t>函数（字符输出函数）</a:t>
            </a:r>
            <a:endParaRPr lang="en-US" altLang="zh-CN" sz="2800" dirty="0" smtClean="0">
              <a:ea typeface="宋体" pitchFamily="2" charset="-122"/>
            </a:endParaRPr>
          </a:p>
        </p:txBody>
      </p:sp>
      <p:sp>
        <p:nvSpPr>
          <p:cNvPr id="11059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09573" name="矩形 4"/>
          <p:cNvSpPr>
            <a:spLocks noChangeArrowheads="1"/>
          </p:cNvSpPr>
          <p:nvPr/>
        </p:nvSpPr>
        <p:spPr bwMode="auto">
          <a:xfrm>
            <a:off x="214312" y="1214438"/>
            <a:ext cx="8929687" cy="470898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000"/>
              <a:t>putchar </a:t>
            </a:r>
            <a:r>
              <a:rPr lang="zh-CN" altLang="en-US" sz="2000"/>
              <a:t>函数是字符输出函数， 其功能是在显示器上打印单个字符。</a:t>
            </a:r>
            <a:r>
              <a:rPr lang="en-US" altLang="zh-CN" sz="2000"/>
              <a:t>putchar</a:t>
            </a:r>
            <a:r>
              <a:rPr lang="zh-CN" altLang="en-US" sz="2000"/>
              <a:t>函数是一个标准的</a:t>
            </a:r>
            <a:r>
              <a:rPr lang="en-US" altLang="zh-CN" sz="2000"/>
              <a:t>C</a:t>
            </a:r>
            <a:r>
              <a:rPr lang="zh-CN" altLang="en-US" sz="2000"/>
              <a:t>语言库函数，它的函数原型在头文件“</a:t>
            </a:r>
            <a:r>
              <a:rPr lang="en-US" altLang="zh-CN" sz="2000"/>
              <a:t>stdio.h”</a:t>
            </a:r>
            <a:r>
              <a:rPr lang="zh-CN" altLang="en-US" sz="2000"/>
              <a:t>中。</a:t>
            </a:r>
            <a:r>
              <a:rPr lang="en-US" altLang="zh-CN" sz="2000"/>
              <a:t>putchar</a:t>
            </a:r>
            <a:r>
              <a:rPr lang="zh-CN" altLang="en-US" sz="2000"/>
              <a:t>函数的一般格式是：</a:t>
            </a:r>
          </a:p>
          <a:p>
            <a:pPr eaLnBrk="0" hangingPunct="0">
              <a:defRPr/>
            </a:pPr>
            <a:r>
              <a:rPr lang="en-US" altLang="zh-CN" sz="2000"/>
              <a:t>putchar(</a:t>
            </a:r>
            <a:r>
              <a:rPr lang="zh-CN" altLang="en-US" sz="2000"/>
              <a:t>字符数据</a:t>
            </a:r>
            <a:r>
              <a:rPr lang="en-US" altLang="zh-CN" sz="2000"/>
              <a:t>);</a:t>
            </a:r>
          </a:p>
          <a:p>
            <a:pPr eaLnBrk="0" hangingPunct="0">
              <a:defRPr/>
            </a:pPr>
            <a:r>
              <a:rPr lang="zh-CN" altLang="en-US" sz="2000"/>
              <a:t>其中的</a:t>
            </a:r>
            <a:r>
              <a:rPr lang="en-US" altLang="zh-CN" sz="2000"/>
              <a:t>putchar</a:t>
            </a:r>
            <a:r>
              <a:rPr lang="zh-CN" altLang="en-US" sz="2000"/>
              <a:t>是函数名称。</a:t>
            </a:r>
          </a:p>
          <a:p>
            <a:pPr eaLnBrk="0" hangingPunct="0">
              <a:defRPr/>
            </a:pPr>
            <a:r>
              <a:rPr lang="zh-CN" altLang="en-US" sz="2000"/>
              <a:t>（</a:t>
            </a:r>
            <a:r>
              <a:rPr lang="en-US" altLang="zh-CN" sz="2000"/>
              <a:t>1</a:t>
            </a:r>
            <a:r>
              <a:rPr lang="zh-CN" altLang="en-US" sz="2000"/>
              <a:t>）字符数据可以是一个字符型变量，如：</a:t>
            </a:r>
            <a:r>
              <a:rPr lang="en-US" altLang="zh-CN" sz="2000"/>
              <a:t>char c_var=’a’;  putchar(c_var);</a:t>
            </a:r>
          </a:p>
          <a:p>
            <a:pPr eaLnBrk="0" hangingPunct="0">
              <a:defRPr/>
            </a:pPr>
            <a:r>
              <a:rPr lang="zh-CN" altLang="en-US" sz="2000"/>
              <a:t>（</a:t>
            </a:r>
            <a:r>
              <a:rPr lang="en-US" altLang="zh-CN" sz="2000"/>
              <a:t>2</a:t>
            </a:r>
            <a:r>
              <a:rPr lang="zh-CN" altLang="en-US" sz="2000"/>
              <a:t>）字符数据也可以是一个字符常量，如</a:t>
            </a:r>
            <a:r>
              <a:rPr lang="en-US" altLang="zh-CN" sz="2000"/>
              <a:t>putchar(‘a’);</a:t>
            </a:r>
            <a:r>
              <a:rPr lang="zh-CN" altLang="en-US" sz="2000"/>
              <a:t>输出结果：</a:t>
            </a:r>
            <a:r>
              <a:rPr lang="en-US" altLang="zh-CN" sz="2000"/>
              <a:t>a</a:t>
            </a:r>
          </a:p>
          <a:p>
            <a:pPr eaLnBrk="0" hangingPunct="0">
              <a:defRPr/>
            </a:pPr>
            <a:r>
              <a:rPr lang="zh-CN" altLang="en-US" sz="2000"/>
              <a:t>（</a:t>
            </a:r>
            <a:r>
              <a:rPr lang="en-US" altLang="zh-CN" sz="2000"/>
              <a:t>3</a:t>
            </a:r>
            <a:r>
              <a:rPr lang="zh-CN" altLang="en-US" sz="2000"/>
              <a:t>）字符数据还可以是一个整数。整数可以是十进制整数，如：</a:t>
            </a:r>
            <a:r>
              <a:rPr lang="en-US" altLang="zh-CN" sz="2000"/>
              <a:t>putchar(65);</a:t>
            </a:r>
          </a:p>
          <a:p>
            <a:pPr eaLnBrk="0" hangingPunct="0">
              <a:defRPr/>
            </a:pPr>
            <a:r>
              <a:rPr lang="zh-CN" altLang="en-US" sz="2000"/>
              <a:t>输出结果：</a:t>
            </a:r>
            <a:r>
              <a:rPr lang="en-US" altLang="zh-CN" sz="2000"/>
              <a:t>A</a:t>
            </a:r>
          </a:p>
          <a:p>
            <a:pPr eaLnBrk="0" hangingPunct="0">
              <a:defRPr/>
            </a:pPr>
            <a:r>
              <a:rPr lang="zh-CN" altLang="en-US" sz="2000"/>
              <a:t>（</a:t>
            </a:r>
            <a:r>
              <a:rPr lang="en-US" altLang="zh-CN" sz="2000"/>
              <a:t>4</a:t>
            </a:r>
            <a:r>
              <a:rPr lang="zh-CN" altLang="en-US" sz="2000"/>
              <a:t>）字符数据还可以是一个表达式，只要结果是</a:t>
            </a:r>
            <a:r>
              <a:rPr lang="en-US" altLang="zh-CN" sz="2000"/>
              <a:t>255</a:t>
            </a:r>
            <a:r>
              <a:rPr lang="zh-CN" altLang="en-US" sz="2000"/>
              <a:t>以内的整数即可。如：</a:t>
            </a:r>
          </a:p>
          <a:p>
            <a:pPr eaLnBrk="0" hangingPunct="0">
              <a:defRPr/>
            </a:pPr>
            <a:r>
              <a:rPr lang="en-US" altLang="zh-CN" sz="2000"/>
              <a:t>putchar(‘a’+25);</a:t>
            </a:r>
            <a:r>
              <a:rPr lang="zh-CN" altLang="en-US" sz="2000"/>
              <a:t>输出结果：</a:t>
            </a:r>
            <a:r>
              <a:rPr lang="en-US" altLang="zh-CN" sz="2000"/>
              <a:t>z</a:t>
            </a:r>
          </a:p>
          <a:p>
            <a:pPr eaLnBrk="0" hangingPunct="0">
              <a:defRPr/>
            </a:pPr>
            <a:r>
              <a:rPr lang="zh-CN" altLang="en-US" sz="2000"/>
              <a:t>（</a:t>
            </a:r>
            <a:r>
              <a:rPr lang="en-US" altLang="zh-CN" sz="2000"/>
              <a:t>5</a:t>
            </a:r>
            <a:r>
              <a:rPr lang="zh-CN" altLang="en-US" sz="2000"/>
              <a:t>）字符数据可以是转义字符。如：</a:t>
            </a:r>
          </a:p>
          <a:p>
            <a:pPr eaLnBrk="0" hangingPunct="0">
              <a:defRPr/>
            </a:pPr>
            <a:r>
              <a:rPr lang="en-US" altLang="zh-CN" sz="2000"/>
              <a:t>putchar(‘\n’);</a:t>
            </a:r>
            <a:r>
              <a:rPr lang="zh-CN" altLang="en-US" sz="2000"/>
              <a:t>结果输出一个换行。</a:t>
            </a:r>
            <a:r>
              <a:rPr lang="en-US" altLang="zh-CN" sz="2000"/>
              <a:t>putchar(‘\0101’);</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200" dirty="0" smtClean="0">
                <a:ea typeface="宋体" pitchFamily="2" charset="-122"/>
              </a:rPr>
              <a:t>3.5.17 puts</a:t>
            </a:r>
            <a:r>
              <a:rPr lang="zh-CN" altLang="en-US" sz="3200" dirty="0" smtClean="0">
                <a:ea typeface="宋体" pitchFamily="2" charset="-122"/>
              </a:rPr>
              <a:t>函数（字符串输出函数</a:t>
            </a:r>
            <a:endParaRPr lang="en-US" altLang="zh-CN" sz="3200" dirty="0" smtClean="0">
              <a:ea typeface="宋体" pitchFamily="2" charset="-122"/>
            </a:endParaRPr>
          </a:p>
        </p:txBody>
      </p:sp>
      <p:sp>
        <p:nvSpPr>
          <p:cNvPr id="1116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357188" y="1214438"/>
            <a:ext cx="8572530" cy="5072082"/>
          </a:xfrm>
        </p:spPr>
        <p:style>
          <a:lnRef idx="0">
            <a:scrgbClr r="0" g="0" b="0"/>
          </a:lnRef>
          <a:fillRef idx="1003">
            <a:schemeClr val="dk2"/>
          </a:fillRef>
          <a:effectRef idx="0">
            <a:scrgbClr r="0" g="0" b="0"/>
          </a:effectRef>
          <a:fontRef idx="major"/>
        </p:style>
        <p:txBody>
          <a:bodyPr/>
          <a:lstStyle/>
          <a:p>
            <a:pPr eaLnBrk="1" hangingPunct="1">
              <a:defRPr/>
            </a:pPr>
            <a:r>
              <a:rPr lang="en-US" altLang="zh-CN" smtClean="0">
                <a:ea typeface="宋体" pitchFamily="2" charset="-122"/>
              </a:rPr>
              <a:t>puts</a:t>
            </a:r>
            <a:r>
              <a:rPr lang="zh-CN" altLang="en-US" smtClean="0">
                <a:ea typeface="宋体" pitchFamily="2" charset="-122"/>
              </a:rPr>
              <a:t>函数功能非常单一，在显示器屏幕上输出一个字符串，并换行。一般形式：</a:t>
            </a:r>
          </a:p>
          <a:p>
            <a:pPr eaLnBrk="1" hangingPunct="1">
              <a:defRPr/>
            </a:pPr>
            <a:r>
              <a:rPr lang="en-US" altLang="zh-CN" smtClean="0">
                <a:ea typeface="宋体" pitchFamily="2" charset="-122"/>
              </a:rPr>
              <a:t>puts(</a:t>
            </a:r>
            <a:r>
              <a:rPr lang="zh-CN" altLang="en-US" smtClean="0">
                <a:ea typeface="宋体" pitchFamily="2" charset="-122"/>
              </a:rPr>
              <a:t>字符串</a:t>
            </a:r>
            <a:r>
              <a:rPr lang="en-US" altLang="zh-CN" smtClean="0">
                <a:ea typeface="宋体" pitchFamily="2" charset="-122"/>
              </a:rPr>
              <a:t>);</a:t>
            </a:r>
          </a:p>
          <a:p>
            <a:pPr eaLnBrk="1" hangingPunct="1">
              <a:defRPr/>
            </a:pPr>
            <a:r>
              <a:rPr lang="zh-CN" altLang="en-US" smtClean="0">
                <a:ea typeface="宋体" pitchFamily="2" charset="-122"/>
              </a:rPr>
              <a:t>如：</a:t>
            </a:r>
          </a:p>
          <a:p>
            <a:pPr eaLnBrk="1" hangingPunct="1">
              <a:defRPr/>
            </a:pPr>
            <a:r>
              <a:rPr lang="en-US" altLang="zh-CN" smtClean="0">
                <a:ea typeface="宋体" pitchFamily="2" charset="-122"/>
              </a:rPr>
              <a:t>puts(“hello world”);</a:t>
            </a:r>
          </a:p>
          <a:p>
            <a:pPr eaLnBrk="1" hangingPunct="1">
              <a:defRPr/>
            </a:pPr>
            <a:r>
              <a:rPr lang="zh-CN" altLang="en-US" smtClean="0">
                <a:ea typeface="宋体" pitchFamily="2" charset="-122"/>
              </a:rPr>
              <a:t>输出结果：</a:t>
            </a:r>
          </a:p>
          <a:p>
            <a:pPr eaLnBrk="1" hangingPunct="1">
              <a:defRPr/>
            </a:pPr>
            <a:r>
              <a:rPr lang="en-US" altLang="zh-CN" smtClean="0">
                <a:ea typeface="宋体" pitchFamily="2" charset="-122"/>
              </a:rPr>
              <a:t>hello world</a:t>
            </a:r>
          </a:p>
          <a:p>
            <a:pPr eaLnBrk="1" hangingPunct="1">
              <a:defRPr/>
            </a:pPr>
            <a:r>
              <a:rPr lang="en-US" altLang="zh-CN" smtClean="0">
                <a:ea typeface="宋体" pitchFamily="2" charset="-122"/>
              </a:rPr>
              <a:t>I</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2"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3.5.18scanf</a:t>
            </a:r>
            <a:r>
              <a:rPr lang="zh-CN" altLang="en-US" dirty="0" smtClean="0">
                <a:ea typeface="宋体" pitchFamily="2" charset="-122"/>
              </a:rPr>
              <a:t>函数详解</a:t>
            </a:r>
            <a:endParaRPr lang="en-US" altLang="zh-CN" dirty="0" smtClean="0">
              <a:ea typeface="宋体" pitchFamily="2" charset="-122"/>
            </a:endParaRPr>
          </a:p>
        </p:txBody>
      </p:sp>
      <p:sp>
        <p:nvSpPr>
          <p:cNvPr id="11264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428625" y="1143000"/>
            <a:ext cx="8286750" cy="5286375"/>
          </a:xfrm>
        </p:spPr>
        <p:style>
          <a:lnRef idx="0">
            <a:scrgbClr r="0" g="0" b="0"/>
          </a:lnRef>
          <a:fillRef idx="1003">
            <a:schemeClr val="dk2"/>
          </a:fillRef>
          <a:effectRef idx="0">
            <a:scrgbClr r="0" g="0" b="0"/>
          </a:effectRef>
          <a:fontRef idx="major"/>
        </p:style>
        <p:txBody>
          <a:bodyPr/>
          <a:lstStyle/>
          <a:p>
            <a:pPr eaLnBrk="1" hangingPunct="1">
              <a:defRPr/>
            </a:pPr>
            <a:r>
              <a:rPr lang="zh-CN" altLang="en-US" sz="2800" smtClean="0">
                <a:ea typeface="宋体" pitchFamily="2" charset="-122"/>
              </a:rPr>
              <a:t>同</a:t>
            </a:r>
            <a:r>
              <a:rPr lang="en-US" altLang="zh-CN" sz="2800" smtClean="0">
                <a:ea typeface="宋体" pitchFamily="2" charset="-122"/>
              </a:rPr>
              <a:t>printf</a:t>
            </a:r>
            <a:r>
              <a:rPr lang="zh-CN" altLang="en-US" sz="2800" smtClean="0">
                <a:ea typeface="宋体" pitchFamily="2" charset="-122"/>
              </a:rPr>
              <a:t>函数一样，</a:t>
            </a:r>
            <a:r>
              <a:rPr lang="en-US" altLang="zh-CN" sz="2800" smtClean="0">
                <a:ea typeface="宋体" pitchFamily="2" charset="-122"/>
              </a:rPr>
              <a:t>scanf</a:t>
            </a:r>
            <a:r>
              <a:rPr lang="zh-CN" altLang="en-US" sz="2800" smtClean="0">
                <a:ea typeface="宋体" pitchFamily="2" charset="-122"/>
              </a:rPr>
              <a:t>函数名称中的</a:t>
            </a:r>
            <a:r>
              <a:rPr lang="en-US" altLang="zh-CN" sz="2800" smtClean="0">
                <a:ea typeface="宋体" pitchFamily="2" charset="-122"/>
              </a:rPr>
              <a:t>f</a:t>
            </a:r>
            <a:r>
              <a:rPr lang="zh-CN" altLang="en-US" sz="2800" smtClean="0">
                <a:ea typeface="宋体" pitchFamily="2" charset="-122"/>
              </a:rPr>
              <a:t>代表单词</a:t>
            </a:r>
            <a:r>
              <a:rPr lang="en-US" altLang="zh-CN" sz="2800" smtClean="0">
                <a:ea typeface="宋体" pitchFamily="2" charset="-122"/>
              </a:rPr>
              <a:t>format</a:t>
            </a:r>
            <a:r>
              <a:rPr lang="zh-CN" altLang="en-US" sz="2800" smtClean="0">
                <a:ea typeface="宋体" pitchFamily="2" charset="-122"/>
              </a:rPr>
              <a:t>，就是格式化的意思。所谓格式化，是该函数预先给程序员定义了一批输入格式，程序员可以选择其中的某些格式，遵守这些格式，</a:t>
            </a:r>
            <a:r>
              <a:rPr lang="en-US" altLang="zh-CN" sz="2800" smtClean="0">
                <a:ea typeface="宋体" pitchFamily="2" charset="-122"/>
              </a:rPr>
              <a:t>scanf</a:t>
            </a:r>
            <a:r>
              <a:rPr lang="zh-CN" altLang="en-US" sz="2800" smtClean="0">
                <a:ea typeface="宋体" pitchFamily="2" charset="-122"/>
              </a:rPr>
              <a:t>函数就可以按照指定的格式来接收键盘的输入数据了。</a:t>
            </a:r>
          </a:p>
          <a:p>
            <a:pPr eaLnBrk="1" hangingPunct="1">
              <a:defRPr/>
            </a:pPr>
            <a:r>
              <a:rPr lang="en-US" altLang="zh-CN" sz="2800" smtClean="0">
                <a:ea typeface="宋体" pitchFamily="2" charset="-122"/>
              </a:rPr>
              <a:t>scanf</a:t>
            </a:r>
            <a:r>
              <a:rPr lang="zh-CN" altLang="en-US" sz="2800" smtClean="0">
                <a:ea typeface="宋体" pitchFamily="2" charset="-122"/>
              </a:rPr>
              <a:t>函数只能在控制台程序中使用，有窗口的界面程序无法通过</a:t>
            </a:r>
            <a:r>
              <a:rPr lang="en-US" altLang="zh-CN" sz="2800" smtClean="0">
                <a:ea typeface="宋体" pitchFamily="2" charset="-122"/>
              </a:rPr>
              <a:t>scanf</a:t>
            </a:r>
            <a:r>
              <a:rPr lang="zh-CN" altLang="en-US" sz="2800" smtClean="0">
                <a:ea typeface="宋体" pitchFamily="2" charset="-122"/>
              </a:rPr>
              <a:t>接收按键。当控制台中出现闪烁的光标时，表示程序在等待用户输入数据。在控制台程序中，一般以回车键代表数据输入完毕，下达命令，指示程序开始工作。</a:t>
            </a:r>
            <a:r>
              <a:rPr lang="en-US" altLang="zh-CN" sz="2800" smtClean="0">
                <a:ea typeface="宋体" pitchFamily="2" charset="-122"/>
              </a:rPr>
              <a:t>scanf</a:t>
            </a:r>
            <a:r>
              <a:rPr lang="zh-CN" altLang="en-US" sz="2800" smtClean="0">
                <a:ea typeface="宋体" pitchFamily="2" charset="-122"/>
              </a:rPr>
              <a:t>函数可以接收多个任意类型的数据。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12642" name="Rectangle 2"/>
          <p:cNvSpPr>
            <a:spLocks noGrp="1" noRot="1" noChangeArrowheads="1"/>
          </p:cNvSpPr>
          <p:nvPr>
            <p:ph type="title"/>
          </p:nvPr>
        </p:nvSpPr>
        <p:spPr/>
        <p:txBody>
          <a:bodyPr/>
          <a:lstStyle/>
          <a:p>
            <a:pPr eaLnBrk="1" hangingPunct="1">
              <a:defRPr/>
            </a:pPr>
            <a:r>
              <a:rPr lang="en-US" altLang="zh-CN" smtClean="0">
                <a:ea typeface="宋体" pitchFamily="2" charset="-122"/>
              </a:rPr>
              <a:t>3.2.5</a:t>
            </a:r>
            <a:r>
              <a:rPr lang="zh-CN" altLang="en-US" smtClean="0">
                <a:ea typeface="宋体" pitchFamily="2" charset="-122"/>
              </a:rPr>
              <a:t>定义常量</a:t>
            </a:r>
            <a:endParaRPr lang="en-US" altLang="zh-CN">
              <a:ea typeface="宋体" pitchFamily="2" charset="-122"/>
            </a:endParaRPr>
          </a:p>
        </p:txBody>
      </p:sp>
      <p:sp>
        <p:nvSpPr>
          <p:cNvPr id="15364" name="TextBox 89"/>
          <p:cNvSpPr txBox="1">
            <a:spLocks noChangeArrowheads="1"/>
          </p:cNvSpPr>
          <p:nvPr/>
        </p:nvSpPr>
        <p:spPr bwMode="auto">
          <a:xfrm>
            <a:off x="571472" y="1071547"/>
            <a:ext cx="7715304" cy="53578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000" dirty="0"/>
              <a:t>定义常量</a:t>
            </a:r>
            <a:r>
              <a:rPr lang="en-US" altLang="zh-CN" sz="2000" dirty="0"/>
              <a:t>PI</a:t>
            </a:r>
            <a:r>
              <a:rPr lang="zh-CN" altLang="en-US" sz="2000" dirty="0"/>
              <a:t>的两种方式：</a:t>
            </a:r>
          </a:p>
          <a:p>
            <a:pPr eaLnBrk="0" hangingPunct="0">
              <a:defRPr/>
            </a:pPr>
            <a:r>
              <a:rPr lang="en-US" altLang="zh-CN" sz="2000" dirty="0"/>
              <a:t>1. #define</a:t>
            </a:r>
            <a:r>
              <a:rPr lang="zh-CN" altLang="en-US" sz="2000" dirty="0"/>
              <a:t> </a:t>
            </a:r>
            <a:r>
              <a:rPr lang="en-US" altLang="zh-CN" sz="2000" dirty="0" err="1"/>
              <a:t>Pai</a:t>
            </a:r>
            <a:r>
              <a:rPr lang="en-US" altLang="zh-CN" sz="2000" dirty="0"/>
              <a:t>  </a:t>
            </a:r>
            <a:r>
              <a:rPr lang="en-US" altLang="zh-CN" sz="2000" dirty="0" smtClean="0"/>
              <a:t>3.14159;</a:t>
            </a:r>
            <a:endParaRPr lang="en-US" altLang="zh-CN" sz="2000" dirty="0"/>
          </a:p>
          <a:p>
            <a:pPr eaLnBrk="0" hangingPunct="0">
              <a:defRPr/>
            </a:pPr>
            <a:r>
              <a:rPr lang="en-US" altLang="zh-CN" sz="2000" dirty="0"/>
              <a:t>2. const</a:t>
            </a:r>
            <a:r>
              <a:rPr lang="zh-CN" altLang="en-US" sz="2000" dirty="0"/>
              <a:t> </a:t>
            </a:r>
            <a:r>
              <a:rPr lang="en-US" altLang="zh-CN" sz="2000" dirty="0"/>
              <a:t>float </a:t>
            </a:r>
            <a:r>
              <a:rPr lang="en-US" altLang="zh-CN" sz="2000" dirty="0" err="1"/>
              <a:t>pai</a:t>
            </a:r>
            <a:r>
              <a:rPr lang="en-US" altLang="zh-CN" sz="2000" dirty="0"/>
              <a:t>  </a:t>
            </a:r>
            <a:r>
              <a:rPr lang="en-US" altLang="zh-CN" sz="2000" dirty="0" smtClean="0"/>
              <a:t>3.14159;</a:t>
            </a:r>
            <a:endParaRPr lang="en-US" altLang="zh-CN" sz="2000" dirty="0"/>
          </a:p>
          <a:p>
            <a:pPr eaLnBrk="0" hangingPunct="0">
              <a:defRPr/>
            </a:pPr>
            <a:r>
              <a:rPr lang="zh-CN" altLang="en-US" sz="2000" dirty="0"/>
              <a:t>区别：</a:t>
            </a:r>
          </a:p>
          <a:p>
            <a:pPr eaLnBrk="0" hangingPunct="0">
              <a:defRPr/>
            </a:pPr>
            <a:r>
              <a:rPr lang="zh-CN" altLang="en-US" sz="2000" dirty="0"/>
              <a:t>第一种方式：是将</a:t>
            </a:r>
            <a:r>
              <a:rPr lang="en-US" altLang="zh-CN" sz="2000" dirty="0"/>
              <a:t>Pi</a:t>
            </a:r>
            <a:r>
              <a:rPr lang="zh-CN" altLang="en-US" sz="2000" dirty="0"/>
              <a:t>定义成一种符号，此时</a:t>
            </a:r>
            <a:r>
              <a:rPr lang="en-US" altLang="zh-CN" sz="2000" dirty="0" err="1"/>
              <a:t>Pai</a:t>
            </a:r>
            <a:r>
              <a:rPr lang="zh-CN" altLang="en-US" sz="2000" dirty="0"/>
              <a:t>只是</a:t>
            </a:r>
            <a:r>
              <a:rPr lang="en-US" altLang="zh-CN" sz="2000" dirty="0" smtClean="0"/>
              <a:t>3.14159</a:t>
            </a:r>
            <a:r>
              <a:rPr lang="zh-CN" altLang="en-US" sz="2000" dirty="0" smtClean="0"/>
              <a:t>的</a:t>
            </a:r>
            <a:r>
              <a:rPr lang="zh-CN" altLang="en-US" sz="2000" dirty="0"/>
              <a:t>别名，在编译期间用</a:t>
            </a:r>
            <a:r>
              <a:rPr lang="en-US" altLang="zh-CN" sz="2000" dirty="0" smtClean="0"/>
              <a:t>3.14159</a:t>
            </a:r>
            <a:r>
              <a:rPr lang="zh-CN" altLang="en-US" sz="2000" dirty="0" smtClean="0"/>
              <a:t>去</a:t>
            </a:r>
            <a:r>
              <a:rPr lang="zh-CN" altLang="en-US" sz="2000" dirty="0"/>
              <a:t>取代</a:t>
            </a:r>
            <a:r>
              <a:rPr lang="en-US" altLang="zh-CN" sz="2000" dirty="0"/>
              <a:t>Pi</a:t>
            </a:r>
            <a:r>
              <a:rPr lang="zh-CN" altLang="en-US" sz="2000" dirty="0"/>
              <a:t>的值</a:t>
            </a:r>
            <a:r>
              <a:rPr lang="en-US" altLang="zh-CN" sz="2000" dirty="0"/>
              <a:t>,define</a:t>
            </a:r>
            <a:r>
              <a:rPr lang="zh-CN" altLang="en-US" sz="2000" dirty="0"/>
              <a:t>相当于替换。</a:t>
            </a:r>
          </a:p>
          <a:p>
            <a:pPr eaLnBrk="0" hangingPunct="0">
              <a:defRPr/>
            </a:pPr>
            <a:r>
              <a:rPr lang="zh-CN" altLang="en-US" sz="2000" dirty="0"/>
              <a:t>第二种方式：是将</a:t>
            </a:r>
            <a:r>
              <a:rPr lang="en-US" altLang="zh-CN" sz="2000" dirty="0"/>
              <a:t>PI</a:t>
            </a:r>
            <a:r>
              <a:rPr lang="zh-CN" altLang="en-US" sz="2000" dirty="0"/>
              <a:t>定义成变量，但告诉编译器它的值是固定不变的，如果在程序中试图去修改它的值，在编译时会报错；</a:t>
            </a:r>
            <a:endParaRPr lang="en-US" altLang="zh-CN" sz="2000" dirty="0"/>
          </a:p>
          <a:p>
            <a:pPr eaLnBrk="0" hangingPunct="0">
              <a:defRPr/>
            </a:pPr>
            <a:r>
              <a:rPr lang="en-US" altLang="zh-CN" sz="2000" dirty="0"/>
              <a:t>#define</a:t>
            </a:r>
            <a:r>
              <a:rPr lang="zh-CN" altLang="en-US" sz="2000" dirty="0"/>
              <a:t>定义常量有什么好处呢</a:t>
            </a:r>
            <a:endParaRPr lang="en-US" altLang="zh-CN" sz="2000" dirty="0"/>
          </a:p>
          <a:p>
            <a:pPr eaLnBrk="0" hangingPunct="0">
              <a:lnSpc>
                <a:spcPct val="90000"/>
              </a:lnSpc>
              <a:defRPr/>
            </a:pPr>
            <a:r>
              <a:rPr lang="zh-CN" altLang="en-US" sz="2000" dirty="0"/>
              <a:t>（</a:t>
            </a:r>
            <a:r>
              <a:rPr lang="en-US" altLang="zh-CN" sz="2000" dirty="0"/>
              <a:t>1</a:t>
            </a:r>
            <a:r>
              <a:rPr lang="zh-CN" altLang="en-US" sz="2000" dirty="0"/>
              <a:t>）通过有意义的单词符号，可以指明该常量的意思，使得程序员在阅读代码时，减少迷惑。</a:t>
            </a:r>
          </a:p>
          <a:p>
            <a:pPr eaLnBrk="0" hangingPunct="0">
              <a:lnSpc>
                <a:spcPct val="90000"/>
              </a:lnSpc>
              <a:defRPr/>
            </a:pPr>
            <a:r>
              <a:rPr lang="zh-CN" altLang="en-US" sz="2000" dirty="0"/>
              <a:t>（</a:t>
            </a:r>
            <a:r>
              <a:rPr lang="en-US" altLang="zh-CN" sz="2000" dirty="0"/>
              <a:t>2</a:t>
            </a:r>
            <a:r>
              <a:rPr lang="zh-CN" altLang="en-US" sz="2000" dirty="0"/>
              <a:t>）需要修改常量的时候，可以只需要修改一次</a:t>
            </a:r>
            <a:r>
              <a:rPr lang="en-US" altLang="zh-CN" sz="2000" dirty="0"/>
              <a:t>,</a:t>
            </a:r>
            <a:r>
              <a:rPr lang="zh-CN" altLang="en-US" sz="2000" dirty="0"/>
              <a:t>实现批量修改</a:t>
            </a:r>
            <a:r>
              <a:rPr lang="en-US" altLang="zh-CN" sz="2000" dirty="0"/>
              <a:t>,</a:t>
            </a:r>
            <a:r>
              <a:rPr lang="zh-CN" altLang="en-US" sz="2000" dirty="0"/>
              <a:t>效率高而且准确。</a:t>
            </a:r>
          </a:p>
          <a:p>
            <a:pPr eaLnBrk="0" hangingPunct="0">
              <a:lnSpc>
                <a:spcPct val="90000"/>
              </a:lnSpc>
              <a:defRPr/>
            </a:pPr>
            <a:r>
              <a:rPr lang="zh-CN" altLang="en-US" sz="2000" dirty="0"/>
              <a:t>如中需要将</a:t>
            </a:r>
            <a:r>
              <a:rPr lang="en-US" altLang="zh-CN" sz="2000" dirty="0"/>
              <a:t>PI</a:t>
            </a:r>
            <a:r>
              <a:rPr lang="zh-CN" altLang="en-US" sz="2000" dirty="0"/>
              <a:t>修改成</a:t>
            </a:r>
            <a:r>
              <a:rPr lang="en-US" altLang="zh-CN" sz="2000" dirty="0"/>
              <a:t>3.14</a:t>
            </a:r>
            <a:r>
              <a:rPr lang="zh-CN" altLang="en-US" sz="2000" dirty="0"/>
              <a:t>的话，只需要更改代码行：</a:t>
            </a:r>
          </a:p>
          <a:p>
            <a:pPr eaLnBrk="0" hangingPunct="0">
              <a:lnSpc>
                <a:spcPct val="90000"/>
              </a:lnSpc>
              <a:defRPr/>
            </a:pPr>
            <a:r>
              <a:rPr lang="en-US" altLang="zh-CN" sz="2000" dirty="0"/>
              <a:t>#define	PI </a:t>
            </a:r>
            <a:r>
              <a:rPr lang="en-US" altLang="zh-CN" sz="2000" dirty="0" smtClean="0"/>
              <a:t>3.14159</a:t>
            </a:r>
            <a:endParaRPr lang="en-US" altLang="zh-CN" sz="2000" dirty="0"/>
          </a:p>
          <a:p>
            <a:pPr eaLnBrk="0" hangingPunct="0">
              <a:lnSpc>
                <a:spcPct val="90000"/>
              </a:lnSpc>
              <a:defRPr/>
            </a:pPr>
            <a:r>
              <a:rPr lang="zh-CN" altLang="en-US" sz="2000" dirty="0"/>
              <a:t>为</a:t>
            </a:r>
          </a:p>
          <a:p>
            <a:pPr eaLnBrk="0" hangingPunct="0">
              <a:lnSpc>
                <a:spcPct val="90000"/>
              </a:lnSpc>
              <a:defRPr/>
            </a:pPr>
            <a:r>
              <a:rPr lang="en-US" altLang="zh-CN" sz="2000" dirty="0"/>
              <a:t>#define	PI 3.14</a:t>
            </a:r>
          </a:p>
          <a:p>
            <a:pPr eaLnBrk="0" hangingPunct="0">
              <a:defRPr/>
            </a:pPr>
            <a:endParaRPr lang="zh-CN" altLang="en-US" sz="20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785938" y="357188"/>
            <a:ext cx="6900862" cy="755650"/>
          </a:xfrm>
        </p:spPr>
        <p:txBody>
          <a:bodyPr/>
          <a:lstStyle/>
          <a:p>
            <a:pPr eaLnBrk="1" hangingPunct="1">
              <a:defRPr/>
            </a:pPr>
            <a:r>
              <a:rPr lang="en-US" altLang="zh-CN" dirty="0" smtClean="0">
                <a:ea typeface="宋体" pitchFamily="2" charset="-122"/>
              </a:rPr>
              <a:t>3.5.19</a:t>
            </a:r>
            <a:r>
              <a:rPr lang="zh-CN" altLang="en-US" dirty="0" smtClean="0">
                <a:ea typeface="宋体" pitchFamily="2" charset="-122"/>
              </a:rPr>
              <a:t>格式输入函数</a:t>
            </a:r>
            <a:r>
              <a:rPr lang="en-US" altLang="zh-CN" dirty="0" err="1" smtClean="0">
                <a:ea typeface="宋体" pitchFamily="2" charset="-122"/>
              </a:rPr>
              <a:t>scanf</a:t>
            </a:r>
            <a:endParaRPr lang="en-US" altLang="zh-CN" dirty="0">
              <a:ea typeface="宋体" pitchFamily="2" charset="-122"/>
            </a:endParaRPr>
          </a:p>
        </p:txBody>
      </p:sp>
      <p:sp>
        <p:nvSpPr>
          <p:cNvPr id="5" name="Rectangle 2"/>
          <p:cNvSpPr txBox="1">
            <a:spLocks noChangeArrowheads="1"/>
          </p:cNvSpPr>
          <p:nvPr/>
        </p:nvSpPr>
        <p:spPr bwMode="auto">
          <a:xfrm>
            <a:off x="323850" y="381000"/>
            <a:ext cx="8496300" cy="762000"/>
          </a:xfrm>
          <a:prstGeom prst="rect">
            <a:avLst/>
          </a:prstGeom>
          <a:noFill/>
          <a:ln w="9525">
            <a:noFill/>
            <a:miter lim="800000"/>
            <a:headEnd/>
            <a:tailEnd/>
          </a:ln>
          <a:effectLst/>
        </p:spPr>
        <p:txBody>
          <a:bodyPr anchor="ctr"/>
          <a:lstStyle/>
          <a:p>
            <a:pPr eaLnBrk="0" hangingPunct="0">
              <a:defRPr/>
            </a:pPr>
            <a:endParaRPr lang="zh-CN" altLang="en-US" sz="4000" b="1" kern="0">
              <a:effectLst>
                <a:outerShdw blurRad="38100" dist="38100" dir="2700000" algn="tl">
                  <a:srgbClr val="000000"/>
                </a:outerShdw>
              </a:effectLst>
              <a:latin typeface="+mj-lt"/>
              <a:cs typeface="+mj-cs"/>
            </a:endParaRPr>
          </a:p>
        </p:txBody>
      </p:sp>
      <p:sp>
        <p:nvSpPr>
          <p:cNvPr id="9" name="内容占位符 34"/>
          <p:cNvSpPr>
            <a:spLocks noGrp="1"/>
          </p:cNvSpPr>
          <p:nvPr>
            <p:ph idx="1"/>
          </p:nvPr>
        </p:nvSpPr>
        <p:spPr>
          <a:xfrm>
            <a:off x="609600" y="1600200"/>
            <a:ext cx="8077200" cy="4724400"/>
          </a:xfrm>
        </p:spPr>
        <p:txBody>
          <a:bodyPr/>
          <a:lstStyle/>
          <a:p>
            <a:pPr>
              <a:defRPr/>
            </a:pPr>
            <a:r>
              <a:rPr lang="zh-CN" altLang="en-US" smtClean="0">
                <a:latin typeface="华文隶书" pitchFamily="2" charset="-122"/>
                <a:ea typeface="华文隶书" pitchFamily="2" charset="-122"/>
              </a:rPr>
              <a:t>一般形式</a:t>
            </a:r>
            <a:r>
              <a:rPr lang="zh-CN" altLang="en-US" smtClean="0">
                <a:ea typeface="宋体" pitchFamily="2" charset="-122"/>
              </a:rPr>
              <a:t>：</a:t>
            </a:r>
            <a:endParaRPr lang="en-US" altLang="zh-CN" smtClean="0">
              <a:ea typeface="宋体" pitchFamily="2" charset="-122"/>
            </a:endParaRPr>
          </a:p>
          <a:p>
            <a:pPr>
              <a:defRPr/>
            </a:pPr>
            <a:endParaRPr lang="en-US" altLang="zh-CN" smtClean="0">
              <a:ea typeface="宋体" pitchFamily="2" charset="-122"/>
            </a:endParaRPr>
          </a:p>
          <a:p>
            <a:pPr>
              <a:defRPr/>
            </a:pPr>
            <a:endParaRPr lang="en-US" altLang="zh-CN" smtClean="0">
              <a:ea typeface="宋体"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r>
              <a:rPr lang="zh-CN" altLang="en-US" sz="1600" b="1" smtClean="0">
                <a:latin typeface="华文隶书" pitchFamily="2" charset="-122"/>
                <a:ea typeface="华文隶书" pitchFamily="2" charset="-122"/>
              </a:rPr>
              <a:t>功能：</a:t>
            </a:r>
            <a:r>
              <a:rPr lang="zh-CN" altLang="en-US" sz="1600" b="1" smtClean="0">
                <a:latin typeface="楷体_GB2312" pitchFamily="49" charset="-122"/>
                <a:ea typeface="楷体_GB2312" pitchFamily="49" charset="-122"/>
              </a:rPr>
              <a:t>要求用户从键盘上输入指定格式的数据。</a:t>
            </a:r>
            <a:endParaRPr lang="en-US" altLang="zh-CN" sz="1600" b="1" smtClean="0">
              <a:latin typeface="楷体_GB2312" pitchFamily="49" charset="-122"/>
              <a:ea typeface="楷体_GB2312" pitchFamily="49" charset="-122"/>
            </a:endParaRPr>
          </a:p>
          <a:p>
            <a:pPr>
              <a:defRPr/>
            </a:pPr>
            <a:r>
              <a:rPr lang="zh-CN" altLang="en-US" sz="1600" b="1" smtClean="0">
                <a:latin typeface="华文隶书" pitchFamily="2" charset="-122"/>
                <a:ea typeface="华文隶书" pitchFamily="2" charset="-122"/>
              </a:rPr>
              <a:t>说明</a:t>
            </a:r>
            <a:r>
              <a:rPr lang="zh-CN" altLang="en-US" sz="1600" b="1" smtClean="0">
                <a:latin typeface="方正舒体" pitchFamily="2" charset="-122"/>
                <a:ea typeface="方正舒体" pitchFamily="2" charset="-122"/>
              </a:rPr>
              <a:t>：</a:t>
            </a:r>
            <a:r>
              <a:rPr lang="zh-CN" sz="1600" b="1" smtClean="0">
                <a:latin typeface="华文楷体" pitchFamily="2" charset="-122"/>
                <a:ea typeface="华文楷体" pitchFamily="2" charset="-122"/>
              </a:rPr>
              <a:t>如果数据不止一个，应在数据之间用一个或多个空格间隔，也可以用回车键或跳格键</a:t>
            </a:r>
            <a:r>
              <a:rPr lang="en-US" altLang="zh-CN" sz="1600" b="1" smtClean="0">
                <a:latin typeface="华文楷体" pitchFamily="2" charset="-122"/>
                <a:ea typeface="华文楷体" pitchFamily="2" charset="-122"/>
              </a:rPr>
              <a:t>tab</a:t>
            </a:r>
            <a:r>
              <a:rPr lang="zh-CN" sz="1600" b="1" smtClean="0">
                <a:latin typeface="华文楷体" pitchFamily="2" charset="-122"/>
                <a:ea typeface="华文楷体" pitchFamily="2" charset="-122"/>
              </a:rPr>
              <a:t>间隔</a:t>
            </a:r>
            <a:r>
              <a:rPr lang="zh-CN" b="1" smtClean="0">
                <a:latin typeface="华文楷体" pitchFamily="2" charset="-122"/>
                <a:ea typeface="华文楷体" pitchFamily="2" charset="-122"/>
              </a:rPr>
              <a:t>。</a:t>
            </a:r>
            <a:endParaRPr lang="en-US" altLang="zh-CN" b="1" smtClean="0">
              <a:latin typeface="华文楷体" pitchFamily="2" charset="-122"/>
              <a:ea typeface="华文楷体" pitchFamily="2" charset="-122"/>
            </a:endParaRPr>
          </a:p>
        </p:txBody>
      </p:sp>
      <p:sp>
        <p:nvSpPr>
          <p:cNvPr id="10" name="AutoShape 16"/>
          <p:cNvSpPr>
            <a:spLocks noChangeArrowheads="1"/>
          </p:cNvSpPr>
          <p:nvPr/>
        </p:nvSpPr>
        <p:spPr bwMode="gray">
          <a:xfrm>
            <a:off x="1676400" y="2133600"/>
            <a:ext cx="55626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err="1"/>
              <a:t>scanf</a:t>
            </a:r>
            <a:r>
              <a:rPr lang="en-US" sz="3200" dirty="0"/>
              <a:t>(</a:t>
            </a:r>
            <a:r>
              <a:rPr lang="zh-CN" altLang="en-US" sz="3200" dirty="0"/>
              <a:t>格式控制，地址表</a:t>
            </a:r>
            <a:r>
              <a:rPr lang="en-US" sz="3200" dirty="0"/>
              <a:t>)</a:t>
            </a:r>
            <a:endParaRPr lang="zh-CN" altLang="en-US" sz="3200" dirty="0"/>
          </a:p>
        </p:txBody>
      </p:sp>
      <p:sp>
        <p:nvSpPr>
          <p:cNvPr id="11" name="AutoShape 5"/>
          <p:cNvSpPr>
            <a:spLocks noChangeArrowheads="1"/>
          </p:cNvSpPr>
          <p:nvPr/>
        </p:nvSpPr>
        <p:spPr bwMode="auto">
          <a:xfrm rot="10800000">
            <a:off x="2514600" y="3276600"/>
            <a:ext cx="4648200" cy="1328738"/>
          </a:xfrm>
          <a:prstGeom prst="wedgeRoundRectCallout">
            <a:avLst>
              <a:gd name="adj1" fmla="val -24324"/>
              <a:gd name="adj2" fmla="val 91750"/>
              <a:gd name="adj3" fmla="val 16667"/>
            </a:avLst>
          </a:prstGeom>
          <a:solidFill>
            <a:schemeClr val="accent2"/>
          </a:solidFill>
          <a:ln w="12700" cap="sq">
            <a:noFill/>
            <a:miter lim="800000"/>
            <a:headEnd type="none" w="sm" len="sm"/>
            <a:tailEnd type="none" w="sm" len="sm"/>
          </a:ln>
        </p:spPr>
        <p:txBody>
          <a:bodyPr rot="10800000">
            <a:spAutoFit/>
          </a:bodyPr>
          <a:lstStyle/>
          <a:p>
            <a:pPr marL="0" lvl="1"/>
            <a:r>
              <a:rPr lang="en-US" altLang="zh-CN">
                <a:latin typeface="楷体_GB2312" pitchFamily="49" charset="-122"/>
              </a:rPr>
              <a:t>    </a:t>
            </a:r>
            <a:r>
              <a:rPr lang="zh-CN" altLang="en-US"/>
              <a:t>“地址表”由</a:t>
            </a:r>
            <a:r>
              <a:rPr lang="zh-CN" altLang="en-US">
                <a:solidFill>
                  <a:srgbClr val="C00000"/>
                </a:solidFill>
              </a:rPr>
              <a:t>地址</a:t>
            </a:r>
            <a:r>
              <a:rPr lang="zh-CN" altLang="en-US"/>
              <a:t>（即变量名前加“</a:t>
            </a:r>
            <a:r>
              <a:rPr lang="en-US" altLang="zh-CN"/>
              <a:t>&amp;</a:t>
            </a:r>
            <a:r>
              <a:rPr lang="zh-CN" altLang="en-US"/>
              <a:t>” ）组成，表明每个输入项在存储单元的首地址。</a:t>
            </a:r>
          </a:p>
        </p:txBody>
      </p:sp>
      <p:sp>
        <p:nvSpPr>
          <p:cNvPr id="113672" name="灯片编号占位符 6"/>
          <p:cNvSpPr>
            <a:spLocks noGrp="1"/>
          </p:cNvSpPr>
          <p:nvPr>
            <p:ph type="sldNum" sz="quarter" idx="11"/>
          </p:nvPr>
        </p:nvSpPr>
        <p:spPr bwMode="gray">
          <a:xfrm>
            <a:off x="3276600" y="6480175"/>
            <a:ext cx="2133600" cy="292100"/>
          </a:xfrm>
          <a:noFill/>
        </p:spPr>
        <p:txBody>
          <a:bodyPr/>
          <a:lstStyle/>
          <a:p>
            <a:pPr algn="r"/>
            <a:fld id="{EEFB4481-8E66-4DB5-9785-595FBFFAFD90}" type="slidenum">
              <a:rPr lang="zh-CN" altLang="en-US" smtClean="0">
                <a:solidFill>
                  <a:schemeClr val="tx1"/>
                </a:solidFill>
                <a:latin typeface="Arial" charset="0"/>
              </a:rPr>
              <a:pPr algn="r"/>
              <a:t>110</a:t>
            </a:fld>
            <a:endParaRPr lang="en-US" altLang="zh-CN" smtClean="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1+#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blinds(horizontal)">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Effect transition="in" filter="blinds(horizontal)">
                                      <p:cBhvr>
                                        <p:cTn id="2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3.5.20</a:t>
            </a:r>
            <a:r>
              <a:rPr lang="zh-CN" altLang="en-US" dirty="0" smtClean="0">
                <a:ea typeface="宋体" pitchFamily="2" charset="-122"/>
              </a:rPr>
              <a:t> </a:t>
            </a:r>
            <a:r>
              <a:rPr lang="en-US" altLang="zh-CN" dirty="0" err="1" smtClean="0">
                <a:ea typeface="宋体" pitchFamily="2" charset="-122"/>
              </a:rPr>
              <a:t>scanf</a:t>
            </a:r>
            <a:r>
              <a:rPr lang="zh-CN" altLang="en-US" dirty="0" smtClean="0">
                <a:ea typeface="宋体" pitchFamily="2" charset="-122"/>
              </a:rPr>
              <a:t>函数一般形式</a:t>
            </a:r>
            <a:endParaRPr lang="en-US" altLang="zh-CN" dirty="0" smtClean="0">
              <a:ea typeface="宋体" pitchFamily="2" charset="-122"/>
            </a:endParaRPr>
          </a:p>
        </p:txBody>
      </p:sp>
      <p:sp>
        <p:nvSpPr>
          <p:cNvPr id="11469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13669" name="矩形 7"/>
          <p:cNvSpPr>
            <a:spLocks noChangeArrowheads="1"/>
          </p:cNvSpPr>
          <p:nvPr/>
        </p:nvSpPr>
        <p:spPr bwMode="auto">
          <a:xfrm>
            <a:off x="357158" y="1142985"/>
            <a:ext cx="8572560" cy="5016758"/>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en-US" altLang="zh-CN" sz="2000"/>
              <a:t>scanf</a:t>
            </a:r>
            <a:r>
              <a:rPr lang="zh-CN" altLang="en-US" sz="2000"/>
              <a:t>函数是一个标准的</a:t>
            </a:r>
            <a:r>
              <a:rPr lang="en-US" altLang="zh-CN" sz="2000"/>
              <a:t>C</a:t>
            </a:r>
            <a:r>
              <a:rPr lang="zh-CN" altLang="en-US" sz="2000"/>
              <a:t>语言库函数，它的函数原型在头文件“</a:t>
            </a:r>
            <a:r>
              <a:rPr lang="en-US" altLang="zh-CN" sz="2000"/>
              <a:t>stdio.h”</a:t>
            </a:r>
            <a:r>
              <a:rPr lang="zh-CN" altLang="en-US" sz="2000"/>
              <a:t>中声明。</a:t>
            </a:r>
            <a:r>
              <a:rPr lang="en-US" altLang="zh-CN" sz="2000"/>
              <a:t>scanf</a:t>
            </a:r>
            <a:r>
              <a:rPr lang="zh-CN" altLang="en-US" sz="2000"/>
              <a:t>函数的一般形式为：</a:t>
            </a:r>
          </a:p>
          <a:p>
            <a:pPr eaLnBrk="0" hangingPunct="0">
              <a:defRPr/>
            </a:pPr>
            <a:r>
              <a:rPr lang="en-US" altLang="zh-CN" sz="2000"/>
              <a:t>scanf(“</a:t>
            </a:r>
            <a:r>
              <a:rPr lang="zh-CN" altLang="en-US" sz="2000"/>
              <a:t>格式控制字符串”，地址表列</a:t>
            </a:r>
            <a:r>
              <a:rPr lang="en-US" altLang="zh-CN" sz="2000"/>
              <a:t>);</a:t>
            </a:r>
          </a:p>
          <a:p>
            <a:pPr eaLnBrk="0" hangingPunct="0">
              <a:defRPr/>
            </a:pPr>
            <a:r>
              <a:rPr lang="zh-CN" altLang="en-US" sz="2000"/>
              <a:t>其中，格式控制字符串同</a:t>
            </a:r>
            <a:r>
              <a:rPr lang="en-US" altLang="zh-CN" sz="2000"/>
              <a:t>printf</a:t>
            </a:r>
            <a:r>
              <a:rPr lang="zh-CN" altLang="en-US" sz="2000"/>
              <a:t>一样，也是用</a:t>
            </a:r>
            <a:r>
              <a:rPr lang="en-US" altLang="zh-CN" sz="2000"/>
              <a:t>%</a:t>
            </a:r>
            <a:r>
              <a:rPr lang="zh-CN" altLang="en-US" sz="2000"/>
              <a:t>引导的一批格式字符。地址表列中给出各变量的地址。</a:t>
            </a:r>
          </a:p>
          <a:p>
            <a:pPr eaLnBrk="0" hangingPunct="0">
              <a:defRPr/>
            </a:pPr>
            <a:r>
              <a:rPr lang="zh-CN" altLang="en-US" sz="2000"/>
              <a:t>代码</a:t>
            </a:r>
            <a:r>
              <a:rPr lang="en-US" altLang="zh-CN" sz="2000"/>
              <a:t>‑  </a:t>
            </a:r>
            <a:r>
              <a:rPr lang="zh-CN" altLang="en-US" sz="2000"/>
              <a:t>演示</a:t>
            </a:r>
            <a:endParaRPr lang="en-US" altLang="zh-CN" sz="2000"/>
          </a:p>
          <a:p>
            <a:pPr eaLnBrk="0" hangingPunct="0">
              <a:defRPr/>
            </a:pPr>
            <a:r>
              <a:rPr lang="en-US" altLang="zh-CN" sz="2000"/>
              <a:t>/* </a:t>
            </a:r>
            <a:r>
              <a:rPr lang="zh-CN" altLang="en-US" sz="2000"/>
              <a:t>本程序演示</a:t>
            </a:r>
            <a:r>
              <a:rPr lang="en-US" altLang="zh-CN" sz="2000"/>
              <a:t>scanf</a:t>
            </a:r>
            <a:r>
              <a:rPr lang="zh-CN" altLang="en-US" sz="2000"/>
              <a:t>函数的简单使用*</a:t>
            </a:r>
            <a:r>
              <a:rPr lang="en-US" altLang="zh-CN" sz="2000"/>
              <a:t>/</a:t>
            </a:r>
          </a:p>
          <a:p>
            <a:pPr eaLnBrk="0" hangingPunct="0">
              <a:defRPr/>
            </a:pPr>
            <a:r>
              <a:rPr lang="en-US" altLang="zh-CN" sz="2000"/>
              <a:t>#include &lt;stdio.h&gt;</a:t>
            </a:r>
          </a:p>
          <a:p>
            <a:pPr eaLnBrk="0" hangingPunct="0">
              <a:defRPr/>
            </a:pPr>
            <a:endParaRPr lang="en-US" altLang="zh-CN" sz="2000"/>
          </a:p>
          <a:p>
            <a:pPr eaLnBrk="0" hangingPunct="0">
              <a:defRPr/>
            </a:pPr>
            <a:r>
              <a:rPr lang="en-US" altLang="zh-CN" sz="2000"/>
              <a:t>void main(void)</a:t>
            </a:r>
          </a:p>
          <a:p>
            <a:pPr eaLnBrk="0" hangingPunct="0">
              <a:defRPr/>
            </a:pPr>
            <a:r>
              <a:rPr lang="en-US" altLang="zh-CN" sz="2000"/>
              <a:t>{</a:t>
            </a:r>
          </a:p>
          <a:p>
            <a:pPr eaLnBrk="0" hangingPunct="0">
              <a:defRPr/>
            </a:pPr>
            <a:r>
              <a:rPr lang="en-US" altLang="zh-CN" sz="2000"/>
              <a:t>int i_number=0;</a:t>
            </a:r>
          </a:p>
          <a:p>
            <a:pPr eaLnBrk="0" hangingPunct="0">
              <a:defRPr/>
            </a:pPr>
            <a:r>
              <a:rPr lang="en-US" altLang="zh-CN" sz="2000"/>
              <a:t>printf("\nPlease input a number:");</a:t>
            </a:r>
          </a:p>
          <a:p>
            <a:pPr eaLnBrk="0" hangingPunct="0">
              <a:defRPr/>
            </a:pPr>
            <a:r>
              <a:rPr lang="en-US" altLang="zh-CN" sz="2000"/>
              <a:t>scanf("%d",&amp;i_number);</a:t>
            </a:r>
          </a:p>
          <a:p>
            <a:pPr eaLnBrk="0" hangingPunct="0">
              <a:defRPr/>
            </a:pPr>
            <a:r>
              <a:rPr lang="en-US" altLang="zh-CN" sz="2000"/>
              <a:t>printf("\nI got the number you inputed,it is %d",i_number);</a:t>
            </a:r>
          </a:p>
          <a:p>
            <a:pPr eaLnBrk="0" hangingPunct="0">
              <a:defRPr/>
            </a:pPr>
            <a:r>
              <a:rPr lang="en-US" altLang="zh-CN" sz="2000"/>
              <a:t>}</a:t>
            </a:r>
          </a:p>
        </p:txBody>
      </p:sp>
    </p:spTree>
  </p:cSld>
  <p:clrMapOvr>
    <a:masterClrMapping/>
  </p:clrMapOvr>
  <p:timing>
    <p:tnLst>
      <p:par>
        <p:cTn id="1" dur="indefinite" restart="never" nodeType="tmRoot"/>
      </p:par>
    </p:tnLst>
    <p:bldLst>
      <p:bldP spid="10854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3.5.21</a:t>
            </a:r>
            <a:r>
              <a:rPr lang="zh-CN" altLang="en-US" dirty="0" smtClean="0">
                <a:ea typeface="宋体" pitchFamily="2" charset="-122"/>
              </a:rPr>
              <a:t> </a:t>
            </a:r>
            <a:r>
              <a:rPr lang="en-US" altLang="zh-CN" dirty="0" err="1" smtClean="0">
                <a:ea typeface="宋体" pitchFamily="2" charset="-122"/>
              </a:rPr>
              <a:t>scanf</a:t>
            </a:r>
            <a:r>
              <a:rPr lang="zh-CN" altLang="en-US" dirty="0" smtClean="0">
                <a:ea typeface="宋体" pitchFamily="2" charset="-122"/>
              </a:rPr>
              <a:t>格式控制</a:t>
            </a:r>
            <a:endParaRPr lang="en-US" altLang="zh-CN" dirty="0" smtClean="0">
              <a:ea typeface="宋体" pitchFamily="2" charset="-122"/>
            </a:endParaRPr>
          </a:p>
        </p:txBody>
      </p:sp>
      <p:sp>
        <p:nvSpPr>
          <p:cNvPr id="11571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2" name="AutoShape 16"/>
          <p:cNvSpPr>
            <a:spLocks noChangeArrowheads="1"/>
          </p:cNvSpPr>
          <p:nvPr/>
        </p:nvSpPr>
        <p:spPr bwMode="gray">
          <a:xfrm>
            <a:off x="2133600" y="1000108"/>
            <a:ext cx="50292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%[*][m][l]%</a:t>
            </a:r>
            <a:r>
              <a:rPr lang="zh-CN" altLang="en-US" sz="3200" dirty="0"/>
              <a:t>格式字符</a:t>
            </a:r>
          </a:p>
        </p:txBody>
      </p:sp>
      <p:graphicFrame>
        <p:nvGraphicFramePr>
          <p:cNvPr id="13" name="表格 12"/>
          <p:cNvGraphicFramePr>
            <a:graphicFrameLocks noGrp="1"/>
          </p:cNvGraphicFramePr>
          <p:nvPr/>
        </p:nvGraphicFramePr>
        <p:xfrm>
          <a:off x="533400" y="1714488"/>
          <a:ext cx="7896252" cy="3048000"/>
        </p:xfrm>
        <a:graphic>
          <a:graphicData uri="http://schemas.openxmlformats.org/drawingml/2006/table">
            <a:tbl>
              <a:tblPr/>
              <a:tblGrid>
                <a:gridCol w="1203238"/>
                <a:gridCol w="6693014"/>
              </a:tblGrid>
              <a:tr h="300039">
                <a:tc>
                  <a:txBody>
                    <a:bodyPr/>
                    <a:lstStyle/>
                    <a:p>
                      <a:pPr algn="ctr">
                        <a:spcAft>
                          <a:spcPts val="0"/>
                        </a:spcAft>
                      </a:pPr>
                      <a:r>
                        <a:rPr lang="zh-CN" sz="2000" b="1" kern="100" dirty="0">
                          <a:latin typeface="Times New Roman"/>
                          <a:ea typeface="宋体"/>
                          <a:cs typeface="Times New Roman"/>
                        </a:rPr>
                        <a:t>格式字符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Times New Roman"/>
                          <a:ea typeface="宋体"/>
                          <a:cs typeface="Times New Roman"/>
                        </a:rPr>
                        <a:t>说　　　　　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0357">
                <a:tc>
                  <a:txBody>
                    <a:bodyPr/>
                    <a:lstStyle/>
                    <a:p>
                      <a:pPr algn="ctr">
                        <a:spcAft>
                          <a:spcPts val="0"/>
                        </a:spcAft>
                      </a:pPr>
                      <a:r>
                        <a:rPr lang="en-US" sz="2000" b="1" kern="100" dirty="0">
                          <a:latin typeface="Times New Roman"/>
                          <a:ea typeface="宋体"/>
                          <a:cs typeface="Times New Roman"/>
                        </a:rPr>
                        <a:t>d</a:t>
                      </a:r>
                      <a:endParaRPr lang="zh-CN" sz="2000" b="1" kern="100" dirty="0">
                        <a:latin typeface="Times New Roman"/>
                        <a:ea typeface="宋体"/>
                        <a:cs typeface="Times New Roman"/>
                      </a:endParaRPr>
                    </a:p>
                    <a:p>
                      <a:pPr algn="ctr">
                        <a:spcAft>
                          <a:spcPts val="0"/>
                        </a:spcAft>
                      </a:pPr>
                      <a:r>
                        <a:rPr lang="en-US" sz="2000" b="1" kern="100" dirty="0">
                          <a:latin typeface="Times New Roman"/>
                          <a:ea typeface="宋体"/>
                          <a:cs typeface="Times New Roman"/>
                        </a:rPr>
                        <a:t>o</a:t>
                      </a:r>
                      <a:endParaRPr lang="zh-CN" sz="2000" b="1" kern="100" dirty="0">
                        <a:latin typeface="Times New Roman"/>
                        <a:ea typeface="宋体"/>
                        <a:cs typeface="Times New Roman"/>
                      </a:endParaRPr>
                    </a:p>
                    <a:p>
                      <a:pPr algn="ctr">
                        <a:spcAft>
                          <a:spcPts val="0"/>
                        </a:spcAft>
                      </a:pPr>
                      <a:r>
                        <a:rPr lang="en-US" sz="2000" b="1" kern="100" dirty="0">
                          <a:latin typeface="Times New Roman"/>
                          <a:ea typeface="宋体"/>
                          <a:cs typeface="Times New Roman"/>
                        </a:rPr>
                        <a:t>x</a:t>
                      </a:r>
                      <a:endParaRPr lang="zh-CN" sz="2000" b="1" kern="100" dirty="0">
                        <a:latin typeface="Times New Roman"/>
                        <a:ea typeface="宋体"/>
                        <a:cs typeface="Times New Roman"/>
                      </a:endParaRPr>
                    </a:p>
                    <a:p>
                      <a:pPr algn="ctr">
                        <a:spcAft>
                          <a:spcPts val="0"/>
                        </a:spcAft>
                      </a:pPr>
                      <a:r>
                        <a:rPr lang="en-US" sz="2000" b="1" kern="100" dirty="0">
                          <a:latin typeface="Times New Roman"/>
                          <a:ea typeface="宋体"/>
                          <a:cs typeface="Times New Roman"/>
                        </a:rPr>
                        <a:t>c</a:t>
                      </a:r>
                      <a:endParaRPr lang="zh-CN" sz="2000" b="1" kern="100" dirty="0">
                        <a:latin typeface="Times New Roman"/>
                        <a:ea typeface="宋体"/>
                        <a:cs typeface="Times New Roman"/>
                      </a:endParaRPr>
                    </a:p>
                    <a:p>
                      <a:pPr algn="ctr">
                        <a:spcAft>
                          <a:spcPts val="0"/>
                        </a:spcAft>
                      </a:pPr>
                      <a:r>
                        <a:rPr lang="en-US" sz="2000" b="1" kern="100" dirty="0" smtClean="0">
                          <a:latin typeface="Times New Roman"/>
                          <a:ea typeface="宋体"/>
                          <a:cs typeface="Times New Roman"/>
                        </a:rPr>
                        <a:t>s</a:t>
                      </a:r>
                    </a:p>
                    <a:p>
                      <a:pPr algn="ctr">
                        <a:spcAft>
                          <a:spcPts val="0"/>
                        </a:spcAft>
                      </a:pPr>
                      <a:endParaRPr lang="en-US" altLang="zh-CN" sz="2000" b="1" kern="100" dirty="0" smtClean="0">
                        <a:latin typeface="Times New Roman"/>
                        <a:ea typeface="宋体"/>
                        <a:cs typeface="Times New Roman"/>
                      </a:endParaRPr>
                    </a:p>
                    <a:p>
                      <a:pPr algn="ctr">
                        <a:spcAft>
                          <a:spcPts val="0"/>
                        </a:spcAft>
                      </a:pPr>
                      <a:endParaRPr lang="zh-CN" sz="2000" b="1" kern="100" dirty="0">
                        <a:latin typeface="Times New Roman"/>
                        <a:ea typeface="宋体"/>
                        <a:cs typeface="Times New Roman"/>
                      </a:endParaRPr>
                    </a:p>
                    <a:p>
                      <a:pPr algn="ctr">
                        <a:spcAft>
                          <a:spcPts val="0"/>
                        </a:spcAft>
                      </a:pPr>
                      <a:r>
                        <a:rPr lang="en-US" sz="2000" b="1" kern="100" dirty="0" smtClean="0">
                          <a:latin typeface="Times New Roman"/>
                          <a:ea typeface="宋体"/>
                          <a:cs typeface="Times New Roman"/>
                        </a:rPr>
                        <a:t>f</a:t>
                      </a:r>
                      <a:endParaRPr lang="zh-CN" sz="2000" b="1" kern="100" dirty="0">
                        <a:latin typeface="Times New Roman"/>
                        <a:ea typeface="宋体"/>
                        <a:cs typeface="Times New Roman"/>
                      </a:endParaRPr>
                    </a:p>
                    <a:p>
                      <a:pPr algn="ctr">
                        <a:spcAft>
                          <a:spcPts val="0"/>
                        </a:spcAft>
                      </a:pPr>
                      <a:r>
                        <a:rPr lang="en-US" sz="2000" b="1" kern="100" dirty="0" smtClean="0">
                          <a:latin typeface="Times New Roman"/>
                          <a:ea typeface="宋体"/>
                          <a:cs typeface="Times New Roman"/>
                        </a:rPr>
                        <a:t>e</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a:ea typeface="宋体"/>
                          <a:cs typeface="Times New Roman"/>
                        </a:rPr>
                        <a:t>用于输入十进制整数。</a:t>
                      </a:r>
                    </a:p>
                    <a:p>
                      <a:pPr algn="just">
                        <a:spcAft>
                          <a:spcPts val="0"/>
                        </a:spcAft>
                      </a:pPr>
                      <a:r>
                        <a:rPr lang="zh-CN" sz="2000" b="1" kern="100" dirty="0">
                          <a:latin typeface="Times New Roman"/>
                          <a:ea typeface="宋体"/>
                          <a:cs typeface="Times New Roman"/>
                        </a:rPr>
                        <a:t>用于输入八进制形整数。</a:t>
                      </a:r>
                    </a:p>
                    <a:p>
                      <a:pPr algn="just">
                        <a:spcAft>
                          <a:spcPts val="0"/>
                        </a:spcAft>
                      </a:pPr>
                      <a:r>
                        <a:rPr lang="zh-CN" sz="2000" b="1" kern="100" dirty="0">
                          <a:latin typeface="Times New Roman"/>
                          <a:ea typeface="宋体"/>
                          <a:cs typeface="Times New Roman"/>
                        </a:rPr>
                        <a:t>用于输入十六进制整数。</a:t>
                      </a:r>
                    </a:p>
                    <a:p>
                      <a:pPr algn="just">
                        <a:spcAft>
                          <a:spcPts val="0"/>
                        </a:spcAft>
                      </a:pPr>
                      <a:r>
                        <a:rPr lang="zh-CN" sz="2000" b="1" kern="100" dirty="0">
                          <a:latin typeface="Times New Roman"/>
                          <a:ea typeface="宋体"/>
                          <a:cs typeface="Times New Roman"/>
                        </a:rPr>
                        <a:t>用于输入一个字符。</a:t>
                      </a:r>
                    </a:p>
                    <a:p>
                      <a:pPr algn="just">
                        <a:spcAft>
                          <a:spcPts val="0"/>
                        </a:spcAft>
                      </a:pPr>
                      <a:r>
                        <a:rPr lang="zh-CN" sz="2000" b="1" kern="100" dirty="0">
                          <a:latin typeface="Times New Roman"/>
                          <a:ea typeface="宋体"/>
                          <a:cs typeface="Times New Roman"/>
                        </a:rPr>
                        <a:t>用于输入字符串，并将字符串送到一个字符数组中。输入时以非空白字符开始，第一个空白字符结束。字符串以串结束标志“</a:t>
                      </a:r>
                      <a:r>
                        <a:rPr lang="en-US" sz="2000" b="1" kern="100" dirty="0">
                          <a:latin typeface="Times New Roman"/>
                          <a:ea typeface="宋体"/>
                          <a:cs typeface="Times New Roman"/>
                        </a:rPr>
                        <a:t>\0</a:t>
                      </a:r>
                      <a:r>
                        <a:rPr lang="zh-CN" sz="2000" b="1" kern="100" dirty="0">
                          <a:latin typeface="Times New Roman"/>
                          <a:ea typeface="宋体"/>
                          <a:cs typeface="Times New Roman"/>
                        </a:rPr>
                        <a:t>”作为其最后一个字符。</a:t>
                      </a:r>
                    </a:p>
                    <a:p>
                      <a:pPr algn="just">
                        <a:spcAft>
                          <a:spcPts val="0"/>
                        </a:spcAft>
                      </a:pPr>
                      <a:r>
                        <a:rPr lang="zh-CN" sz="2000" b="1" kern="100" dirty="0">
                          <a:latin typeface="Times New Roman"/>
                          <a:ea typeface="宋体"/>
                          <a:cs typeface="Times New Roman"/>
                        </a:rPr>
                        <a:t>用于输入实数。输入时用小数点形式或指数形式均可。</a:t>
                      </a:r>
                    </a:p>
                    <a:p>
                      <a:pPr algn="just">
                        <a:spcAft>
                          <a:spcPts val="0"/>
                        </a:spcAft>
                      </a:pPr>
                      <a:r>
                        <a:rPr lang="zh-CN" sz="2000" b="1" kern="100" dirty="0" smtClean="0">
                          <a:latin typeface="Times New Roman"/>
                          <a:ea typeface="宋体"/>
                          <a:cs typeface="Times New Roman"/>
                        </a:rPr>
                        <a:t>与</a:t>
                      </a:r>
                      <a:r>
                        <a:rPr lang="en-US" sz="2000" b="1" kern="100" dirty="0" smtClean="0">
                          <a:latin typeface="Times New Roman"/>
                          <a:ea typeface="宋体"/>
                          <a:cs typeface="Times New Roman"/>
                        </a:rPr>
                        <a:t>f</a:t>
                      </a:r>
                      <a:r>
                        <a:rPr lang="zh-CN" sz="2000" b="1" kern="100" dirty="0" smtClean="0">
                          <a:latin typeface="Times New Roman"/>
                          <a:ea typeface="宋体"/>
                          <a:cs typeface="Times New Roman"/>
                        </a:rPr>
                        <a:t>作用相同。</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0" y="4786322"/>
          <a:ext cx="7143768" cy="1524000"/>
        </p:xfrm>
        <a:graphic>
          <a:graphicData uri="http://schemas.openxmlformats.org/drawingml/2006/table">
            <a:tbl>
              <a:tblPr>
                <a:effectLst>
                  <a:outerShdw blurRad="50800" dist="38100" dir="5400000" algn="t" rotWithShape="0">
                    <a:prstClr val="black">
                      <a:alpha val="40000"/>
                    </a:prstClr>
                  </a:outerShdw>
                </a:effectLst>
              </a:tblPr>
              <a:tblGrid>
                <a:gridCol w="2041076"/>
                <a:gridCol w="5102692"/>
              </a:tblGrid>
              <a:tr h="514354">
                <a:tc>
                  <a:txBody>
                    <a:bodyPr/>
                    <a:lstStyle/>
                    <a:p>
                      <a:pPr algn="ctr">
                        <a:spcAft>
                          <a:spcPts val="0"/>
                        </a:spcAft>
                      </a:pPr>
                      <a:r>
                        <a:rPr lang="zh-CN" sz="2000" b="1" kern="100" dirty="0">
                          <a:latin typeface="Times New Roman"/>
                          <a:ea typeface="宋体"/>
                          <a:cs typeface="Times New Roman"/>
                        </a:rPr>
                        <a:t>附加格式说明字符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Times New Roman"/>
                          <a:ea typeface="宋体"/>
                          <a:cs typeface="Times New Roman"/>
                        </a:rPr>
                        <a:t>说　　　　　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530">
                <a:tc>
                  <a:txBody>
                    <a:bodyPr/>
                    <a:lstStyle/>
                    <a:p>
                      <a:pPr algn="ctr">
                        <a:spcAft>
                          <a:spcPts val="0"/>
                        </a:spcAft>
                      </a:pPr>
                      <a:r>
                        <a:rPr lang="en-US" sz="2000" b="1" kern="100" dirty="0">
                          <a:latin typeface="Times New Roman"/>
                          <a:ea typeface="宋体"/>
                          <a:cs typeface="Times New Roman"/>
                        </a:rPr>
                        <a:t>*</a:t>
                      </a:r>
                      <a:endParaRPr lang="zh-CN" sz="2000" b="1" kern="100" dirty="0">
                        <a:latin typeface="Times New Roman"/>
                        <a:ea typeface="宋体"/>
                        <a:cs typeface="Times New Roman"/>
                      </a:endParaRPr>
                    </a:p>
                    <a:p>
                      <a:pPr algn="ctr">
                        <a:spcAft>
                          <a:spcPts val="0"/>
                        </a:spcAft>
                      </a:pPr>
                      <a:r>
                        <a:rPr lang="en-US" sz="2000" b="1" kern="100" dirty="0">
                          <a:latin typeface="Times New Roman"/>
                          <a:ea typeface="宋体"/>
                          <a:cs typeface="Times New Roman"/>
                        </a:rPr>
                        <a:t>l</a:t>
                      </a:r>
                      <a:r>
                        <a:rPr lang="zh-CN" sz="2000" b="1" kern="100" dirty="0">
                          <a:latin typeface="Times New Roman"/>
                          <a:ea typeface="宋体"/>
                          <a:cs typeface="Times New Roman"/>
                        </a:rPr>
                        <a:t>（字母）</a:t>
                      </a:r>
                    </a:p>
                    <a:p>
                      <a:pPr algn="ctr">
                        <a:spcAft>
                          <a:spcPts val="0"/>
                        </a:spcAft>
                      </a:pPr>
                      <a:r>
                        <a:rPr lang="en-US" sz="2000" b="1" kern="100" dirty="0">
                          <a:latin typeface="Times New Roman"/>
                          <a:ea typeface="宋体"/>
                          <a:cs typeface="Times New Roman"/>
                        </a:rPr>
                        <a:t>m</a:t>
                      </a:r>
                      <a:r>
                        <a:rPr lang="zh-CN" sz="2000" b="1" kern="100" dirty="0">
                          <a:latin typeface="Times New Roman"/>
                          <a:ea typeface="宋体"/>
                          <a:cs typeface="Times New Roman"/>
                        </a:rPr>
                        <a:t>（一个正整数）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a:ea typeface="宋体"/>
                          <a:cs typeface="Times New Roman"/>
                        </a:rPr>
                        <a:t>表示本输入项在输入后不赋给相应的变量。</a:t>
                      </a:r>
                    </a:p>
                    <a:p>
                      <a:pPr algn="just">
                        <a:spcAft>
                          <a:spcPts val="0"/>
                        </a:spcAft>
                      </a:pPr>
                      <a:r>
                        <a:rPr lang="zh-CN" sz="2000" b="1" kern="100" dirty="0">
                          <a:latin typeface="Times New Roman"/>
                          <a:ea typeface="宋体"/>
                          <a:cs typeface="Times New Roman"/>
                        </a:rPr>
                        <a:t>用于输入长</a:t>
                      </a:r>
                      <a:r>
                        <a:rPr lang="zh-CN" sz="2000" b="1" kern="100" dirty="0" smtClean="0">
                          <a:latin typeface="Times New Roman"/>
                          <a:ea typeface="宋体"/>
                          <a:cs typeface="Times New Roman"/>
                        </a:rPr>
                        <a:t>整型</a:t>
                      </a:r>
                      <a:r>
                        <a:rPr lang="zh-CN" altLang="en-US" sz="2000" b="1" kern="100" dirty="0" smtClean="0">
                          <a:latin typeface="Times New Roman"/>
                          <a:ea typeface="宋体"/>
                          <a:cs typeface="Times New Roman"/>
                        </a:rPr>
                        <a:t>和</a:t>
                      </a:r>
                      <a:r>
                        <a:rPr lang="zh-CN" sz="2000" b="1" kern="100" dirty="0" smtClean="0">
                          <a:latin typeface="Times New Roman"/>
                          <a:ea typeface="宋体"/>
                          <a:cs typeface="Times New Roman"/>
                        </a:rPr>
                        <a:t>双精度</a:t>
                      </a:r>
                      <a:r>
                        <a:rPr lang="zh-CN" sz="2000" b="1" kern="100" dirty="0">
                          <a:latin typeface="Times New Roman"/>
                          <a:ea typeface="宋体"/>
                          <a:cs typeface="Times New Roman"/>
                        </a:rPr>
                        <a:t>实型</a:t>
                      </a:r>
                      <a:r>
                        <a:rPr lang="zh-CN" sz="2000" b="1" kern="100" dirty="0" smtClean="0">
                          <a:latin typeface="Times New Roman"/>
                          <a:ea typeface="宋体"/>
                          <a:cs typeface="Times New Roman"/>
                        </a:rPr>
                        <a:t>数据。</a:t>
                      </a:r>
                      <a:endParaRPr lang="zh-CN" sz="2000" b="1" kern="100" dirty="0">
                        <a:latin typeface="Times New Roman"/>
                        <a:ea typeface="宋体"/>
                        <a:cs typeface="Times New Roman"/>
                      </a:endParaRPr>
                    </a:p>
                    <a:p>
                      <a:pPr algn="just">
                        <a:spcAft>
                          <a:spcPts val="0"/>
                        </a:spcAft>
                      </a:pPr>
                      <a:r>
                        <a:rPr lang="zh-CN" sz="2000" b="1" kern="100" dirty="0">
                          <a:latin typeface="Times New Roman"/>
                          <a:ea typeface="宋体"/>
                          <a:cs typeface="Times New Roman"/>
                        </a:rPr>
                        <a:t>指定输入数据所占宽度（列数）。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bldLst>
      <p:bldP spid="10854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3.5.22</a:t>
            </a:r>
            <a:r>
              <a:rPr lang="zh-CN" altLang="en-US" dirty="0" smtClean="0">
                <a:ea typeface="宋体" pitchFamily="2" charset="-122"/>
              </a:rPr>
              <a:t> </a:t>
            </a:r>
            <a:r>
              <a:rPr lang="en-US" altLang="zh-CN" dirty="0" err="1" smtClean="0">
                <a:ea typeface="宋体" pitchFamily="2" charset="-122"/>
              </a:rPr>
              <a:t>scanf</a:t>
            </a:r>
            <a:r>
              <a:rPr lang="zh-CN" altLang="en-US" dirty="0" smtClean="0">
                <a:ea typeface="宋体" pitchFamily="2" charset="-122"/>
              </a:rPr>
              <a:t>函数工作原理</a:t>
            </a:r>
            <a:endParaRPr lang="en-US" altLang="zh-CN" dirty="0" smtClean="0">
              <a:ea typeface="宋体" pitchFamily="2" charset="-122"/>
            </a:endParaRPr>
          </a:p>
        </p:txBody>
      </p:sp>
      <p:sp>
        <p:nvSpPr>
          <p:cNvPr id="11674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571500" y="1285875"/>
            <a:ext cx="8072438" cy="4929188"/>
          </a:xfrm>
        </p:spPr>
        <p:style>
          <a:lnRef idx="0">
            <a:scrgbClr r="0" g="0" b="0"/>
          </a:lnRef>
          <a:fillRef idx="1003">
            <a:schemeClr val="dk2"/>
          </a:fillRef>
          <a:effectRef idx="0">
            <a:scrgbClr r="0" g="0" b="0"/>
          </a:effectRef>
          <a:fontRef idx="major"/>
        </p:style>
        <p:txBody>
          <a:bodyPr/>
          <a:lstStyle/>
          <a:p>
            <a:pPr eaLnBrk="1" hangingPunct="1">
              <a:defRPr/>
            </a:pPr>
            <a:r>
              <a:rPr lang="zh-CN" altLang="en-US" sz="2000" smtClean="0">
                <a:ea typeface="宋体" pitchFamily="2" charset="-122"/>
              </a:rPr>
              <a:t>现在对进行分析：</a:t>
            </a:r>
          </a:p>
          <a:p>
            <a:pPr eaLnBrk="1" hangingPunct="1">
              <a:defRPr/>
            </a:pPr>
            <a:r>
              <a:rPr lang="en-US" altLang="zh-CN" sz="2000" smtClean="0">
                <a:ea typeface="宋体" pitchFamily="2" charset="-122"/>
              </a:rPr>
              <a:t>int   itcast=0;</a:t>
            </a:r>
          </a:p>
          <a:p>
            <a:pPr eaLnBrk="1" hangingPunct="1">
              <a:defRPr/>
            </a:pPr>
            <a:r>
              <a:rPr lang="zh-CN" altLang="en-US" sz="2000" smtClean="0">
                <a:ea typeface="宋体" pitchFamily="2" charset="-122"/>
              </a:rPr>
              <a:t>程序首先声明变量</a:t>
            </a:r>
            <a:r>
              <a:rPr lang="en-US" altLang="zh-CN" sz="2000" smtClean="0">
                <a:ea typeface="宋体" pitchFamily="2" charset="-122"/>
              </a:rPr>
              <a:t>itcast</a:t>
            </a:r>
            <a:r>
              <a:rPr lang="zh-CN" altLang="en-US" sz="2000" smtClean="0">
                <a:ea typeface="宋体" pitchFamily="2" charset="-122"/>
              </a:rPr>
              <a:t>为</a:t>
            </a:r>
            <a:r>
              <a:rPr lang="en-US" altLang="zh-CN" sz="2000" smtClean="0">
                <a:ea typeface="宋体" pitchFamily="2" charset="-122"/>
              </a:rPr>
              <a:t>int</a:t>
            </a:r>
            <a:r>
              <a:rPr lang="zh-CN" altLang="en-US" sz="2000" smtClean="0">
                <a:ea typeface="宋体" pitchFamily="2" charset="-122"/>
              </a:rPr>
              <a:t>型，并赋初值为</a:t>
            </a:r>
            <a:r>
              <a:rPr lang="en-US" altLang="zh-CN" sz="2000" smtClean="0">
                <a:ea typeface="宋体" pitchFamily="2" charset="-122"/>
              </a:rPr>
              <a:t>0</a:t>
            </a:r>
            <a:r>
              <a:rPr lang="zh-CN" altLang="en-US" sz="2000" smtClean="0">
                <a:ea typeface="宋体" pitchFamily="2" charset="-122"/>
              </a:rPr>
              <a:t>。</a:t>
            </a:r>
            <a:r>
              <a:rPr lang="en-US" altLang="zh-CN" sz="2000" smtClean="0">
                <a:ea typeface="宋体" pitchFamily="2" charset="-122"/>
              </a:rPr>
              <a:t>itcast</a:t>
            </a:r>
            <a:r>
              <a:rPr lang="zh-CN" altLang="en-US" sz="2000" smtClean="0">
                <a:ea typeface="宋体" pitchFamily="2" charset="-122"/>
              </a:rPr>
              <a:t>是一个变量名称，代表了一个整型变量，将在内存中占据</a:t>
            </a:r>
            <a:r>
              <a:rPr lang="en-US" altLang="zh-CN" sz="2000" smtClean="0">
                <a:ea typeface="宋体" pitchFamily="2" charset="-122"/>
              </a:rPr>
              <a:t>4</a:t>
            </a:r>
            <a:r>
              <a:rPr lang="zh-CN" altLang="en-US" sz="2000" smtClean="0">
                <a:ea typeface="宋体" pitchFamily="2" charset="-122"/>
              </a:rPr>
              <a:t>个字节的存储单元，变量的值存储在这</a:t>
            </a:r>
            <a:r>
              <a:rPr lang="en-US" altLang="zh-CN" sz="2000" smtClean="0">
                <a:ea typeface="宋体" pitchFamily="2" charset="-122"/>
              </a:rPr>
              <a:t>4</a:t>
            </a:r>
            <a:r>
              <a:rPr lang="zh-CN" altLang="en-US" sz="2000" smtClean="0">
                <a:ea typeface="宋体" pitchFamily="2" charset="-122"/>
              </a:rPr>
              <a:t>个字节的内存单元中。该变量有一个地址，具体地址不用太在意，由计算机管理，程序可以用求地址运算符</a:t>
            </a:r>
            <a:r>
              <a:rPr lang="en-US" altLang="zh-CN" sz="2000" smtClean="0">
                <a:ea typeface="宋体" pitchFamily="2" charset="-122"/>
              </a:rPr>
              <a:t>&amp;</a:t>
            </a:r>
            <a:r>
              <a:rPr lang="zh-CN" altLang="en-US" sz="2000" smtClean="0">
                <a:ea typeface="宋体" pitchFamily="2" charset="-122"/>
              </a:rPr>
              <a:t>来得到。此时，变量</a:t>
            </a:r>
            <a:r>
              <a:rPr lang="en-US" altLang="zh-CN" sz="2000" smtClean="0">
                <a:ea typeface="宋体" pitchFamily="2" charset="-122"/>
              </a:rPr>
              <a:t>itcast</a:t>
            </a:r>
            <a:r>
              <a:rPr lang="zh-CN" altLang="en-US" sz="2000" smtClean="0">
                <a:ea typeface="宋体" pitchFamily="2" charset="-122"/>
              </a:rPr>
              <a:t>在内存中，如所示：</a:t>
            </a:r>
            <a:endParaRPr lang="en-US" altLang="zh-CN" sz="2000" smtClean="0">
              <a:ea typeface="宋体" pitchFamily="2" charset="-122"/>
            </a:endParaRPr>
          </a:p>
          <a:p>
            <a:pPr eaLnBrk="1" hangingPunct="1">
              <a:defRPr/>
            </a:pPr>
            <a:endParaRPr lang="zh-CN" altLang="en-US" sz="2000" smtClean="0">
              <a:ea typeface="宋体" pitchFamily="2" charset="-122"/>
            </a:endParaRPr>
          </a:p>
        </p:txBody>
      </p:sp>
      <p:graphicFrame>
        <p:nvGraphicFramePr>
          <p:cNvPr id="9" name="表格 8"/>
          <p:cNvGraphicFramePr>
            <a:graphicFrameLocks noGrp="1"/>
          </p:cNvGraphicFramePr>
          <p:nvPr/>
        </p:nvGraphicFramePr>
        <p:xfrm>
          <a:off x="1285875" y="3857625"/>
          <a:ext cx="6286500" cy="1428750"/>
        </p:xfrm>
        <a:graphic>
          <a:graphicData uri="http://schemas.openxmlformats.org/drawingml/2006/table">
            <a:tbl>
              <a:tblPr/>
              <a:tblGrid>
                <a:gridCol w="3143250"/>
                <a:gridCol w="3143250"/>
              </a:tblGrid>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Verdana" pitchFamily="34" charset="0"/>
                          <a:ea typeface="宋体" pitchFamily="2" charset="-122"/>
                        </a:rPr>
                        <a:t>内存地址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Verdana" pitchFamily="34" charset="0"/>
                          <a:ea typeface="宋体" pitchFamily="2" charset="-122"/>
                        </a:rPr>
                        <a:t>计算机管理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Verdana" pitchFamily="34" charset="0"/>
                          <a:ea typeface="宋体" pitchFamily="2" charset="-122"/>
                        </a:rPr>
                        <a:t>内存单元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Verdana" pitchFamily="34" charset="0"/>
                          <a:ea typeface="宋体" pitchFamily="2" charset="-122"/>
                        </a:rPr>
                        <a:t>接受键盘输入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r>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Verdana" pitchFamily="34" charset="0"/>
                          <a:ea typeface="宋体" pitchFamily="2" charset="-122"/>
                        </a:rPr>
                        <a:t>变量名称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itcast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r>
            </a:tbl>
          </a:graphicData>
        </a:graphic>
      </p:graphicFrame>
    </p:spTree>
  </p:cSld>
  <p:clrMapOvr>
    <a:masterClrMapping/>
  </p:clrMapOvr>
  <p:timing>
    <p:tnLst>
      <p:par>
        <p:cTn id="1" dur="indefinite" restart="never" nodeType="tmRoot"/>
      </p:par>
    </p:tnLst>
    <p:bldLst>
      <p:bldP spid="10854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200" dirty="0" smtClean="0">
                <a:ea typeface="宋体" pitchFamily="2" charset="-122"/>
              </a:rPr>
              <a:t>3.5.23 </a:t>
            </a:r>
            <a:r>
              <a:rPr lang="en-US" altLang="zh-CN" sz="3200" dirty="0" err="1" smtClean="0">
                <a:ea typeface="宋体" pitchFamily="2" charset="-122"/>
              </a:rPr>
              <a:t>scanf</a:t>
            </a:r>
            <a:r>
              <a:rPr lang="zh-CN" altLang="en-US" sz="3200" dirty="0" smtClean="0">
                <a:ea typeface="宋体" pitchFamily="2" charset="-122"/>
              </a:rPr>
              <a:t>函数多数据输入分隔</a:t>
            </a:r>
            <a:endParaRPr lang="en-US" altLang="zh-CN" sz="3200" dirty="0" smtClean="0">
              <a:ea typeface="宋体" pitchFamily="2" charset="-122"/>
            </a:endParaRPr>
          </a:p>
        </p:txBody>
      </p:sp>
      <p:sp>
        <p:nvSpPr>
          <p:cNvPr id="11776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428597" y="1071547"/>
            <a:ext cx="8358246" cy="5214974"/>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000" smtClean="0">
                <a:ea typeface="宋体" pitchFamily="2" charset="-122"/>
              </a:rPr>
              <a:t>看看输入多个数据的情况，如所示：</a:t>
            </a:r>
          </a:p>
          <a:p>
            <a:pPr eaLnBrk="1" hangingPunct="1">
              <a:lnSpc>
                <a:spcPct val="90000"/>
              </a:lnSpc>
              <a:defRPr/>
            </a:pPr>
            <a:r>
              <a:rPr lang="zh-CN" altLang="en-US" sz="2000" smtClean="0">
                <a:ea typeface="宋体" pitchFamily="2" charset="-122"/>
              </a:rPr>
              <a:t>代码</a:t>
            </a:r>
            <a:r>
              <a:rPr lang="en-US" altLang="zh-CN" sz="2000" smtClean="0">
                <a:ea typeface="宋体" pitchFamily="2" charset="-122"/>
              </a:rPr>
              <a:t>‑  </a:t>
            </a:r>
            <a:r>
              <a:rPr lang="zh-CN" altLang="en-US" sz="2000" smtClean="0">
                <a:ea typeface="宋体" pitchFamily="2" charset="-122"/>
              </a:rPr>
              <a:t>演示</a:t>
            </a:r>
            <a:r>
              <a:rPr lang="en-US" altLang="zh-CN" sz="2000" smtClean="0">
                <a:ea typeface="宋体" pitchFamily="2" charset="-122"/>
              </a:rPr>
              <a:t>scanf</a:t>
            </a:r>
            <a:r>
              <a:rPr lang="zh-CN" altLang="en-US" sz="2000" smtClean="0">
                <a:ea typeface="宋体" pitchFamily="2" charset="-122"/>
              </a:rPr>
              <a:t>函数，输入多个数据</a:t>
            </a:r>
            <a:endParaRPr lang="en-US" altLang="zh-CN" sz="2000" smtClean="0">
              <a:ea typeface="宋体" pitchFamily="2" charset="-122"/>
            </a:endParaRPr>
          </a:p>
          <a:p>
            <a:pPr eaLnBrk="1" hangingPunct="1">
              <a:lnSpc>
                <a:spcPct val="90000"/>
              </a:lnSpc>
              <a:defRPr/>
            </a:pPr>
            <a:r>
              <a:rPr lang="en-US" altLang="zh-CN" sz="2000" smtClean="0">
                <a:ea typeface="宋体" pitchFamily="2" charset="-122"/>
              </a:rPr>
              <a:t>/*</a:t>
            </a:r>
            <a:r>
              <a:rPr lang="zh-CN" altLang="en-US" sz="2000" smtClean="0">
                <a:ea typeface="宋体" pitchFamily="2" charset="-122"/>
              </a:rPr>
              <a:t>本程序演示</a:t>
            </a:r>
            <a:r>
              <a:rPr lang="en-US" altLang="zh-CN" sz="2000" smtClean="0">
                <a:ea typeface="宋体" pitchFamily="2" charset="-122"/>
              </a:rPr>
              <a:t>scanf</a:t>
            </a:r>
            <a:r>
              <a:rPr lang="zh-CN" altLang="en-US" sz="2000" smtClean="0">
                <a:ea typeface="宋体" pitchFamily="2" charset="-122"/>
              </a:rPr>
              <a:t>函数，输入多个数据*</a:t>
            </a:r>
            <a:r>
              <a:rPr lang="en-US" altLang="zh-CN" sz="2000" smtClean="0">
                <a:ea typeface="宋体" pitchFamily="2" charset="-122"/>
              </a:rPr>
              <a:t>/</a:t>
            </a:r>
          </a:p>
          <a:p>
            <a:pPr eaLnBrk="1" hangingPunct="1">
              <a:lnSpc>
                <a:spcPct val="90000"/>
              </a:lnSpc>
              <a:defRPr/>
            </a:pPr>
            <a:r>
              <a:rPr lang="en-US" altLang="zh-CN" sz="2000" smtClean="0">
                <a:ea typeface="宋体" pitchFamily="2" charset="-122"/>
              </a:rPr>
              <a:t>#include &lt;stdio.h&gt;</a:t>
            </a:r>
          </a:p>
          <a:p>
            <a:pPr eaLnBrk="1" hangingPunct="1">
              <a:lnSpc>
                <a:spcPct val="90000"/>
              </a:lnSpc>
              <a:defRPr/>
            </a:pPr>
            <a:endParaRPr lang="en-US" altLang="zh-CN" sz="2000" smtClean="0">
              <a:ea typeface="宋体" pitchFamily="2" charset="-122"/>
            </a:endParaRPr>
          </a:p>
          <a:p>
            <a:pPr eaLnBrk="1" hangingPunct="1">
              <a:lnSpc>
                <a:spcPct val="90000"/>
              </a:lnSpc>
              <a:defRPr/>
            </a:pPr>
            <a:r>
              <a:rPr lang="en-US" altLang="zh-CN" sz="2000" smtClean="0">
                <a:ea typeface="宋体" pitchFamily="2" charset="-122"/>
              </a:rPr>
              <a:t>void main(void)</a:t>
            </a:r>
          </a:p>
          <a:p>
            <a:pPr eaLnBrk="1" hangingPunct="1">
              <a:lnSpc>
                <a:spcPct val="90000"/>
              </a:lnSpc>
              <a:defRPr/>
            </a:pPr>
            <a:r>
              <a:rPr lang="en-US" altLang="zh-CN" sz="2000" smtClean="0">
                <a:ea typeface="宋体" pitchFamily="2" charset="-122"/>
              </a:rPr>
              <a:t>{</a:t>
            </a:r>
          </a:p>
          <a:p>
            <a:pPr eaLnBrk="1" hangingPunct="1">
              <a:lnSpc>
                <a:spcPct val="90000"/>
              </a:lnSpc>
              <a:defRPr/>
            </a:pPr>
            <a:r>
              <a:rPr lang="en-US" altLang="zh-CN" sz="2000" smtClean="0">
                <a:ea typeface="宋体" pitchFamily="2" charset="-122"/>
              </a:rPr>
              <a:t>int i_var1=0;</a:t>
            </a:r>
          </a:p>
          <a:p>
            <a:pPr eaLnBrk="1" hangingPunct="1">
              <a:lnSpc>
                <a:spcPct val="90000"/>
              </a:lnSpc>
              <a:defRPr/>
            </a:pPr>
            <a:r>
              <a:rPr lang="en-US" altLang="zh-CN" sz="2000" smtClean="0">
                <a:ea typeface="宋体" pitchFamily="2" charset="-122"/>
              </a:rPr>
              <a:t>int i_var2=0;</a:t>
            </a:r>
          </a:p>
          <a:p>
            <a:pPr eaLnBrk="1" hangingPunct="1">
              <a:lnSpc>
                <a:spcPct val="90000"/>
              </a:lnSpc>
              <a:defRPr/>
            </a:pPr>
            <a:r>
              <a:rPr lang="en-US" altLang="zh-CN" sz="2000" smtClean="0">
                <a:ea typeface="宋体" pitchFamily="2" charset="-122"/>
              </a:rPr>
              <a:t>int i_var3=0;</a:t>
            </a:r>
          </a:p>
          <a:p>
            <a:pPr eaLnBrk="1" hangingPunct="1">
              <a:lnSpc>
                <a:spcPct val="90000"/>
              </a:lnSpc>
              <a:defRPr/>
            </a:pPr>
            <a:r>
              <a:rPr lang="en-US" altLang="zh-CN" sz="2000" smtClean="0">
                <a:ea typeface="宋体" pitchFamily="2" charset="-122"/>
              </a:rPr>
              <a:t>printf("\nPlease input 3 numbers,separate by space:");</a:t>
            </a:r>
          </a:p>
          <a:p>
            <a:pPr eaLnBrk="1" hangingPunct="1">
              <a:lnSpc>
                <a:spcPct val="90000"/>
              </a:lnSpc>
              <a:defRPr/>
            </a:pPr>
            <a:r>
              <a:rPr lang="en-US" altLang="zh-CN" sz="2000" smtClean="0">
                <a:ea typeface="宋体" pitchFamily="2" charset="-122"/>
              </a:rPr>
              <a:t>scanf("%d%d%d",&amp;i_var1,&amp;i_var2,&amp;i_var3);</a:t>
            </a:r>
          </a:p>
          <a:p>
            <a:pPr eaLnBrk="1" hangingPunct="1">
              <a:lnSpc>
                <a:spcPct val="90000"/>
              </a:lnSpc>
              <a:defRPr/>
            </a:pPr>
            <a:r>
              <a:rPr lang="en-US" altLang="zh-CN" sz="2000" smtClean="0">
                <a:ea typeface="宋体" pitchFamily="2" charset="-122"/>
              </a:rPr>
              <a:t>printf("\nYour inputed is %d,%d,%d",i_var1,i_var2,i_var3);</a:t>
            </a:r>
          </a:p>
          <a:p>
            <a:pPr eaLnBrk="1" hangingPunct="1">
              <a:lnSpc>
                <a:spcPct val="90000"/>
              </a:lnSpc>
              <a:defRPr/>
            </a:pPr>
            <a:r>
              <a:rPr lang="en-US" altLang="zh-CN" sz="2000" smtClean="0">
                <a:ea typeface="宋体" pitchFamily="2" charset="-122"/>
              </a:rPr>
              <a:t>}</a:t>
            </a:r>
          </a:p>
        </p:txBody>
      </p:sp>
    </p:spTree>
  </p:cSld>
  <p:clrMapOvr>
    <a:masterClrMapping/>
  </p:clrMapOvr>
  <p:timing>
    <p:tnLst>
      <p:par>
        <p:cTn id="1" dur="indefinite" restart="never" nodeType="tmRoot"/>
      </p:par>
    </p:tnLst>
    <p:bldLst>
      <p:bldP spid="10854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3.5.24</a:t>
            </a:r>
            <a:r>
              <a:rPr lang="zh-CN" altLang="en-US" dirty="0" smtClean="0">
                <a:ea typeface="宋体" pitchFamily="2" charset="-122"/>
              </a:rPr>
              <a:t> </a:t>
            </a:r>
            <a:r>
              <a:rPr lang="en-US" altLang="zh-CN" dirty="0" err="1" smtClean="0">
                <a:ea typeface="宋体" pitchFamily="2" charset="-122"/>
              </a:rPr>
              <a:t>scanf</a:t>
            </a:r>
            <a:r>
              <a:rPr lang="zh-CN" altLang="en-US" dirty="0" smtClean="0">
                <a:ea typeface="宋体" pitchFamily="2" charset="-122"/>
              </a:rPr>
              <a:t>函数格式字符</a:t>
            </a:r>
            <a:endParaRPr lang="en-US" altLang="zh-CN" dirty="0" smtClean="0">
              <a:ea typeface="宋体" pitchFamily="2" charset="-122"/>
            </a:endParaRPr>
          </a:p>
        </p:txBody>
      </p:sp>
      <p:sp>
        <p:nvSpPr>
          <p:cNvPr id="11878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0" y="1071546"/>
            <a:ext cx="9144000" cy="5286412"/>
          </a:xfrm>
        </p:spPr>
        <p:style>
          <a:lnRef idx="0">
            <a:scrgbClr r="0" g="0" b="0"/>
          </a:lnRef>
          <a:fillRef idx="1003">
            <a:schemeClr val="dk2"/>
          </a:fillRef>
          <a:effectRef idx="0">
            <a:scrgbClr r="0" g="0" b="0"/>
          </a:effectRef>
          <a:fontRef idx="major"/>
        </p:style>
        <p:txBody>
          <a:bodyPr/>
          <a:lstStyle/>
          <a:p>
            <a:pPr eaLnBrk="1" hangingPunct="1">
              <a:defRPr/>
            </a:pPr>
            <a:r>
              <a:rPr lang="en-US" altLang="zh-CN" sz="2000" smtClean="0">
                <a:ea typeface="宋体" pitchFamily="2" charset="-122"/>
              </a:rPr>
              <a:t>scanf</a:t>
            </a:r>
            <a:r>
              <a:rPr lang="zh-CN" altLang="en-US" sz="2000" smtClean="0">
                <a:ea typeface="宋体" pitchFamily="2" charset="-122"/>
              </a:rPr>
              <a:t>函数的格式字符串由以下三类字符组成：</a:t>
            </a:r>
          </a:p>
          <a:p>
            <a:pPr eaLnBrk="1" hangingPunct="1">
              <a:defRPr/>
            </a:pPr>
            <a:r>
              <a:rPr lang="zh-CN" altLang="en-US" sz="2000" smtClean="0">
                <a:ea typeface="宋体" pitchFamily="2" charset="-122"/>
              </a:rPr>
              <a:t>（</a:t>
            </a:r>
            <a:r>
              <a:rPr lang="en-US" altLang="zh-CN" sz="2000" smtClean="0">
                <a:ea typeface="宋体" pitchFamily="2" charset="-122"/>
              </a:rPr>
              <a:t>1</a:t>
            </a:r>
            <a:r>
              <a:rPr lang="zh-CN" altLang="en-US" sz="2000" smtClean="0">
                <a:ea typeface="宋体" pitchFamily="2" charset="-122"/>
              </a:rPr>
              <a:t>）格式符</a:t>
            </a:r>
          </a:p>
          <a:p>
            <a:pPr eaLnBrk="1" hangingPunct="1">
              <a:defRPr/>
            </a:pPr>
            <a:r>
              <a:rPr lang="zh-CN" altLang="en-US" sz="2000" smtClean="0">
                <a:ea typeface="宋体" pitchFamily="2" charset="-122"/>
              </a:rPr>
              <a:t>和</a:t>
            </a:r>
            <a:r>
              <a:rPr lang="en-US" altLang="zh-CN" sz="2000" smtClean="0">
                <a:ea typeface="宋体" pitchFamily="2" charset="-122"/>
              </a:rPr>
              <a:t>printf</a:t>
            </a:r>
            <a:r>
              <a:rPr lang="zh-CN" altLang="en-US" sz="2000" smtClean="0">
                <a:ea typeface="宋体" pitchFamily="2" charset="-122"/>
              </a:rPr>
              <a:t>函数类似，</a:t>
            </a:r>
            <a:r>
              <a:rPr lang="en-US" altLang="zh-CN" sz="2000" smtClean="0">
                <a:ea typeface="宋体" pitchFamily="2" charset="-122"/>
              </a:rPr>
              <a:t>scanf</a:t>
            </a:r>
            <a:r>
              <a:rPr lang="zh-CN" altLang="en-US" sz="2000" smtClean="0">
                <a:ea typeface="宋体" pitchFamily="2" charset="-122"/>
              </a:rPr>
              <a:t>函数的格式字符串以</a:t>
            </a:r>
            <a:r>
              <a:rPr lang="en-US" altLang="zh-CN" sz="2000" smtClean="0">
                <a:ea typeface="宋体" pitchFamily="2" charset="-122"/>
              </a:rPr>
              <a:t>%</a:t>
            </a:r>
            <a:r>
              <a:rPr lang="zh-CN" altLang="en-US" sz="2000" smtClean="0">
                <a:ea typeface="宋体" pitchFamily="2" charset="-122"/>
              </a:rPr>
              <a:t>开始，以一个格式字符结束，中间可以插入附加的字符。格式符告诉了</a:t>
            </a:r>
            <a:r>
              <a:rPr lang="en-US" altLang="zh-CN" sz="2000" smtClean="0">
                <a:ea typeface="宋体" pitchFamily="2" charset="-122"/>
              </a:rPr>
              <a:t>scanf</a:t>
            </a:r>
            <a:r>
              <a:rPr lang="zh-CN" altLang="en-US" sz="2000" smtClean="0">
                <a:ea typeface="宋体" pitchFamily="2" charset="-122"/>
              </a:rPr>
              <a:t>函数该读取什么样的数据。</a:t>
            </a:r>
          </a:p>
          <a:p>
            <a:pPr eaLnBrk="1" hangingPunct="1">
              <a:defRPr/>
            </a:pPr>
            <a:r>
              <a:rPr lang="zh-CN" altLang="en-US" sz="2000" smtClean="0">
                <a:ea typeface="宋体" pitchFamily="2" charset="-122"/>
              </a:rPr>
              <a:t>（</a:t>
            </a:r>
            <a:r>
              <a:rPr lang="en-US" altLang="zh-CN" sz="2000" smtClean="0">
                <a:ea typeface="宋体" pitchFamily="2" charset="-122"/>
              </a:rPr>
              <a:t>2</a:t>
            </a:r>
            <a:r>
              <a:rPr lang="zh-CN" altLang="en-US" sz="2000" smtClean="0">
                <a:ea typeface="宋体" pitchFamily="2" charset="-122"/>
              </a:rPr>
              <a:t>）空白符</a:t>
            </a:r>
          </a:p>
          <a:p>
            <a:pPr eaLnBrk="1" hangingPunct="1">
              <a:defRPr/>
            </a:pPr>
            <a:r>
              <a:rPr lang="zh-CN" altLang="en-US" sz="2000" smtClean="0">
                <a:ea typeface="宋体" pitchFamily="2" charset="-122"/>
              </a:rPr>
              <a:t>空白符可以是空格</a:t>
            </a:r>
            <a:r>
              <a:rPr lang="en-US" altLang="zh-CN" sz="2000" smtClean="0">
                <a:ea typeface="宋体" pitchFamily="2" charset="-122"/>
              </a:rPr>
              <a:t>(space</a:t>
            </a:r>
            <a:r>
              <a:rPr lang="zh-CN" altLang="en-US" sz="2000" smtClean="0">
                <a:ea typeface="宋体" pitchFamily="2" charset="-122"/>
              </a:rPr>
              <a:t>，用空格键输入</a:t>
            </a:r>
            <a:r>
              <a:rPr lang="en-US" altLang="zh-CN" sz="2000" smtClean="0">
                <a:ea typeface="宋体" pitchFamily="2" charset="-122"/>
              </a:rPr>
              <a:t>)</a:t>
            </a:r>
            <a:r>
              <a:rPr lang="zh-CN" altLang="en-US" sz="2000" smtClean="0">
                <a:ea typeface="宋体" pitchFamily="2" charset="-122"/>
              </a:rPr>
              <a:t>、制表符</a:t>
            </a:r>
            <a:r>
              <a:rPr lang="en-US" altLang="zh-CN" sz="2000" smtClean="0">
                <a:ea typeface="宋体" pitchFamily="2" charset="-122"/>
              </a:rPr>
              <a:t>(tab</a:t>
            </a:r>
            <a:r>
              <a:rPr lang="zh-CN" altLang="en-US" sz="2000" smtClean="0">
                <a:ea typeface="宋体" pitchFamily="2" charset="-122"/>
              </a:rPr>
              <a:t>，用</a:t>
            </a:r>
            <a:r>
              <a:rPr lang="en-US" altLang="zh-CN" sz="2000" smtClean="0">
                <a:ea typeface="宋体" pitchFamily="2" charset="-122"/>
              </a:rPr>
              <a:t>Tab</a:t>
            </a:r>
            <a:r>
              <a:rPr lang="zh-CN" altLang="en-US" sz="2000" smtClean="0">
                <a:ea typeface="宋体" pitchFamily="2" charset="-122"/>
              </a:rPr>
              <a:t>键输入</a:t>
            </a:r>
            <a:r>
              <a:rPr lang="en-US" altLang="zh-CN" sz="2000" smtClean="0">
                <a:ea typeface="宋体" pitchFamily="2" charset="-122"/>
              </a:rPr>
              <a:t>)</a:t>
            </a:r>
            <a:r>
              <a:rPr lang="zh-CN" altLang="en-US" sz="2000" smtClean="0">
                <a:ea typeface="宋体" pitchFamily="2" charset="-122"/>
              </a:rPr>
              <a:t>和新行符</a:t>
            </a:r>
            <a:r>
              <a:rPr lang="en-US" altLang="zh-CN" sz="2000" smtClean="0">
                <a:ea typeface="宋体" pitchFamily="2" charset="-122"/>
              </a:rPr>
              <a:t>(newline</a:t>
            </a:r>
            <a:r>
              <a:rPr lang="zh-CN" altLang="en-US" sz="2000" smtClean="0">
                <a:ea typeface="宋体" pitchFamily="2" charset="-122"/>
              </a:rPr>
              <a:t>，用回车键输入</a:t>
            </a:r>
            <a:r>
              <a:rPr lang="en-US" altLang="zh-CN" sz="2000" smtClean="0">
                <a:ea typeface="宋体" pitchFamily="2" charset="-122"/>
              </a:rPr>
              <a:t>)</a:t>
            </a:r>
            <a:r>
              <a:rPr lang="zh-CN" altLang="en-US" sz="2000" smtClean="0">
                <a:ea typeface="宋体" pitchFamily="2" charset="-122"/>
              </a:rPr>
              <a:t>，或者它们的组合，如：</a:t>
            </a:r>
          </a:p>
          <a:p>
            <a:pPr eaLnBrk="1" hangingPunct="1">
              <a:defRPr/>
            </a:pPr>
            <a:r>
              <a:rPr lang="zh-CN" altLang="en-US" sz="2000" smtClean="0">
                <a:ea typeface="宋体" pitchFamily="2" charset="-122"/>
              </a:rPr>
              <a:t>□□→→↙都是表示空白。</a:t>
            </a:r>
          </a:p>
          <a:p>
            <a:pPr eaLnBrk="1" hangingPunct="1">
              <a:defRPr/>
            </a:pPr>
            <a:r>
              <a:rPr lang="zh-CN" altLang="en-US" sz="2000" smtClean="0">
                <a:ea typeface="宋体" pitchFamily="2" charset="-122"/>
              </a:rPr>
              <a:t>（</a:t>
            </a:r>
            <a:r>
              <a:rPr lang="en-US" altLang="zh-CN" sz="2000" smtClean="0">
                <a:ea typeface="宋体" pitchFamily="2" charset="-122"/>
              </a:rPr>
              <a:t>3</a:t>
            </a:r>
            <a:r>
              <a:rPr lang="zh-CN" altLang="en-US" sz="2000" smtClean="0">
                <a:ea typeface="宋体" pitchFamily="2" charset="-122"/>
              </a:rPr>
              <a:t>）非空白符</a:t>
            </a:r>
          </a:p>
          <a:p>
            <a:pPr eaLnBrk="1" hangingPunct="1">
              <a:defRPr/>
            </a:pPr>
            <a:r>
              <a:rPr lang="zh-CN" altLang="en-US" sz="2000" smtClean="0">
                <a:ea typeface="宋体" pitchFamily="2" charset="-122"/>
              </a:rPr>
              <a:t>除去格式说明符合空白符之外，就是非空白符。非空白符在用户输入的时候，也必须一并输入。非空白符使</a:t>
            </a:r>
            <a:r>
              <a:rPr lang="en-US" altLang="zh-CN" sz="2000" smtClean="0">
                <a:ea typeface="宋体" pitchFamily="2" charset="-122"/>
              </a:rPr>
              <a:t>scanf() </a:t>
            </a:r>
            <a:r>
              <a:rPr lang="zh-CN" altLang="en-US" sz="2000" smtClean="0">
                <a:ea typeface="宋体" pitchFamily="2" charset="-122"/>
              </a:rPr>
              <a:t>在缓冲区中读一个匹配的字符并将这个字符忽略。例如，</a:t>
            </a:r>
            <a:r>
              <a:rPr lang="en-US" altLang="zh-CN" sz="2000" smtClean="0">
                <a:ea typeface="宋体" pitchFamily="2" charset="-122"/>
              </a:rPr>
              <a:t>"%d,%d"</a:t>
            </a:r>
            <a:r>
              <a:rPr lang="zh-CN" altLang="en-US" sz="2000" smtClean="0">
                <a:ea typeface="宋体" pitchFamily="2" charset="-122"/>
              </a:rPr>
              <a:t>使</a:t>
            </a:r>
            <a:r>
              <a:rPr lang="en-US" altLang="zh-CN" sz="2000" smtClean="0">
                <a:ea typeface="宋体" pitchFamily="2" charset="-122"/>
              </a:rPr>
              <a:t>scanf()</a:t>
            </a:r>
            <a:r>
              <a:rPr lang="zh-CN" altLang="en-US" sz="2000" smtClean="0">
                <a:ea typeface="宋体" pitchFamily="2" charset="-122"/>
              </a:rPr>
              <a:t>先读入一个整数，接着必须要读入一个逗号，读入到逗号后，表示格式匹配，将读入的逗号丢弃，而不像读入的整数存储到某个内存空间。读入逗号后，接着读入另一个整数。如发现不能匹配格式字符串，比如没有读到逗号，</a:t>
            </a:r>
            <a:r>
              <a:rPr lang="en-US" altLang="zh-CN" sz="2000" smtClean="0">
                <a:ea typeface="宋体" pitchFamily="2" charset="-122"/>
              </a:rPr>
              <a:t>scanf()</a:t>
            </a:r>
            <a:r>
              <a:rPr lang="zh-CN" altLang="en-US" sz="2000" smtClean="0">
                <a:ea typeface="宋体" pitchFamily="2" charset="-122"/>
              </a:rPr>
              <a:t>返回，读入失败。</a:t>
            </a:r>
          </a:p>
        </p:txBody>
      </p:sp>
    </p:spTree>
  </p:cSld>
  <p:clrMapOvr>
    <a:masterClrMapping/>
  </p:clrMapOvr>
  <p:timing>
    <p:tnLst>
      <p:par>
        <p:cTn id="1" dur="indefinite" restart="never" nodeType="tmRoot"/>
      </p:par>
    </p:tnLst>
    <p:bldLst>
      <p:bldP spid="10854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3.5.25scanf</a:t>
            </a:r>
            <a:r>
              <a:rPr lang="zh-CN" altLang="en-US" dirty="0" smtClean="0">
                <a:ea typeface="宋体" pitchFamily="2" charset="-122"/>
              </a:rPr>
              <a:t>函数使用说明</a:t>
            </a:r>
            <a:endParaRPr lang="en-US" altLang="zh-CN" dirty="0" smtClean="0">
              <a:ea typeface="宋体" pitchFamily="2" charset="-122"/>
            </a:endParaRPr>
          </a:p>
        </p:txBody>
      </p:sp>
      <p:sp>
        <p:nvSpPr>
          <p:cNvPr id="11981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9" name="Rectangle 3"/>
          <p:cNvSpPr>
            <a:spLocks noGrp="1" noChangeArrowheads="1"/>
          </p:cNvSpPr>
          <p:nvPr>
            <p:ph type="body" idx="1"/>
          </p:nvPr>
        </p:nvSpPr>
        <p:spPr>
          <a:xfrm>
            <a:off x="214282" y="1071546"/>
            <a:ext cx="8929719" cy="5572164"/>
          </a:xfrm>
        </p:spPr>
        <p:style>
          <a:lnRef idx="0">
            <a:scrgbClr r="0" g="0" b="0"/>
          </a:lnRef>
          <a:fillRef idx="1003">
            <a:schemeClr val="dk2"/>
          </a:fillRef>
          <a:effectRef idx="0">
            <a:scrgbClr r="0" g="0" b="0"/>
          </a:effectRef>
          <a:fontRef idx="major"/>
        </p:style>
        <p:txBody>
          <a:bodyPr/>
          <a:lstStyle/>
          <a:p>
            <a:pPr eaLnBrk="1" hangingPunct="1">
              <a:defRPr/>
            </a:pPr>
            <a:r>
              <a:rPr lang="zh-CN" altLang="en-US" sz="1800" dirty="0" smtClean="0">
                <a:ea typeface="宋体" pitchFamily="2" charset="-122"/>
              </a:rPr>
              <a:t>下面对</a:t>
            </a:r>
            <a:r>
              <a:rPr lang="en-US" altLang="zh-CN" sz="1800" dirty="0" err="1" smtClean="0">
                <a:ea typeface="宋体" pitchFamily="2" charset="-122"/>
              </a:rPr>
              <a:t>scanf</a:t>
            </a:r>
            <a:r>
              <a:rPr lang="zh-CN" altLang="en-US" sz="1800" dirty="0" smtClean="0">
                <a:ea typeface="宋体" pitchFamily="2" charset="-122"/>
              </a:rPr>
              <a:t>函数的使用进行解说。</a:t>
            </a:r>
          </a:p>
          <a:p>
            <a:pPr eaLnBrk="1" hangingPunct="1">
              <a:defRPr/>
            </a:pPr>
            <a:r>
              <a:rPr lang="zh-CN" altLang="en-US" sz="1800" dirty="0" smtClean="0">
                <a:ea typeface="宋体" pitchFamily="2" charset="-122"/>
              </a:rPr>
              <a:t>（</a:t>
            </a:r>
            <a:r>
              <a:rPr lang="en-US" altLang="zh-CN" sz="1800" dirty="0" smtClean="0">
                <a:ea typeface="宋体" pitchFamily="2" charset="-122"/>
              </a:rPr>
              <a:t>1</a:t>
            </a:r>
            <a:r>
              <a:rPr lang="zh-CN" altLang="en-US" sz="1800" dirty="0" smtClean="0">
                <a:ea typeface="宋体" pitchFamily="2" charset="-122"/>
              </a:rPr>
              <a:t>）可以指定输入的数据所占据的字符个数，</a:t>
            </a:r>
            <a:r>
              <a:rPr lang="en-US" altLang="zh-CN" sz="1800" dirty="0" err="1" smtClean="0">
                <a:ea typeface="宋体" pitchFamily="2" charset="-122"/>
              </a:rPr>
              <a:t>scanf</a:t>
            </a:r>
            <a:r>
              <a:rPr lang="zh-CN" altLang="en-US" sz="1800" dirty="0" smtClean="0">
                <a:ea typeface="宋体" pitchFamily="2" charset="-122"/>
              </a:rPr>
              <a:t>函数自动按照指示截取所需长度的数据。如：</a:t>
            </a:r>
          </a:p>
          <a:p>
            <a:pPr eaLnBrk="1" hangingPunct="1">
              <a:defRPr/>
            </a:pPr>
            <a:r>
              <a:rPr lang="en-US" altLang="zh-CN" sz="1800" dirty="0" err="1" smtClean="0">
                <a:ea typeface="宋体" pitchFamily="2" charset="-122"/>
              </a:rPr>
              <a:t>int</a:t>
            </a:r>
            <a:r>
              <a:rPr lang="en-US" altLang="zh-CN" sz="1800" dirty="0" smtClean="0">
                <a:ea typeface="宋体" pitchFamily="2" charset="-122"/>
              </a:rPr>
              <a:t> </a:t>
            </a:r>
            <a:r>
              <a:rPr lang="en-US" altLang="zh-CN" sz="1800" dirty="0" err="1" smtClean="0">
                <a:ea typeface="宋体" pitchFamily="2" charset="-122"/>
              </a:rPr>
              <a:t>i_width,i_length</a:t>
            </a:r>
            <a:r>
              <a:rPr lang="en-US" altLang="zh-CN" sz="1800" dirty="0" smtClean="0">
                <a:ea typeface="宋体" pitchFamily="2" charset="-122"/>
              </a:rPr>
              <a:t>;</a:t>
            </a:r>
          </a:p>
          <a:p>
            <a:pPr eaLnBrk="1" hangingPunct="1">
              <a:defRPr/>
            </a:pPr>
            <a:r>
              <a:rPr lang="en-US" altLang="zh-CN" sz="1800" dirty="0" err="1" smtClean="0">
                <a:ea typeface="宋体" pitchFamily="2" charset="-122"/>
              </a:rPr>
              <a:t>scanf</a:t>
            </a:r>
            <a:r>
              <a:rPr lang="en-US" altLang="zh-CN" sz="1800" dirty="0" smtClean="0">
                <a:ea typeface="宋体" pitchFamily="2" charset="-122"/>
              </a:rPr>
              <a:t>(%3d%3d,&amp;i_width,&amp;i_length);</a:t>
            </a:r>
          </a:p>
          <a:p>
            <a:pPr eaLnBrk="1" hangingPunct="1">
              <a:defRPr/>
            </a:pPr>
            <a:r>
              <a:rPr lang="zh-CN" altLang="en-US" sz="1800" dirty="0" smtClean="0">
                <a:ea typeface="宋体" pitchFamily="2" charset="-122"/>
              </a:rPr>
              <a:t>用户输入：</a:t>
            </a:r>
            <a:r>
              <a:rPr lang="en-US" altLang="zh-CN" sz="1800" dirty="0" smtClean="0">
                <a:ea typeface="宋体" pitchFamily="2" charset="-122"/>
              </a:rPr>
              <a:t>1234567↙</a:t>
            </a:r>
          </a:p>
          <a:p>
            <a:pPr eaLnBrk="1" hangingPunct="1">
              <a:defRPr/>
            </a:pPr>
            <a:r>
              <a:rPr lang="zh-CN" altLang="en-US" sz="1800" dirty="0" smtClean="0">
                <a:ea typeface="宋体" pitchFamily="2" charset="-122"/>
              </a:rPr>
              <a:t>（</a:t>
            </a:r>
            <a:r>
              <a:rPr lang="en-US" altLang="zh-CN" sz="1800" dirty="0" smtClean="0">
                <a:ea typeface="宋体" pitchFamily="2" charset="-122"/>
              </a:rPr>
              <a:t>2</a:t>
            </a:r>
            <a:r>
              <a:rPr lang="zh-CN" altLang="en-US" sz="1800" dirty="0" smtClean="0">
                <a:ea typeface="宋体" pitchFamily="2" charset="-122"/>
              </a:rPr>
              <a:t>）</a:t>
            </a:r>
            <a:r>
              <a:rPr lang="en-US" altLang="zh-CN" sz="1800" dirty="0" smtClean="0">
                <a:ea typeface="宋体" pitchFamily="2" charset="-122"/>
              </a:rPr>
              <a:t>%</a:t>
            </a:r>
            <a:r>
              <a:rPr lang="zh-CN" altLang="en-US" sz="1800" dirty="0" smtClean="0">
                <a:ea typeface="宋体" pitchFamily="2" charset="-122"/>
              </a:rPr>
              <a:t>后面的*格式符，用来表示在解析时，将读入的数据忽略不赋给任何变量。如：</a:t>
            </a:r>
          </a:p>
          <a:p>
            <a:pPr eaLnBrk="1" hangingPunct="1">
              <a:defRPr/>
            </a:pPr>
            <a:r>
              <a:rPr lang="en-US" altLang="zh-CN" sz="1800" dirty="0" err="1" smtClean="0">
                <a:ea typeface="宋体" pitchFamily="2" charset="-122"/>
              </a:rPr>
              <a:t>int</a:t>
            </a:r>
            <a:r>
              <a:rPr lang="en-US" altLang="zh-CN" sz="1800" dirty="0" smtClean="0">
                <a:ea typeface="宋体" pitchFamily="2" charset="-122"/>
              </a:rPr>
              <a:t> </a:t>
            </a:r>
            <a:r>
              <a:rPr lang="en-US" altLang="zh-CN" sz="1800" dirty="0" err="1" smtClean="0">
                <a:ea typeface="宋体" pitchFamily="2" charset="-122"/>
              </a:rPr>
              <a:t>i_width,i_length</a:t>
            </a:r>
            <a:r>
              <a:rPr lang="en-US" altLang="zh-CN" sz="1800" dirty="0" smtClean="0">
                <a:ea typeface="宋体" pitchFamily="2" charset="-122"/>
              </a:rPr>
              <a:t>;</a:t>
            </a:r>
          </a:p>
          <a:p>
            <a:pPr eaLnBrk="1" hangingPunct="1">
              <a:defRPr/>
            </a:pPr>
            <a:r>
              <a:rPr lang="en-US" altLang="zh-CN" sz="1800" dirty="0" err="1" smtClean="0">
                <a:ea typeface="宋体" pitchFamily="2" charset="-122"/>
              </a:rPr>
              <a:t>scanf</a:t>
            </a:r>
            <a:r>
              <a:rPr lang="en-US" altLang="zh-CN" sz="1800" dirty="0" smtClean="0">
                <a:ea typeface="宋体" pitchFamily="2" charset="-122"/>
              </a:rPr>
              <a:t>(“%d %*d %</a:t>
            </a:r>
            <a:r>
              <a:rPr lang="en-US" altLang="zh-CN" sz="1800" dirty="0" err="1" smtClean="0">
                <a:ea typeface="宋体" pitchFamily="2" charset="-122"/>
              </a:rPr>
              <a:t>d”,&amp;i_width,&amp;i_length</a:t>
            </a:r>
            <a:r>
              <a:rPr lang="en-US" altLang="zh-CN" sz="1800" dirty="0" smtClean="0">
                <a:ea typeface="宋体" pitchFamily="2" charset="-122"/>
              </a:rPr>
              <a:t>);</a:t>
            </a:r>
          </a:p>
          <a:p>
            <a:pPr eaLnBrk="1" hangingPunct="1">
              <a:defRPr/>
            </a:pPr>
            <a:r>
              <a:rPr lang="zh-CN" altLang="en-US" sz="1800" dirty="0" smtClean="0">
                <a:ea typeface="宋体" pitchFamily="2" charset="-122"/>
              </a:rPr>
              <a:t>（</a:t>
            </a:r>
            <a:r>
              <a:rPr lang="en-US" altLang="zh-CN" sz="1800" dirty="0" smtClean="0">
                <a:ea typeface="宋体" pitchFamily="2" charset="-122"/>
              </a:rPr>
              <a:t>3</a:t>
            </a:r>
            <a:r>
              <a:rPr lang="zh-CN" altLang="en-US" sz="1800" dirty="0" smtClean="0">
                <a:ea typeface="宋体" pitchFamily="2" charset="-122"/>
              </a:rPr>
              <a:t>）输入数据时不能指定精度。如：</a:t>
            </a:r>
          </a:p>
          <a:p>
            <a:pPr eaLnBrk="1" hangingPunct="1">
              <a:defRPr/>
            </a:pPr>
            <a:r>
              <a:rPr lang="en-US" altLang="zh-CN" sz="1800" dirty="0" smtClean="0">
                <a:ea typeface="宋体" pitchFamily="2" charset="-122"/>
              </a:rPr>
              <a:t>float </a:t>
            </a:r>
            <a:r>
              <a:rPr lang="en-US" altLang="zh-CN" sz="1800" dirty="0" err="1" smtClean="0">
                <a:ea typeface="宋体" pitchFamily="2" charset="-122"/>
              </a:rPr>
              <a:t>f_radio</a:t>
            </a:r>
            <a:r>
              <a:rPr lang="en-US" altLang="zh-CN" sz="1800" dirty="0" smtClean="0">
                <a:ea typeface="宋体" pitchFamily="2" charset="-122"/>
              </a:rPr>
              <a:t>;</a:t>
            </a:r>
          </a:p>
          <a:p>
            <a:pPr eaLnBrk="1" hangingPunct="1">
              <a:defRPr/>
            </a:pPr>
            <a:r>
              <a:rPr lang="en-US" altLang="zh-CN" sz="1800" dirty="0" err="1" smtClean="0">
                <a:ea typeface="宋体" pitchFamily="2" charset="-122"/>
              </a:rPr>
              <a:t>scanf</a:t>
            </a:r>
            <a:r>
              <a:rPr lang="en-US" altLang="zh-CN" sz="1800" dirty="0" smtClean="0">
                <a:ea typeface="宋体" pitchFamily="2" charset="-122"/>
              </a:rPr>
              <a:t>(“%7.2f”,&amp;f_raido);  </a:t>
            </a:r>
            <a:r>
              <a:rPr lang="zh-CN" altLang="en-US" sz="1800" dirty="0" smtClean="0">
                <a:ea typeface="宋体" pitchFamily="2" charset="-122"/>
              </a:rPr>
              <a:t>输入</a:t>
            </a:r>
            <a:r>
              <a:rPr lang="en-US" altLang="zh-CN" sz="1800" dirty="0" smtClean="0">
                <a:ea typeface="宋体" pitchFamily="2" charset="-122"/>
              </a:rPr>
              <a:t>double</a:t>
            </a:r>
            <a:r>
              <a:rPr lang="zh-CN" altLang="en-US" sz="1800" dirty="0" smtClean="0">
                <a:ea typeface="宋体" pitchFamily="2" charset="-122"/>
              </a:rPr>
              <a:t>必须用</a:t>
            </a:r>
            <a:r>
              <a:rPr lang="en-US" altLang="zh-CN" sz="1800" dirty="0" smtClean="0">
                <a:ea typeface="宋体" pitchFamily="2" charset="-122"/>
              </a:rPr>
              <a:t>%lf</a:t>
            </a:r>
          </a:p>
          <a:p>
            <a:pPr eaLnBrk="1" hangingPunct="1">
              <a:defRPr/>
            </a:pPr>
            <a:r>
              <a:rPr lang="zh-CN" altLang="en-US" sz="1800" dirty="0" smtClean="0">
                <a:ea typeface="宋体" pitchFamily="2" charset="-122"/>
              </a:rPr>
              <a:t>输入</a:t>
            </a:r>
            <a:r>
              <a:rPr lang="en-US" altLang="zh-CN" sz="1800" dirty="0" smtClean="0">
                <a:ea typeface="宋体" pitchFamily="2" charset="-122"/>
              </a:rPr>
              <a:t>1234567↙</a:t>
            </a:r>
          </a:p>
        </p:txBody>
      </p:sp>
    </p:spTree>
  </p:cSld>
  <p:clrMapOvr>
    <a:masterClrMapping/>
  </p:clrMapOvr>
  <p:timing>
    <p:tnLst>
      <p:par>
        <p:cTn id="1" dur="indefinite" restart="never" nodeType="tmRoot"/>
      </p:par>
    </p:tnLst>
    <p:bldLst>
      <p:bldP spid="10854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2"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3.5.26scanf</a:t>
            </a:r>
            <a:r>
              <a:rPr lang="zh-CN" altLang="en-US" dirty="0" smtClean="0">
                <a:ea typeface="宋体" pitchFamily="2" charset="-122"/>
              </a:rPr>
              <a:t>函数使用注意</a:t>
            </a:r>
            <a:endParaRPr lang="en-US" altLang="zh-CN" dirty="0" smtClean="0">
              <a:ea typeface="宋体" pitchFamily="2" charset="-122"/>
            </a:endParaRPr>
          </a:p>
        </p:txBody>
      </p:sp>
      <p:sp>
        <p:nvSpPr>
          <p:cNvPr id="12083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graphicFrame>
        <p:nvGraphicFramePr>
          <p:cNvPr id="6" name="图示 5"/>
          <p:cNvGraphicFramePr/>
          <p:nvPr/>
        </p:nvGraphicFramePr>
        <p:xfrm>
          <a:off x="500063" y="1143000"/>
          <a:ext cx="8429655" cy="5286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2"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3.5.27</a:t>
            </a:r>
            <a:r>
              <a:rPr lang="zh-CN" altLang="en-US" dirty="0" smtClean="0">
                <a:ea typeface="宋体" pitchFamily="2" charset="-122"/>
              </a:rPr>
              <a:t>字符输入函数</a:t>
            </a:r>
            <a:r>
              <a:rPr lang="en-US" altLang="zh-CN" dirty="0" err="1" smtClean="0">
                <a:ea typeface="宋体" pitchFamily="2" charset="-122"/>
              </a:rPr>
              <a:t>getchar</a:t>
            </a:r>
            <a:endParaRPr lang="en-US" altLang="zh-CN" dirty="0" smtClean="0">
              <a:ea typeface="宋体" pitchFamily="2" charset="-122"/>
            </a:endParaRPr>
          </a:p>
        </p:txBody>
      </p:sp>
      <p:sp>
        <p:nvSpPr>
          <p:cNvPr id="12186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9" name="Rectangle 3"/>
          <p:cNvSpPr>
            <a:spLocks noGrp="1" noChangeArrowheads="1"/>
          </p:cNvSpPr>
          <p:nvPr>
            <p:ph type="body" idx="1"/>
          </p:nvPr>
        </p:nvSpPr>
        <p:spPr>
          <a:xfrm>
            <a:off x="642938" y="1214422"/>
            <a:ext cx="8143904" cy="5022866"/>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zh-CN" altLang="en-US" sz="2000" smtClean="0">
                <a:ea typeface="宋体" pitchFamily="2" charset="-122"/>
              </a:rPr>
              <a:t>有些时候，仅仅为了从键盘得到一个字符输入，此时动用功能强大的</a:t>
            </a:r>
            <a:r>
              <a:rPr lang="en-US" altLang="zh-CN" sz="2000" smtClean="0">
                <a:ea typeface="宋体" pitchFamily="2" charset="-122"/>
              </a:rPr>
              <a:t>scanf</a:t>
            </a:r>
            <a:r>
              <a:rPr lang="zh-CN" altLang="en-US" sz="2000" smtClean="0">
                <a:ea typeface="宋体" pitchFamily="2" charset="-122"/>
              </a:rPr>
              <a:t>函数，则同样有高射炮打蚊子之嫌，</a:t>
            </a:r>
            <a:r>
              <a:rPr lang="en-US" altLang="zh-CN" sz="2000" smtClean="0">
                <a:ea typeface="宋体" pitchFamily="2" charset="-122"/>
              </a:rPr>
              <a:t>C</a:t>
            </a:r>
            <a:r>
              <a:rPr lang="zh-CN" altLang="en-US" sz="2000" smtClean="0">
                <a:ea typeface="宋体" pitchFamily="2" charset="-122"/>
              </a:rPr>
              <a:t>提供了一个库函数</a:t>
            </a:r>
            <a:r>
              <a:rPr lang="en-US" altLang="zh-CN" sz="2000" smtClean="0">
                <a:ea typeface="宋体" pitchFamily="2" charset="-122"/>
              </a:rPr>
              <a:t>getchar</a:t>
            </a:r>
            <a:r>
              <a:rPr lang="zh-CN" altLang="en-US" sz="2000" smtClean="0">
                <a:ea typeface="宋体" pitchFamily="2" charset="-122"/>
              </a:rPr>
              <a:t>来完成这个简单的任务。这个函数和前面介绍的</a:t>
            </a:r>
            <a:r>
              <a:rPr lang="en-US" altLang="zh-CN" sz="2000" smtClean="0">
                <a:ea typeface="宋体" pitchFamily="2" charset="-122"/>
              </a:rPr>
              <a:t>putchar</a:t>
            </a:r>
            <a:r>
              <a:rPr lang="zh-CN" altLang="en-US" sz="2000" smtClean="0">
                <a:ea typeface="宋体" pitchFamily="2" charset="-122"/>
              </a:rPr>
              <a:t>函数刚好相反。</a:t>
            </a:r>
          </a:p>
          <a:p>
            <a:pPr eaLnBrk="1" hangingPunct="1">
              <a:lnSpc>
                <a:spcPct val="90000"/>
              </a:lnSpc>
              <a:defRPr/>
            </a:pPr>
            <a:r>
              <a:rPr lang="en-US" altLang="zh-CN" sz="2000" smtClean="0">
                <a:ea typeface="宋体" pitchFamily="2" charset="-122"/>
              </a:rPr>
              <a:t>getchar </a:t>
            </a:r>
            <a:r>
              <a:rPr lang="zh-CN" altLang="en-US" sz="2000" smtClean="0">
                <a:ea typeface="宋体" pitchFamily="2" charset="-122"/>
              </a:rPr>
              <a:t>函数是得到字符输入函数，其功能是得到用户输入的一个字符。</a:t>
            </a:r>
            <a:r>
              <a:rPr lang="en-US" altLang="zh-CN" sz="2000" smtClean="0">
                <a:ea typeface="宋体" pitchFamily="2" charset="-122"/>
              </a:rPr>
              <a:t>getchar</a:t>
            </a:r>
            <a:r>
              <a:rPr lang="zh-CN" altLang="en-US" sz="2000" smtClean="0">
                <a:ea typeface="宋体" pitchFamily="2" charset="-122"/>
              </a:rPr>
              <a:t>函数是一个标准的</a:t>
            </a:r>
            <a:r>
              <a:rPr lang="en-US" altLang="zh-CN" sz="2000" smtClean="0">
                <a:ea typeface="宋体" pitchFamily="2" charset="-122"/>
              </a:rPr>
              <a:t>C</a:t>
            </a:r>
            <a:r>
              <a:rPr lang="zh-CN" altLang="en-US" sz="2000" smtClean="0">
                <a:ea typeface="宋体" pitchFamily="2" charset="-122"/>
              </a:rPr>
              <a:t>语言库函数，它的函数原型在头文件“</a:t>
            </a:r>
            <a:r>
              <a:rPr lang="en-US" altLang="zh-CN" sz="2000" smtClean="0">
                <a:ea typeface="宋体" pitchFamily="2" charset="-122"/>
              </a:rPr>
              <a:t>stdio.h”</a:t>
            </a:r>
            <a:r>
              <a:rPr lang="zh-CN" altLang="en-US" sz="2000" smtClean="0">
                <a:ea typeface="宋体" pitchFamily="2" charset="-122"/>
              </a:rPr>
              <a:t>中。</a:t>
            </a:r>
            <a:r>
              <a:rPr lang="en-US" altLang="zh-CN" sz="2000" smtClean="0">
                <a:ea typeface="宋体" pitchFamily="2" charset="-122"/>
              </a:rPr>
              <a:t>getchar</a:t>
            </a:r>
            <a:r>
              <a:rPr lang="zh-CN" altLang="en-US" sz="2000" smtClean="0">
                <a:ea typeface="宋体" pitchFamily="2" charset="-122"/>
              </a:rPr>
              <a:t>函数的一般格式是：</a:t>
            </a:r>
          </a:p>
          <a:p>
            <a:pPr eaLnBrk="1" hangingPunct="1">
              <a:lnSpc>
                <a:spcPct val="90000"/>
              </a:lnSpc>
              <a:defRPr/>
            </a:pPr>
            <a:r>
              <a:rPr lang="en-US" altLang="zh-CN" sz="2000" smtClean="0">
                <a:ea typeface="宋体" pitchFamily="2" charset="-122"/>
              </a:rPr>
              <a:t>char ch</a:t>
            </a:r>
            <a:r>
              <a:rPr lang="zh-CN" altLang="en-US" sz="2000" smtClean="0">
                <a:ea typeface="宋体" pitchFamily="2" charset="-122"/>
              </a:rPr>
              <a:t>；</a:t>
            </a:r>
          </a:p>
          <a:p>
            <a:pPr eaLnBrk="1" hangingPunct="1">
              <a:lnSpc>
                <a:spcPct val="90000"/>
              </a:lnSpc>
              <a:defRPr/>
            </a:pPr>
            <a:r>
              <a:rPr lang="en-US" altLang="zh-CN" sz="2000" smtClean="0">
                <a:ea typeface="宋体" pitchFamily="2" charset="-122"/>
              </a:rPr>
              <a:t>ch=getchar();</a:t>
            </a:r>
          </a:p>
          <a:p>
            <a:pPr eaLnBrk="1" hangingPunct="1">
              <a:lnSpc>
                <a:spcPct val="90000"/>
              </a:lnSpc>
              <a:defRPr/>
            </a:pPr>
            <a:r>
              <a:rPr lang="zh-CN" altLang="en-US" sz="2000" smtClean="0">
                <a:ea typeface="宋体" pitchFamily="2" charset="-122"/>
              </a:rPr>
              <a:t>用户输入的字符就赋给了</a:t>
            </a:r>
            <a:r>
              <a:rPr lang="en-US" altLang="zh-CN" sz="2000" smtClean="0">
                <a:ea typeface="宋体" pitchFamily="2" charset="-122"/>
              </a:rPr>
              <a:t>ch</a:t>
            </a:r>
            <a:r>
              <a:rPr lang="zh-CN" altLang="en-US" sz="2000" smtClean="0">
                <a:ea typeface="宋体" pitchFamily="2" charset="-122"/>
              </a:rPr>
              <a:t>变量。</a:t>
            </a:r>
            <a:endParaRPr lang="en-US" altLang="zh-CN" sz="2000" smtClean="0">
              <a:ea typeface="宋体" pitchFamily="2" charset="-122"/>
            </a:endParaRPr>
          </a:p>
          <a:p>
            <a:pPr eaLnBrk="1" hangingPunct="1">
              <a:lnSpc>
                <a:spcPct val="90000"/>
              </a:lnSpc>
              <a:defRPr/>
            </a:pPr>
            <a:r>
              <a:rPr lang="zh-CN" altLang="en-US" sz="2000" smtClean="0">
                <a:ea typeface="宋体" pitchFamily="2" charset="-122"/>
              </a:rPr>
              <a:t>如：</a:t>
            </a:r>
          </a:p>
          <a:p>
            <a:pPr eaLnBrk="1" hangingPunct="1">
              <a:lnSpc>
                <a:spcPct val="90000"/>
              </a:lnSpc>
              <a:defRPr/>
            </a:pPr>
            <a:r>
              <a:rPr lang="en-US" altLang="zh-CN" sz="2000" smtClean="0">
                <a:ea typeface="宋体" pitchFamily="2" charset="-122"/>
              </a:rPr>
              <a:t>char ch;</a:t>
            </a:r>
          </a:p>
          <a:p>
            <a:pPr eaLnBrk="1" hangingPunct="1">
              <a:lnSpc>
                <a:spcPct val="90000"/>
              </a:lnSpc>
              <a:defRPr/>
            </a:pPr>
            <a:r>
              <a:rPr lang="en-US" altLang="zh-CN" sz="2000" smtClean="0">
                <a:ea typeface="宋体" pitchFamily="2" charset="-122"/>
              </a:rPr>
              <a:t>ch=getchar();</a:t>
            </a:r>
          </a:p>
          <a:p>
            <a:pPr eaLnBrk="1" hangingPunct="1">
              <a:lnSpc>
                <a:spcPct val="90000"/>
              </a:lnSpc>
              <a:defRPr/>
            </a:pPr>
            <a:r>
              <a:rPr lang="en-US" altLang="zh-CN" sz="2000" smtClean="0">
                <a:ea typeface="宋体" pitchFamily="2" charset="-122"/>
              </a:rPr>
              <a:t>printf(“%c”,ch);</a:t>
            </a:r>
          </a:p>
        </p:txBody>
      </p:sp>
      <p:sp>
        <p:nvSpPr>
          <p:cNvPr id="11" name="内容占位符 34"/>
          <p:cNvSpPr>
            <a:spLocks noGrp="1"/>
          </p:cNvSpPr>
          <p:nvPr>
            <p:ph idx="1"/>
          </p:nvPr>
        </p:nvSpPr>
        <p:spPr>
          <a:xfrm>
            <a:off x="4572000" y="3286125"/>
            <a:ext cx="4286250" cy="2714625"/>
          </a:xfrm>
        </p:spPr>
        <p:txBody>
          <a:bodyPr/>
          <a:lstStyle/>
          <a:p>
            <a:pPr>
              <a:defRPr/>
            </a:pPr>
            <a:r>
              <a:rPr lang="zh-CN" altLang="en-US" sz="2400" smtClean="0">
                <a:latin typeface="华文隶书" pitchFamily="2" charset="-122"/>
                <a:ea typeface="华文隶书" pitchFamily="2" charset="-122"/>
              </a:rPr>
              <a:t>一般形式</a:t>
            </a:r>
            <a:r>
              <a:rPr lang="zh-CN" altLang="en-US" sz="2400" smtClean="0">
                <a:ea typeface="宋体" pitchFamily="2" charset="-122"/>
              </a:rPr>
              <a:t>：</a:t>
            </a:r>
            <a:endParaRPr lang="en-US" altLang="zh-CN" sz="2400" smtClean="0">
              <a:ea typeface="宋体" pitchFamily="2" charset="-122"/>
            </a:endParaRPr>
          </a:p>
          <a:p>
            <a:pPr>
              <a:buFont typeface="Wingdings" pitchFamily="2" charset="2"/>
              <a:buNone/>
              <a:defRPr/>
            </a:pPr>
            <a:endParaRPr lang="en-US" altLang="zh-CN" sz="2400" smtClean="0">
              <a:ea typeface="宋体" pitchFamily="2" charset="-122"/>
            </a:endParaRPr>
          </a:p>
          <a:p>
            <a:pPr>
              <a:defRPr/>
            </a:pPr>
            <a:r>
              <a:rPr lang="zh-CN" altLang="en-US" sz="2400" b="1" smtClean="0">
                <a:latin typeface="华文隶书" pitchFamily="2" charset="-122"/>
                <a:ea typeface="华文隶书" pitchFamily="2" charset="-122"/>
              </a:rPr>
              <a:t>功能：</a:t>
            </a:r>
            <a:r>
              <a:rPr lang="zh-CN" altLang="en-US" sz="2400" smtClean="0">
                <a:latin typeface="方正舒体" pitchFamily="2" charset="-122"/>
                <a:ea typeface="方正舒体" pitchFamily="2" charset="-122"/>
              </a:rPr>
              <a:t>要求用户从终端（键盘）输入单个字符。</a:t>
            </a:r>
            <a:endParaRPr lang="en-US" altLang="zh-CN" sz="2400" smtClean="0">
              <a:latin typeface="方正舒体" pitchFamily="2" charset="-122"/>
              <a:ea typeface="方正舒体" pitchFamily="2" charset="-122"/>
            </a:endParaRPr>
          </a:p>
          <a:p>
            <a:pPr>
              <a:defRPr/>
            </a:pPr>
            <a:r>
              <a:rPr lang="zh-CN" altLang="en-US" sz="2400" b="1" smtClean="0">
                <a:latin typeface="隶书" pitchFamily="49" charset="-122"/>
                <a:ea typeface="隶书" pitchFamily="49" charset="-122"/>
              </a:rPr>
              <a:t>返回值：</a:t>
            </a:r>
            <a:r>
              <a:rPr lang="zh-CN" altLang="en-US" sz="2400" smtClean="0">
                <a:latin typeface="方正舒体" pitchFamily="2" charset="-122"/>
                <a:ea typeface="方正舒体" pitchFamily="2" charset="-122"/>
              </a:rPr>
              <a:t>从输入设备上得到的字符。</a:t>
            </a:r>
          </a:p>
          <a:p>
            <a:pPr lvl="1">
              <a:defRPr/>
            </a:pPr>
            <a:endParaRPr lang="zh-CN" altLang="en-US" smtClean="0">
              <a:latin typeface="华文隶书" pitchFamily="2" charset="-122"/>
              <a:ea typeface="华文隶书" pitchFamily="2" charset="-122"/>
            </a:endParaRPr>
          </a:p>
        </p:txBody>
      </p:sp>
      <p:sp>
        <p:nvSpPr>
          <p:cNvPr id="12" name="AutoShape 16"/>
          <p:cNvSpPr>
            <a:spLocks noChangeArrowheads="1"/>
          </p:cNvSpPr>
          <p:nvPr/>
        </p:nvSpPr>
        <p:spPr bwMode="gray">
          <a:xfrm>
            <a:off x="6643688" y="3571875"/>
            <a:ext cx="2143125" cy="571500"/>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 </a:t>
            </a:r>
            <a:r>
              <a:rPr lang="en-US" sz="3200" dirty="0" err="1"/>
              <a:t>getchar</a:t>
            </a:r>
            <a:r>
              <a:rPr lang="en-US" sz="3200" dirty="0"/>
              <a:t>( )</a:t>
            </a:r>
            <a:r>
              <a:rPr lang="zh-CN" altLang="en-US" sz="3200" dirty="0"/>
              <a:t>；</a:t>
            </a:r>
            <a:endParaRPr lang="en-US" altLang="zh-CN" sz="3200" dirty="0">
              <a:solidFill>
                <a:schemeClr val="accent1"/>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blinds(horizontal)">
                                      <p:cBhvr>
                                        <p:cTn id="1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5"/>
          <p:cNvSpPr>
            <a:spLocks noGrp="1"/>
          </p:cNvSpPr>
          <p:nvPr>
            <p:ph type="ftr" sz="quarter" idx="12"/>
          </p:nvPr>
        </p:nvSpPr>
        <p:spPr>
          <a:noFill/>
        </p:spPr>
        <p:txBody>
          <a:bodyPr/>
          <a:lstStyle/>
          <a:p>
            <a:r>
              <a:rPr lang="en-US" altLang="zh-CN" smtClean="0">
                <a:latin typeface="Arial" charset="0"/>
              </a:rPr>
              <a:t>www.itcast.cn</a:t>
            </a:r>
          </a:p>
        </p:txBody>
      </p:sp>
      <p:grpSp>
        <p:nvGrpSpPr>
          <p:cNvPr id="2" name="Group 2"/>
          <p:cNvGrpSpPr>
            <a:grpSpLocks/>
          </p:cNvGrpSpPr>
          <p:nvPr/>
        </p:nvGrpSpPr>
        <p:grpSpPr bwMode="auto">
          <a:xfrm>
            <a:off x="1096963" y="3076575"/>
            <a:ext cx="1041400" cy="1052513"/>
            <a:chOff x="691" y="2077"/>
            <a:chExt cx="656" cy="663"/>
          </a:xfrm>
        </p:grpSpPr>
        <p:pic>
          <p:nvPicPr>
            <p:cNvPr id="125005" name="Picture 3" descr="circuler_1"/>
            <p:cNvPicPr>
              <a:picLocks noChangeAspect="1" noChangeArrowheads="1"/>
            </p:cNvPicPr>
            <p:nvPr/>
          </p:nvPicPr>
          <p:blipFill>
            <a:blip r:embed="rId2"/>
            <a:srcRect/>
            <a:stretch>
              <a:fillRect/>
            </a:stretch>
          </p:blipFill>
          <p:spPr bwMode="gray">
            <a:xfrm>
              <a:off x="691" y="2077"/>
              <a:ext cx="656" cy="662"/>
            </a:xfrm>
            <a:prstGeom prst="rect">
              <a:avLst/>
            </a:prstGeom>
            <a:noFill/>
            <a:ln w="9525">
              <a:noFill/>
              <a:miter lim="800000"/>
              <a:headEnd/>
              <a:tailEnd/>
            </a:ln>
          </p:spPr>
        </p:pic>
        <p:sp>
          <p:nvSpPr>
            <p:cNvPr id="115716" name="Oval 4"/>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3" name="Group 5"/>
            <p:cNvGrpSpPr>
              <a:grpSpLocks/>
            </p:cNvGrpSpPr>
            <p:nvPr/>
          </p:nvGrpSpPr>
          <p:grpSpPr bwMode="auto">
            <a:xfrm>
              <a:off x="737" y="2609"/>
              <a:ext cx="575" cy="110"/>
              <a:chOff x="3704" y="1872"/>
              <a:chExt cx="827" cy="156"/>
            </a:xfrm>
          </p:grpSpPr>
          <p:grpSp>
            <p:nvGrpSpPr>
              <p:cNvPr id="4" name="Group 6"/>
              <p:cNvGrpSpPr>
                <a:grpSpLocks/>
              </p:cNvGrpSpPr>
              <p:nvPr/>
            </p:nvGrpSpPr>
            <p:grpSpPr bwMode="auto">
              <a:xfrm rot="-1297425" flipH="1" flipV="1">
                <a:off x="3850" y="1872"/>
                <a:ext cx="681" cy="150"/>
                <a:chOff x="1565" y="2568"/>
                <a:chExt cx="1118" cy="279"/>
              </a:xfrm>
            </p:grpSpPr>
            <p:sp>
              <p:nvSpPr>
                <p:cNvPr id="125014" name="AutoShape 7"/>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15" name="AutoShape 8"/>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16" name="AutoShape 9"/>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17" name="AutoShape 10"/>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5" name="Group 11"/>
              <p:cNvGrpSpPr>
                <a:grpSpLocks/>
              </p:cNvGrpSpPr>
              <p:nvPr/>
            </p:nvGrpSpPr>
            <p:grpSpPr bwMode="auto">
              <a:xfrm rot="56115" flipH="1" flipV="1">
                <a:off x="3704" y="1878"/>
                <a:ext cx="681" cy="150"/>
                <a:chOff x="1565" y="2568"/>
                <a:chExt cx="1118" cy="279"/>
              </a:xfrm>
            </p:grpSpPr>
            <p:sp>
              <p:nvSpPr>
                <p:cNvPr id="125010" name="AutoShape 12"/>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11" name="AutoShape 13"/>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12" name="AutoShape 14"/>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13" name="AutoShape 15"/>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6" name="Group 16"/>
          <p:cNvGrpSpPr>
            <a:grpSpLocks/>
          </p:cNvGrpSpPr>
          <p:nvPr/>
        </p:nvGrpSpPr>
        <p:grpSpPr bwMode="auto">
          <a:xfrm>
            <a:off x="3060700" y="3068638"/>
            <a:ext cx="1041400" cy="1052512"/>
            <a:chOff x="1928" y="2072"/>
            <a:chExt cx="656" cy="663"/>
          </a:xfrm>
        </p:grpSpPr>
        <p:pic>
          <p:nvPicPr>
            <p:cNvPr id="124992" name="Picture 17" descr="circuler_1"/>
            <p:cNvPicPr>
              <a:picLocks noChangeAspect="1" noChangeArrowheads="1"/>
            </p:cNvPicPr>
            <p:nvPr/>
          </p:nvPicPr>
          <p:blipFill>
            <a:blip r:embed="rId2"/>
            <a:srcRect/>
            <a:stretch>
              <a:fillRect/>
            </a:stretch>
          </p:blipFill>
          <p:spPr bwMode="gray">
            <a:xfrm>
              <a:off x="1928" y="2072"/>
              <a:ext cx="656" cy="662"/>
            </a:xfrm>
            <a:prstGeom prst="rect">
              <a:avLst/>
            </a:prstGeom>
            <a:noFill/>
            <a:ln w="9525">
              <a:noFill/>
              <a:miter lim="800000"/>
              <a:headEnd/>
              <a:tailEnd/>
            </a:ln>
          </p:spPr>
        </p:pic>
        <p:sp>
          <p:nvSpPr>
            <p:cNvPr id="115730" name="Oval 18"/>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7" name="Group 19"/>
            <p:cNvGrpSpPr>
              <a:grpSpLocks/>
            </p:cNvGrpSpPr>
            <p:nvPr/>
          </p:nvGrpSpPr>
          <p:grpSpPr bwMode="auto">
            <a:xfrm>
              <a:off x="1974" y="2604"/>
              <a:ext cx="575" cy="110"/>
              <a:chOff x="3704" y="1872"/>
              <a:chExt cx="827" cy="156"/>
            </a:xfrm>
          </p:grpSpPr>
          <p:grpSp>
            <p:nvGrpSpPr>
              <p:cNvPr id="8" name="Group 20"/>
              <p:cNvGrpSpPr>
                <a:grpSpLocks/>
              </p:cNvGrpSpPr>
              <p:nvPr/>
            </p:nvGrpSpPr>
            <p:grpSpPr bwMode="auto">
              <a:xfrm rot="-1297425" flipH="1" flipV="1">
                <a:off x="3850" y="1872"/>
                <a:ext cx="681" cy="150"/>
                <a:chOff x="1565" y="2568"/>
                <a:chExt cx="1118" cy="279"/>
              </a:xfrm>
            </p:grpSpPr>
            <p:sp>
              <p:nvSpPr>
                <p:cNvPr id="125001" name="AutoShape 2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02" name="AutoShape 2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03" name="AutoShape 2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04" name="AutoShape 2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9" name="Group 25"/>
              <p:cNvGrpSpPr>
                <a:grpSpLocks/>
              </p:cNvGrpSpPr>
              <p:nvPr/>
            </p:nvGrpSpPr>
            <p:grpSpPr bwMode="auto">
              <a:xfrm rot="56115" flipH="1" flipV="1">
                <a:off x="3704" y="1878"/>
                <a:ext cx="681" cy="150"/>
                <a:chOff x="1565" y="2568"/>
                <a:chExt cx="1118" cy="279"/>
              </a:xfrm>
            </p:grpSpPr>
            <p:sp>
              <p:nvSpPr>
                <p:cNvPr id="124997" name="AutoShape 2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98" name="AutoShape 2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99" name="AutoShape 2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5000" name="AutoShape 2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10" name="Group 30"/>
          <p:cNvGrpSpPr>
            <a:grpSpLocks/>
          </p:cNvGrpSpPr>
          <p:nvPr/>
        </p:nvGrpSpPr>
        <p:grpSpPr bwMode="auto">
          <a:xfrm>
            <a:off x="4999038" y="3079750"/>
            <a:ext cx="1041400" cy="1050925"/>
            <a:chOff x="3149" y="2079"/>
            <a:chExt cx="656" cy="662"/>
          </a:xfrm>
        </p:grpSpPr>
        <p:pic>
          <p:nvPicPr>
            <p:cNvPr id="124979" name="Picture 31" descr="circuler_1"/>
            <p:cNvPicPr>
              <a:picLocks noChangeAspect="1" noChangeArrowheads="1"/>
            </p:cNvPicPr>
            <p:nvPr/>
          </p:nvPicPr>
          <p:blipFill>
            <a:blip r:embed="rId3"/>
            <a:srcRect/>
            <a:stretch>
              <a:fillRect/>
            </a:stretch>
          </p:blipFill>
          <p:spPr bwMode="gray">
            <a:xfrm>
              <a:off x="3149" y="2079"/>
              <a:ext cx="656" cy="661"/>
            </a:xfrm>
            <a:prstGeom prst="rect">
              <a:avLst/>
            </a:prstGeom>
            <a:noFill/>
            <a:ln w="9525">
              <a:noFill/>
              <a:miter lim="800000"/>
              <a:headEnd/>
              <a:tailEnd/>
            </a:ln>
          </p:spPr>
        </p:pic>
        <p:sp>
          <p:nvSpPr>
            <p:cNvPr id="115744" name="Oval 32"/>
            <p:cNvSpPr>
              <a:spLocks noChangeArrowheads="1"/>
            </p:cNvSpPr>
            <p:nvPr/>
          </p:nvSpPr>
          <p:spPr bwMode="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11" name="Group 33"/>
            <p:cNvGrpSpPr>
              <a:grpSpLocks/>
            </p:cNvGrpSpPr>
            <p:nvPr/>
          </p:nvGrpSpPr>
          <p:grpSpPr bwMode="auto">
            <a:xfrm>
              <a:off x="3195" y="2610"/>
              <a:ext cx="575" cy="111"/>
              <a:chOff x="3704" y="1872"/>
              <a:chExt cx="827" cy="156"/>
            </a:xfrm>
          </p:grpSpPr>
          <p:grpSp>
            <p:nvGrpSpPr>
              <p:cNvPr id="12" name="Group 34"/>
              <p:cNvGrpSpPr>
                <a:grpSpLocks/>
              </p:cNvGrpSpPr>
              <p:nvPr/>
            </p:nvGrpSpPr>
            <p:grpSpPr bwMode="auto">
              <a:xfrm rot="-1297425" flipH="1" flipV="1">
                <a:off x="3850" y="1872"/>
                <a:ext cx="681" cy="150"/>
                <a:chOff x="1565" y="2568"/>
                <a:chExt cx="1118" cy="279"/>
              </a:xfrm>
            </p:grpSpPr>
            <p:sp>
              <p:nvSpPr>
                <p:cNvPr id="124988" name="AutoShape 35"/>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89" name="AutoShape 36"/>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90" name="AutoShape 37"/>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91" name="AutoShape 38"/>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13" name="Group 39"/>
              <p:cNvGrpSpPr>
                <a:grpSpLocks/>
              </p:cNvGrpSpPr>
              <p:nvPr/>
            </p:nvGrpSpPr>
            <p:grpSpPr bwMode="auto">
              <a:xfrm rot="56115" flipH="1" flipV="1">
                <a:off x="3704" y="1878"/>
                <a:ext cx="681" cy="150"/>
                <a:chOff x="1565" y="2568"/>
                <a:chExt cx="1118" cy="279"/>
              </a:xfrm>
            </p:grpSpPr>
            <p:sp>
              <p:nvSpPr>
                <p:cNvPr id="124984" name="AutoShape 40"/>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85" name="AutoShape 41"/>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86" name="AutoShape 42"/>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87" name="AutoShape 43"/>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14" name="Group 44"/>
          <p:cNvGrpSpPr>
            <a:grpSpLocks/>
          </p:cNvGrpSpPr>
          <p:nvPr/>
        </p:nvGrpSpPr>
        <p:grpSpPr bwMode="auto">
          <a:xfrm>
            <a:off x="6961188" y="3071813"/>
            <a:ext cx="1041400" cy="1050925"/>
            <a:chOff x="4385" y="2074"/>
            <a:chExt cx="656" cy="662"/>
          </a:xfrm>
        </p:grpSpPr>
        <p:pic>
          <p:nvPicPr>
            <p:cNvPr id="124966" name="Picture 45" descr="circuler_1"/>
            <p:cNvPicPr>
              <a:picLocks noChangeAspect="1" noChangeArrowheads="1"/>
            </p:cNvPicPr>
            <p:nvPr/>
          </p:nvPicPr>
          <p:blipFill>
            <a:blip r:embed="rId3"/>
            <a:srcRect/>
            <a:stretch>
              <a:fillRect/>
            </a:stretch>
          </p:blipFill>
          <p:spPr bwMode="gray">
            <a:xfrm>
              <a:off x="4385" y="2074"/>
              <a:ext cx="656" cy="661"/>
            </a:xfrm>
            <a:prstGeom prst="rect">
              <a:avLst/>
            </a:prstGeom>
            <a:noFill/>
            <a:ln w="9525">
              <a:noFill/>
              <a:miter lim="800000"/>
              <a:headEnd/>
              <a:tailEnd/>
            </a:ln>
          </p:spPr>
        </p:pic>
        <p:sp>
          <p:nvSpPr>
            <p:cNvPr id="115758" name="Oval 46"/>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15" name="Group 47"/>
            <p:cNvGrpSpPr>
              <a:grpSpLocks/>
            </p:cNvGrpSpPr>
            <p:nvPr/>
          </p:nvGrpSpPr>
          <p:grpSpPr bwMode="auto">
            <a:xfrm>
              <a:off x="4431" y="2605"/>
              <a:ext cx="575" cy="111"/>
              <a:chOff x="3704" y="1872"/>
              <a:chExt cx="827" cy="156"/>
            </a:xfrm>
          </p:grpSpPr>
          <p:grpSp>
            <p:nvGrpSpPr>
              <p:cNvPr id="16" name="Group 48"/>
              <p:cNvGrpSpPr>
                <a:grpSpLocks/>
              </p:cNvGrpSpPr>
              <p:nvPr/>
            </p:nvGrpSpPr>
            <p:grpSpPr bwMode="auto">
              <a:xfrm rot="-1297425" flipH="1" flipV="1">
                <a:off x="3850" y="1872"/>
                <a:ext cx="681" cy="150"/>
                <a:chOff x="1565" y="2568"/>
                <a:chExt cx="1118" cy="279"/>
              </a:xfrm>
            </p:grpSpPr>
            <p:sp>
              <p:nvSpPr>
                <p:cNvPr id="124975" name="AutoShape 49"/>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76" name="AutoShape 50"/>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77" name="AutoShape 51"/>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78" name="AutoShape 52"/>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17" name="Group 53"/>
              <p:cNvGrpSpPr>
                <a:grpSpLocks/>
              </p:cNvGrpSpPr>
              <p:nvPr/>
            </p:nvGrpSpPr>
            <p:grpSpPr bwMode="auto">
              <a:xfrm rot="56115" flipH="1" flipV="1">
                <a:off x="3704" y="1878"/>
                <a:ext cx="681" cy="150"/>
                <a:chOff x="1565" y="2568"/>
                <a:chExt cx="1118" cy="279"/>
              </a:xfrm>
            </p:grpSpPr>
            <p:sp>
              <p:nvSpPr>
                <p:cNvPr id="124971" name="AutoShape 54"/>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72" name="AutoShape 55"/>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73" name="AutoShape 56"/>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24974" name="AutoShape 57"/>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sp>
        <p:nvSpPr>
          <p:cNvPr id="124935" name="Line 58"/>
          <p:cNvSpPr>
            <a:spLocks noChangeShapeType="1"/>
          </p:cNvSpPr>
          <p:nvPr/>
        </p:nvSpPr>
        <p:spPr bwMode="black">
          <a:xfrm>
            <a:off x="1612900" y="4224338"/>
            <a:ext cx="0" cy="334962"/>
          </a:xfrm>
          <a:prstGeom prst="line">
            <a:avLst/>
          </a:prstGeom>
          <a:noFill/>
          <a:ln w="19050">
            <a:solidFill>
              <a:schemeClr val="tx2"/>
            </a:solidFill>
            <a:round/>
            <a:headEnd/>
            <a:tailEnd/>
          </a:ln>
        </p:spPr>
        <p:txBody>
          <a:bodyPr/>
          <a:lstStyle/>
          <a:p>
            <a:endParaRPr lang="zh-CN" altLang="en-US"/>
          </a:p>
        </p:txBody>
      </p:sp>
      <p:sp>
        <p:nvSpPr>
          <p:cNvPr id="124936" name="Line 59"/>
          <p:cNvSpPr>
            <a:spLocks noChangeShapeType="1"/>
          </p:cNvSpPr>
          <p:nvPr/>
        </p:nvSpPr>
        <p:spPr bwMode="black">
          <a:xfrm flipH="1">
            <a:off x="857250" y="4568825"/>
            <a:ext cx="1495425" cy="0"/>
          </a:xfrm>
          <a:prstGeom prst="line">
            <a:avLst/>
          </a:prstGeom>
          <a:noFill/>
          <a:ln w="19050">
            <a:solidFill>
              <a:schemeClr val="tx2"/>
            </a:solidFill>
            <a:prstDash val="sysDot"/>
            <a:round/>
            <a:headEnd/>
            <a:tailEnd/>
          </a:ln>
        </p:spPr>
        <p:txBody>
          <a:bodyPr/>
          <a:lstStyle/>
          <a:p>
            <a:endParaRPr lang="zh-CN" altLang="en-US"/>
          </a:p>
        </p:txBody>
      </p:sp>
      <p:sp>
        <p:nvSpPr>
          <p:cNvPr id="124937" name="Text Box 60"/>
          <p:cNvSpPr txBox="1">
            <a:spLocks noChangeArrowheads="1"/>
          </p:cNvSpPr>
          <p:nvPr/>
        </p:nvSpPr>
        <p:spPr bwMode="auto">
          <a:xfrm>
            <a:off x="744538" y="4622800"/>
            <a:ext cx="2070100" cy="652486"/>
          </a:xfrm>
          <a:prstGeom prst="rect">
            <a:avLst/>
          </a:prstGeom>
          <a:noFill/>
          <a:ln w="9525" algn="ctr">
            <a:noFill/>
            <a:miter lim="800000"/>
            <a:headEnd/>
            <a:tailEnd/>
          </a:ln>
        </p:spPr>
        <p:txBody>
          <a:bodyPr>
            <a:spAutoFit/>
          </a:bodyPr>
          <a:lstStyle/>
          <a:p>
            <a:pPr eaLnBrk="0" hangingPunct="0">
              <a:lnSpc>
                <a:spcPct val="130000"/>
              </a:lnSpc>
              <a:buClr>
                <a:schemeClr val="hlink"/>
              </a:buClr>
              <a:buFont typeface="Wingdings" pitchFamily="2" charset="2"/>
              <a:buChar char="§"/>
            </a:pPr>
            <a:r>
              <a:rPr lang="zh-CN" altLang="en-US" sz="1400" b="1" dirty="0" smtClean="0">
                <a:latin typeface="Arial" charset="0"/>
                <a:cs typeface="Arial" charset="0"/>
              </a:rPr>
              <a:t>按照</a:t>
            </a:r>
            <a:r>
              <a:rPr lang="en-US" altLang="zh-CN" sz="1400" b="1" dirty="0" smtClean="0">
                <a:latin typeface="Arial" charset="0"/>
                <a:cs typeface="Arial" charset="0"/>
              </a:rPr>
              <a:t>10</a:t>
            </a:r>
            <a:r>
              <a:rPr lang="zh-CN" altLang="en-US" sz="1400" b="1" dirty="0" smtClean="0">
                <a:latin typeface="Arial" charset="0"/>
                <a:cs typeface="Arial" charset="0"/>
              </a:rPr>
              <a:t>个字符的宽度，输出</a:t>
            </a:r>
            <a:r>
              <a:rPr lang="en-US" altLang="zh-CN" sz="1400" b="1" dirty="0" smtClean="0">
                <a:latin typeface="Arial" charset="0"/>
                <a:cs typeface="Arial" charset="0"/>
              </a:rPr>
              <a:t>1-10</a:t>
            </a:r>
            <a:endParaRPr lang="en-US" altLang="zh-CN" sz="1400" b="1" dirty="0">
              <a:latin typeface="Arial" charset="0"/>
              <a:cs typeface="Arial" charset="0"/>
            </a:endParaRPr>
          </a:p>
        </p:txBody>
      </p:sp>
      <p:sp>
        <p:nvSpPr>
          <p:cNvPr id="124938" name="Text Box 61"/>
          <p:cNvSpPr txBox="1">
            <a:spLocks noChangeArrowheads="1"/>
          </p:cNvSpPr>
          <p:nvPr/>
        </p:nvSpPr>
        <p:spPr bwMode="gray">
          <a:xfrm>
            <a:off x="1093788"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1</a:t>
            </a:r>
          </a:p>
        </p:txBody>
      </p:sp>
      <p:sp>
        <p:nvSpPr>
          <p:cNvPr id="124939" name="Text Box 62"/>
          <p:cNvSpPr txBox="1">
            <a:spLocks noChangeArrowheads="1"/>
          </p:cNvSpPr>
          <p:nvPr/>
        </p:nvSpPr>
        <p:spPr bwMode="gray">
          <a:xfrm>
            <a:off x="3049588"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2</a:t>
            </a:r>
          </a:p>
        </p:txBody>
      </p:sp>
      <p:sp>
        <p:nvSpPr>
          <p:cNvPr id="124940" name="Text Box 63"/>
          <p:cNvSpPr txBox="1">
            <a:spLocks noChangeArrowheads="1"/>
          </p:cNvSpPr>
          <p:nvPr/>
        </p:nvSpPr>
        <p:spPr bwMode="gray">
          <a:xfrm>
            <a:off x="4997450"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3</a:t>
            </a:r>
          </a:p>
        </p:txBody>
      </p:sp>
      <p:sp>
        <p:nvSpPr>
          <p:cNvPr id="124941" name="Text Box 64"/>
          <p:cNvSpPr txBox="1">
            <a:spLocks noChangeArrowheads="1"/>
          </p:cNvSpPr>
          <p:nvPr/>
        </p:nvSpPr>
        <p:spPr bwMode="gray">
          <a:xfrm>
            <a:off x="6945313"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4</a:t>
            </a:r>
          </a:p>
        </p:txBody>
      </p:sp>
      <p:sp>
        <p:nvSpPr>
          <p:cNvPr id="124942" name="Line 65"/>
          <p:cNvSpPr>
            <a:spLocks noChangeShapeType="1"/>
          </p:cNvSpPr>
          <p:nvPr/>
        </p:nvSpPr>
        <p:spPr bwMode="black">
          <a:xfrm>
            <a:off x="7480300" y="2649538"/>
            <a:ext cx="0" cy="334962"/>
          </a:xfrm>
          <a:prstGeom prst="line">
            <a:avLst/>
          </a:prstGeom>
          <a:noFill/>
          <a:ln w="19050">
            <a:solidFill>
              <a:schemeClr val="tx2"/>
            </a:solidFill>
            <a:round/>
            <a:headEnd/>
            <a:tailEnd/>
          </a:ln>
        </p:spPr>
        <p:txBody>
          <a:bodyPr/>
          <a:lstStyle/>
          <a:p>
            <a:endParaRPr lang="zh-CN" altLang="en-US"/>
          </a:p>
        </p:txBody>
      </p:sp>
      <p:sp>
        <p:nvSpPr>
          <p:cNvPr id="124943" name="Line 66"/>
          <p:cNvSpPr>
            <a:spLocks noChangeShapeType="1"/>
          </p:cNvSpPr>
          <p:nvPr/>
        </p:nvSpPr>
        <p:spPr bwMode="black">
          <a:xfrm flipH="1">
            <a:off x="6616700" y="2647950"/>
            <a:ext cx="1631950" cy="0"/>
          </a:xfrm>
          <a:prstGeom prst="line">
            <a:avLst/>
          </a:prstGeom>
          <a:noFill/>
          <a:ln w="19050">
            <a:solidFill>
              <a:schemeClr val="tx2"/>
            </a:solidFill>
            <a:prstDash val="sysDot"/>
            <a:round/>
            <a:headEnd/>
            <a:tailEnd/>
          </a:ln>
        </p:spPr>
        <p:txBody>
          <a:bodyPr/>
          <a:lstStyle/>
          <a:p>
            <a:endParaRPr lang="zh-CN" altLang="en-US"/>
          </a:p>
        </p:txBody>
      </p:sp>
      <p:sp>
        <p:nvSpPr>
          <p:cNvPr id="124944" name="Text Box 67"/>
          <p:cNvSpPr txBox="1">
            <a:spLocks noChangeArrowheads="1"/>
          </p:cNvSpPr>
          <p:nvPr/>
        </p:nvSpPr>
        <p:spPr bwMode="auto">
          <a:xfrm>
            <a:off x="6629400" y="1371600"/>
            <a:ext cx="2070100" cy="932563"/>
          </a:xfrm>
          <a:prstGeom prst="rect">
            <a:avLst/>
          </a:prstGeom>
          <a:noFill/>
          <a:ln w="9525" algn="ctr">
            <a:noFill/>
            <a:miter lim="800000"/>
            <a:headEnd/>
            <a:tailEnd/>
          </a:ln>
        </p:spPr>
        <p:txBody>
          <a:bodyPr>
            <a:spAutoFit/>
          </a:bodyPr>
          <a:lstStyle/>
          <a:p>
            <a:pPr eaLnBrk="0" hangingPunct="0">
              <a:lnSpc>
                <a:spcPct val="130000"/>
              </a:lnSpc>
              <a:buClr>
                <a:schemeClr val="accent1"/>
              </a:buClr>
            </a:pPr>
            <a:r>
              <a:rPr lang="zh-CN" altLang="en-US" sz="1400" b="1" dirty="0" smtClean="0">
                <a:latin typeface="Arial" charset="0"/>
                <a:cs typeface="Arial" charset="0"/>
              </a:rPr>
              <a:t>输入实数以后输出一个实数，保留小数点后两位</a:t>
            </a:r>
            <a:endParaRPr lang="en-US" altLang="zh-CN" sz="1400" b="1" dirty="0">
              <a:latin typeface="Arial" charset="0"/>
              <a:cs typeface="Arial" charset="0"/>
            </a:endParaRPr>
          </a:p>
        </p:txBody>
      </p:sp>
      <p:sp>
        <p:nvSpPr>
          <p:cNvPr id="124945" name="Line 68"/>
          <p:cNvSpPr>
            <a:spLocks noChangeShapeType="1"/>
          </p:cNvSpPr>
          <p:nvPr/>
        </p:nvSpPr>
        <p:spPr bwMode="black">
          <a:xfrm>
            <a:off x="3581400" y="2649538"/>
            <a:ext cx="0" cy="334962"/>
          </a:xfrm>
          <a:prstGeom prst="line">
            <a:avLst/>
          </a:prstGeom>
          <a:noFill/>
          <a:ln w="19050">
            <a:solidFill>
              <a:schemeClr val="tx2"/>
            </a:solidFill>
            <a:round/>
            <a:headEnd/>
            <a:tailEnd/>
          </a:ln>
        </p:spPr>
        <p:txBody>
          <a:bodyPr/>
          <a:lstStyle/>
          <a:p>
            <a:endParaRPr lang="zh-CN" altLang="en-US"/>
          </a:p>
        </p:txBody>
      </p:sp>
      <p:sp>
        <p:nvSpPr>
          <p:cNvPr id="124946" name="Line 69"/>
          <p:cNvSpPr>
            <a:spLocks noChangeShapeType="1"/>
          </p:cNvSpPr>
          <p:nvPr/>
        </p:nvSpPr>
        <p:spPr bwMode="black">
          <a:xfrm flipH="1">
            <a:off x="2657475" y="2647950"/>
            <a:ext cx="1771650" cy="0"/>
          </a:xfrm>
          <a:prstGeom prst="line">
            <a:avLst/>
          </a:prstGeom>
          <a:noFill/>
          <a:ln w="19050">
            <a:solidFill>
              <a:schemeClr val="tx2"/>
            </a:solidFill>
            <a:prstDash val="sysDot"/>
            <a:round/>
            <a:headEnd/>
            <a:tailEnd/>
          </a:ln>
        </p:spPr>
        <p:txBody>
          <a:bodyPr/>
          <a:lstStyle/>
          <a:p>
            <a:endParaRPr lang="zh-CN" altLang="en-US"/>
          </a:p>
        </p:txBody>
      </p:sp>
      <p:sp>
        <p:nvSpPr>
          <p:cNvPr id="124947" name="Text Box 70"/>
          <p:cNvSpPr txBox="1">
            <a:spLocks noChangeArrowheads="1"/>
          </p:cNvSpPr>
          <p:nvPr/>
        </p:nvSpPr>
        <p:spPr bwMode="auto">
          <a:xfrm>
            <a:off x="2730500" y="1371600"/>
            <a:ext cx="2070100" cy="652486"/>
          </a:xfrm>
          <a:prstGeom prst="rect">
            <a:avLst/>
          </a:prstGeom>
          <a:noFill/>
          <a:ln w="9525" algn="ctr">
            <a:noFill/>
            <a:miter lim="800000"/>
            <a:headEnd/>
            <a:tailEnd/>
          </a:ln>
        </p:spPr>
        <p:txBody>
          <a:bodyPr>
            <a:spAutoFit/>
          </a:bodyPr>
          <a:lstStyle/>
          <a:p>
            <a:pPr eaLnBrk="0" hangingPunct="0">
              <a:lnSpc>
                <a:spcPct val="130000"/>
              </a:lnSpc>
              <a:buClr>
                <a:schemeClr val="accent2"/>
              </a:buClr>
              <a:buFont typeface="Wingdings" pitchFamily="2" charset="2"/>
              <a:buChar char="§"/>
            </a:pPr>
            <a:r>
              <a:rPr lang="en-US" altLang="zh-CN" sz="1400" b="1" dirty="0">
                <a:latin typeface="Arial" charset="0"/>
                <a:cs typeface="Arial" charset="0"/>
              </a:rPr>
              <a:t> </a:t>
            </a:r>
            <a:r>
              <a:rPr lang="zh-CN" altLang="en-US" sz="1400" b="1" dirty="0" smtClean="0">
                <a:latin typeface="Arial" charset="0"/>
                <a:cs typeface="Arial" charset="0"/>
              </a:rPr>
              <a:t>输入一个字符，打印出整数，与字符。</a:t>
            </a:r>
            <a:endParaRPr lang="en-US" altLang="zh-CN" sz="1400" b="1" dirty="0">
              <a:latin typeface="Arial" charset="0"/>
              <a:cs typeface="Arial" charset="0"/>
            </a:endParaRPr>
          </a:p>
        </p:txBody>
      </p:sp>
      <p:sp>
        <p:nvSpPr>
          <p:cNvPr id="124948" name="Line 71"/>
          <p:cNvSpPr>
            <a:spLocks noChangeShapeType="1"/>
          </p:cNvSpPr>
          <p:nvPr/>
        </p:nvSpPr>
        <p:spPr bwMode="black">
          <a:xfrm>
            <a:off x="5495925" y="4224338"/>
            <a:ext cx="0" cy="334962"/>
          </a:xfrm>
          <a:prstGeom prst="line">
            <a:avLst/>
          </a:prstGeom>
          <a:noFill/>
          <a:ln w="19050">
            <a:solidFill>
              <a:schemeClr val="tx2"/>
            </a:solidFill>
            <a:round/>
            <a:headEnd/>
            <a:tailEnd/>
          </a:ln>
        </p:spPr>
        <p:txBody>
          <a:bodyPr/>
          <a:lstStyle/>
          <a:p>
            <a:endParaRPr lang="zh-CN" altLang="en-US"/>
          </a:p>
        </p:txBody>
      </p:sp>
      <p:sp>
        <p:nvSpPr>
          <p:cNvPr id="124949" name="Line 72"/>
          <p:cNvSpPr>
            <a:spLocks noChangeShapeType="1"/>
          </p:cNvSpPr>
          <p:nvPr/>
        </p:nvSpPr>
        <p:spPr bwMode="black">
          <a:xfrm flipH="1">
            <a:off x="4684713" y="4559300"/>
            <a:ext cx="1587500" cy="0"/>
          </a:xfrm>
          <a:prstGeom prst="line">
            <a:avLst/>
          </a:prstGeom>
          <a:noFill/>
          <a:ln w="19050">
            <a:solidFill>
              <a:schemeClr val="tx2"/>
            </a:solidFill>
            <a:prstDash val="sysDot"/>
            <a:round/>
            <a:headEnd/>
            <a:tailEnd/>
          </a:ln>
        </p:spPr>
        <p:txBody>
          <a:bodyPr/>
          <a:lstStyle/>
          <a:p>
            <a:endParaRPr lang="zh-CN" altLang="en-US"/>
          </a:p>
        </p:txBody>
      </p:sp>
      <p:sp>
        <p:nvSpPr>
          <p:cNvPr id="124950" name="Text Box 73"/>
          <p:cNvSpPr txBox="1">
            <a:spLocks noChangeArrowheads="1"/>
          </p:cNvSpPr>
          <p:nvPr/>
        </p:nvSpPr>
        <p:spPr bwMode="auto">
          <a:xfrm>
            <a:off x="4649788" y="4622800"/>
            <a:ext cx="2070100" cy="1212850"/>
          </a:xfrm>
          <a:prstGeom prst="rect">
            <a:avLst/>
          </a:prstGeom>
          <a:noFill/>
          <a:ln w="9525" algn="ctr">
            <a:noFill/>
            <a:miter lim="800000"/>
            <a:headEnd/>
            <a:tailEnd/>
          </a:ln>
        </p:spPr>
        <p:txBody>
          <a:bodyPr>
            <a:spAutoFit/>
          </a:bodyPr>
          <a:lstStyle/>
          <a:p>
            <a:pPr eaLnBrk="0" hangingPunct="0">
              <a:lnSpc>
                <a:spcPct val="130000"/>
              </a:lnSpc>
              <a:buClr>
                <a:schemeClr val="folHlink"/>
              </a:buClr>
              <a:buFont typeface="Wingdings" pitchFamily="2" charset="2"/>
              <a:buChar char="§"/>
            </a:pPr>
            <a:r>
              <a:rPr lang="en-US" altLang="zh-CN" sz="1400" b="1" dirty="0">
                <a:latin typeface="Arial" charset="0"/>
                <a:cs typeface="Arial" charset="0"/>
              </a:rPr>
              <a:t> </a:t>
            </a:r>
          </a:p>
          <a:p>
            <a:pPr eaLnBrk="0" hangingPunct="0">
              <a:lnSpc>
                <a:spcPct val="130000"/>
              </a:lnSpc>
              <a:buClr>
                <a:schemeClr val="folHlink"/>
              </a:buClr>
              <a:buFont typeface="Wingdings" pitchFamily="2" charset="2"/>
              <a:buChar char="§"/>
            </a:pPr>
            <a:r>
              <a:rPr lang="en-US" altLang="zh-CN" sz="1400" b="1" dirty="0">
                <a:latin typeface="Arial" charset="0"/>
                <a:cs typeface="Arial" charset="0"/>
              </a:rPr>
              <a:t> </a:t>
            </a:r>
            <a:r>
              <a:rPr lang="zh-CN" altLang="en-US" sz="1400" b="1" dirty="0">
                <a:latin typeface="Arial" charset="0"/>
                <a:cs typeface="Arial" charset="0"/>
              </a:rPr>
              <a:t>输入</a:t>
            </a:r>
            <a:r>
              <a:rPr lang="en-US" altLang="zh-CN" sz="1400" b="1" dirty="0">
                <a:latin typeface="Arial" charset="0"/>
                <a:cs typeface="Arial" charset="0"/>
              </a:rPr>
              <a:t>5</a:t>
            </a:r>
            <a:r>
              <a:rPr lang="zh-CN" altLang="en-US" sz="1400" b="1" dirty="0">
                <a:latin typeface="Arial" charset="0"/>
                <a:cs typeface="Arial" charset="0"/>
              </a:rPr>
              <a:t>个字符，将小写编程大写，大写变成小写</a:t>
            </a:r>
            <a:endParaRPr lang="en-US" altLang="zh-CN" sz="1400" b="1" dirty="0">
              <a:latin typeface="Arial" charset="0"/>
              <a:cs typeface="Arial" charset="0"/>
            </a:endParaRPr>
          </a:p>
        </p:txBody>
      </p:sp>
      <p:grpSp>
        <p:nvGrpSpPr>
          <p:cNvPr id="18" name="Group 74"/>
          <p:cNvGrpSpPr>
            <a:grpSpLocks/>
          </p:cNvGrpSpPr>
          <p:nvPr/>
        </p:nvGrpSpPr>
        <p:grpSpPr bwMode="auto">
          <a:xfrm>
            <a:off x="0" y="2963863"/>
            <a:ext cx="9144000" cy="1254125"/>
            <a:chOff x="0" y="2006"/>
            <a:chExt cx="5760" cy="790"/>
          </a:xfrm>
        </p:grpSpPr>
        <p:sp>
          <p:nvSpPr>
            <p:cNvPr id="115787" name="Line 75"/>
            <p:cNvSpPr>
              <a:spLocks noChangeShapeType="1"/>
            </p:cNvSpPr>
            <p:nvPr/>
          </p:nvSpPr>
          <p:spPr bwMode="gray">
            <a:xfrm flipH="1">
              <a:off x="0" y="2405"/>
              <a:ext cx="652"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88" name="Line 76"/>
            <p:cNvSpPr>
              <a:spLocks noChangeShapeType="1"/>
            </p:cNvSpPr>
            <p:nvPr/>
          </p:nvSpPr>
          <p:spPr bwMode="gray">
            <a:xfrm flipH="1">
              <a:off x="3839" y="2405"/>
              <a:ext cx="510"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89" name="Arc 77"/>
            <p:cNvSpPr>
              <a:spLocks/>
            </p:cNvSpPr>
            <p:nvPr/>
          </p:nvSpPr>
          <p:spPr bwMode="gray">
            <a:xfrm rot="16200000" flipV="1">
              <a:off x="2052" y="1833"/>
              <a:ext cx="412"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0" name="Arc 78"/>
            <p:cNvSpPr>
              <a:spLocks/>
            </p:cNvSpPr>
            <p:nvPr/>
          </p:nvSpPr>
          <p:spPr bwMode="gray">
            <a:xfrm rot="16200000" flipV="1">
              <a:off x="4503" y="1831"/>
              <a:ext cx="418"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1" name="Line 79"/>
            <p:cNvSpPr>
              <a:spLocks noChangeShapeType="1"/>
            </p:cNvSpPr>
            <p:nvPr/>
          </p:nvSpPr>
          <p:spPr bwMode="gray">
            <a:xfrm flipH="1">
              <a:off x="2619" y="2405"/>
              <a:ext cx="496"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2" name="Arc 80"/>
            <p:cNvSpPr>
              <a:spLocks/>
            </p:cNvSpPr>
            <p:nvPr/>
          </p:nvSpPr>
          <p:spPr bwMode="gray">
            <a:xfrm rot="5400000">
              <a:off x="3278"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3" name="Line 81"/>
            <p:cNvSpPr>
              <a:spLocks noChangeShapeType="1"/>
            </p:cNvSpPr>
            <p:nvPr/>
          </p:nvSpPr>
          <p:spPr bwMode="gray">
            <a:xfrm flipH="1">
              <a:off x="5071" y="2405"/>
              <a:ext cx="689"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4" name="Line 82"/>
            <p:cNvSpPr>
              <a:spLocks noChangeShapeType="1"/>
            </p:cNvSpPr>
            <p:nvPr/>
          </p:nvSpPr>
          <p:spPr bwMode="gray">
            <a:xfrm flipH="1">
              <a:off x="1377" y="2405"/>
              <a:ext cx="523"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5" name="Arc 83"/>
            <p:cNvSpPr>
              <a:spLocks/>
            </p:cNvSpPr>
            <p:nvPr/>
          </p:nvSpPr>
          <p:spPr bwMode="gray">
            <a:xfrm rot="5400000">
              <a:off x="815"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grpSp>
      <p:pic>
        <p:nvPicPr>
          <p:cNvPr id="124952" name="Picture 84" descr="Picture1"/>
          <p:cNvPicPr>
            <a:picLocks noChangeAspect="1" noChangeArrowheads="1"/>
          </p:cNvPicPr>
          <p:nvPr/>
        </p:nvPicPr>
        <p:blipFill>
          <a:blip r:embed="rId4"/>
          <a:srcRect/>
          <a:stretch>
            <a:fillRect/>
          </a:stretch>
        </p:blipFill>
        <p:spPr bwMode="auto">
          <a:xfrm>
            <a:off x="1204913" y="3087688"/>
            <a:ext cx="825500" cy="377825"/>
          </a:xfrm>
          <a:prstGeom prst="rect">
            <a:avLst/>
          </a:prstGeom>
          <a:noFill/>
          <a:ln w="9525">
            <a:noFill/>
            <a:miter lim="800000"/>
            <a:headEnd/>
            <a:tailEnd/>
          </a:ln>
        </p:spPr>
      </p:pic>
      <p:pic>
        <p:nvPicPr>
          <p:cNvPr id="124953" name="Picture 85" descr="Picture1"/>
          <p:cNvPicPr>
            <a:picLocks noChangeAspect="1" noChangeArrowheads="1"/>
          </p:cNvPicPr>
          <p:nvPr/>
        </p:nvPicPr>
        <p:blipFill>
          <a:blip r:embed="rId4"/>
          <a:srcRect/>
          <a:stretch>
            <a:fillRect/>
          </a:stretch>
        </p:blipFill>
        <p:spPr bwMode="auto">
          <a:xfrm>
            <a:off x="3181350" y="3078163"/>
            <a:ext cx="825500" cy="377825"/>
          </a:xfrm>
          <a:prstGeom prst="rect">
            <a:avLst/>
          </a:prstGeom>
          <a:noFill/>
          <a:ln w="9525">
            <a:noFill/>
            <a:miter lim="800000"/>
            <a:headEnd/>
            <a:tailEnd/>
          </a:ln>
        </p:spPr>
      </p:pic>
      <p:pic>
        <p:nvPicPr>
          <p:cNvPr id="124954" name="Picture 86" descr="Picture1"/>
          <p:cNvPicPr>
            <a:picLocks noChangeAspect="1" noChangeArrowheads="1"/>
          </p:cNvPicPr>
          <p:nvPr/>
        </p:nvPicPr>
        <p:blipFill>
          <a:blip r:embed="rId4"/>
          <a:srcRect/>
          <a:stretch>
            <a:fillRect/>
          </a:stretch>
        </p:blipFill>
        <p:spPr bwMode="auto">
          <a:xfrm>
            <a:off x="5114925" y="3097213"/>
            <a:ext cx="825500" cy="377825"/>
          </a:xfrm>
          <a:prstGeom prst="rect">
            <a:avLst/>
          </a:prstGeom>
          <a:noFill/>
          <a:ln w="9525">
            <a:noFill/>
            <a:miter lim="800000"/>
            <a:headEnd/>
            <a:tailEnd/>
          </a:ln>
        </p:spPr>
      </p:pic>
      <p:pic>
        <p:nvPicPr>
          <p:cNvPr id="124955" name="Picture 87" descr="Picture1"/>
          <p:cNvPicPr>
            <a:picLocks noChangeAspect="1" noChangeArrowheads="1"/>
          </p:cNvPicPr>
          <p:nvPr/>
        </p:nvPicPr>
        <p:blipFill>
          <a:blip r:embed="rId4"/>
          <a:srcRect/>
          <a:stretch>
            <a:fillRect/>
          </a:stretch>
        </p:blipFill>
        <p:spPr bwMode="auto">
          <a:xfrm>
            <a:off x="7077075" y="3087688"/>
            <a:ext cx="825500" cy="377825"/>
          </a:xfrm>
          <a:prstGeom prst="rect">
            <a:avLst/>
          </a:prstGeom>
          <a:noFill/>
          <a:ln w="9525">
            <a:noFill/>
            <a:miter lim="800000"/>
            <a:headEnd/>
            <a:tailEnd/>
          </a:ln>
        </p:spPr>
      </p:pic>
      <p:sp>
        <p:nvSpPr>
          <p:cNvPr id="115800" name="Rectangle 88"/>
          <p:cNvSpPr>
            <a:spLocks noGrp="1" noRot="1" noChangeArrowheads="1"/>
          </p:cNvSpPr>
          <p:nvPr>
            <p:ph type="title"/>
          </p:nvPr>
        </p:nvSpPr>
        <p:spPr/>
        <p:txBody>
          <a:bodyPr/>
          <a:lstStyle/>
          <a:p>
            <a:pPr eaLnBrk="1" hangingPunct="1">
              <a:defRPr/>
            </a:pPr>
            <a:r>
              <a:rPr lang="en-US" altLang="zh-CN" dirty="0" smtClean="0">
                <a:ea typeface="宋体" pitchFamily="2" charset="-122"/>
              </a:rPr>
              <a:t>3.5.28</a:t>
            </a:r>
            <a:r>
              <a:rPr lang="zh-CN" altLang="en-US" dirty="0" smtClean="0">
                <a:ea typeface="宋体" pitchFamily="2" charset="-122"/>
              </a:rPr>
              <a:t>练习</a:t>
            </a:r>
            <a:endParaRPr lang="en-US" altLang="zh-CN" dirty="0">
              <a:ea typeface="宋体" pitchFamily="2" charset="-122"/>
            </a:endParaRPr>
          </a:p>
        </p:txBody>
      </p:sp>
    </p:spTree>
  </p:cSld>
  <p:clrMapOvr>
    <a:masterClrMapping/>
  </p:clrMapOvr>
  <p:timing>
    <p:tnLst>
      <p:par>
        <p:cTn id="1" dur="indefinite" restart="never" nodeType="tmRoot"/>
      </p:par>
    </p:tnLst>
    <p:bldLst>
      <p:bldP spid="1158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33122" name="Rectangle 2"/>
          <p:cNvSpPr>
            <a:spLocks noGrp="1" noRot="1" noChangeArrowheads="1"/>
          </p:cNvSpPr>
          <p:nvPr>
            <p:ph type="title"/>
          </p:nvPr>
        </p:nvSpPr>
        <p:spPr/>
        <p:txBody>
          <a:bodyPr/>
          <a:lstStyle/>
          <a:p>
            <a:pPr eaLnBrk="1" hangingPunct="1">
              <a:defRPr/>
            </a:pPr>
            <a:r>
              <a:rPr lang="en-US" altLang="zh-CN" smtClean="0">
                <a:ea typeface="宋体" pitchFamily="2" charset="-122"/>
              </a:rPr>
              <a:t>3.2.6</a:t>
            </a:r>
            <a:r>
              <a:rPr lang="zh-CN" altLang="en-US" smtClean="0">
                <a:ea typeface="宋体" pitchFamily="2" charset="-122"/>
              </a:rPr>
              <a:t>常量变量的习题</a:t>
            </a:r>
            <a:endParaRPr lang="en-US" altLang="zh-CN" dirty="0">
              <a:ea typeface="宋体" pitchFamily="2" charset="-122"/>
            </a:endParaRPr>
          </a:p>
        </p:txBody>
      </p:sp>
      <p:sp>
        <p:nvSpPr>
          <p:cNvPr id="15364" name="AutoShape 3"/>
          <p:cNvSpPr>
            <a:spLocks noChangeArrowheads="1"/>
          </p:cNvSpPr>
          <p:nvPr/>
        </p:nvSpPr>
        <p:spPr bwMode="gray">
          <a:xfrm>
            <a:off x="2085975" y="1501775"/>
            <a:ext cx="4818063" cy="989013"/>
          </a:xfrm>
          <a:prstGeom prst="roundRect">
            <a:avLst>
              <a:gd name="adj" fmla="val 12727"/>
            </a:avLst>
          </a:prstGeom>
          <a:solidFill>
            <a:schemeClr val="accent1"/>
          </a:solidFill>
          <a:ln w="9525">
            <a:noFill/>
            <a:round/>
            <a:headEnd/>
            <a:tailEnd/>
          </a:ln>
        </p:spPr>
        <p:txBody>
          <a:bodyPr wrap="none" anchor="ctr"/>
          <a:lstStyle/>
          <a:p>
            <a:endParaRPr lang="zh-CN" altLang="zh-CN">
              <a:latin typeface="Calibri" pitchFamily="34" charset="0"/>
              <a:cs typeface="Arial" charset="0"/>
            </a:endParaRPr>
          </a:p>
        </p:txBody>
      </p:sp>
      <p:sp>
        <p:nvSpPr>
          <p:cNvPr id="15365" name="Text Box 4"/>
          <p:cNvSpPr txBox="1">
            <a:spLocks noChangeArrowheads="1"/>
          </p:cNvSpPr>
          <p:nvPr/>
        </p:nvSpPr>
        <p:spPr bwMode="white">
          <a:xfrm>
            <a:off x="2286000" y="1500188"/>
            <a:ext cx="4584700" cy="523875"/>
          </a:xfrm>
          <a:prstGeom prst="rect">
            <a:avLst/>
          </a:prstGeom>
          <a:noFill/>
          <a:ln w="9525" algn="ctr">
            <a:noFill/>
            <a:miter lim="800000"/>
            <a:headEnd/>
            <a:tailEnd/>
          </a:ln>
        </p:spPr>
        <p:txBody>
          <a:bodyPr>
            <a:spAutoFit/>
          </a:bodyPr>
          <a:lstStyle/>
          <a:p>
            <a:pPr algn="ctr" eaLnBrk="0" hangingPunct="0"/>
            <a:r>
              <a:rPr lang="zh-CN" altLang="en-US" sz="1400" b="1" dirty="0">
                <a:solidFill>
                  <a:srgbClr val="F8F8F8"/>
                </a:solidFill>
                <a:latin typeface="Calibri" pitchFamily="34" charset="0"/>
                <a:cs typeface="Arial" charset="0"/>
              </a:rPr>
              <a:t>用两种定义常量的方法定义常量你的名字，</a:t>
            </a:r>
            <a:r>
              <a:rPr lang="zh-CN" altLang="en-US" sz="1400" b="1" dirty="0" smtClean="0">
                <a:solidFill>
                  <a:srgbClr val="F8F8F8"/>
                </a:solidFill>
                <a:latin typeface="Calibri" pitchFamily="34" charset="0"/>
                <a:cs typeface="Arial" charset="0"/>
              </a:rPr>
              <a:t>年龄，</a:t>
            </a:r>
            <a:r>
              <a:rPr lang="zh-CN" altLang="en-US" sz="1400" b="1" dirty="0">
                <a:solidFill>
                  <a:srgbClr val="F8F8F8"/>
                </a:solidFill>
                <a:latin typeface="Calibri" pitchFamily="34" charset="0"/>
                <a:cs typeface="Arial" charset="0"/>
              </a:rPr>
              <a:t>并将常量打印出来</a:t>
            </a:r>
            <a:endParaRPr lang="en-US" altLang="zh-CN" sz="1400" b="1" dirty="0">
              <a:solidFill>
                <a:srgbClr val="F8F8F8"/>
              </a:solidFill>
              <a:latin typeface="Calibri" pitchFamily="34" charset="0"/>
              <a:cs typeface="Arial" charset="0"/>
            </a:endParaRPr>
          </a:p>
        </p:txBody>
      </p:sp>
      <p:grpSp>
        <p:nvGrpSpPr>
          <p:cNvPr id="15366" name="Group 5"/>
          <p:cNvGrpSpPr>
            <a:grpSpLocks/>
          </p:cNvGrpSpPr>
          <p:nvPr/>
        </p:nvGrpSpPr>
        <p:grpSpPr bwMode="auto">
          <a:xfrm>
            <a:off x="1176338" y="1371600"/>
            <a:ext cx="1238250" cy="1236663"/>
            <a:chOff x="802" y="845"/>
            <a:chExt cx="827" cy="826"/>
          </a:xfrm>
        </p:grpSpPr>
        <p:sp>
          <p:nvSpPr>
            <p:cNvPr id="15389" name="Oval 6"/>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zh-CN">
                <a:latin typeface="Calibri" pitchFamily="34" charset="0"/>
                <a:cs typeface="Arial" charset="0"/>
              </a:endParaRPr>
            </a:p>
          </p:txBody>
        </p:sp>
        <p:sp>
          <p:nvSpPr>
            <p:cNvPr id="15390" name="Oval 7"/>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endParaRPr lang="zh-CN" altLang="zh-CN">
                <a:latin typeface="Calibri" pitchFamily="34" charset="0"/>
                <a:cs typeface="Arial" charset="0"/>
              </a:endParaRPr>
            </a:p>
          </p:txBody>
        </p:sp>
        <p:sp>
          <p:nvSpPr>
            <p:cNvPr id="15391" name="Oval 8"/>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5367" name="Text Box 9"/>
          <p:cNvSpPr txBox="1">
            <a:spLocks noChangeArrowheads="1"/>
          </p:cNvSpPr>
          <p:nvPr/>
        </p:nvSpPr>
        <p:spPr bwMode="gray">
          <a:xfrm>
            <a:off x="1247775" y="1719263"/>
            <a:ext cx="1082675"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1</a:t>
            </a:r>
          </a:p>
        </p:txBody>
      </p:sp>
      <p:sp>
        <p:nvSpPr>
          <p:cNvPr id="15368" name="AutoShape 10"/>
          <p:cNvSpPr>
            <a:spLocks noChangeArrowheads="1"/>
          </p:cNvSpPr>
          <p:nvPr/>
        </p:nvSpPr>
        <p:spPr bwMode="gray">
          <a:xfrm>
            <a:off x="2254250" y="2622550"/>
            <a:ext cx="4818063" cy="989013"/>
          </a:xfrm>
          <a:prstGeom prst="roundRect">
            <a:avLst>
              <a:gd name="adj" fmla="val 12727"/>
            </a:avLst>
          </a:prstGeom>
          <a:solidFill>
            <a:schemeClr val="accent2"/>
          </a:solidFill>
          <a:ln w="9525">
            <a:noFill/>
            <a:round/>
            <a:headEnd/>
            <a:tailEnd/>
          </a:ln>
        </p:spPr>
        <p:txBody>
          <a:bodyPr wrap="none" anchor="ctr"/>
          <a:lstStyle/>
          <a:p>
            <a:endParaRPr lang="zh-CN" altLang="zh-CN">
              <a:latin typeface="Calibri" pitchFamily="34" charset="0"/>
              <a:cs typeface="Arial" charset="0"/>
            </a:endParaRPr>
          </a:p>
        </p:txBody>
      </p:sp>
      <p:sp>
        <p:nvSpPr>
          <p:cNvPr id="15369" name="Text Box 11"/>
          <p:cNvSpPr txBox="1">
            <a:spLocks noChangeArrowheads="1"/>
          </p:cNvSpPr>
          <p:nvPr/>
        </p:nvSpPr>
        <p:spPr bwMode="white">
          <a:xfrm>
            <a:off x="2286000" y="2571750"/>
            <a:ext cx="4543425" cy="523875"/>
          </a:xfrm>
          <a:prstGeom prst="rect">
            <a:avLst/>
          </a:prstGeom>
          <a:noFill/>
          <a:ln w="9525" algn="ctr">
            <a:noFill/>
            <a:miter lim="800000"/>
            <a:headEnd/>
            <a:tailEnd/>
          </a:ln>
        </p:spPr>
        <p:txBody>
          <a:bodyPr>
            <a:spAutoFit/>
          </a:bodyPr>
          <a:lstStyle/>
          <a:p>
            <a:pPr algn="ctr" eaLnBrk="0" hangingPunct="0"/>
            <a:r>
              <a:rPr lang="zh-CN" altLang="en-US" sz="1400" b="1" dirty="0">
                <a:solidFill>
                  <a:srgbClr val="F8F8F8"/>
                </a:solidFill>
                <a:latin typeface="Calibri" pitchFamily="34" charset="0"/>
                <a:cs typeface="Arial" charset="0"/>
              </a:rPr>
              <a:t>定义一个常量 </a:t>
            </a:r>
            <a:r>
              <a:rPr lang="en-US" altLang="zh-CN" sz="1400" b="1" dirty="0">
                <a:solidFill>
                  <a:srgbClr val="F8F8F8"/>
                </a:solidFill>
                <a:latin typeface="Calibri" pitchFamily="34" charset="0"/>
                <a:cs typeface="Arial" charset="0"/>
              </a:rPr>
              <a:t>OX</a:t>
            </a:r>
            <a:r>
              <a:rPr lang="zh-CN" altLang="en-US" sz="1400" b="1" dirty="0">
                <a:solidFill>
                  <a:srgbClr val="F8F8F8"/>
                </a:solidFill>
                <a:latin typeface="Calibri" pitchFamily="34" charset="0"/>
                <a:cs typeface="Arial" charset="0"/>
              </a:rPr>
              <a:t>为</a:t>
            </a:r>
            <a:r>
              <a:rPr lang="en-US" altLang="zh-CN" sz="1400" b="1" dirty="0">
                <a:solidFill>
                  <a:srgbClr val="F8F8F8"/>
                </a:solidFill>
                <a:latin typeface="Calibri" pitchFamily="34" charset="0"/>
                <a:cs typeface="Arial" charset="0"/>
              </a:rPr>
              <a:t>5</a:t>
            </a:r>
            <a:r>
              <a:rPr lang="zh-CN" altLang="en-US" sz="1400" b="1" dirty="0">
                <a:solidFill>
                  <a:srgbClr val="F8F8F8"/>
                </a:solidFill>
                <a:latin typeface="Calibri" pitchFamily="34" charset="0"/>
                <a:cs typeface="Arial" charset="0"/>
              </a:rPr>
              <a:t>，定义一个</a:t>
            </a:r>
            <a:r>
              <a:rPr lang="en-US" altLang="zh-CN" sz="1400" b="1" dirty="0" err="1">
                <a:solidFill>
                  <a:srgbClr val="F8F8F8"/>
                </a:solidFill>
                <a:latin typeface="Calibri" pitchFamily="34" charset="0"/>
                <a:cs typeface="Arial" charset="0"/>
              </a:rPr>
              <a:t>int</a:t>
            </a:r>
            <a:r>
              <a:rPr lang="zh-CN" altLang="en-US" sz="1400" b="1" dirty="0">
                <a:solidFill>
                  <a:srgbClr val="F8F8F8"/>
                </a:solidFill>
                <a:latin typeface="Calibri" pitchFamily="34" charset="0"/>
                <a:cs typeface="Arial" charset="0"/>
              </a:rPr>
              <a:t>变量，完成赋值操作，打印出变量</a:t>
            </a:r>
            <a:endParaRPr lang="en-US" altLang="zh-CN" sz="1400" b="1" dirty="0">
              <a:solidFill>
                <a:srgbClr val="F8F8F8"/>
              </a:solidFill>
              <a:latin typeface="Calibri" pitchFamily="34" charset="0"/>
              <a:cs typeface="Arial" charset="0"/>
            </a:endParaRPr>
          </a:p>
        </p:txBody>
      </p:sp>
      <p:grpSp>
        <p:nvGrpSpPr>
          <p:cNvPr id="15370" name="Group 12"/>
          <p:cNvGrpSpPr>
            <a:grpSpLocks/>
          </p:cNvGrpSpPr>
          <p:nvPr/>
        </p:nvGrpSpPr>
        <p:grpSpPr bwMode="auto">
          <a:xfrm>
            <a:off x="6757988" y="2492375"/>
            <a:ext cx="1238250" cy="1236663"/>
            <a:chOff x="802" y="845"/>
            <a:chExt cx="827" cy="826"/>
          </a:xfrm>
        </p:grpSpPr>
        <p:sp>
          <p:nvSpPr>
            <p:cNvPr id="15386"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endParaRPr lang="zh-CN" altLang="zh-CN">
                <a:latin typeface="Calibri" pitchFamily="34" charset="0"/>
                <a:cs typeface="Arial" charset="0"/>
              </a:endParaRPr>
            </a:p>
          </p:txBody>
        </p:sp>
        <p:sp>
          <p:nvSpPr>
            <p:cNvPr id="15387"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endParaRPr lang="zh-CN" altLang="zh-CN">
                <a:latin typeface="Calibri" pitchFamily="34" charset="0"/>
                <a:cs typeface="Arial" charset="0"/>
              </a:endParaRPr>
            </a:p>
          </p:txBody>
        </p:sp>
        <p:sp>
          <p:nvSpPr>
            <p:cNvPr id="15388"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5371" name="Text Box 16"/>
          <p:cNvSpPr txBox="1">
            <a:spLocks noChangeArrowheads="1"/>
          </p:cNvSpPr>
          <p:nvPr/>
        </p:nvSpPr>
        <p:spPr bwMode="gray">
          <a:xfrm>
            <a:off x="6829425" y="2840038"/>
            <a:ext cx="1081088"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2</a:t>
            </a:r>
          </a:p>
        </p:txBody>
      </p:sp>
      <p:sp>
        <p:nvSpPr>
          <p:cNvPr id="15372" name="AutoShape 17"/>
          <p:cNvSpPr>
            <a:spLocks noChangeArrowheads="1"/>
          </p:cNvSpPr>
          <p:nvPr/>
        </p:nvSpPr>
        <p:spPr bwMode="gray">
          <a:xfrm>
            <a:off x="2085975" y="3741738"/>
            <a:ext cx="4818063" cy="989012"/>
          </a:xfrm>
          <a:prstGeom prst="roundRect">
            <a:avLst>
              <a:gd name="adj" fmla="val 12727"/>
            </a:avLst>
          </a:prstGeom>
          <a:solidFill>
            <a:schemeClr val="hlink"/>
          </a:solidFill>
          <a:ln w="9525">
            <a:noFill/>
            <a:round/>
            <a:headEnd/>
            <a:tailEnd/>
          </a:ln>
        </p:spPr>
        <p:txBody>
          <a:bodyPr wrap="none" anchor="ctr"/>
          <a:lstStyle/>
          <a:p>
            <a:endParaRPr lang="zh-CN" altLang="zh-CN">
              <a:latin typeface="Calibri" pitchFamily="34" charset="0"/>
              <a:cs typeface="Arial" charset="0"/>
            </a:endParaRPr>
          </a:p>
        </p:txBody>
      </p:sp>
      <p:sp>
        <p:nvSpPr>
          <p:cNvPr id="15373" name="Text Box 18"/>
          <p:cNvSpPr txBox="1">
            <a:spLocks noChangeArrowheads="1"/>
          </p:cNvSpPr>
          <p:nvPr/>
        </p:nvSpPr>
        <p:spPr bwMode="white">
          <a:xfrm>
            <a:off x="2300288" y="3967163"/>
            <a:ext cx="4570412" cy="307975"/>
          </a:xfrm>
          <a:prstGeom prst="rect">
            <a:avLst/>
          </a:prstGeom>
          <a:noFill/>
          <a:ln w="9525" algn="ctr">
            <a:noFill/>
            <a:miter lim="800000"/>
            <a:headEnd/>
            <a:tailEnd/>
          </a:ln>
        </p:spPr>
        <p:txBody>
          <a:bodyPr>
            <a:spAutoFit/>
          </a:bodyPr>
          <a:lstStyle/>
          <a:p>
            <a:pPr algn="ctr" eaLnBrk="0" hangingPunct="0"/>
            <a:r>
              <a:rPr lang="zh-CN" altLang="en-US" sz="1400" b="1" dirty="0">
                <a:solidFill>
                  <a:srgbClr val="F8F8F8"/>
                </a:solidFill>
                <a:latin typeface="Calibri" pitchFamily="34" charset="0"/>
                <a:cs typeface="Arial" charset="0"/>
              </a:rPr>
              <a:t>实现从</a:t>
            </a:r>
            <a:r>
              <a:rPr lang="en-US" altLang="zh-CN" sz="1400" b="1" dirty="0">
                <a:solidFill>
                  <a:srgbClr val="F8F8F8"/>
                </a:solidFill>
                <a:latin typeface="Calibri" pitchFamily="34" charset="0"/>
                <a:cs typeface="Arial" charset="0"/>
              </a:rPr>
              <a:t>1</a:t>
            </a:r>
            <a:r>
              <a:rPr lang="zh-CN" altLang="en-US" sz="1400" b="1" dirty="0">
                <a:solidFill>
                  <a:srgbClr val="F8F8F8"/>
                </a:solidFill>
                <a:latin typeface="Calibri" pitchFamily="34" charset="0"/>
                <a:cs typeface="Arial" charset="0"/>
              </a:rPr>
              <a:t>加到</a:t>
            </a:r>
            <a:r>
              <a:rPr lang="en-US" altLang="zh-CN" sz="1400" b="1" dirty="0">
                <a:solidFill>
                  <a:srgbClr val="F8F8F8"/>
                </a:solidFill>
                <a:latin typeface="Calibri" pitchFamily="34" charset="0"/>
                <a:cs typeface="Arial" charset="0"/>
              </a:rPr>
              <a:t>10</a:t>
            </a:r>
            <a:r>
              <a:rPr lang="zh-CN" altLang="en-US" sz="1400" b="1" dirty="0">
                <a:solidFill>
                  <a:srgbClr val="F8F8F8"/>
                </a:solidFill>
                <a:latin typeface="Calibri" pitchFamily="34" charset="0"/>
                <a:cs typeface="Arial" charset="0"/>
              </a:rPr>
              <a:t>，每加一次，打印出结果数值</a:t>
            </a:r>
            <a:endParaRPr lang="en-US" altLang="zh-CN" sz="1600" b="1" dirty="0">
              <a:solidFill>
                <a:srgbClr val="F8F8F8"/>
              </a:solidFill>
              <a:latin typeface="Calibri" pitchFamily="34" charset="0"/>
              <a:cs typeface="Arial" charset="0"/>
            </a:endParaRPr>
          </a:p>
        </p:txBody>
      </p:sp>
      <p:grpSp>
        <p:nvGrpSpPr>
          <p:cNvPr id="15374" name="Group 19"/>
          <p:cNvGrpSpPr>
            <a:grpSpLocks/>
          </p:cNvGrpSpPr>
          <p:nvPr/>
        </p:nvGrpSpPr>
        <p:grpSpPr bwMode="auto">
          <a:xfrm>
            <a:off x="1176338" y="3611563"/>
            <a:ext cx="1238250" cy="1236662"/>
            <a:chOff x="802" y="845"/>
            <a:chExt cx="827" cy="826"/>
          </a:xfrm>
        </p:grpSpPr>
        <p:sp>
          <p:nvSpPr>
            <p:cNvPr id="15383"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charset="0"/>
              </a:endParaRPr>
            </a:p>
          </p:txBody>
        </p:sp>
        <p:sp>
          <p:nvSpPr>
            <p:cNvPr id="1538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1538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5375" name="Text Box 23"/>
          <p:cNvSpPr txBox="1">
            <a:spLocks noChangeArrowheads="1"/>
          </p:cNvSpPr>
          <p:nvPr/>
        </p:nvSpPr>
        <p:spPr bwMode="gray">
          <a:xfrm>
            <a:off x="1247775" y="3959225"/>
            <a:ext cx="1082675" cy="369888"/>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3</a:t>
            </a:r>
          </a:p>
        </p:txBody>
      </p:sp>
      <p:sp>
        <p:nvSpPr>
          <p:cNvPr id="15376" name="AutoShape 24"/>
          <p:cNvSpPr>
            <a:spLocks noChangeArrowheads="1"/>
          </p:cNvSpPr>
          <p:nvPr/>
        </p:nvSpPr>
        <p:spPr bwMode="gray">
          <a:xfrm>
            <a:off x="2254250" y="4862513"/>
            <a:ext cx="4818063" cy="987425"/>
          </a:xfrm>
          <a:prstGeom prst="roundRect">
            <a:avLst>
              <a:gd name="adj" fmla="val 12727"/>
            </a:avLst>
          </a:prstGeom>
          <a:solidFill>
            <a:schemeClr val="folHlink"/>
          </a:solidFill>
          <a:ln w="9525">
            <a:noFill/>
            <a:round/>
            <a:headEnd/>
            <a:tailEnd/>
          </a:ln>
        </p:spPr>
        <p:txBody>
          <a:bodyPr wrap="none" anchor="ctr"/>
          <a:lstStyle/>
          <a:p>
            <a:endParaRPr lang="zh-CN" altLang="zh-CN">
              <a:latin typeface="Calibri" pitchFamily="34" charset="0"/>
              <a:cs typeface="Arial" charset="0"/>
            </a:endParaRPr>
          </a:p>
        </p:txBody>
      </p:sp>
      <p:sp>
        <p:nvSpPr>
          <p:cNvPr id="15377" name="Text Box 25"/>
          <p:cNvSpPr txBox="1">
            <a:spLocks noChangeArrowheads="1"/>
          </p:cNvSpPr>
          <p:nvPr/>
        </p:nvSpPr>
        <p:spPr bwMode="white">
          <a:xfrm>
            <a:off x="2259013" y="5078413"/>
            <a:ext cx="4570412" cy="338137"/>
          </a:xfrm>
          <a:prstGeom prst="rect">
            <a:avLst/>
          </a:prstGeom>
          <a:noFill/>
          <a:ln w="9525" algn="ctr">
            <a:noFill/>
            <a:miter lim="800000"/>
            <a:headEnd/>
            <a:tailEnd/>
          </a:ln>
        </p:spPr>
        <p:txBody>
          <a:bodyPr>
            <a:spAutoFit/>
          </a:bodyPr>
          <a:lstStyle/>
          <a:p>
            <a:pPr algn="ctr" eaLnBrk="0" hangingPunct="0"/>
            <a:r>
              <a:rPr lang="zh-CN" altLang="en-US" sz="1400" b="1" dirty="0">
                <a:solidFill>
                  <a:srgbClr val="F8F8F8"/>
                </a:solidFill>
                <a:latin typeface="Calibri" pitchFamily="34" charset="0"/>
                <a:cs typeface="Arial" charset="0"/>
              </a:rPr>
              <a:t>实现两个变量的数据交换</a:t>
            </a:r>
            <a:r>
              <a:rPr lang="en-US" altLang="zh-CN" sz="1600" b="1" dirty="0">
                <a:solidFill>
                  <a:srgbClr val="F8F8F8"/>
                </a:solidFill>
                <a:latin typeface="Calibri" pitchFamily="34" charset="0"/>
                <a:cs typeface="Arial" charset="0"/>
              </a:rPr>
              <a:t>.</a:t>
            </a:r>
          </a:p>
        </p:txBody>
      </p:sp>
      <p:grpSp>
        <p:nvGrpSpPr>
          <p:cNvPr id="15378" name="Group 26"/>
          <p:cNvGrpSpPr>
            <a:grpSpLocks/>
          </p:cNvGrpSpPr>
          <p:nvPr/>
        </p:nvGrpSpPr>
        <p:grpSpPr bwMode="auto">
          <a:xfrm>
            <a:off x="6757988" y="4732338"/>
            <a:ext cx="1238250" cy="1236662"/>
            <a:chOff x="802" y="845"/>
            <a:chExt cx="827" cy="826"/>
          </a:xfrm>
        </p:grpSpPr>
        <p:sp>
          <p:nvSpPr>
            <p:cNvPr id="15380" name="Oval 27"/>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p:spPr>
          <p:txBody>
            <a:bodyPr wrap="none" anchor="ctr"/>
            <a:lstStyle/>
            <a:p>
              <a:endParaRPr lang="zh-CN" altLang="zh-CN">
                <a:latin typeface="Calibri" pitchFamily="34" charset="0"/>
                <a:cs typeface="Arial" charset="0"/>
              </a:endParaRPr>
            </a:p>
          </p:txBody>
        </p:sp>
        <p:sp>
          <p:nvSpPr>
            <p:cNvPr id="15381" name="Oval 28"/>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15382" name="Oval 29"/>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5379" name="Text Box 30"/>
          <p:cNvSpPr txBox="1">
            <a:spLocks noChangeArrowheads="1"/>
          </p:cNvSpPr>
          <p:nvPr/>
        </p:nvSpPr>
        <p:spPr bwMode="gray">
          <a:xfrm>
            <a:off x="6829425" y="5078413"/>
            <a:ext cx="1081088"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4</a:t>
            </a:r>
          </a:p>
        </p:txBody>
      </p:sp>
    </p:spTree>
  </p:cSld>
  <p:clrMapOvr>
    <a:masterClrMapping/>
  </p:clrMapOvr>
  <p:transition/>
  <p:timing>
    <p:tnLst>
      <p:par>
        <p:cTn id="1" dur="indefinite" restart="never" nodeType="tmRoot"/>
      </p:par>
    </p:tnLst>
    <p:bldLst>
      <p:bldP spid="133122" grpId="0"/>
      <p:bldP spid="133122"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33122" name="Rectangle 2"/>
          <p:cNvSpPr>
            <a:spLocks noGrp="1" noRot="1" noChangeArrowheads="1"/>
          </p:cNvSpPr>
          <p:nvPr>
            <p:ph type="title"/>
          </p:nvPr>
        </p:nvSpPr>
        <p:spPr/>
        <p:txBody>
          <a:bodyPr/>
          <a:lstStyle/>
          <a:p>
            <a:pPr eaLnBrk="1" hangingPunct="1">
              <a:defRPr/>
            </a:pPr>
            <a:r>
              <a:rPr lang="en-US" altLang="zh-CN" smtClean="0">
                <a:ea typeface="宋体" pitchFamily="2" charset="-122"/>
              </a:rPr>
              <a:t>3.6</a:t>
            </a:r>
            <a:r>
              <a:rPr lang="zh-CN" altLang="en-US" smtClean="0">
                <a:ea typeface="宋体" pitchFamily="2" charset="-122"/>
              </a:rPr>
              <a:t>初学者答疑</a:t>
            </a:r>
            <a:endParaRPr lang="en-US" altLang="zh-CN">
              <a:ea typeface="宋体" pitchFamily="2" charset="-122"/>
            </a:endParaRPr>
          </a:p>
        </p:txBody>
      </p:sp>
      <p:sp>
        <p:nvSpPr>
          <p:cNvPr id="123908" name="AutoShape 3"/>
          <p:cNvSpPr>
            <a:spLocks noChangeArrowheads="1"/>
          </p:cNvSpPr>
          <p:nvPr/>
        </p:nvSpPr>
        <p:spPr bwMode="gray">
          <a:xfrm>
            <a:off x="2085975" y="1501775"/>
            <a:ext cx="4818063" cy="989013"/>
          </a:xfrm>
          <a:prstGeom prst="roundRect">
            <a:avLst>
              <a:gd name="adj" fmla="val 12727"/>
            </a:avLst>
          </a:prstGeom>
          <a:solidFill>
            <a:schemeClr val="accent1"/>
          </a:solidFill>
          <a:ln w="9525">
            <a:noFill/>
            <a:round/>
            <a:headEnd/>
            <a:tailEnd/>
          </a:ln>
        </p:spPr>
        <p:txBody>
          <a:bodyPr wrap="none" anchor="ctr"/>
          <a:lstStyle/>
          <a:p>
            <a:endParaRPr lang="zh-CN" altLang="zh-CN">
              <a:latin typeface="Calibri" pitchFamily="34" charset="0"/>
              <a:cs typeface="Arial" charset="0"/>
            </a:endParaRPr>
          </a:p>
        </p:txBody>
      </p:sp>
      <p:sp>
        <p:nvSpPr>
          <p:cNvPr id="123909" name="Text Box 4"/>
          <p:cNvSpPr txBox="1">
            <a:spLocks noChangeArrowheads="1"/>
          </p:cNvSpPr>
          <p:nvPr/>
        </p:nvSpPr>
        <p:spPr bwMode="white">
          <a:xfrm>
            <a:off x="2300288" y="1728788"/>
            <a:ext cx="4570412" cy="338137"/>
          </a:xfrm>
          <a:prstGeom prst="rect">
            <a:avLst/>
          </a:prstGeom>
          <a:noFill/>
          <a:ln w="9525" algn="ctr">
            <a:noFill/>
            <a:miter lim="800000"/>
            <a:headEnd/>
            <a:tailEnd/>
          </a:ln>
        </p:spPr>
        <p:txBody>
          <a:bodyPr>
            <a:spAutoFit/>
          </a:bodyPr>
          <a:lstStyle/>
          <a:p>
            <a:pPr algn="ctr" eaLnBrk="0" hangingPunct="0"/>
            <a:r>
              <a:rPr lang="en-US" altLang="zh-CN" sz="1600" b="1">
                <a:solidFill>
                  <a:srgbClr val="F8F8F8"/>
                </a:solidFill>
                <a:latin typeface="Calibri" pitchFamily="34" charset="0"/>
                <a:cs typeface="Arial" charset="0"/>
              </a:rPr>
              <a:t>Printf</a:t>
            </a:r>
            <a:r>
              <a:rPr lang="zh-CN" altLang="en-US" sz="1600" b="1">
                <a:solidFill>
                  <a:srgbClr val="F8F8F8"/>
                </a:solidFill>
                <a:latin typeface="Calibri" pitchFamily="34" charset="0"/>
                <a:cs typeface="Arial" charset="0"/>
              </a:rPr>
              <a:t>与</a:t>
            </a:r>
            <a:r>
              <a:rPr lang="en-US" altLang="zh-CN" sz="1600" b="1">
                <a:solidFill>
                  <a:srgbClr val="F8F8F8"/>
                </a:solidFill>
                <a:latin typeface="Calibri" pitchFamily="34" charset="0"/>
                <a:cs typeface="Arial" charset="0"/>
              </a:rPr>
              <a:t>Scanf.</a:t>
            </a:r>
          </a:p>
        </p:txBody>
      </p:sp>
      <p:grpSp>
        <p:nvGrpSpPr>
          <p:cNvPr id="123910" name="Group 5"/>
          <p:cNvGrpSpPr>
            <a:grpSpLocks/>
          </p:cNvGrpSpPr>
          <p:nvPr/>
        </p:nvGrpSpPr>
        <p:grpSpPr bwMode="auto">
          <a:xfrm>
            <a:off x="1176338" y="1371600"/>
            <a:ext cx="1238250" cy="1236663"/>
            <a:chOff x="802" y="845"/>
            <a:chExt cx="827" cy="826"/>
          </a:xfrm>
        </p:grpSpPr>
        <p:sp>
          <p:nvSpPr>
            <p:cNvPr id="123933" name="Oval 6"/>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zh-CN">
                <a:latin typeface="Calibri" pitchFamily="34" charset="0"/>
                <a:cs typeface="Arial" charset="0"/>
              </a:endParaRPr>
            </a:p>
          </p:txBody>
        </p:sp>
        <p:sp>
          <p:nvSpPr>
            <p:cNvPr id="123934" name="Oval 7"/>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endParaRPr lang="zh-CN" altLang="zh-CN">
                <a:latin typeface="Calibri" pitchFamily="34" charset="0"/>
                <a:cs typeface="Arial" charset="0"/>
              </a:endParaRPr>
            </a:p>
          </p:txBody>
        </p:sp>
        <p:sp>
          <p:nvSpPr>
            <p:cNvPr id="123935" name="Oval 8"/>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23911" name="Text Box 9"/>
          <p:cNvSpPr txBox="1">
            <a:spLocks noChangeArrowheads="1"/>
          </p:cNvSpPr>
          <p:nvPr/>
        </p:nvSpPr>
        <p:spPr bwMode="gray">
          <a:xfrm>
            <a:off x="1247775" y="1719263"/>
            <a:ext cx="1082675"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1</a:t>
            </a:r>
          </a:p>
        </p:txBody>
      </p:sp>
      <p:sp>
        <p:nvSpPr>
          <p:cNvPr id="123912" name="AutoShape 10"/>
          <p:cNvSpPr>
            <a:spLocks noChangeArrowheads="1"/>
          </p:cNvSpPr>
          <p:nvPr/>
        </p:nvSpPr>
        <p:spPr bwMode="gray">
          <a:xfrm>
            <a:off x="2254250" y="2622550"/>
            <a:ext cx="4818063" cy="989013"/>
          </a:xfrm>
          <a:prstGeom prst="roundRect">
            <a:avLst>
              <a:gd name="adj" fmla="val 12727"/>
            </a:avLst>
          </a:prstGeom>
          <a:solidFill>
            <a:schemeClr val="accent2"/>
          </a:solidFill>
          <a:ln w="9525">
            <a:noFill/>
            <a:round/>
            <a:headEnd/>
            <a:tailEnd/>
          </a:ln>
        </p:spPr>
        <p:txBody>
          <a:bodyPr wrap="none" anchor="ctr"/>
          <a:lstStyle/>
          <a:p>
            <a:endParaRPr lang="zh-CN" altLang="zh-CN">
              <a:latin typeface="Calibri" pitchFamily="34" charset="0"/>
              <a:cs typeface="Arial" charset="0"/>
            </a:endParaRPr>
          </a:p>
        </p:txBody>
      </p:sp>
      <p:sp>
        <p:nvSpPr>
          <p:cNvPr id="123913" name="Text Box 11"/>
          <p:cNvSpPr txBox="1">
            <a:spLocks noChangeArrowheads="1"/>
          </p:cNvSpPr>
          <p:nvPr/>
        </p:nvSpPr>
        <p:spPr bwMode="white">
          <a:xfrm>
            <a:off x="2259013" y="2838450"/>
            <a:ext cx="4570412" cy="584200"/>
          </a:xfrm>
          <a:prstGeom prst="rect">
            <a:avLst/>
          </a:prstGeom>
          <a:noFill/>
          <a:ln w="9525" algn="ctr">
            <a:noFill/>
            <a:miter lim="800000"/>
            <a:headEnd/>
            <a:tailEnd/>
          </a:ln>
        </p:spPr>
        <p:txBody>
          <a:bodyPr>
            <a:spAutoFit/>
          </a:bodyPr>
          <a:lstStyle/>
          <a:p>
            <a:pPr algn="ctr" eaLnBrk="0" hangingPunct="0"/>
            <a:r>
              <a:rPr lang="en-US" altLang="zh-CN" sz="1600" b="1" dirty="0">
                <a:solidFill>
                  <a:srgbClr val="F8F8F8"/>
                </a:solidFill>
                <a:latin typeface="Calibri" pitchFamily="34" charset="0"/>
                <a:cs typeface="Arial" charset="0"/>
              </a:rPr>
              <a:t>C</a:t>
            </a:r>
            <a:r>
              <a:rPr lang="zh-CN" altLang="en-US" sz="1600" b="1" dirty="0">
                <a:solidFill>
                  <a:srgbClr val="F8F8F8"/>
                </a:solidFill>
                <a:latin typeface="Calibri" pitchFamily="34" charset="0"/>
                <a:cs typeface="Arial" charset="0"/>
              </a:rPr>
              <a:t>语言没有</a:t>
            </a:r>
            <a:r>
              <a:rPr lang="en-US" altLang="zh-CN" sz="1600" b="1" dirty="0" err="1">
                <a:solidFill>
                  <a:srgbClr val="F8F8F8"/>
                </a:solidFill>
                <a:latin typeface="Calibri" pitchFamily="34" charset="0"/>
                <a:cs typeface="Arial" charset="0"/>
              </a:rPr>
              <a:t>bool</a:t>
            </a:r>
            <a:r>
              <a:rPr lang="zh-CN" altLang="en-US" sz="1600" b="1" dirty="0">
                <a:solidFill>
                  <a:srgbClr val="F8F8F8"/>
                </a:solidFill>
                <a:latin typeface="Calibri" pitchFamily="34" charset="0"/>
                <a:cs typeface="Arial" charset="0"/>
              </a:rPr>
              <a:t>类型，其他数据类型</a:t>
            </a:r>
            <a:r>
              <a:rPr lang="en-US" altLang="zh-CN" sz="1600" b="1" dirty="0" err="1">
                <a:solidFill>
                  <a:srgbClr val="F8F8F8"/>
                </a:solidFill>
                <a:latin typeface="Calibri" pitchFamily="34" charset="0"/>
                <a:cs typeface="Arial" charset="0"/>
              </a:rPr>
              <a:t>char,int</a:t>
            </a:r>
            <a:r>
              <a:rPr lang="zh-CN" altLang="en-US" sz="1600" b="1" dirty="0">
                <a:solidFill>
                  <a:srgbClr val="F8F8F8"/>
                </a:solidFill>
                <a:latin typeface="Calibri" pitchFamily="34" charset="0"/>
                <a:cs typeface="Arial" charset="0"/>
              </a:rPr>
              <a:t>中</a:t>
            </a:r>
            <a:r>
              <a:rPr lang="en-US" altLang="zh-CN" sz="1600" b="1" dirty="0">
                <a:solidFill>
                  <a:srgbClr val="F8F8F8"/>
                </a:solidFill>
                <a:latin typeface="Calibri" pitchFamily="34" charset="0"/>
                <a:cs typeface="Arial" charset="0"/>
              </a:rPr>
              <a:t>0</a:t>
            </a:r>
            <a:r>
              <a:rPr lang="zh-CN" altLang="en-US" sz="1600" b="1" dirty="0">
                <a:solidFill>
                  <a:srgbClr val="F8F8F8"/>
                </a:solidFill>
                <a:latin typeface="Calibri" pitchFamily="34" charset="0"/>
                <a:cs typeface="Arial" charset="0"/>
              </a:rPr>
              <a:t>代表假</a:t>
            </a:r>
            <a:r>
              <a:rPr lang="en-US" altLang="zh-CN" sz="1600" b="1" dirty="0">
                <a:solidFill>
                  <a:srgbClr val="F8F8F8"/>
                </a:solidFill>
                <a:latin typeface="Calibri" pitchFamily="34" charset="0"/>
                <a:cs typeface="Arial" charset="0"/>
              </a:rPr>
              <a:t>1</a:t>
            </a:r>
            <a:r>
              <a:rPr lang="zh-CN" altLang="en-US" sz="1600" b="1" dirty="0">
                <a:solidFill>
                  <a:srgbClr val="F8F8F8"/>
                </a:solidFill>
                <a:latin typeface="Calibri" pitchFamily="34" charset="0"/>
                <a:cs typeface="Arial" charset="0"/>
              </a:rPr>
              <a:t>代表真</a:t>
            </a:r>
            <a:r>
              <a:rPr lang="en-US" altLang="zh-CN" sz="1600" b="1" dirty="0">
                <a:solidFill>
                  <a:srgbClr val="F8F8F8"/>
                </a:solidFill>
                <a:latin typeface="Calibri" pitchFamily="34" charset="0"/>
                <a:cs typeface="Arial" charset="0"/>
              </a:rPr>
              <a:t>.</a:t>
            </a:r>
          </a:p>
        </p:txBody>
      </p:sp>
      <p:grpSp>
        <p:nvGrpSpPr>
          <p:cNvPr id="123914" name="Group 12"/>
          <p:cNvGrpSpPr>
            <a:grpSpLocks/>
          </p:cNvGrpSpPr>
          <p:nvPr/>
        </p:nvGrpSpPr>
        <p:grpSpPr bwMode="auto">
          <a:xfrm>
            <a:off x="6757988" y="2492375"/>
            <a:ext cx="1238250" cy="1236663"/>
            <a:chOff x="802" y="845"/>
            <a:chExt cx="827" cy="826"/>
          </a:xfrm>
        </p:grpSpPr>
        <p:sp>
          <p:nvSpPr>
            <p:cNvPr id="123930"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endParaRPr lang="zh-CN" altLang="zh-CN">
                <a:latin typeface="Calibri" pitchFamily="34" charset="0"/>
                <a:cs typeface="Arial" charset="0"/>
              </a:endParaRPr>
            </a:p>
          </p:txBody>
        </p:sp>
        <p:sp>
          <p:nvSpPr>
            <p:cNvPr id="123931"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endParaRPr lang="zh-CN" altLang="zh-CN">
                <a:latin typeface="Calibri" pitchFamily="34" charset="0"/>
                <a:cs typeface="Arial" charset="0"/>
              </a:endParaRPr>
            </a:p>
          </p:txBody>
        </p:sp>
        <p:sp>
          <p:nvSpPr>
            <p:cNvPr id="123932"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23915" name="Text Box 16"/>
          <p:cNvSpPr txBox="1">
            <a:spLocks noChangeArrowheads="1"/>
          </p:cNvSpPr>
          <p:nvPr/>
        </p:nvSpPr>
        <p:spPr bwMode="gray">
          <a:xfrm>
            <a:off x="6829425" y="2840038"/>
            <a:ext cx="1081088"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2</a:t>
            </a:r>
          </a:p>
        </p:txBody>
      </p:sp>
      <p:sp>
        <p:nvSpPr>
          <p:cNvPr id="123916" name="AutoShape 17"/>
          <p:cNvSpPr>
            <a:spLocks noChangeArrowheads="1"/>
          </p:cNvSpPr>
          <p:nvPr/>
        </p:nvSpPr>
        <p:spPr bwMode="gray">
          <a:xfrm>
            <a:off x="2085975" y="3741738"/>
            <a:ext cx="4818063" cy="989012"/>
          </a:xfrm>
          <a:prstGeom prst="roundRect">
            <a:avLst>
              <a:gd name="adj" fmla="val 12727"/>
            </a:avLst>
          </a:prstGeom>
          <a:solidFill>
            <a:schemeClr val="hlink"/>
          </a:solidFill>
          <a:ln w="9525">
            <a:noFill/>
            <a:round/>
            <a:headEnd/>
            <a:tailEnd/>
          </a:ln>
        </p:spPr>
        <p:txBody>
          <a:bodyPr wrap="none" anchor="ctr"/>
          <a:lstStyle/>
          <a:p>
            <a:endParaRPr lang="zh-CN" altLang="zh-CN">
              <a:latin typeface="Calibri" pitchFamily="34" charset="0"/>
              <a:cs typeface="Arial" charset="0"/>
            </a:endParaRPr>
          </a:p>
        </p:txBody>
      </p:sp>
      <p:sp>
        <p:nvSpPr>
          <p:cNvPr id="123917" name="Text Box 18"/>
          <p:cNvSpPr txBox="1">
            <a:spLocks noChangeArrowheads="1"/>
          </p:cNvSpPr>
          <p:nvPr/>
        </p:nvSpPr>
        <p:spPr bwMode="white">
          <a:xfrm>
            <a:off x="2300288" y="3967163"/>
            <a:ext cx="4570412" cy="338137"/>
          </a:xfrm>
          <a:prstGeom prst="rect">
            <a:avLst/>
          </a:prstGeom>
          <a:noFill/>
          <a:ln w="9525" algn="ctr">
            <a:noFill/>
            <a:miter lim="800000"/>
            <a:headEnd/>
            <a:tailEnd/>
          </a:ln>
        </p:spPr>
        <p:txBody>
          <a:bodyPr>
            <a:spAutoFit/>
          </a:bodyPr>
          <a:lstStyle/>
          <a:p>
            <a:pPr algn="ctr" eaLnBrk="0" hangingPunct="0"/>
            <a:r>
              <a:rPr lang="zh-CN" altLang="en-US" sz="1600" b="1" dirty="0">
                <a:solidFill>
                  <a:srgbClr val="F8F8F8"/>
                </a:solidFill>
                <a:latin typeface="Calibri" pitchFamily="34" charset="0"/>
                <a:cs typeface="Arial" charset="0"/>
              </a:rPr>
              <a:t>有符号与无符号是有区别的</a:t>
            </a:r>
            <a:r>
              <a:rPr lang="en-US" altLang="zh-CN" sz="1600" b="1" dirty="0">
                <a:solidFill>
                  <a:srgbClr val="F8F8F8"/>
                </a:solidFill>
                <a:latin typeface="Calibri" pitchFamily="34" charset="0"/>
                <a:cs typeface="Arial" charset="0"/>
              </a:rPr>
              <a:t>.</a:t>
            </a:r>
          </a:p>
        </p:txBody>
      </p:sp>
      <p:grpSp>
        <p:nvGrpSpPr>
          <p:cNvPr id="123918" name="Group 19"/>
          <p:cNvGrpSpPr>
            <a:grpSpLocks/>
          </p:cNvGrpSpPr>
          <p:nvPr/>
        </p:nvGrpSpPr>
        <p:grpSpPr bwMode="auto">
          <a:xfrm>
            <a:off x="1176338" y="3611563"/>
            <a:ext cx="1238250" cy="1236662"/>
            <a:chOff x="802" y="845"/>
            <a:chExt cx="827" cy="826"/>
          </a:xfrm>
        </p:grpSpPr>
        <p:sp>
          <p:nvSpPr>
            <p:cNvPr id="123927"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charset="0"/>
              </a:endParaRPr>
            </a:p>
          </p:txBody>
        </p:sp>
        <p:sp>
          <p:nvSpPr>
            <p:cNvPr id="12392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123929"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23919" name="Text Box 23"/>
          <p:cNvSpPr txBox="1">
            <a:spLocks noChangeArrowheads="1"/>
          </p:cNvSpPr>
          <p:nvPr/>
        </p:nvSpPr>
        <p:spPr bwMode="gray">
          <a:xfrm>
            <a:off x="1247775" y="3959225"/>
            <a:ext cx="1082675" cy="369888"/>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3</a:t>
            </a:r>
          </a:p>
        </p:txBody>
      </p:sp>
      <p:sp>
        <p:nvSpPr>
          <p:cNvPr id="123920" name="AutoShape 24"/>
          <p:cNvSpPr>
            <a:spLocks noChangeArrowheads="1"/>
          </p:cNvSpPr>
          <p:nvPr/>
        </p:nvSpPr>
        <p:spPr bwMode="gray">
          <a:xfrm>
            <a:off x="2254250" y="4862513"/>
            <a:ext cx="4818063" cy="987425"/>
          </a:xfrm>
          <a:prstGeom prst="roundRect">
            <a:avLst>
              <a:gd name="adj" fmla="val 12727"/>
            </a:avLst>
          </a:prstGeom>
          <a:solidFill>
            <a:schemeClr val="folHlink"/>
          </a:solidFill>
          <a:ln w="9525">
            <a:noFill/>
            <a:round/>
            <a:headEnd/>
            <a:tailEnd/>
          </a:ln>
        </p:spPr>
        <p:txBody>
          <a:bodyPr wrap="none" anchor="ctr"/>
          <a:lstStyle/>
          <a:p>
            <a:endParaRPr lang="zh-CN" altLang="zh-CN">
              <a:latin typeface="Calibri" pitchFamily="34" charset="0"/>
              <a:cs typeface="Arial" charset="0"/>
            </a:endParaRPr>
          </a:p>
        </p:txBody>
      </p:sp>
      <p:sp>
        <p:nvSpPr>
          <p:cNvPr id="123921" name="Text Box 25"/>
          <p:cNvSpPr txBox="1">
            <a:spLocks noChangeArrowheads="1"/>
          </p:cNvSpPr>
          <p:nvPr/>
        </p:nvSpPr>
        <p:spPr bwMode="white">
          <a:xfrm>
            <a:off x="2259013" y="5078413"/>
            <a:ext cx="4570412" cy="338137"/>
          </a:xfrm>
          <a:prstGeom prst="rect">
            <a:avLst/>
          </a:prstGeom>
          <a:noFill/>
          <a:ln w="9525" algn="ctr">
            <a:noFill/>
            <a:miter lim="800000"/>
            <a:headEnd/>
            <a:tailEnd/>
          </a:ln>
        </p:spPr>
        <p:txBody>
          <a:bodyPr>
            <a:spAutoFit/>
          </a:bodyPr>
          <a:lstStyle/>
          <a:p>
            <a:pPr algn="ctr" eaLnBrk="0" hangingPunct="0"/>
            <a:r>
              <a:rPr lang="zh-CN" altLang="en-US" sz="1600" b="1" dirty="0">
                <a:solidFill>
                  <a:srgbClr val="F8F8F8"/>
                </a:solidFill>
                <a:latin typeface="Calibri" pitchFamily="34" charset="0"/>
                <a:cs typeface="Arial" charset="0"/>
              </a:rPr>
              <a:t>输出汉字，一个汉字占几个字节</a:t>
            </a:r>
            <a:r>
              <a:rPr lang="en-US" altLang="zh-CN" sz="1600" b="1" dirty="0">
                <a:solidFill>
                  <a:srgbClr val="F8F8F8"/>
                </a:solidFill>
                <a:latin typeface="Calibri" pitchFamily="34" charset="0"/>
                <a:cs typeface="Arial" charset="0"/>
              </a:rPr>
              <a:t>.</a:t>
            </a:r>
          </a:p>
        </p:txBody>
      </p:sp>
      <p:grpSp>
        <p:nvGrpSpPr>
          <p:cNvPr id="123922" name="Group 26"/>
          <p:cNvGrpSpPr>
            <a:grpSpLocks/>
          </p:cNvGrpSpPr>
          <p:nvPr/>
        </p:nvGrpSpPr>
        <p:grpSpPr bwMode="auto">
          <a:xfrm>
            <a:off x="6757988" y="4732338"/>
            <a:ext cx="1238250" cy="1236662"/>
            <a:chOff x="802" y="845"/>
            <a:chExt cx="827" cy="826"/>
          </a:xfrm>
        </p:grpSpPr>
        <p:sp>
          <p:nvSpPr>
            <p:cNvPr id="123924" name="Oval 27"/>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p:spPr>
          <p:txBody>
            <a:bodyPr wrap="none" anchor="ctr"/>
            <a:lstStyle/>
            <a:p>
              <a:endParaRPr lang="zh-CN" altLang="zh-CN">
                <a:latin typeface="Calibri" pitchFamily="34" charset="0"/>
                <a:cs typeface="Arial" charset="0"/>
              </a:endParaRPr>
            </a:p>
          </p:txBody>
        </p:sp>
        <p:sp>
          <p:nvSpPr>
            <p:cNvPr id="123925" name="Oval 28"/>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123926" name="Oval 29"/>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123923" name="Text Box 30"/>
          <p:cNvSpPr txBox="1">
            <a:spLocks noChangeArrowheads="1"/>
          </p:cNvSpPr>
          <p:nvPr/>
        </p:nvSpPr>
        <p:spPr bwMode="gray">
          <a:xfrm>
            <a:off x="6829425" y="5078413"/>
            <a:ext cx="1081088"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4</a:t>
            </a:r>
          </a:p>
        </p:txBody>
      </p:sp>
    </p:spTree>
  </p:cSld>
  <p:clrMapOvr>
    <a:masterClrMapping/>
  </p:clrMapOvr>
  <p:transition/>
  <p:timing>
    <p:tnLst>
      <p:par>
        <p:cTn id="1" dur="indefinite" restart="never" nodeType="tmRoot"/>
      </p:par>
    </p:tnLst>
    <p:bldLst>
      <p:bldP spid="13312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subTitle" idx="1"/>
          </p:nvPr>
        </p:nvSpPr>
        <p:spPr>
          <a:xfrm>
            <a:off x="3500438" y="714375"/>
            <a:ext cx="5186362" cy="504825"/>
          </a:xfrm>
        </p:spPr>
        <p:txBody>
          <a:bodyPr/>
          <a:lstStyle/>
          <a:p>
            <a:pPr algn="l" eaLnBrk="1" hangingPunct="1">
              <a:defRPr/>
            </a:pPr>
            <a:r>
              <a:rPr lang="zh-CN" altLang="en-US" sz="1800" b="1" dirty="0" smtClean="0">
                <a:ea typeface="宋体" pitchFamily="2" charset="-122"/>
              </a:rPr>
              <a:t>传智播客创始人张孝祥老师的理念就是帮助每一位学员都成功。帮助每一位学员都少走弯路。</a:t>
            </a:r>
            <a:endParaRPr lang="en-US" altLang="zh-CN" sz="1800" b="1" dirty="0">
              <a:ea typeface="宋体" pitchFamily="2" charset="-122"/>
            </a:endParaRPr>
          </a:p>
        </p:txBody>
      </p:sp>
      <p:sp>
        <p:nvSpPr>
          <p:cNvPr id="125955" name="TextBox 4"/>
          <p:cNvSpPr txBox="1">
            <a:spLocks noChangeArrowheads="1"/>
          </p:cNvSpPr>
          <p:nvPr/>
        </p:nvSpPr>
        <p:spPr bwMode="auto">
          <a:xfrm>
            <a:off x="714375" y="630238"/>
            <a:ext cx="928688"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125956" name="TextBox 5"/>
          <p:cNvSpPr txBox="1">
            <a:spLocks noChangeArrowheads="1"/>
          </p:cNvSpPr>
          <p:nvPr/>
        </p:nvSpPr>
        <p:spPr bwMode="auto">
          <a:xfrm>
            <a:off x="1714500" y="1785938"/>
            <a:ext cx="1143000"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125957" name="TextBox 6"/>
          <p:cNvSpPr txBox="1">
            <a:spLocks noChangeArrowheads="1"/>
          </p:cNvSpPr>
          <p:nvPr/>
        </p:nvSpPr>
        <p:spPr bwMode="auto">
          <a:xfrm>
            <a:off x="1071563" y="3500438"/>
            <a:ext cx="1928812" cy="584200"/>
          </a:xfrm>
          <a:prstGeom prst="rect">
            <a:avLst/>
          </a:prstGeom>
          <a:noFill/>
          <a:ln w="9525">
            <a:noFill/>
            <a:miter lim="800000"/>
            <a:headEnd/>
            <a:tailEnd/>
          </a:ln>
        </p:spPr>
        <p:txBody>
          <a:bodyPr>
            <a:spAutoFit/>
          </a:bodyPr>
          <a:lstStyle/>
          <a:p>
            <a:pPr eaLnBrk="0" hangingPunct="0"/>
            <a:r>
              <a:rPr lang="zh-CN" altLang="en-US" sz="3200" b="1">
                <a:solidFill>
                  <a:schemeClr val="bg2"/>
                </a:solidFill>
              </a:rPr>
              <a:t>高薪就业</a:t>
            </a:r>
          </a:p>
        </p:txBody>
      </p:sp>
      <p:sp>
        <p:nvSpPr>
          <p:cNvPr id="125958" name="TextBox 7"/>
          <p:cNvSpPr txBox="1">
            <a:spLocks noChangeArrowheads="1"/>
          </p:cNvSpPr>
          <p:nvPr/>
        </p:nvSpPr>
        <p:spPr bwMode="auto">
          <a:xfrm>
            <a:off x="4500563" y="2071688"/>
            <a:ext cx="3929062" cy="1570037"/>
          </a:xfrm>
          <a:prstGeom prst="rect">
            <a:avLst/>
          </a:prstGeom>
          <a:noFill/>
          <a:ln w="9525">
            <a:noFill/>
            <a:miter lim="800000"/>
            <a:headEnd/>
            <a:tailEnd/>
          </a:ln>
        </p:spPr>
        <p:txBody>
          <a:bodyPr>
            <a:spAutoFit/>
          </a:bodyPr>
          <a:lstStyle/>
          <a:p>
            <a:pPr eaLnBrk="0" hangingPunct="0"/>
            <a:r>
              <a:rPr lang="zh-CN" altLang="en-US" sz="9600"/>
              <a:t>谢谢！</a:t>
            </a:r>
          </a:p>
        </p:txBody>
      </p:sp>
      <p:sp>
        <p:nvSpPr>
          <p:cNvPr id="125959" name="TextBox 8"/>
          <p:cNvSpPr txBox="1">
            <a:spLocks noChangeArrowheads="1"/>
          </p:cNvSpPr>
          <p:nvPr/>
        </p:nvSpPr>
        <p:spPr bwMode="auto">
          <a:xfrm>
            <a:off x="4714875" y="4643438"/>
            <a:ext cx="3143250" cy="892175"/>
          </a:xfrm>
          <a:prstGeom prst="rect">
            <a:avLst/>
          </a:prstGeom>
          <a:noFill/>
          <a:ln w="9525">
            <a:noFill/>
            <a:miter lim="800000"/>
            <a:headEnd/>
            <a:tailEnd/>
          </a:ln>
        </p:spPr>
        <p:txBody>
          <a:bodyPr>
            <a:spAutoFit/>
          </a:bodyPr>
          <a:lstStyle/>
          <a:p>
            <a:pPr eaLnBrk="0" hangingPunct="0"/>
            <a:r>
              <a:rPr lang="zh-CN" altLang="en-US" sz="2600" b="1">
                <a:solidFill>
                  <a:schemeClr val="bg2"/>
                </a:solidFill>
              </a:rPr>
              <a:t>          传智播客</a:t>
            </a:r>
            <a:endParaRPr lang="en-US" altLang="zh-CN" sz="2600" b="1">
              <a:solidFill>
                <a:schemeClr val="bg2"/>
              </a:solidFill>
            </a:endParaRPr>
          </a:p>
          <a:p>
            <a:pPr eaLnBrk="0" hangingPunct="0"/>
            <a:r>
              <a:rPr lang="en-US" altLang="zh-CN" sz="2600" b="1">
                <a:solidFill>
                  <a:schemeClr val="bg2"/>
                </a:solidFill>
              </a:rPr>
              <a:t>http://www.itcast.cn</a:t>
            </a:r>
            <a:endParaRPr lang="zh-CN" altLang="en-US" sz="2600" b="1">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页脚占位符 3"/>
          <p:cNvSpPr>
            <a:spLocks noGrp="1"/>
          </p:cNvSpPr>
          <p:nvPr>
            <p:ph type="ftr" sz="quarter" idx="12"/>
          </p:nvPr>
        </p:nvSpPr>
        <p:spPr>
          <a:noFill/>
        </p:spPr>
        <p:txBody>
          <a:bodyPr/>
          <a:lstStyle/>
          <a:p>
            <a:r>
              <a:rPr lang="en-US" altLang="zh-CN" smtClean="0">
                <a:latin typeface="Arial" charset="0"/>
              </a:rPr>
              <a:t>www.themegallery.com</a:t>
            </a:r>
          </a:p>
        </p:txBody>
      </p:sp>
      <p:sp>
        <p:nvSpPr>
          <p:cNvPr id="124930" name="Rectangle 2"/>
          <p:cNvSpPr>
            <a:spLocks noGrp="1" noChangeArrowheads="1"/>
          </p:cNvSpPr>
          <p:nvPr>
            <p:ph type="title" idx="4294967295"/>
          </p:nvPr>
        </p:nvSpPr>
        <p:spPr/>
        <p:txBody>
          <a:bodyPr/>
          <a:lstStyle/>
          <a:p>
            <a:pPr>
              <a:defRPr/>
            </a:pPr>
            <a:r>
              <a:rPr lang="en-US" altLang="zh-CN" smtClean="0">
                <a:ea typeface="宋体" pitchFamily="2" charset="-122"/>
              </a:rPr>
              <a:t>3.3</a:t>
            </a:r>
            <a:r>
              <a:rPr lang="zh-CN" altLang="en-US" smtClean="0">
                <a:ea typeface="宋体" pitchFamily="2" charset="-122"/>
              </a:rPr>
              <a:t>变量的数据类型</a:t>
            </a:r>
            <a:endParaRPr lang="en-US" altLang="zh-CN">
              <a:ea typeface="宋体" pitchFamily="2" charset="-122"/>
            </a:endParaRPr>
          </a:p>
        </p:txBody>
      </p:sp>
      <p:sp>
        <p:nvSpPr>
          <p:cNvPr id="16388" name="Freeform 3"/>
          <p:cNvSpPr>
            <a:spLocks/>
          </p:cNvSpPr>
          <p:nvPr/>
        </p:nvSpPr>
        <p:spPr bwMode="gray">
          <a:xfrm>
            <a:off x="996950" y="2794000"/>
            <a:ext cx="7373938" cy="2676525"/>
          </a:xfrm>
          <a:custGeom>
            <a:avLst/>
            <a:gdLst>
              <a:gd name="T0" fmla="*/ 2217796 w 4728"/>
              <a:gd name="T1" fmla="*/ 4763 h 1686"/>
              <a:gd name="T2" fmla="*/ 299449 w 4728"/>
              <a:gd name="T3" fmla="*/ 1119188 h 1686"/>
              <a:gd name="T4" fmla="*/ 1709356 w 4728"/>
              <a:gd name="T5" fmla="*/ 2051050 h 1686"/>
              <a:gd name="T6" fmla="*/ 3724400 w 4728"/>
              <a:gd name="T7" fmla="*/ 2266950 h 1686"/>
              <a:gd name="T8" fmla="*/ 5726966 w 4728"/>
              <a:gd name="T9" fmla="*/ 2024063 h 1686"/>
              <a:gd name="T10" fmla="*/ 7055773 w 4728"/>
              <a:gd name="T11" fmla="*/ 1119188 h 1686"/>
              <a:gd name="T12" fmla="*/ 5137426 w 4728"/>
              <a:gd name="T13" fmla="*/ 42862 h 1686"/>
              <a:gd name="T14" fmla="*/ 7336507 w 4728"/>
              <a:gd name="T15" fmla="*/ 1138238 h 1686"/>
              <a:gd name="T16" fmla="*/ 5923480 w 4728"/>
              <a:gd name="T17" fmla="*/ 2362200 h 1686"/>
              <a:gd name="T18" fmla="*/ 3761831 w 4728"/>
              <a:gd name="T19" fmla="*/ 2671763 h 1686"/>
              <a:gd name="T20" fmla="*/ 1515962 w 4728"/>
              <a:gd name="T21" fmla="*/ 2390775 h 1686"/>
              <a:gd name="T22" fmla="*/ 37431 w 4728"/>
              <a:gd name="T23" fmla="*/ 1147763 h 1686"/>
              <a:gd name="T24" fmla="*/ 2217796 w 4728"/>
              <a:gd name="T25" fmla="*/ 4763 h 1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28"/>
              <a:gd name="T40" fmla="*/ 0 h 1686"/>
              <a:gd name="T41" fmla="*/ 4728 w 4728"/>
              <a:gd name="T42" fmla="*/ 1686 h 1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D0D0D0"/>
              </a:gs>
            </a:gsLst>
            <a:lin ang="5400000" scaled="1"/>
          </a:gradFill>
          <a:ln w="9525">
            <a:miter lim="800000"/>
            <a:headEnd/>
            <a:tailEnd/>
          </a:ln>
          <a:scene3d>
            <a:camera prst="legacyObliqueBottom">
              <a:rot lat="21299996" lon="0" rev="0"/>
            </a:camera>
            <a:lightRig rig="legacyFlat3" dir="b"/>
          </a:scene3d>
          <a:sp3d extrusionH="100000" prstMaterial="legacyMatte">
            <a:bevelT w="13500" h="13500" prst="angle"/>
            <a:bevelB w="13500" h="13500" prst="angle"/>
            <a:extrusionClr>
              <a:srgbClr val="080808"/>
            </a:extrusionClr>
          </a:sp3d>
        </p:spPr>
        <p:txBody>
          <a:bodyPr wrap="none" anchor="ctr">
            <a:flatTx/>
          </a:bodyPr>
          <a:lstStyle/>
          <a:p>
            <a:endParaRPr lang="zh-CN" altLang="en-US"/>
          </a:p>
        </p:txBody>
      </p:sp>
      <p:sp>
        <p:nvSpPr>
          <p:cNvPr id="124932" name="AutoShape 4"/>
          <p:cNvSpPr>
            <a:spLocks noChangeArrowheads="1"/>
          </p:cNvSpPr>
          <p:nvPr/>
        </p:nvSpPr>
        <p:spPr bwMode="ltGray">
          <a:xfrm>
            <a:off x="769938" y="1371600"/>
            <a:ext cx="7823200" cy="692150"/>
          </a:xfrm>
          <a:prstGeom prst="roundRect">
            <a:avLst>
              <a:gd name="adj" fmla="val 50000"/>
            </a:avLst>
          </a:prstGeom>
          <a:solidFill>
            <a:schemeClr val="accent2"/>
          </a:solidFill>
          <a:ln w="28575" algn="ctr">
            <a:solidFill>
              <a:srgbClr val="FEFEFE"/>
            </a:solidFill>
            <a:round/>
            <a:headEnd/>
            <a:tailEnd/>
          </a:ln>
          <a:effectLst>
            <a:outerShdw dist="35921" dir="2700000" algn="ctr" rotWithShape="0">
              <a:srgbClr val="B2B2B2"/>
            </a:outerShdw>
          </a:effectLst>
        </p:spPr>
        <p:txBody>
          <a:bodyPr wrap="none" anchor="ctr"/>
          <a:lstStyle/>
          <a:p>
            <a:pPr>
              <a:defRPr/>
            </a:pPr>
            <a:endParaRPr lang="zh-CN" altLang="en-US"/>
          </a:p>
        </p:txBody>
      </p:sp>
      <p:sp>
        <p:nvSpPr>
          <p:cNvPr id="16390" name="Rectangle 5"/>
          <p:cNvSpPr>
            <a:spLocks noChangeArrowheads="1"/>
          </p:cNvSpPr>
          <p:nvPr/>
        </p:nvSpPr>
        <p:spPr bwMode="gray">
          <a:xfrm>
            <a:off x="1216025" y="2282825"/>
            <a:ext cx="2208213" cy="1582738"/>
          </a:xfrm>
          <a:prstGeom prst="rect">
            <a:avLst/>
          </a:prstGeom>
          <a:solidFill>
            <a:schemeClr val="hlink"/>
          </a:solidFill>
          <a:ln w="9525">
            <a:miter lim="800000"/>
            <a:headEnd/>
            <a:tailEnd/>
          </a:ln>
          <a:scene3d>
            <a:camera prst="legacyPerspectiveBottomRight"/>
            <a:lightRig rig="legacyFlat3" dir="r"/>
          </a:scene3d>
          <a:sp3d extrusionH="121893000" prstMaterial="legacyMetal">
            <a:bevelT w="13500" h="13500" prst="angle"/>
            <a:bevelB w="13500" h="13500" prst="angle"/>
            <a:extrusionClr>
              <a:schemeClr val="hlink"/>
            </a:extrusionClr>
          </a:sp3d>
        </p:spPr>
        <p:txBody>
          <a:bodyPr wrap="none" anchor="ctr">
            <a:flatTx/>
          </a:bodyPr>
          <a:lstStyle/>
          <a:p>
            <a:endParaRPr lang="zh-CN" altLang="en-US"/>
          </a:p>
        </p:txBody>
      </p:sp>
      <p:sp>
        <p:nvSpPr>
          <p:cNvPr id="16391" name="Rectangle 6"/>
          <p:cNvSpPr>
            <a:spLocks noChangeArrowheads="1"/>
          </p:cNvSpPr>
          <p:nvPr/>
        </p:nvSpPr>
        <p:spPr bwMode="gray">
          <a:xfrm>
            <a:off x="5854700" y="2282825"/>
            <a:ext cx="2206625" cy="1582738"/>
          </a:xfrm>
          <a:prstGeom prst="rect">
            <a:avLst/>
          </a:prstGeom>
          <a:solidFill>
            <a:srgbClr val="BBC557"/>
          </a:solidFill>
          <a:ln w="9525">
            <a:miter lim="800000"/>
            <a:headEnd/>
            <a:tailEnd/>
          </a:ln>
          <a:scene3d>
            <a:camera prst="legacyPerspectiveBottomLeft"/>
            <a:lightRig rig="legacyFlat3" dir="r"/>
          </a:scene3d>
          <a:sp3d extrusionH="121893000" prstMaterial="legacyMetal">
            <a:bevelT w="13500" h="13500" prst="angle"/>
            <a:bevelB w="13500" h="13500" prst="angle"/>
            <a:extrusionClr>
              <a:srgbClr val="BBC557"/>
            </a:extrusionClr>
          </a:sp3d>
        </p:spPr>
        <p:txBody>
          <a:bodyPr wrap="none" anchor="ctr">
            <a:flatTx/>
          </a:bodyPr>
          <a:lstStyle/>
          <a:p>
            <a:endParaRPr lang="zh-CN" altLang="en-US"/>
          </a:p>
        </p:txBody>
      </p:sp>
      <p:sp>
        <p:nvSpPr>
          <p:cNvPr id="16392" name="Rectangle 7"/>
          <p:cNvSpPr>
            <a:spLocks noChangeArrowheads="1"/>
          </p:cNvSpPr>
          <p:nvPr/>
        </p:nvSpPr>
        <p:spPr bwMode="gray">
          <a:xfrm>
            <a:off x="3535363" y="2282825"/>
            <a:ext cx="2208212" cy="1582738"/>
          </a:xfrm>
          <a:prstGeom prst="rect">
            <a:avLst/>
          </a:prstGeom>
          <a:solidFill>
            <a:schemeClr val="accent1"/>
          </a:solidFill>
          <a:ln w="9525">
            <a:miter lim="800000"/>
            <a:headEnd/>
            <a:tailEnd/>
          </a:ln>
          <a:scene3d>
            <a:camera prst="legacyPerspectiveBottom"/>
            <a:lightRig rig="legacyFlat3" dir="r"/>
          </a:scene3d>
          <a:sp3d extrusionH="1218930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6393" name="AutoShape 8"/>
          <p:cNvSpPr>
            <a:spLocks noChangeArrowheads="1"/>
          </p:cNvSpPr>
          <p:nvPr/>
        </p:nvSpPr>
        <p:spPr bwMode="ltGray">
          <a:xfrm>
            <a:off x="1347788" y="2393950"/>
            <a:ext cx="1947862" cy="1368425"/>
          </a:xfrm>
          <a:prstGeom prst="bevel">
            <a:avLst>
              <a:gd name="adj" fmla="val 1648"/>
            </a:avLst>
          </a:prstGeom>
          <a:solidFill>
            <a:schemeClr val="hlink"/>
          </a:solidFill>
          <a:ln w="9525">
            <a:noFill/>
            <a:miter lim="800000"/>
            <a:headEnd/>
            <a:tailEnd/>
          </a:ln>
        </p:spPr>
        <p:txBody>
          <a:bodyPr wrap="none" anchor="ctr"/>
          <a:lstStyle/>
          <a:p>
            <a:endParaRPr lang="zh-CN" altLang="en-US"/>
          </a:p>
        </p:txBody>
      </p:sp>
      <p:sp>
        <p:nvSpPr>
          <p:cNvPr id="16394" name="AutoShape 9"/>
          <p:cNvSpPr>
            <a:spLocks noChangeArrowheads="1"/>
          </p:cNvSpPr>
          <p:nvPr/>
        </p:nvSpPr>
        <p:spPr bwMode="ltGray">
          <a:xfrm>
            <a:off x="3657600" y="2386013"/>
            <a:ext cx="1966913" cy="1384300"/>
          </a:xfrm>
          <a:prstGeom prst="bevel">
            <a:avLst>
              <a:gd name="adj" fmla="val 1648"/>
            </a:avLst>
          </a:prstGeom>
          <a:solidFill>
            <a:schemeClr val="accent1"/>
          </a:solidFill>
          <a:ln w="9525">
            <a:noFill/>
            <a:miter lim="800000"/>
            <a:headEnd/>
            <a:tailEnd/>
          </a:ln>
        </p:spPr>
        <p:txBody>
          <a:bodyPr wrap="none" anchor="ctr"/>
          <a:lstStyle/>
          <a:p>
            <a:endParaRPr lang="zh-CN" altLang="en-US"/>
          </a:p>
        </p:txBody>
      </p:sp>
      <p:sp>
        <p:nvSpPr>
          <p:cNvPr id="16395" name="AutoShape 10"/>
          <p:cNvSpPr>
            <a:spLocks noChangeArrowheads="1"/>
          </p:cNvSpPr>
          <p:nvPr/>
        </p:nvSpPr>
        <p:spPr bwMode="ltGray">
          <a:xfrm>
            <a:off x="5986463" y="2393950"/>
            <a:ext cx="1947862" cy="1368425"/>
          </a:xfrm>
          <a:prstGeom prst="bevel">
            <a:avLst>
              <a:gd name="adj" fmla="val 1648"/>
            </a:avLst>
          </a:prstGeom>
          <a:solidFill>
            <a:srgbClr val="BBC557"/>
          </a:solidFill>
          <a:ln w="9525">
            <a:noFill/>
            <a:miter lim="800000"/>
            <a:headEnd/>
            <a:tailEnd/>
          </a:ln>
        </p:spPr>
        <p:txBody>
          <a:bodyPr wrap="none" anchor="ctr"/>
          <a:lstStyle/>
          <a:p>
            <a:endParaRPr lang="zh-CN" altLang="en-US"/>
          </a:p>
        </p:txBody>
      </p:sp>
      <p:grpSp>
        <p:nvGrpSpPr>
          <p:cNvPr id="16396" name="Group 11"/>
          <p:cNvGrpSpPr>
            <a:grpSpLocks/>
          </p:cNvGrpSpPr>
          <p:nvPr/>
        </p:nvGrpSpPr>
        <p:grpSpPr bwMode="auto">
          <a:xfrm>
            <a:off x="3652838" y="4340225"/>
            <a:ext cx="2020887" cy="1958975"/>
            <a:chOff x="2457" y="2000"/>
            <a:chExt cx="901" cy="888"/>
          </a:xfrm>
        </p:grpSpPr>
        <p:pic>
          <p:nvPicPr>
            <p:cNvPr id="16402" name="Picture 12" descr="circuler_1"/>
            <p:cNvPicPr>
              <a:picLocks noChangeAspect="1" noChangeArrowheads="1"/>
            </p:cNvPicPr>
            <p:nvPr/>
          </p:nvPicPr>
          <p:blipFill>
            <a:blip r:embed="rId2"/>
            <a:srcRect/>
            <a:stretch>
              <a:fillRect/>
            </a:stretch>
          </p:blipFill>
          <p:spPr bwMode="ltGray">
            <a:xfrm>
              <a:off x="2457" y="2000"/>
              <a:ext cx="901" cy="886"/>
            </a:xfrm>
            <a:prstGeom prst="rect">
              <a:avLst/>
            </a:prstGeom>
            <a:noFill/>
            <a:ln w="9525">
              <a:noFill/>
              <a:miter lim="800000"/>
              <a:headEnd/>
              <a:tailEnd/>
            </a:ln>
          </p:spPr>
        </p:pic>
        <p:sp>
          <p:nvSpPr>
            <p:cNvPr id="124941" name="Oval 1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16406" name="Freeform 14"/>
            <p:cNvSpPr>
              <a:spLocks/>
            </p:cNvSpPr>
            <p:nvPr/>
          </p:nvSpPr>
          <p:spPr bwMode="ltGray">
            <a:xfrm>
              <a:off x="2550" y="2018"/>
              <a:ext cx="703" cy="308"/>
            </a:xfrm>
            <a:custGeom>
              <a:avLst/>
              <a:gdLst>
                <a:gd name="T0" fmla="*/ 692 w 1321"/>
                <a:gd name="T1" fmla="*/ 173 h 712"/>
                <a:gd name="T2" fmla="*/ 701 w 1321"/>
                <a:gd name="T3" fmla="*/ 191 h 712"/>
                <a:gd name="T4" fmla="*/ 703 w 1321"/>
                <a:gd name="T5" fmla="*/ 208 h 712"/>
                <a:gd name="T6" fmla="*/ 700 w 1321"/>
                <a:gd name="T7" fmla="*/ 223 h 712"/>
                <a:gd name="T8" fmla="*/ 691 w 1321"/>
                <a:gd name="T9" fmla="*/ 238 h 712"/>
                <a:gd name="T10" fmla="*/ 677 w 1321"/>
                <a:gd name="T11" fmla="*/ 250 h 712"/>
                <a:gd name="T12" fmla="*/ 659 w 1321"/>
                <a:gd name="T13" fmla="*/ 261 h 712"/>
                <a:gd name="T14" fmla="*/ 636 w 1321"/>
                <a:gd name="T15" fmla="*/ 272 h 712"/>
                <a:gd name="T16" fmla="*/ 610 w 1321"/>
                <a:gd name="T17" fmla="*/ 281 h 712"/>
                <a:gd name="T18" fmla="*/ 581 w 1321"/>
                <a:gd name="T19" fmla="*/ 289 h 712"/>
                <a:gd name="T20" fmla="*/ 549 w 1321"/>
                <a:gd name="T21" fmla="*/ 295 h 712"/>
                <a:gd name="T22" fmla="*/ 515 w 1321"/>
                <a:gd name="T23" fmla="*/ 300 h 712"/>
                <a:gd name="T24" fmla="*/ 477 w 1321"/>
                <a:gd name="T25" fmla="*/ 305 h 712"/>
                <a:gd name="T26" fmla="*/ 439 w 1321"/>
                <a:gd name="T27" fmla="*/ 307 h 712"/>
                <a:gd name="T28" fmla="*/ 423 w 1321"/>
                <a:gd name="T29" fmla="*/ 308 h 712"/>
                <a:gd name="T30" fmla="*/ 253 w 1321"/>
                <a:gd name="T31" fmla="*/ 308 h 712"/>
                <a:gd name="T32" fmla="*/ 251 w 1321"/>
                <a:gd name="T33" fmla="*/ 308 h 712"/>
                <a:gd name="T34" fmla="*/ 218 w 1321"/>
                <a:gd name="T35" fmla="*/ 306 h 712"/>
                <a:gd name="T36" fmla="*/ 185 w 1321"/>
                <a:gd name="T37" fmla="*/ 305 h 712"/>
                <a:gd name="T38" fmla="*/ 154 w 1321"/>
                <a:gd name="T39" fmla="*/ 301 h 712"/>
                <a:gd name="T40" fmla="*/ 125 w 1321"/>
                <a:gd name="T41" fmla="*/ 298 h 712"/>
                <a:gd name="T42" fmla="*/ 99 w 1321"/>
                <a:gd name="T43" fmla="*/ 293 h 712"/>
                <a:gd name="T44" fmla="*/ 75 w 1321"/>
                <a:gd name="T45" fmla="*/ 287 h 712"/>
                <a:gd name="T46" fmla="*/ 54 w 1321"/>
                <a:gd name="T47" fmla="*/ 280 h 712"/>
                <a:gd name="T48" fmla="*/ 36 w 1321"/>
                <a:gd name="T49" fmla="*/ 273 h 712"/>
                <a:gd name="T50" fmla="*/ 21 w 1321"/>
                <a:gd name="T51" fmla="*/ 263 h 712"/>
                <a:gd name="T52" fmla="*/ 10 w 1321"/>
                <a:gd name="T53" fmla="*/ 252 h 712"/>
                <a:gd name="T54" fmla="*/ 3 w 1321"/>
                <a:gd name="T55" fmla="*/ 240 h 712"/>
                <a:gd name="T56" fmla="*/ 0 w 1321"/>
                <a:gd name="T57" fmla="*/ 227 h 712"/>
                <a:gd name="T58" fmla="*/ 0 w 1321"/>
                <a:gd name="T59" fmla="*/ 225 h 712"/>
                <a:gd name="T60" fmla="*/ 2 w 1321"/>
                <a:gd name="T61" fmla="*/ 211 h 712"/>
                <a:gd name="T62" fmla="*/ 9 w 1321"/>
                <a:gd name="T63" fmla="*/ 193 h 712"/>
                <a:gd name="T64" fmla="*/ 27 w 1321"/>
                <a:gd name="T65" fmla="*/ 160 h 712"/>
                <a:gd name="T66" fmla="*/ 50 w 1321"/>
                <a:gd name="T67" fmla="*/ 129 h 712"/>
                <a:gd name="T68" fmla="*/ 78 w 1321"/>
                <a:gd name="T69" fmla="*/ 102 h 712"/>
                <a:gd name="T70" fmla="*/ 109 w 1321"/>
                <a:gd name="T71" fmla="*/ 76 h 712"/>
                <a:gd name="T72" fmla="*/ 144 w 1321"/>
                <a:gd name="T73" fmla="*/ 54 h 712"/>
                <a:gd name="T74" fmla="*/ 181 w 1321"/>
                <a:gd name="T75" fmla="*/ 35 h 712"/>
                <a:gd name="T76" fmla="*/ 221 w 1321"/>
                <a:gd name="T77" fmla="*/ 20 h 712"/>
                <a:gd name="T78" fmla="*/ 264 w 1321"/>
                <a:gd name="T79" fmla="*/ 9 h 712"/>
                <a:gd name="T80" fmla="*/ 309 w 1321"/>
                <a:gd name="T81" fmla="*/ 3 h 712"/>
                <a:gd name="T82" fmla="*/ 355 w 1321"/>
                <a:gd name="T83" fmla="*/ 0 h 712"/>
                <a:gd name="T84" fmla="*/ 355 w 1321"/>
                <a:gd name="T85" fmla="*/ 0 h 712"/>
                <a:gd name="T86" fmla="*/ 404 w 1321"/>
                <a:gd name="T87" fmla="*/ 3 h 712"/>
                <a:gd name="T88" fmla="*/ 451 w 1321"/>
                <a:gd name="T89" fmla="*/ 10 h 712"/>
                <a:gd name="T90" fmla="*/ 496 w 1321"/>
                <a:gd name="T91" fmla="*/ 23 h 712"/>
                <a:gd name="T92" fmla="*/ 537 w 1321"/>
                <a:gd name="T93" fmla="*/ 39 h 712"/>
                <a:gd name="T94" fmla="*/ 576 w 1321"/>
                <a:gd name="T95" fmla="*/ 59 h 712"/>
                <a:gd name="T96" fmla="*/ 611 w 1321"/>
                <a:gd name="T97" fmla="*/ 84 h 712"/>
                <a:gd name="T98" fmla="*/ 643 w 1321"/>
                <a:gd name="T99" fmla="*/ 111 h 712"/>
                <a:gd name="T100" fmla="*/ 669 w 1321"/>
                <a:gd name="T101" fmla="*/ 141 h 712"/>
                <a:gd name="T102" fmla="*/ 692 w 1321"/>
                <a:gd name="T103" fmla="*/ 173 h 712"/>
                <a:gd name="T104" fmla="*/ 692 w 1321"/>
                <a:gd name="T105" fmla="*/ 17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16407" name="Group 15"/>
            <p:cNvGrpSpPr>
              <a:grpSpLocks/>
            </p:cNvGrpSpPr>
            <p:nvPr/>
          </p:nvGrpSpPr>
          <p:grpSpPr bwMode="auto">
            <a:xfrm rot="-1297425" flipH="1" flipV="1">
              <a:off x="2525" y="2693"/>
              <a:ext cx="781" cy="188"/>
              <a:chOff x="2532" y="1051"/>
              <a:chExt cx="893" cy="246"/>
            </a:xfrm>
          </p:grpSpPr>
          <p:grpSp>
            <p:nvGrpSpPr>
              <p:cNvPr id="16408" name="Group 16"/>
              <p:cNvGrpSpPr>
                <a:grpSpLocks/>
              </p:cNvGrpSpPr>
              <p:nvPr/>
            </p:nvGrpSpPr>
            <p:grpSpPr bwMode="auto">
              <a:xfrm>
                <a:off x="2532" y="1051"/>
                <a:ext cx="743" cy="185"/>
                <a:chOff x="1565" y="2568"/>
                <a:chExt cx="1118" cy="279"/>
              </a:xfrm>
            </p:grpSpPr>
            <p:sp>
              <p:nvSpPr>
                <p:cNvPr id="16414" name="AutoShape 17"/>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6415" name="AutoShape 18"/>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6416" name="AutoShape 19"/>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6417" name="AutoShape 20"/>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16409" name="Group 21"/>
              <p:cNvGrpSpPr>
                <a:grpSpLocks/>
              </p:cNvGrpSpPr>
              <p:nvPr/>
            </p:nvGrpSpPr>
            <p:grpSpPr bwMode="auto">
              <a:xfrm rot="1353540">
                <a:off x="2682" y="1111"/>
                <a:ext cx="743" cy="186"/>
                <a:chOff x="1565" y="2568"/>
                <a:chExt cx="1118" cy="279"/>
              </a:xfrm>
            </p:grpSpPr>
            <p:sp>
              <p:nvSpPr>
                <p:cNvPr id="16410" name="AutoShape 22"/>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6411" name="AutoShape 23"/>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6412" name="AutoShape 24"/>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6413" name="AutoShape 25"/>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16397" name="Text Box 26"/>
          <p:cNvSpPr txBox="1">
            <a:spLocks noChangeArrowheads="1"/>
          </p:cNvSpPr>
          <p:nvPr/>
        </p:nvSpPr>
        <p:spPr bwMode="auto">
          <a:xfrm>
            <a:off x="1143000" y="1406525"/>
            <a:ext cx="7085013" cy="369888"/>
          </a:xfrm>
          <a:prstGeom prst="rect">
            <a:avLst/>
          </a:prstGeom>
          <a:noFill/>
          <a:ln w="9525">
            <a:noFill/>
            <a:miter lim="800000"/>
            <a:headEnd/>
            <a:tailEnd/>
          </a:ln>
        </p:spPr>
        <p:txBody>
          <a:bodyPr>
            <a:spAutoFit/>
          </a:bodyPr>
          <a:lstStyle/>
          <a:p>
            <a:pPr algn="ctr"/>
            <a:r>
              <a:rPr lang="zh-CN" altLang="en-US" b="1">
                <a:solidFill>
                  <a:srgbClr val="FEFEFE"/>
                </a:solidFill>
                <a:latin typeface="Arial" charset="0"/>
                <a:cs typeface="Arial" charset="0"/>
              </a:rPr>
              <a:t>日常生活中，比如说你的银行账户，有那些数据类型呢</a:t>
            </a:r>
            <a:endParaRPr lang="en-US" altLang="zh-CN" b="1">
              <a:solidFill>
                <a:srgbClr val="FEFEFE"/>
              </a:solidFill>
              <a:latin typeface="Arial" charset="0"/>
              <a:cs typeface="Arial" charset="0"/>
            </a:endParaRPr>
          </a:p>
        </p:txBody>
      </p:sp>
      <p:sp>
        <p:nvSpPr>
          <p:cNvPr id="16398" name="Rectangle 27"/>
          <p:cNvSpPr>
            <a:spLocks noChangeArrowheads="1"/>
          </p:cNvSpPr>
          <p:nvPr/>
        </p:nvSpPr>
        <p:spPr bwMode="auto">
          <a:xfrm>
            <a:off x="1535113" y="2501900"/>
            <a:ext cx="1533525" cy="461963"/>
          </a:xfrm>
          <a:prstGeom prst="rect">
            <a:avLst/>
          </a:prstGeom>
          <a:noFill/>
          <a:ln w="9525">
            <a:noFill/>
            <a:miter lim="800000"/>
            <a:headEnd/>
            <a:tailEnd/>
          </a:ln>
        </p:spPr>
        <p:txBody>
          <a:bodyPr>
            <a:spAutoFit/>
          </a:bodyPr>
          <a:lstStyle/>
          <a:p>
            <a:pPr algn="ctr"/>
            <a:r>
              <a:rPr lang="zh-CN" altLang="en-US" sz="2400" b="1">
                <a:solidFill>
                  <a:srgbClr val="FEFEFE"/>
                </a:solidFill>
                <a:latin typeface="Arial" charset="0"/>
                <a:cs typeface="Arial" charset="0"/>
              </a:rPr>
              <a:t>你的名字</a:t>
            </a:r>
            <a:endParaRPr lang="en-US" altLang="zh-CN" sz="2400" b="1">
              <a:solidFill>
                <a:srgbClr val="FEFEFE"/>
              </a:solidFill>
              <a:latin typeface="Arial" charset="0"/>
              <a:cs typeface="Arial" charset="0"/>
            </a:endParaRPr>
          </a:p>
        </p:txBody>
      </p:sp>
      <p:sp>
        <p:nvSpPr>
          <p:cNvPr id="16399" name="Rectangle 28"/>
          <p:cNvSpPr>
            <a:spLocks noChangeArrowheads="1"/>
          </p:cNvSpPr>
          <p:nvPr/>
        </p:nvSpPr>
        <p:spPr bwMode="auto">
          <a:xfrm>
            <a:off x="3844925" y="2501900"/>
            <a:ext cx="1535113" cy="461963"/>
          </a:xfrm>
          <a:prstGeom prst="rect">
            <a:avLst/>
          </a:prstGeom>
          <a:noFill/>
          <a:ln w="9525">
            <a:noFill/>
            <a:miter lim="800000"/>
            <a:headEnd/>
            <a:tailEnd/>
          </a:ln>
        </p:spPr>
        <p:txBody>
          <a:bodyPr>
            <a:spAutoFit/>
          </a:bodyPr>
          <a:lstStyle/>
          <a:p>
            <a:pPr algn="ctr"/>
            <a:r>
              <a:rPr lang="zh-CN" altLang="en-US" sz="2400" b="1">
                <a:solidFill>
                  <a:srgbClr val="FEFEFE"/>
                </a:solidFill>
                <a:latin typeface="Arial" charset="0"/>
                <a:cs typeface="Arial" charset="0"/>
              </a:rPr>
              <a:t>你的金额</a:t>
            </a:r>
            <a:endParaRPr lang="en-US" altLang="zh-CN" sz="2400" b="1">
              <a:solidFill>
                <a:srgbClr val="FEFEFE"/>
              </a:solidFill>
              <a:latin typeface="Arial" charset="0"/>
              <a:cs typeface="Arial" charset="0"/>
            </a:endParaRPr>
          </a:p>
        </p:txBody>
      </p:sp>
      <p:sp>
        <p:nvSpPr>
          <p:cNvPr id="16400" name="Rectangle 29"/>
          <p:cNvSpPr>
            <a:spLocks noChangeArrowheads="1"/>
          </p:cNvSpPr>
          <p:nvPr/>
        </p:nvSpPr>
        <p:spPr bwMode="auto">
          <a:xfrm>
            <a:off x="6183313" y="2501900"/>
            <a:ext cx="1533525" cy="1200150"/>
          </a:xfrm>
          <a:prstGeom prst="rect">
            <a:avLst/>
          </a:prstGeom>
          <a:noFill/>
          <a:ln w="9525">
            <a:noFill/>
            <a:miter lim="800000"/>
            <a:headEnd/>
            <a:tailEnd/>
          </a:ln>
        </p:spPr>
        <p:txBody>
          <a:bodyPr>
            <a:spAutoFit/>
          </a:bodyPr>
          <a:lstStyle/>
          <a:p>
            <a:pPr algn="ctr"/>
            <a:r>
              <a:rPr lang="zh-CN" altLang="en-US" sz="2400" b="1">
                <a:solidFill>
                  <a:srgbClr val="FEFEFE"/>
                </a:solidFill>
                <a:latin typeface="Arial" charset="0"/>
                <a:cs typeface="Arial" charset="0"/>
              </a:rPr>
              <a:t>你的银行卡是否可用</a:t>
            </a:r>
            <a:endParaRPr lang="en-US" altLang="zh-CN" sz="2400" b="1">
              <a:solidFill>
                <a:srgbClr val="FEFEFE"/>
              </a:solidFill>
              <a:latin typeface="Arial" charset="0"/>
              <a:cs typeface="Arial" charset="0"/>
            </a:endParaRPr>
          </a:p>
        </p:txBody>
      </p:sp>
      <p:sp>
        <p:nvSpPr>
          <p:cNvPr id="16401" name="Rectangle 30"/>
          <p:cNvSpPr>
            <a:spLocks noChangeArrowheads="1"/>
          </p:cNvSpPr>
          <p:nvPr/>
        </p:nvSpPr>
        <p:spPr bwMode="auto">
          <a:xfrm>
            <a:off x="3822700" y="4975225"/>
            <a:ext cx="1670050" cy="904875"/>
          </a:xfrm>
          <a:prstGeom prst="rect">
            <a:avLst/>
          </a:prstGeom>
          <a:noFill/>
          <a:ln w="9525">
            <a:noFill/>
            <a:miter lim="800000"/>
            <a:headEnd/>
            <a:tailEnd/>
          </a:ln>
        </p:spPr>
        <p:txBody>
          <a:bodyPr>
            <a:spAutoFit/>
          </a:bodyPr>
          <a:lstStyle/>
          <a:p>
            <a:pPr algn="ctr">
              <a:lnSpc>
                <a:spcPct val="120000"/>
              </a:lnSpc>
            </a:pPr>
            <a:r>
              <a:rPr lang="zh-CN" altLang="en-US" sz="2200" b="1" i="1">
                <a:solidFill>
                  <a:srgbClr val="080808"/>
                </a:solidFill>
                <a:latin typeface="Arial Black" pitchFamily="34" charset="0"/>
                <a:cs typeface="Arial" charset="0"/>
              </a:rPr>
              <a:t>你的银行账户</a:t>
            </a:r>
            <a:endParaRPr lang="en-US" altLang="zh-CN" sz="2200" b="1" i="1">
              <a:solidFill>
                <a:srgbClr val="080808"/>
              </a:solidFill>
              <a:latin typeface="Arial Black" pitchFamily="34"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fade">
                                      <p:cBhvr>
                                        <p:cTn id="7" dur="1000"/>
                                        <p:tgtEl>
                                          <p:spTgt spid="12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页脚占位符 3"/>
          <p:cNvSpPr>
            <a:spLocks noGrp="1"/>
          </p:cNvSpPr>
          <p:nvPr>
            <p:ph type="ftr" sz="quarter" idx="12"/>
          </p:nvPr>
        </p:nvSpPr>
        <p:spPr>
          <a:noFill/>
        </p:spPr>
        <p:txBody>
          <a:bodyPr/>
          <a:lstStyle/>
          <a:p>
            <a:r>
              <a:rPr lang="en-US" altLang="zh-CN" smtClean="0">
                <a:latin typeface="Arial" charset="0"/>
              </a:rPr>
              <a:t>www.itcast.cn</a:t>
            </a:r>
          </a:p>
        </p:txBody>
      </p:sp>
      <p:sp>
        <p:nvSpPr>
          <p:cNvPr id="121858" name="Rectangle 2"/>
          <p:cNvSpPr>
            <a:spLocks noGrp="1" noChangeArrowheads="1"/>
          </p:cNvSpPr>
          <p:nvPr>
            <p:ph type="title" idx="4294967295"/>
          </p:nvPr>
        </p:nvSpPr>
        <p:spPr/>
        <p:txBody>
          <a:bodyPr/>
          <a:lstStyle/>
          <a:p>
            <a:pPr eaLnBrk="1" hangingPunct="1">
              <a:defRPr/>
            </a:pPr>
            <a:r>
              <a:rPr lang="en-US" altLang="zh-CN" smtClean="0">
                <a:ea typeface="宋体" pitchFamily="2" charset="-122"/>
              </a:rPr>
              <a:t>3.3.1</a:t>
            </a:r>
            <a:r>
              <a:rPr lang="zh-CN" altLang="en-US" smtClean="0">
                <a:ea typeface="宋体" pitchFamily="2" charset="-122"/>
              </a:rPr>
              <a:t>回顾一下进制 </a:t>
            </a:r>
            <a:endParaRPr lang="en-US" altLang="zh-CN">
              <a:ea typeface="宋体" pitchFamily="2" charset="-122"/>
            </a:endParaRPr>
          </a:p>
        </p:txBody>
      </p:sp>
      <p:grpSp>
        <p:nvGrpSpPr>
          <p:cNvPr id="17412" name="Group 3"/>
          <p:cNvGrpSpPr>
            <a:grpSpLocks/>
          </p:cNvGrpSpPr>
          <p:nvPr/>
        </p:nvGrpSpPr>
        <p:grpSpPr bwMode="auto">
          <a:xfrm>
            <a:off x="914400" y="1219200"/>
            <a:ext cx="7866063" cy="3146425"/>
            <a:chOff x="460" y="1187"/>
            <a:chExt cx="4955" cy="1982"/>
          </a:xfrm>
        </p:grpSpPr>
        <p:sp>
          <p:nvSpPr>
            <p:cNvPr id="17506" name="Freeform 4"/>
            <p:cNvSpPr>
              <a:spLocks/>
            </p:cNvSpPr>
            <p:nvPr/>
          </p:nvSpPr>
          <p:spPr bwMode="invGray">
            <a:xfrm>
              <a:off x="551" y="1275"/>
              <a:ext cx="1457" cy="1812"/>
            </a:xfrm>
            <a:custGeom>
              <a:avLst/>
              <a:gdLst>
                <a:gd name="T0" fmla="*/ 19 w 1692"/>
                <a:gd name="T1" fmla="*/ 4 h 2586"/>
                <a:gd name="T2" fmla="*/ 53 w 1692"/>
                <a:gd name="T3" fmla="*/ 3 h 2586"/>
                <a:gd name="T4" fmla="*/ 72 w 1692"/>
                <a:gd name="T5" fmla="*/ 4 h 2586"/>
                <a:gd name="T6" fmla="*/ 69 w 1692"/>
                <a:gd name="T7" fmla="*/ 6 h 2586"/>
                <a:gd name="T8" fmla="*/ 46 w 1692"/>
                <a:gd name="T9" fmla="*/ 8 h 2586"/>
                <a:gd name="T10" fmla="*/ 37 w 1692"/>
                <a:gd name="T11" fmla="*/ 10 h 2586"/>
                <a:gd name="T12" fmla="*/ 47 w 1692"/>
                <a:gd name="T13" fmla="*/ 13 h 2586"/>
                <a:gd name="T14" fmla="*/ 53 w 1692"/>
                <a:gd name="T15" fmla="*/ 13 h 2586"/>
                <a:gd name="T16" fmla="*/ 54 w 1692"/>
                <a:gd name="T17" fmla="*/ 13 h 2586"/>
                <a:gd name="T18" fmla="*/ 80 w 1692"/>
                <a:gd name="T19" fmla="*/ 16 h 2586"/>
                <a:gd name="T20" fmla="*/ 108 w 1692"/>
                <a:gd name="T21" fmla="*/ 17 h 2586"/>
                <a:gd name="T22" fmla="*/ 132 w 1692"/>
                <a:gd name="T23" fmla="*/ 19 h 2586"/>
                <a:gd name="T24" fmla="*/ 141 w 1692"/>
                <a:gd name="T25" fmla="*/ 20 h 2586"/>
                <a:gd name="T26" fmla="*/ 128 w 1692"/>
                <a:gd name="T27" fmla="*/ 22 h 2586"/>
                <a:gd name="T28" fmla="*/ 152 w 1692"/>
                <a:gd name="T29" fmla="*/ 25 h 2586"/>
                <a:gd name="T30" fmla="*/ 173 w 1692"/>
                <a:gd name="T31" fmla="*/ 29 h 2586"/>
                <a:gd name="T32" fmla="*/ 182 w 1692"/>
                <a:gd name="T33" fmla="*/ 32 h 2586"/>
                <a:gd name="T34" fmla="*/ 199 w 1692"/>
                <a:gd name="T35" fmla="*/ 36 h 2586"/>
                <a:gd name="T36" fmla="*/ 213 w 1692"/>
                <a:gd name="T37" fmla="*/ 35 h 2586"/>
                <a:gd name="T38" fmla="*/ 207 w 1692"/>
                <a:gd name="T39" fmla="*/ 34 h 2586"/>
                <a:gd name="T40" fmla="*/ 214 w 1692"/>
                <a:gd name="T41" fmla="*/ 32 h 2586"/>
                <a:gd name="T42" fmla="*/ 227 w 1692"/>
                <a:gd name="T43" fmla="*/ 31 h 2586"/>
                <a:gd name="T44" fmla="*/ 241 w 1692"/>
                <a:gd name="T45" fmla="*/ 29 h 2586"/>
                <a:gd name="T46" fmla="*/ 260 w 1692"/>
                <a:gd name="T47" fmla="*/ 27 h 2586"/>
                <a:gd name="T48" fmla="*/ 270 w 1692"/>
                <a:gd name="T49" fmla="*/ 25 h 2586"/>
                <a:gd name="T50" fmla="*/ 257 w 1692"/>
                <a:gd name="T51" fmla="*/ 22 h 2586"/>
                <a:gd name="T52" fmla="*/ 228 w 1692"/>
                <a:gd name="T53" fmla="*/ 20 h 2586"/>
                <a:gd name="T54" fmla="*/ 183 w 1692"/>
                <a:gd name="T55" fmla="*/ 18 h 2586"/>
                <a:gd name="T56" fmla="*/ 163 w 1692"/>
                <a:gd name="T57" fmla="*/ 18 h 2586"/>
                <a:gd name="T58" fmla="*/ 151 w 1692"/>
                <a:gd name="T59" fmla="*/ 18 h 2586"/>
                <a:gd name="T60" fmla="*/ 132 w 1692"/>
                <a:gd name="T61" fmla="*/ 18 h 2586"/>
                <a:gd name="T62" fmla="*/ 126 w 1692"/>
                <a:gd name="T63" fmla="*/ 17 h 2586"/>
                <a:gd name="T64" fmla="*/ 122 w 1692"/>
                <a:gd name="T65" fmla="*/ 15 h 2586"/>
                <a:gd name="T66" fmla="*/ 104 w 1692"/>
                <a:gd name="T67" fmla="*/ 15 h 2586"/>
                <a:gd name="T68" fmla="*/ 95 w 1692"/>
                <a:gd name="T69" fmla="*/ 13 h 2586"/>
                <a:gd name="T70" fmla="*/ 122 w 1692"/>
                <a:gd name="T71" fmla="*/ 13 h 2586"/>
                <a:gd name="T72" fmla="*/ 140 w 1692"/>
                <a:gd name="T73" fmla="*/ 13 h 2586"/>
                <a:gd name="T74" fmla="*/ 149 w 1692"/>
                <a:gd name="T75" fmla="*/ 13 h 2586"/>
                <a:gd name="T76" fmla="*/ 176 w 1692"/>
                <a:gd name="T77" fmla="*/ 11 h 2586"/>
                <a:gd name="T78" fmla="*/ 196 w 1692"/>
                <a:gd name="T79" fmla="*/ 9 h 2586"/>
                <a:gd name="T80" fmla="*/ 213 w 1692"/>
                <a:gd name="T81" fmla="*/ 9 h 2586"/>
                <a:gd name="T82" fmla="*/ 223 w 1692"/>
                <a:gd name="T83" fmla="*/ 8 h 2586"/>
                <a:gd name="T84" fmla="*/ 214 w 1692"/>
                <a:gd name="T85" fmla="*/ 8 h 2586"/>
                <a:gd name="T86" fmla="*/ 254 w 1692"/>
                <a:gd name="T87" fmla="*/ 6 h 2586"/>
                <a:gd name="T88" fmla="*/ 233 w 1692"/>
                <a:gd name="T89" fmla="*/ 5 h 2586"/>
                <a:gd name="T90" fmla="*/ 221 w 1692"/>
                <a:gd name="T91" fmla="*/ 4 h 2586"/>
                <a:gd name="T92" fmla="*/ 204 w 1692"/>
                <a:gd name="T93" fmla="*/ 6 h 2586"/>
                <a:gd name="T94" fmla="*/ 184 w 1692"/>
                <a:gd name="T95" fmla="*/ 6 h 2586"/>
                <a:gd name="T96" fmla="*/ 170 w 1692"/>
                <a:gd name="T97" fmla="*/ 4 h 2586"/>
                <a:gd name="T98" fmla="*/ 201 w 1692"/>
                <a:gd name="T99" fmla="*/ 4 h 2586"/>
                <a:gd name="T100" fmla="*/ 211 w 1692"/>
                <a:gd name="T101" fmla="*/ 3 h 2586"/>
                <a:gd name="T102" fmla="*/ 221 w 1692"/>
                <a:gd name="T103" fmla="*/ 3 h 2586"/>
                <a:gd name="T104" fmla="*/ 214 w 1692"/>
                <a:gd name="T105" fmla="*/ 2 h 2586"/>
                <a:gd name="T106" fmla="*/ 209 w 1692"/>
                <a:gd name="T107" fmla="*/ 2 h 2586"/>
                <a:gd name="T108" fmla="*/ 201 w 1692"/>
                <a:gd name="T109" fmla="*/ 1 h 2586"/>
                <a:gd name="T110" fmla="*/ 184 w 1692"/>
                <a:gd name="T111" fmla="*/ 2 h 2586"/>
                <a:gd name="T112" fmla="*/ 158 w 1692"/>
                <a:gd name="T113" fmla="*/ 2 h 2586"/>
                <a:gd name="T114" fmla="*/ 91 w 1692"/>
                <a:gd name="T115" fmla="*/ 0 h 2586"/>
                <a:gd name="T116" fmla="*/ 58 w 1692"/>
                <a:gd name="T117" fmla="*/ 1 h 2586"/>
                <a:gd name="T118" fmla="*/ 48 w 1692"/>
                <a:gd name="T119" fmla="*/ 1 h 2586"/>
                <a:gd name="T120" fmla="*/ 22 w 1692"/>
                <a:gd name="T121" fmla="*/ 3 h 2586"/>
                <a:gd name="T122" fmla="*/ 22 w 1692"/>
                <a:gd name="T123" fmla="*/ 3 h 2586"/>
                <a:gd name="T124" fmla="*/ 2 w 1692"/>
                <a:gd name="T125" fmla="*/ 4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92"/>
                <a:gd name="T190" fmla="*/ 0 h 2586"/>
                <a:gd name="T191" fmla="*/ 1692 w 1692"/>
                <a:gd name="T192" fmla="*/ 2586 h 25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07" name="Freeform 5"/>
            <p:cNvSpPr>
              <a:spLocks/>
            </p:cNvSpPr>
            <p:nvPr/>
          </p:nvSpPr>
          <p:spPr bwMode="invGray">
            <a:xfrm>
              <a:off x="505" y="1448"/>
              <a:ext cx="39" cy="26"/>
            </a:xfrm>
            <a:custGeom>
              <a:avLst/>
              <a:gdLst>
                <a:gd name="T0" fmla="*/ 3 w 46"/>
                <a:gd name="T1" fmla="*/ 1 h 38"/>
                <a:gd name="T2" fmla="*/ 0 w 46"/>
                <a:gd name="T3" fmla="*/ 1 h 38"/>
                <a:gd name="T4" fmla="*/ 3 w 46"/>
                <a:gd name="T5" fmla="*/ 1 h 38"/>
                <a:gd name="T6" fmla="*/ 6 w 46"/>
                <a:gd name="T7" fmla="*/ 1 h 38"/>
                <a:gd name="T8" fmla="*/ 4 w 46"/>
                <a:gd name="T9" fmla="*/ 0 h 38"/>
                <a:gd name="T10" fmla="*/ 3 w 46"/>
                <a:gd name="T11" fmla="*/ 1 h 38"/>
                <a:gd name="T12" fmla="*/ 0 60000 65536"/>
                <a:gd name="T13" fmla="*/ 0 60000 65536"/>
                <a:gd name="T14" fmla="*/ 0 60000 65536"/>
                <a:gd name="T15" fmla="*/ 0 60000 65536"/>
                <a:gd name="T16" fmla="*/ 0 60000 65536"/>
                <a:gd name="T17" fmla="*/ 0 60000 65536"/>
                <a:gd name="T18" fmla="*/ 0 w 46"/>
                <a:gd name="T19" fmla="*/ 0 h 38"/>
                <a:gd name="T20" fmla="*/ 46 w 4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6" h="38">
                  <a:moveTo>
                    <a:pt x="16" y="4"/>
                  </a:moveTo>
                  <a:lnTo>
                    <a:pt x="0" y="22"/>
                  </a:lnTo>
                  <a:lnTo>
                    <a:pt x="22" y="38"/>
                  </a:lnTo>
                  <a:lnTo>
                    <a:pt x="46" y="26"/>
                  </a:lnTo>
                  <a:lnTo>
                    <a:pt x="30" y="0"/>
                  </a:lnTo>
                  <a:lnTo>
                    <a:pt x="16" y="4"/>
                  </a:ln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08" name="Freeform 6"/>
            <p:cNvSpPr>
              <a:spLocks/>
            </p:cNvSpPr>
            <p:nvPr/>
          </p:nvSpPr>
          <p:spPr bwMode="invGray">
            <a:xfrm>
              <a:off x="858" y="1563"/>
              <a:ext cx="45" cy="30"/>
            </a:xfrm>
            <a:custGeom>
              <a:avLst/>
              <a:gdLst>
                <a:gd name="T0" fmla="*/ 3 w 52"/>
                <a:gd name="T1" fmla="*/ 0 h 44"/>
                <a:gd name="T2" fmla="*/ 5 w 52"/>
                <a:gd name="T3" fmla="*/ 1 h 44"/>
                <a:gd name="T4" fmla="*/ 8 w 52"/>
                <a:gd name="T5" fmla="*/ 1 h 44"/>
                <a:gd name="T6" fmla="*/ 7 w 52"/>
                <a:gd name="T7" fmla="*/ 1 h 44"/>
                <a:gd name="T8" fmla="*/ 5 w 52"/>
                <a:gd name="T9" fmla="*/ 1 h 44"/>
                <a:gd name="T10" fmla="*/ 3 w 52"/>
                <a:gd name="T11" fmla="*/ 0 h 44"/>
                <a:gd name="T12" fmla="*/ 0 60000 65536"/>
                <a:gd name="T13" fmla="*/ 0 60000 65536"/>
                <a:gd name="T14" fmla="*/ 0 60000 65536"/>
                <a:gd name="T15" fmla="*/ 0 60000 65536"/>
                <a:gd name="T16" fmla="*/ 0 60000 65536"/>
                <a:gd name="T17" fmla="*/ 0 60000 65536"/>
                <a:gd name="T18" fmla="*/ 0 w 52"/>
                <a:gd name="T19" fmla="*/ 0 h 44"/>
                <a:gd name="T20" fmla="*/ 52 w 5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09" name="Freeform 7"/>
            <p:cNvSpPr>
              <a:spLocks/>
            </p:cNvSpPr>
            <p:nvPr/>
          </p:nvSpPr>
          <p:spPr bwMode="invGray">
            <a:xfrm>
              <a:off x="1757" y="1615"/>
              <a:ext cx="113" cy="69"/>
            </a:xfrm>
            <a:custGeom>
              <a:avLst/>
              <a:gdLst>
                <a:gd name="T0" fmla="*/ 16 w 131"/>
                <a:gd name="T1" fmla="*/ 0 h 98"/>
                <a:gd name="T2" fmla="*/ 14 w 131"/>
                <a:gd name="T3" fmla="*/ 1 h 98"/>
                <a:gd name="T4" fmla="*/ 9 w 131"/>
                <a:gd name="T5" fmla="*/ 1 h 98"/>
                <a:gd name="T6" fmla="*/ 7 w 131"/>
                <a:gd name="T7" fmla="*/ 1 h 98"/>
                <a:gd name="T8" fmla="*/ 3 w 131"/>
                <a:gd name="T9" fmla="*/ 1 h 98"/>
                <a:gd name="T10" fmla="*/ 10 w 131"/>
                <a:gd name="T11" fmla="*/ 1 h 98"/>
                <a:gd name="T12" fmla="*/ 14 w 131"/>
                <a:gd name="T13" fmla="*/ 1 h 98"/>
                <a:gd name="T14" fmla="*/ 14 w 131"/>
                <a:gd name="T15" fmla="*/ 1 h 98"/>
                <a:gd name="T16" fmla="*/ 15 w 131"/>
                <a:gd name="T17" fmla="*/ 1 h 98"/>
                <a:gd name="T18" fmla="*/ 16 w 131"/>
                <a:gd name="T19" fmla="*/ 1 h 98"/>
                <a:gd name="T20" fmla="*/ 21 w 131"/>
                <a:gd name="T21" fmla="*/ 1 h 98"/>
                <a:gd name="T22" fmla="*/ 22 w 131"/>
                <a:gd name="T23" fmla="*/ 1 h 98"/>
                <a:gd name="T24" fmla="*/ 16 w 131"/>
                <a:gd name="T25" fmla="*/ 1 h 98"/>
                <a:gd name="T26" fmla="*/ 19 w 131"/>
                <a:gd name="T27" fmla="*/ 1 h 98"/>
                <a:gd name="T28" fmla="*/ 19 w 131"/>
                <a:gd name="T29" fmla="*/ 1 h 98"/>
                <a:gd name="T30" fmla="*/ 16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
                <a:gd name="T49" fmla="*/ 0 h 98"/>
                <a:gd name="T50" fmla="*/ 131 w 131"/>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0" name="Freeform 8"/>
            <p:cNvSpPr>
              <a:spLocks/>
            </p:cNvSpPr>
            <p:nvPr/>
          </p:nvSpPr>
          <p:spPr bwMode="invGray">
            <a:xfrm>
              <a:off x="1212" y="1974"/>
              <a:ext cx="182" cy="79"/>
            </a:xfrm>
            <a:custGeom>
              <a:avLst/>
              <a:gdLst>
                <a:gd name="T0" fmla="*/ 7 w 212"/>
                <a:gd name="T1" fmla="*/ 1 h 112"/>
                <a:gd name="T2" fmla="*/ 3 w 212"/>
                <a:gd name="T3" fmla="*/ 1 h 112"/>
                <a:gd name="T4" fmla="*/ 3 w 212"/>
                <a:gd name="T5" fmla="*/ 1 h 112"/>
                <a:gd name="T6" fmla="*/ 3 w 212"/>
                <a:gd name="T7" fmla="*/ 1 h 112"/>
                <a:gd name="T8" fmla="*/ 8 w 212"/>
                <a:gd name="T9" fmla="*/ 1 h 112"/>
                <a:gd name="T10" fmla="*/ 15 w 212"/>
                <a:gd name="T11" fmla="*/ 1 h 112"/>
                <a:gd name="T12" fmla="*/ 18 w 212"/>
                <a:gd name="T13" fmla="*/ 1 h 112"/>
                <a:gd name="T14" fmla="*/ 21 w 212"/>
                <a:gd name="T15" fmla="*/ 1 h 112"/>
                <a:gd name="T16" fmla="*/ 22 w 212"/>
                <a:gd name="T17" fmla="*/ 2 h 112"/>
                <a:gd name="T18" fmla="*/ 25 w 212"/>
                <a:gd name="T19" fmla="*/ 1 h 112"/>
                <a:gd name="T20" fmla="*/ 27 w 212"/>
                <a:gd name="T21" fmla="*/ 1 h 112"/>
                <a:gd name="T22" fmla="*/ 29 w 212"/>
                <a:gd name="T23" fmla="*/ 1 h 112"/>
                <a:gd name="T24" fmla="*/ 32 w 212"/>
                <a:gd name="T25" fmla="*/ 1 h 112"/>
                <a:gd name="T26" fmla="*/ 24 w 212"/>
                <a:gd name="T27" fmla="*/ 1 h 112"/>
                <a:gd name="T28" fmla="*/ 17 w 212"/>
                <a:gd name="T29" fmla="*/ 1 h 112"/>
                <a:gd name="T30" fmla="*/ 8 w 212"/>
                <a:gd name="T31" fmla="*/ 1 h 112"/>
                <a:gd name="T32" fmla="*/ 7 w 212"/>
                <a:gd name="T33" fmla="*/ 1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12"/>
                <a:gd name="T53" fmla="*/ 212 w 212"/>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1" name="Freeform 9"/>
            <p:cNvSpPr>
              <a:spLocks/>
            </p:cNvSpPr>
            <p:nvPr/>
          </p:nvSpPr>
          <p:spPr bwMode="invGray">
            <a:xfrm>
              <a:off x="1362" y="2034"/>
              <a:ext cx="114" cy="38"/>
            </a:xfrm>
            <a:custGeom>
              <a:avLst/>
              <a:gdLst>
                <a:gd name="T0" fmla="*/ 9 w 133"/>
                <a:gd name="T1" fmla="*/ 0 h 54"/>
                <a:gd name="T2" fmla="*/ 7 w 133"/>
                <a:gd name="T3" fmla="*/ 1 h 54"/>
                <a:gd name="T4" fmla="*/ 5 w 133"/>
                <a:gd name="T5" fmla="*/ 1 h 54"/>
                <a:gd name="T6" fmla="*/ 3 w 133"/>
                <a:gd name="T7" fmla="*/ 1 h 54"/>
                <a:gd name="T8" fmla="*/ 3 w 133"/>
                <a:gd name="T9" fmla="*/ 1 h 54"/>
                <a:gd name="T10" fmla="*/ 3 w 133"/>
                <a:gd name="T11" fmla="*/ 1 h 54"/>
                <a:gd name="T12" fmla="*/ 21 w 133"/>
                <a:gd name="T13" fmla="*/ 1 h 54"/>
                <a:gd name="T14" fmla="*/ 20 w 133"/>
                <a:gd name="T15" fmla="*/ 1 h 54"/>
                <a:gd name="T16" fmla="*/ 17 w 133"/>
                <a:gd name="T17" fmla="*/ 1 h 54"/>
                <a:gd name="T18" fmla="*/ 15 w 133"/>
                <a:gd name="T19" fmla="*/ 1 h 54"/>
                <a:gd name="T20" fmla="*/ 14 w 133"/>
                <a:gd name="T21" fmla="*/ 1 h 54"/>
                <a:gd name="T22" fmla="*/ 11 w 133"/>
                <a:gd name="T23" fmla="*/ 1 h 54"/>
                <a:gd name="T24" fmla="*/ 9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54"/>
                <a:gd name="T41" fmla="*/ 133 w 133"/>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2" name="Freeform 10"/>
            <p:cNvSpPr>
              <a:spLocks/>
            </p:cNvSpPr>
            <p:nvPr/>
          </p:nvSpPr>
          <p:spPr bwMode="invGray">
            <a:xfrm>
              <a:off x="1483" y="2058"/>
              <a:ext cx="43" cy="17"/>
            </a:xfrm>
            <a:custGeom>
              <a:avLst/>
              <a:gdLst>
                <a:gd name="T0" fmla="*/ 3 w 51"/>
                <a:gd name="T1" fmla="*/ 0 h 24"/>
                <a:gd name="T2" fmla="*/ 3 w 51"/>
                <a:gd name="T3" fmla="*/ 1 h 24"/>
                <a:gd name="T4" fmla="*/ 3 w 51"/>
                <a:gd name="T5" fmla="*/ 1 h 24"/>
                <a:gd name="T6" fmla="*/ 4 w 51"/>
                <a:gd name="T7" fmla="*/ 1 h 24"/>
                <a:gd name="T8" fmla="*/ 3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3" name="Freeform 11"/>
            <p:cNvSpPr>
              <a:spLocks/>
            </p:cNvSpPr>
            <p:nvPr/>
          </p:nvSpPr>
          <p:spPr bwMode="invGray">
            <a:xfrm>
              <a:off x="1547" y="2061"/>
              <a:ext cx="14" cy="24"/>
            </a:xfrm>
            <a:custGeom>
              <a:avLst/>
              <a:gdLst>
                <a:gd name="T0" fmla="*/ 4 w 16"/>
                <a:gd name="T1" fmla="*/ 0 h 34"/>
                <a:gd name="T2" fmla="*/ 0 w 16"/>
                <a:gd name="T3" fmla="*/ 1 h 34"/>
                <a:gd name="T4" fmla="*/ 4 w 16"/>
                <a:gd name="T5" fmla="*/ 1 h 34"/>
                <a:gd name="T6" fmla="*/ 4 w 16"/>
                <a:gd name="T7" fmla="*/ 1 h 34"/>
                <a:gd name="T8" fmla="*/ 4 w 16"/>
                <a:gd name="T9" fmla="*/ 1 h 34"/>
                <a:gd name="T10" fmla="*/ 4 w 16"/>
                <a:gd name="T11" fmla="*/ 0 h 34"/>
                <a:gd name="T12" fmla="*/ 0 60000 65536"/>
                <a:gd name="T13" fmla="*/ 0 60000 65536"/>
                <a:gd name="T14" fmla="*/ 0 60000 65536"/>
                <a:gd name="T15" fmla="*/ 0 60000 65536"/>
                <a:gd name="T16" fmla="*/ 0 60000 65536"/>
                <a:gd name="T17" fmla="*/ 0 60000 65536"/>
                <a:gd name="T18" fmla="*/ 0 w 16"/>
                <a:gd name="T19" fmla="*/ 0 h 34"/>
                <a:gd name="T20" fmla="*/ 16 w 1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4" name="Freeform 12"/>
            <p:cNvSpPr>
              <a:spLocks/>
            </p:cNvSpPr>
            <p:nvPr/>
          </p:nvSpPr>
          <p:spPr bwMode="invGray">
            <a:xfrm>
              <a:off x="1336" y="1270"/>
              <a:ext cx="207" cy="82"/>
            </a:xfrm>
            <a:custGeom>
              <a:avLst/>
              <a:gdLst>
                <a:gd name="T0" fmla="*/ 10 w 240"/>
                <a:gd name="T1" fmla="*/ 1 h 117"/>
                <a:gd name="T2" fmla="*/ 4 w 240"/>
                <a:gd name="T3" fmla="*/ 1 h 117"/>
                <a:gd name="T4" fmla="*/ 3 w 240"/>
                <a:gd name="T5" fmla="*/ 1 h 117"/>
                <a:gd name="T6" fmla="*/ 0 w 240"/>
                <a:gd name="T7" fmla="*/ 1 h 117"/>
                <a:gd name="T8" fmla="*/ 4 w 240"/>
                <a:gd name="T9" fmla="*/ 1 h 117"/>
                <a:gd name="T10" fmla="*/ 7 w 240"/>
                <a:gd name="T11" fmla="*/ 1 h 117"/>
                <a:gd name="T12" fmla="*/ 12 w 240"/>
                <a:gd name="T13" fmla="*/ 1 h 117"/>
                <a:gd name="T14" fmla="*/ 14 w 240"/>
                <a:gd name="T15" fmla="*/ 1 h 117"/>
                <a:gd name="T16" fmla="*/ 14 w 240"/>
                <a:gd name="T17" fmla="*/ 1 h 117"/>
                <a:gd name="T18" fmla="*/ 10 w 240"/>
                <a:gd name="T19" fmla="*/ 1 h 117"/>
                <a:gd name="T20" fmla="*/ 12 w 240"/>
                <a:gd name="T21" fmla="*/ 1 h 117"/>
                <a:gd name="T22" fmla="*/ 7 w 240"/>
                <a:gd name="T23" fmla="*/ 1 h 117"/>
                <a:gd name="T24" fmla="*/ 12 w 240"/>
                <a:gd name="T25" fmla="*/ 1 h 117"/>
                <a:gd name="T26" fmla="*/ 14 w 240"/>
                <a:gd name="T27" fmla="*/ 1 h 117"/>
                <a:gd name="T28" fmla="*/ 20 w 240"/>
                <a:gd name="T29" fmla="*/ 1 h 117"/>
                <a:gd name="T30" fmla="*/ 26 w 240"/>
                <a:gd name="T31" fmla="*/ 1 h 117"/>
                <a:gd name="T32" fmla="*/ 29 w 240"/>
                <a:gd name="T33" fmla="*/ 2 h 117"/>
                <a:gd name="T34" fmla="*/ 35 w 240"/>
                <a:gd name="T35" fmla="*/ 1 h 117"/>
                <a:gd name="T36" fmla="*/ 37 w 240"/>
                <a:gd name="T37" fmla="*/ 1 h 117"/>
                <a:gd name="T38" fmla="*/ 37 w 240"/>
                <a:gd name="T39" fmla="*/ 1 h 117"/>
                <a:gd name="T40" fmla="*/ 40 w 240"/>
                <a:gd name="T41" fmla="*/ 1 h 117"/>
                <a:gd name="T42" fmla="*/ 41 w 240"/>
                <a:gd name="T43" fmla="*/ 1 h 117"/>
                <a:gd name="T44" fmla="*/ 35 w 240"/>
                <a:gd name="T45" fmla="*/ 1 h 117"/>
                <a:gd name="T46" fmla="*/ 35 w 240"/>
                <a:gd name="T47" fmla="*/ 1 h 117"/>
                <a:gd name="T48" fmla="*/ 30 w 240"/>
                <a:gd name="T49" fmla="*/ 1 h 117"/>
                <a:gd name="T50" fmla="*/ 22 w 240"/>
                <a:gd name="T51" fmla="*/ 1 h 117"/>
                <a:gd name="T52" fmla="*/ 16 w 240"/>
                <a:gd name="T53" fmla="*/ 1 h 117"/>
                <a:gd name="T54" fmla="*/ 14 w 240"/>
                <a:gd name="T55" fmla="*/ 1 h 117"/>
                <a:gd name="T56" fmla="*/ 10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0"/>
                <a:gd name="T88" fmla="*/ 0 h 117"/>
                <a:gd name="T89" fmla="*/ 240 w 240"/>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5" name="Freeform 13"/>
            <p:cNvSpPr>
              <a:spLocks/>
            </p:cNvSpPr>
            <p:nvPr/>
          </p:nvSpPr>
          <p:spPr bwMode="invGray">
            <a:xfrm>
              <a:off x="1428" y="1232"/>
              <a:ext cx="168" cy="56"/>
            </a:xfrm>
            <a:custGeom>
              <a:avLst/>
              <a:gdLst>
                <a:gd name="T0" fmla="*/ 17 w 194"/>
                <a:gd name="T1" fmla="*/ 1 h 80"/>
                <a:gd name="T2" fmla="*/ 3 w 194"/>
                <a:gd name="T3" fmla="*/ 1 h 80"/>
                <a:gd name="T4" fmla="*/ 3 w 194"/>
                <a:gd name="T5" fmla="*/ 1 h 80"/>
                <a:gd name="T6" fmla="*/ 10 w 194"/>
                <a:gd name="T7" fmla="*/ 1 h 80"/>
                <a:gd name="T8" fmla="*/ 23 w 194"/>
                <a:gd name="T9" fmla="*/ 1 h 80"/>
                <a:gd name="T10" fmla="*/ 31 w 194"/>
                <a:gd name="T11" fmla="*/ 1 h 80"/>
                <a:gd name="T12" fmla="*/ 33 w 194"/>
                <a:gd name="T13" fmla="*/ 1 h 80"/>
                <a:gd name="T14" fmla="*/ 31 w 194"/>
                <a:gd name="T15" fmla="*/ 1 h 80"/>
                <a:gd name="T16" fmla="*/ 29 w 194"/>
                <a:gd name="T17" fmla="*/ 1 h 80"/>
                <a:gd name="T18" fmla="*/ 23 w 194"/>
                <a:gd name="T19" fmla="*/ 1 h 80"/>
                <a:gd name="T20" fmla="*/ 17 w 194"/>
                <a:gd name="T21" fmla="*/ 1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4"/>
                <a:gd name="T34" fmla="*/ 0 h 80"/>
                <a:gd name="T35" fmla="*/ 194 w 19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6" name="Freeform 14"/>
            <p:cNvSpPr>
              <a:spLocks/>
            </p:cNvSpPr>
            <p:nvPr/>
          </p:nvSpPr>
          <p:spPr bwMode="invGray">
            <a:xfrm>
              <a:off x="1664" y="1297"/>
              <a:ext cx="268" cy="178"/>
            </a:xfrm>
            <a:custGeom>
              <a:avLst/>
              <a:gdLst>
                <a:gd name="T0" fmla="*/ 12 w 310"/>
                <a:gd name="T1" fmla="*/ 1 h 254"/>
                <a:gd name="T2" fmla="*/ 9 w 310"/>
                <a:gd name="T3" fmla="*/ 1 h 254"/>
                <a:gd name="T4" fmla="*/ 3 w 310"/>
                <a:gd name="T5" fmla="*/ 1 h 254"/>
                <a:gd name="T6" fmla="*/ 9 w 310"/>
                <a:gd name="T7" fmla="*/ 1 h 254"/>
                <a:gd name="T8" fmla="*/ 14 w 310"/>
                <a:gd name="T9" fmla="*/ 1 h 254"/>
                <a:gd name="T10" fmla="*/ 18 w 310"/>
                <a:gd name="T11" fmla="*/ 1 h 254"/>
                <a:gd name="T12" fmla="*/ 22 w 310"/>
                <a:gd name="T13" fmla="*/ 1 h 254"/>
                <a:gd name="T14" fmla="*/ 25 w 310"/>
                <a:gd name="T15" fmla="*/ 1 h 254"/>
                <a:gd name="T16" fmla="*/ 26 w 310"/>
                <a:gd name="T17" fmla="*/ 2 h 254"/>
                <a:gd name="T18" fmla="*/ 19 w 310"/>
                <a:gd name="T19" fmla="*/ 2 h 254"/>
                <a:gd name="T20" fmla="*/ 16 w 310"/>
                <a:gd name="T21" fmla="*/ 3 h 254"/>
                <a:gd name="T22" fmla="*/ 12 w 310"/>
                <a:gd name="T23" fmla="*/ 3 h 254"/>
                <a:gd name="T24" fmla="*/ 10 w 310"/>
                <a:gd name="T25" fmla="*/ 3 h 254"/>
                <a:gd name="T26" fmla="*/ 8 w 310"/>
                <a:gd name="T27" fmla="*/ 3 h 254"/>
                <a:gd name="T28" fmla="*/ 7 w 310"/>
                <a:gd name="T29" fmla="*/ 3 h 254"/>
                <a:gd name="T30" fmla="*/ 12 w 310"/>
                <a:gd name="T31" fmla="*/ 3 h 254"/>
                <a:gd name="T32" fmla="*/ 16 w 310"/>
                <a:gd name="T33" fmla="*/ 3 h 254"/>
                <a:gd name="T34" fmla="*/ 19 w 310"/>
                <a:gd name="T35" fmla="*/ 3 h 254"/>
                <a:gd name="T36" fmla="*/ 22 w 310"/>
                <a:gd name="T37" fmla="*/ 4 h 254"/>
                <a:gd name="T38" fmla="*/ 24 w 310"/>
                <a:gd name="T39" fmla="*/ 4 h 254"/>
                <a:gd name="T40" fmla="*/ 26 w 310"/>
                <a:gd name="T41" fmla="*/ 4 h 254"/>
                <a:gd name="T42" fmla="*/ 30 w 310"/>
                <a:gd name="T43" fmla="*/ 4 h 254"/>
                <a:gd name="T44" fmla="*/ 35 w 310"/>
                <a:gd name="T45" fmla="*/ 4 h 254"/>
                <a:gd name="T46" fmla="*/ 41 w 310"/>
                <a:gd name="T47" fmla="*/ 3 h 254"/>
                <a:gd name="T48" fmla="*/ 40 w 310"/>
                <a:gd name="T49" fmla="*/ 3 h 254"/>
                <a:gd name="T50" fmla="*/ 38 w 310"/>
                <a:gd name="T51" fmla="*/ 3 h 254"/>
                <a:gd name="T52" fmla="*/ 41 w 310"/>
                <a:gd name="T53" fmla="*/ 3 h 254"/>
                <a:gd name="T54" fmla="*/ 42 w 310"/>
                <a:gd name="T55" fmla="*/ 3 h 254"/>
                <a:gd name="T56" fmla="*/ 43 w 310"/>
                <a:gd name="T57" fmla="*/ 3 h 254"/>
                <a:gd name="T58" fmla="*/ 46 w 310"/>
                <a:gd name="T59" fmla="*/ 3 h 254"/>
                <a:gd name="T60" fmla="*/ 53 w 310"/>
                <a:gd name="T61" fmla="*/ 3 h 254"/>
                <a:gd name="T62" fmla="*/ 51 w 310"/>
                <a:gd name="T63" fmla="*/ 2 h 254"/>
                <a:gd name="T64" fmla="*/ 45 w 310"/>
                <a:gd name="T65" fmla="*/ 2 h 254"/>
                <a:gd name="T66" fmla="*/ 47 w 310"/>
                <a:gd name="T67" fmla="*/ 1 h 254"/>
                <a:gd name="T68" fmla="*/ 48 w 310"/>
                <a:gd name="T69" fmla="*/ 1 h 254"/>
                <a:gd name="T70" fmla="*/ 44 w 310"/>
                <a:gd name="T71" fmla="*/ 1 h 254"/>
                <a:gd name="T72" fmla="*/ 41 w 310"/>
                <a:gd name="T73" fmla="*/ 1 h 254"/>
                <a:gd name="T74" fmla="*/ 39 w 310"/>
                <a:gd name="T75" fmla="*/ 1 h 254"/>
                <a:gd name="T76" fmla="*/ 35 w 310"/>
                <a:gd name="T77" fmla="*/ 1 h 254"/>
                <a:gd name="T78" fmla="*/ 26 w 310"/>
                <a:gd name="T79" fmla="*/ 1 h 254"/>
                <a:gd name="T80" fmla="*/ 29 w 310"/>
                <a:gd name="T81" fmla="*/ 1 h 254"/>
                <a:gd name="T82" fmla="*/ 24 w 310"/>
                <a:gd name="T83" fmla="*/ 1 h 254"/>
                <a:gd name="T84" fmla="*/ 21 w 310"/>
                <a:gd name="T85" fmla="*/ 1 h 254"/>
                <a:gd name="T86" fmla="*/ 12 w 310"/>
                <a:gd name="T87" fmla="*/ 1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0"/>
                <a:gd name="T133" fmla="*/ 0 h 254"/>
                <a:gd name="T134" fmla="*/ 310 w 310"/>
                <a:gd name="T135" fmla="*/ 254 h 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7" name="Freeform 15"/>
            <p:cNvSpPr>
              <a:spLocks/>
            </p:cNvSpPr>
            <p:nvPr/>
          </p:nvSpPr>
          <p:spPr bwMode="invGray">
            <a:xfrm>
              <a:off x="1662" y="1221"/>
              <a:ext cx="51" cy="34"/>
            </a:xfrm>
            <a:custGeom>
              <a:avLst/>
              <a:gdLst>
                <a:gd name="T0" fmla="*/ 4 w 59"/>
                <a:gd name="T1" fmla="*/ 0 h 50"/>
                <a:gd name="T2" fmla="*/ 0 w 59"/>
                <a:gd name="T3" fmla="*/ 1 h 50"/>
                <a:gd name="T4" fmla="*/ 5 w 59"/>
                <a:gd name="T5" fmla="*/ 1 h 50"/>
                <a:gd name="T6" fmla="*/ 8 w 59"/>
                <a:gd name="T7" fmla="*/ 1 h 50"/>
                <a:gd name="T8" fmla="*/ 10 w 59"/>
                <a:gd name="T9" fmla="*/ 1 h 50"/>
                <a:gd name="T10" fmla="*/ 8 w 59"/>
                <a:gd name="T11" fmla="*/ 1 h 50"/>
                <a:gd name="T12" fmla="*/ 4 w 59"/>
                <a:gd name="T13" fmla="*/ 0 h 50"/>
                <a:gd name="T14" fmla="*/ 0 60000 65536"/>
                <a:gd name="T15" fmla="*/ 0 60000 65536"/>
                <a:gd name="T16" fmla="*/ 0 60000 65536"/>
                <a:gd name="T17" fmla="*/ 0 60000 65536"/>
                <a:gd name="T18" fmla="*/ 0 60000 65536"/>
                <a:gd name="T19" fmla="*/ 0 60000 65536"/>
                <a:gd name="T20" fmla="*/ 0 60000 65536"/>
                <a:gd name="T21" fmla="*/ 0 w 59"/>
                <a:gd name="T22" fmla="*/ 0 h 50"/>
                <a:gd name="T23" fmla="*/ 59 w 59"/>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8" name="Freeform 16"/>
            <p:cNvSpPr>
              <a:spLocks/>
            </p:cNvSpPr>
            <p:nvPr/>
          </p:nvSpPr>
          <p:spPr bwMode="invGray">
            <a:xfrm>
              <a:off x="1565" y="1286"/>
              <a:ext cx="75" cy="39"/>
            </a:xfrm>
            <a:custGeom>
              <a:avLst/>
              <a:gdLst>
                <a:gd name="T0" fmla="*/ 9 w 86"/>
                <a:gd name="T1" fmla="*/ 1 h 57"/>
                <a:gd name="T2" fmla="*/ 4 w 86"/>
                <a:gd name="T3" fmla="*/ 1 h 57"/>
                <a:gd name="T4" fmla="*/ 3 w 86"/>
                <a:gd name="T5" fmla="*/ 1 h 57"/>
                <a:gd name="T6" fmla="*/ 3 w 86"/>
                <a:gd name="T7" fmla="*/ 1 h 57"/>
                <a:gd name="T8" fmla="*/ 15 w 86"/>
                <a:gd name="T9" fmla="*/ 1 h 57"/>
                <a:gd name="T10" fmla="*/ 17 w 86"/>
                <a:gd name="T11" fmla="*/ 1 h 57"/>
                <a:gd name="T12" fmla="*/ 11 w 86"/>
                <a:gd name="T13" fmla="*/ 1 h 57"/>
                <a:gd name="T14" fmla="*/ 9 w 86"/>
                <a:gd name="T15" fmla="*/ 1 h 57"/>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57"/>
                <a:gd name="T26" fmla="*/ 86 w 8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19" name="Freeform 17"/>
            <p:cNvSpPr>
              <a:spLocks/>
            </p:cNvSpPr>
            <p:nvPr/>
          </p:nvSpPr>
          <p:spPr bwMode="invGray">
            <a:xfrm>
              <a:off x="1644" y="1294"/>
              <a:ext cx="62" cy="23"/>
            </a:xfrm>
            <a:custGeom>
              <a:avLst/>
              <a:gdLst>
                <a:gd name="T0" fmla="*/ 6 w 73"/>
                <a:gd name="T1" fmla="*/ 0 h 34"/>
                <a:gd name="T2" fmla="*/ 3 w 73"/>
                <a:gd name="T3" fmla="*/ 1 h 34"/>
                <a:gd name="T4" fmla="*/ 3 w 73"/>
                <a:gd name="T5" fmla="*/ 1 h 34"/>
                <a:gd name="T6" fmla="*/ 7 w 73"/>
                <a:gd name="T7" fmla="*/ 1 h 34"/>
                <a:gd name="T8" fmla="*/ 8 w 73"/>
                <a:gd name="T9" fmla="*/ 1 h 34"/>
                <a:gd name="T10" fmla="*/ 6 w 73"/>
                <a:gd name="T11" fmla="*/ 0 h 34"/>
                <a:gd name="T12" fmla="*/ 0 60000 65536"/>
                <a:gd name="T13" fmla="*/ 0 60000 65536"/>
                <a:gd name="T14" fmla="*/ 0 60000 65536"/>
                <a:gd name="T15" fmla="*/ 0 60000 65536"/>
                <a:gd name="T16" fmla="*/ 0 60000 65536"/>
                <a:gd name="T17" fmla="*/ 0 60000 65536"/>
                <a:gd name="T18" fmla="*/ 0 w 73"/>
                <a:gd name="T19" fmla="*/ 0 h 34"/>
                <a:gd name="T20" fmla="*/ 73 w 7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0" name="Freeform 18"/>
            <p:cNvSpPr>
              <a:spLocks/>
            </p:cNvSpPr>
            <p:nvPr/>
          </p:nvSpPr>
          <p:spPr bwMode="invGray">
            <a:xfrm>
              <a:off x="1610" y="1260"/>
              <a:ext cx="74" cy="32"/>
            </a:xfrm>
            <a:custGeom>
              <a:avLst/>
              <a:gdLst>
                <a:gd name="T0" fmla="*/ 11 w 85"/>
                <a:gd name="T1" fmla="*/ 1 h 45"/>
                <a:gd name="T2" fmla="*/ 5 w 85"/>
                <a:gd name="T3" fmla="*/ 1 h 45"/>
                <a:gd name="T4" fmla="*/ 0 w 85"/>
                <a:gd name="T5" fmla="*/ 1 h 45"/>
                <a:gd name="T6" fmla="*/ 8 w 85"/>
                <a:gd name="T7" fmla="*/ 1 h 45"/>
                <a:gd name="T8" fmla="*/ 12 w 85"/>
                <a:gd name="T9" fmla="*/ 1 h 45"/>
                <a:gd name="T10" fmla="*/ 16 w 85"/>
                <a:gd name="T11" fmla="*/ 1 h 45"/>
                <a:gd name="T12" fmla="*/ 16 w 85"/>
                <a:gd name="T13" fmla="*/ 1 h 45"/>
                <a:gd name="T14" fmla="*/ 12 w 85"/>
                <a:gd name="T15" fmla="*/ 0 h 45"/>
                <a:gd name="T16" fmla="*/ 11 w 85"/>
                <a:gd name="T17" fmla="*/ 1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45"/>
                <a:gd name="T29" fmla="*/ 85 w 85"/>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1" name="Freeform 19"/>
            <p:cNvSpPr>
              <a:spLocks/>
            </p:cNvSpPr>
            <p:nvPr/>
          </p:nvSpPr>
          <p:spPr bwMode="invGray">
            <a:xfrm>
              <a:off x="1579" y="1230"/>
              <a:ext cx="51" cy="22"/>
            </a:xfrm>
            <a:custGeom>
              <a:avLst/>
              <a:gdLst>
                <a:gd name="T0" fmla="*/ 4 w 58"/>
                <a:gd name="T1" fmla="*/ 1 h 31"/>
                <a:gd name="T2" fmla="*/ 0 w 58"/>
                <a:gd name="T3" fmla="*/ 1 h 31"/>
                <a:gd name="T4" fmla="*/ 4 w 58"/>
                <a:gd name="T5" fmla="*/ 1 h 31"/>
                <a:gd name="T6" fmla="*/ 6 w 58"/>
                <a:gd name="T7" fmla="*/ 1 h 31"/>
                <a:gd name="T8" fmla="*/ 11 w 58"/>
                <a:gd name="T9" fmla="*/ 1 h 31"/>
                <a:gd name="T10" fmla="*/ 10 w 58"/>
                <a:gd name="T11" fmla="*/ 0 h 31"/>
                <a:gd name="T12" fmla="*/ 4 w 58"/>
                <a:gd name="T13" fmla="*/ 1 h 31"/>
                <a:gd name="T14" fmla="*/ 0 60000 65536"/>
                <a:gd name="T15" fmla="*/ 0 60000 65536"/>
                <a:gd name="T16" fmla="*/ 0 60000 65536"/>
                <a:gd name="T17" fmla="*/ 0 60000 65536"/>
                <a:gd name="T18" fmla="*/ 0 60000 65536"/>
                <a:gd name="T19" fmla="*/ 0 60000 65536"/>
                <a:gd name="T20" fmla="*/ 0 60000 65536"/>
                <a:gd name="T21" fmla="*/ 0 w 58"/>
                <a:gd name="T22" fmla="*/ 0 h 31"/>
                <a:gd name="T23" fmla="*/ 58 w 5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2" name="Freeform 20"/>
            <p:cNvSpPr>
              <a:spLocks/>
            </p:cNvSpPr>
            <p:nvPr/>
          </p:nvSpPr>
          <p:spPr bwMode="invGray">
            <a:xfrm>
              <a:off x="1710" y="1233"/>
              <a:ext cx="131" cy="72"/>
            </a:xfrm>
            <a:custGeom>
              <a:avLst/>
              <a:gdLst>
                <a:gd name="T0" fmla="*/ 7 w 152"/>
                <a:gd name="T1" fmla="*/ 0 h 102"/>
                <a:gd name="T2" fmla="*/ 3 w 152"/>
                <a:gd name="T3" fmla="*/ 1 h 102"/>
                <a:gd name="T4" fmla="*/ 3 w 152"/>
                <a:gd name="T5" fmla="*/ 1 h 102"/>
                <a:gd name="T6" fmla="*/ 3 w 152"/>
                <a:gd name="T7" fmla="*/ 1 h 102"/>
                <a:gd name="T8" fmla="*/ 0 w 152"/>
                <a:gd name="T9" fmla="*/ 1 h 102"/>
                <a:gd name="T10" fmla="*/ 9 w 152"/>
                <a:gd name="T11" fmla="*/ 1 h 102"/>
                <a:gd name="T12" fmla="*/ 14 w 152"/>
                <a:gd name="T13" fmla="*/ 1 h 102"/>
                <a:gd name="T14" fmla="*/ 25 w 152"/>
                <a:gd name="T15" fmla="*/ 1 h 102"/>
                <a:gd name="T16" fmla="*/ 13 w 152"/>
                <a:gd name="T17" fmla="*/ 1 h 102"/>
                <a:gd name="T18" fmla="*/ 9 w 152"/>
                <a:gd name="T19" fmla="*/ 1 h 102"/>
                <a:gd name="T20" fmla="*/ 8 w 152"/>
                <a:gd name="T21" fmla="*/ 1 h 102"/>
                <a:gd name="T22" fmla="*/ 9 w 152"/>
                <a:gd name="T23" fmla="*/ 1 h 102"/>
                <a:gd name="T24" fmla="*/ 7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02"/>
                <a:gd name="T41" fmla="*/ 152 w 152"/>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3" name="Freeform 21"/>
            <p:cNvSpPr>
              <a:spLocks/>
            </p:cNvSpPr>
            <p:nvPr/>
          </p:nvSpPr>
          <p:spPr bwMode="invGray">
            <a:xfrm>
              <a:off x="460" y="1462"/>
              <a:ext cx="29" cy="14"/>
            </a:xfrm>
            <a:custGeom>
              <a:avLst/>
              <a:gdLst>
                <a:gd name="T0" fmla="*/ 5 w 34"/>
                <a:gd name="T1" fmla="*/ 0 h 20"/>
                <a:gd name="T2" fmla="*/ 3 w 34"/>
                <a:gd name="T3" fmla="*/ 1 h 20"/>
                <a:gd name="T4" fmla="*/ 3 w 34"/>
                <a:gd name="T5" fmla="*/ 1 h 20"/>
                <a:gd name="T6" fmla="*/ 3 w 34"/>
                <a:gd name="T7" fmla="*/ 1 h 20"/>
                <a:gd name="T8" fmla="*/ 5 w 34"/>
                <a:gd name="T9" fmla="*/ 0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4" name="Freeform 22"/>
            <p:cNvSpPr>
              <a:spLocks/>
            </p:cNvSpPr>
            <p:nvPr/>
          </p:nvSpPr>
          <p:spPr bwMode="invGray">
            <a:xfrm>
              <a:off x="1331" y="1940"/>
              <a:ext cx="18" cy="11"/>
            </a:xfrm>
            <a:custGeom>
              <a:avLst/>
              <a:gdLst>
                <a:gd name="T0" fmla="*/ 3 w 21"/>
                <a:gd name="T1" fmla="*/ 0 h 16"/>
                <a:gd name="T2" fmla="*/ 3 w 21"/>
                <a:gd name="T3" fmla="*/ 1 h 16"/>
                <a:gd name="T4" fmla="*/ 3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5" name="Freeform 23"/>
            <p:cNvSpPr>
              <a:spLocks/>
            </p:cNvSpPr>
            <p:nvPr/>
          </p:nvSpPr>
          <p:spPr bwMode="invGray">
            <a:xfrm>
              <a:off x="1334" y="1963"/>
              <a:ext cx="19" cy="11"/>
            </a:xfrm>
            <a:custGeom>
              <a:avLst/>
              <a:gdLst>
                <a:gd name="T0" fmla="*/ 3 w 21"/>
                <a:gd name="T1" fmla="*/ 0 h 16"/>
                <a:gd name="T2" fmla="*/ 5 w 21"/>
                <a:gd name="T3" fmla="*/ 1 h 16"/>
                <a:gd name="T4" fmla="*/ 3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6" name="Freeform 24"/>
            <p:cNvSpPr>
              <a:spLocks/>
            </p:cNvSpPr>
            <p:nvPr/>
          </p:nvSpPr>
          <p:spPr bwMode="invGray">
            <a:xfrm>
              <a:off x="1569" y="2086"/>
              <a:ext cx="17" cy="12"/>
            </a:xfrm>
            <a:custGeom>
              <a:avLst/>
              <a:gdLst>
                <a:gd name="T0" fmla="*/ 2 w 21"/>
                <a:gd name="T1" fmla="*/ 0 h 16"/>
                <a:gd name="T2" fmla="*/ 2 w 21"/>
                <a:gd name="T3" fmla="*/ 2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7" name="Freeform 25"/>
            <p:cNvSpPr>
              <a:spLocks/>
            </p:cNvSpPr>
            <p:nvPr/>
          </p:nvSpPr>
          <p:spPr bwMode="invGray">
            <a:xfrm>
              <a:off x="1711" y="1634"/>
              <a:ext cx="44" cy="17"/>
            </a:xfrm>
            <a:custGeom>
              <a:avLst/>
              <a:gdLst>
                <a:gd name="T0" fmla="*/ 3 w 51"/>
                <a:gd name="T1" fmla="*/ 0 h 24"/>
                <a:gd name="T2" fmla="*/ 3 w 51"/>
                <a:gd name="T3" fmla="*/ 1 h 24"/>
                <a:gd name="T4" fmla="*/ 4 w 51"/>
                <a:gd name="T5" fmla="*/ 1 h 24"/>
                <a:gd name="T6" fmla="*/ 6 w 51"/>
                <a:gd name="T7" fmla="*/ 1 h 24"/>
                <a:gd name="T8" fmla="*/ 3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8" name="Freeform 26"/>
            <p:cNvSpPr>
              <a:spLocks/>
            </p:cNvSpPr>
            <p:nvPr/>
          </p:nvSpPr>
          <p:spPr bwMode="invGray">
            <a:xfrm>
              <a:off x="1596" y="1442"/>
              <a:ext cx="44" cy="17"/>
            </a:xfrm>
            <a:custGeom>
              <a:avLst/>
              <a:gdLst>
                <a:gd name="T0" fmla="*/ 3 w 51"/>
                <a:gd name="T1" fmla="*/ 0 h 24"/>
                <a:gd name="T2" fmla="*/ 3 w 51"/>
                <a:gd name="T3" fmla="*/ 1 h 24"/>
                <a:gd name="T4" fmla="*/ 4 w 51"/>
                <a:gd name="T5" fmla="*/ 1 h 24"/>
                <a:gd name="T6" fmla="*/ 6 w 51"/>
                <a:gd name="T7" fmla="*/ 1 h 24"/>
                <a:gd name="T8" fmla="*/ 3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29" name="Freeform 27"/>
            <p:cNvSpPr>
              <a:spLocks/>
            </p:cNvSpPr>
            <p:nvPr/>
          </p:nvSpPr>
          <p:spPr bwMode="invGray">
            <a:xfrm>
              <a:off x="1671" y="1275"/>
              <a:ext cx="45" cy="17"/>
            </a:xfrm>
            <a:custGeom>
              <a:avLst/>
              <a:gdLst>
                <a:gd name="T0" fmla="*/ 4 w 51"/>
                <a:gd name="T1" fmla="*/ 0 h 24"/>
                <a:gd name="T2" fmla="*/ 4 w 51"/>
                <a:gd name="T3" fmla="*/ 1 h 24"/>
                <a:gd name="T4" fmla="*/ 6 w 51"/>
                <a:gd name="T5" fmla="*/ 1 h 24"/>
                <a:gd name="T6" fmla="*/ 8 w 51"/>
                <a:gd name="T7" fmla="*/ 1 h 24"/>
                <a:gd name="T8" fmla="*/ 4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0" name="Freeform 28"/>
            <p:cNvSpPr>
              <a:spLocks/>
            </p:cNvSpPr>
            <p:nvPr/>
          </p:nvSpPr>
          <p:spPr bwMode="invGray">
            <a:xfrm>
              <a:off x="1744" y="1376"/>
              <a:ext cx="43" cy="17"/>
            </a:xfrm>
            <a:custGeom>
              <a:avLst/>
              <a:gdLst>
                <a:gd name="T0" fmla="*/ 3 w 51"/>
                <a:gd name="T1" fmla="*/ 0 h 24"/>
                <a:gd name="T2" fmla="*/ 3 w 51"/>
                <a:gd name="T3" fmla="*/ 1 h 24"/>
                <a:gd name="T4" fmla="*/ 3 w 51"/>
                <a:gd name="T5" fmla="*/ 1 h 24"/>
                <a:gd name="T6" fmla="*/ 4 w 51"/>
                <a:gd name="T7" fmla="*/ 1 h 24"/>
                <a:gd name="T8" fmla="*/ 3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1" name="Freeform 29"/>
            <p:cNvSpPr>
              <a:spLocks/>
            </p:cNvSpPr>
            <p:nvPr/>
          </p:nvSpPr>
          <p:spPr bwMode="invGray">
            <a:xfrm>
              <a:off x="1762" y="1187"/>
              <a:ext cx="801" cy="323"/>
            </a:xfrm>
            <a:custGeom>
              <a:avLst/>
              <a:gdLst>
                <a:gd name="T0" fmla="*/ 5 w 929"/>
                <a:gd name="T1" fmla="*/ 1 h 462"/>
                <a:gd name="T2" fmla="*/ 3 w 929"/>
                <a:gd name="T3" fmla="*/ 1 h 462"/>
                <a:gd name="T4" fmla="*/ 6 w 929"/>
                <a:gd name="T5" fmla="*/ 1 h 462"/>
                <a:gd name="T6" fmla="*/ 3 w 929"/>
                <a:gd name="T7" fmla="*/ 1 h 462"/>
                <a:gd name="T8" fmla="*/ 18 w 929"/>
                <a:gd name="T9" fmla="*/ 1 h 462"/>
                <a:gd name="T10" fmla="*/ 24 w 929"/>
                <a:gd name="T11" fmla="*/ 1 h 462"/>
                <a:gd name="T12" fmla="*/ 42 w 929"/>
                <a:gd name="T13" fmla="*/ 1 h 462"/>
                <a:gd name="T14" fmla="*/ 50 w 929"/>
                <a:gd name="T15" fmla="*/ 1 h 462"/>
                <a:gd name="T16" fmla="*/ 54 w 929"/>
                <a:gd name="T17" fmla="*/ 1 h 462"/>
                <a:gd name="T18" fmla="*/ 46 w 929"/>
                <a:gd name="T19" fmla="*/ 1 h 462"/>
                <a:gd name="T20" fmla="*/ 41 w 929"/>
                <a:gd name="T21" fmla="*/ 1 h 462"/>
                <a:gd name="T22" fmla="*/ 43 w 929"/>
                <a:gd name="T23" fmla="*/ 1 h 462"/>
                <a:gd name="T24" fmla="*/ 43 w 929"/>
                <a:gd name="T25" fmla="*/ 2 h 462"/>
                <a:gd name="T26" fmla="*/ 58 w 929"/>
                <a:gd name="T27" fmla="*/ 2 h 462"/>
                <a:gd name="T28" fmla="*/ 57 w 929"/>
                <a:gd name="T29" fmla="*/ 3 h 462"/>
                <a:gd name="T30" fmla="*/ 62 w 929"/>
                <a:gd name="T31" fmla="*/ 3 h 462"/>
                <a:gd name="T32" fmla="*/ 58 w 929"/>
                <a:gd name="T33" fmla="*/ 3 h 462"/>
                <a:gd name="T34" fmla="*/ 54 w 929"/>
                <a:gd name="T35" fmla="*/ 4 h 462"/>
                <a:gd name="T36" fmla="*/ 50 w 929"/>
                <a:gd name="T37" fmla="*/ 4 h 462"/>
                <a:gd name="T38" fmla="*/ 49 w 929"/>
                <a:gd name="T39" fmla="*/ 6 h 462"/>
                <a:gd name="T40" fmla="*/ 57 w 929"/>
                <a:gd name="T41" fmla="*/ 6 h 462"/>
                <a:gd name="T42" fmla="*/ 66 w 929"/>
                <a:gd name="T43" fmla="*/ 6 h 462"/>
                <a:gd name="T44" fmla="*/ 71 w 929"/>
                <a:gd name="T45" fmla="*/ 6 h 462"/>
                <a:gd name="T46" fmla="*/ 85 w 929"/>
                <a:gd name="T47" fmla="*/ 5 h 462"/>
                <a:gd name="T48" fmla="*/ 97 w 929"/>
                <a:gd name="T49" fmla="*/ 4 h 462"/>
                <a:gd name="T50" fmla="*/ 110 w 929"/>
                <a:gd name="T51" fmla="*/ 4 h 462"/>
                <a:gd name="T52" fmla="*/ 122 w 929"/>
                <a:gd name="T53" fmla="*/ 4 h 462"/>
                <a:gd name="T54" fmla="*/ 128 w 929"/>
                <a:gd name="T55" fmla="*/ 3 h 462"/>
                <a:gd name="T56" fmla="*/ 135 w 929"/>
                <a:gd name="T57" fmla="*/ 3 h 462"/>
                <a:gd name="T58" fmla="*/ 135 w 929"/>
                <a:gd name="T59" fmla="*/ 2 h 462"/>
                <a:gd name="T60" fmla="*/ 135 w 929"/>
                <a:gd name="T61" fmla="*/ 1 h 462"/>
                <a:gd name="T62" fmla="*/ 141 w 929"/>
                <a:gd name="T63" fmla="*/ 1 h 462"/>
                <a:gd name="T64" fmla="*/ 147 w 929"/>
                <a:gd name="T65" fmla="*/ 1 h 462"/>
                <a:gd name="T66" fmla="*/ 156 w 929"/>
                <a:gd name="T67" fmla="*/ 1 h 462"/>
                <a:gd name="T68" fmla="*/ 151 w 929"/>
                <a:gd name="T69" fmla="*/ 1 h 462"/>
                <a:gd name="T70" fmla="*/ 143 w 929"/>
                <a:gd name="T71" fmla="*/ 1 h 462"/>
                <a:gd name="T72" fmla="*/ 135 w 929"/>
                <a:gd name="T73" fmla="*/ 1 h 462"/>
                <a:gd name="T74" fmla="*/ 110 w 929"/>
                <a:gd name="T75" fmla="*/ 1 h 462"/>
                <a:gd name="T76" fmla="*/ 98 w 929"/>
                <a:gd name="T77" fmla="*/ 1 h 462"/>
                <a:gd name="T78" fmla="*/ 95 w 929"/>
                <a:gd name="T79" fmla="*/ 1 h 462"/>
                <a:gd name="T80" fmla="*/ 87 w 929"/>
                <a:gd name="T81" fmla="*/ 1 h 462"/>
                <a:gd name="T82" fmla="*/ 82 w 929"/>
                <a:gd name="T83" fmla="*/ 1 h 462"/>
                <a:gd name="T84" fmla="*/ 72 w 929"/>
                <a:gd name="T85" fmla="*/ 1 h 462"/>
                <a:gd name="T86" fmla="*/ 62 w 929"/>
                <a:gd name="T87" fmla="*/ 1 h 462"/>
                <a:gd name="T88" fmla="*/ 70 w 929"/>
                <a:gd name="T89" fmla="*/ 1 h 462"/>
                <a:gd name="T90" fmla="*/ 59 w 929"/>
                <a:gd name="T91" fmla="*/ 1 h 462"/>
                <a:gd name="T92" fmla="*/ 57 w 929"/>
                <a:gd name="T93" fmla="*/ 1 h 462"/>
                <a:gd name="T94" fmla="*/ 53 w 929"/>
                <a:gd name="T95" fmla="*/ 1 h 462"/>
                <a:gd name="T96" fmla="*/ 40 w 929"/>
                <a:gd name="T97" fmla="*/ 1 h 462"/>
                <a:gd name="T98" fmla="*/ 27 w 929"/>
                <a:gd name="T99" fmla="*/ 1 h 462"/>
                <a:gd name="T100" fmla="*/ 18 w 929"/>
                <a:gd name="T101" fmla="*/ 1 h 462"/>
                <a:gd name="T102" fmla="*/ 19 w 929"/>
                <a:gd name="T103" fmla="*/ 1 h 462"/>
                <a:gd name="T104" fmla="*/ 18 w 929"/>
                <a:gd name="T105" fmla="*/ 1 h 462"/>
                <a:gd name="T106" fmla="*/ 10 w 929"/>
                <a:gd name="T107" fmla="*/ 1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29"/>
                <a:gd name="T163" fmla="*/ 0 h 462"/>
                <a:gd name="T164" fmla="*/ 929 w 929"/>
                <a:gd name="T165" fmla="*/ 462 h 4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2" name="Freeform 30"/>
            <p:cNvSpPr>
              <a:spLocks/>
            </p:cNvSpPr>
            <p:nvPr/>
          </p:nvSpPr>
          <p:spPr bwMode="invGray">
            <a:xfrm>
              <a:off x="2007" y="1359"/>
              <a:ext cx="45" cy="22"/>
            </a:xfrm>
            <a:custGeom>
              <a:avLst/>
              <a:gdLst>
                <a:gd name="T0" fmla="*/ 6 w 52"/>
                <a:gd name="T1" fmla="*/ 0 h 32"/>
                <a:gd name="T2" fmla="*/ 3 w 52"/>
                <a:gd name="T3" fmla="*/ 1 h 32"/>
                <a:gd name="T4" fmla="*/ 4 w 52"/>
                <a:gd name="T5" fmla="*/ 1 h 32"/>
                <a:gd name="T6" fmla="*/ 8 w 52"/>
                <a:gd name="T7" fmla="*/ 1 h 32"/>
                <a:gd name="T8" fmla="*/ 6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3" name="Freeform 31"/>
            <p:cNvSpPr>
              <a:spLocks/>
            </p:cNvSpPr>
            <p:nvPr/>
          </p:nvSpPr>
          <p:spPr bwMode="invGray">
            <a:xfrm>
              <a:off x="2333" y="1421"/>
              <a:ext cx="147" cy="50"/>
            </a:xfrm>
            <a:custGeom>
              <a:avLst/>
              <a:gdLst>
                <a:gd name="T0" fmla="*/ 15 w 172"/>
                <a:gd name="T1" fmla="*/ 1 h 72"/>
                <a:gd name="T2" fmla="*/ 10 w 172"/>
                <a:gd name="T3" fmla="*/ 1 h 72"/>
                <a:gd name="T4" fmla="*/ 8 w 172"/>
                <a:gd name="T5" fmla="*/ 0 h 72"/>
                <a:gd name="T6" fmla="*/ 0 w 172"/>
                <a:gd name="T7" fmla="*/ 1 h 72"/>
                <a:gd name="T8" fmla="*/ 4 w 172"/>
                <a:gd name="T9" fmla="*/ 1 h 72"/>
                <a:gd name="T10" fmla="*/ 7 w 172"/>
                <a:gd name="T11" fmla="*/ 1 h 72"/>
                <a:gd name="T12" fmla="*/ 10 w 172"/>
                <a:gd name="T13" fmla="*/ 1 h 72"/>
                <a:gd name="T14" fmla="*/ 12 w 172"/>
                <a:gd name="T15" fmla="*/ 1 h 72"/>
                <a:gd name="T16" fmla="*/ 20 w 172"/>
                <a:gd name="T17" fmla="*/ 1 h 72"/>
                <a:gd name="T18" fmla="*/ 27 w 172"/>
                <a:gd name="T19" fmla="*/ 1 h 72"/>
                <a:gd name="T20" fmla="*/ 23 w 172"/>
                <a:gd name="T21" fmla="*/ 1 h 72"/>
                <a:gd name="T22" fmla="*/ 20 w 172"/>
                <a:gd name="T23" fmla="*/ 1 h 72"/>
                <a:gd name="T24" fmla="*/ 15 w 172"/>
                <a:gd name="T25" fmla="*/ 1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2"/>
                <a:gd name="T41" fmla="*/ 172 w 172"/>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4" name="Freeform 32"/>
            <p:cNvSpPr>
              <a:spLocks/>
            </p:cNvSpPr>
            <p:nvPr/>
          </p:nvSpPr>
          <p:spPr bwMode="invGray">
            <a:xfrm>
              <a:off x="2449" y="1268"/>
              <a:ext cx="45" cy="23"/>
            </a:xfrm>
            <a:custGeom>
              <a:avLst/>
              <a:gdLst>
                <a:gd name="T0" fmla="*/ 6 w 52"/>
                <a:gd name="T1" fmla="*/ 0 h 32"/>
                <a:gd name="T2" fmla="*/ 3 w 52"/>
                <a:gd name="T3" fmla="*/ 1 h 32"/>
                <a:gd name="T4" fmla="*/ 4 w 52"/>
                <a:gd name="T5" fmla="*/ 1 h 32"/>
                <a:gd name="T6" fmla="*/ 8 w 52"/>
                <a:gd name="T7" fmla="*/ 1 h 32"/>
                <a:gd name="T8" fmla="*/ 6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5" name="Freeform 33"/>
            <p:cNvSpPr>
              <a:spLocks/>
            </p:cNvSpPr>
            <p:nvPr/>
          </p:nvSpPr>
          <p:spPr bwMode="invGray">
            <a:xfrm>
              <a:off x="2758" y="1238"/>
              <a:ext cx="178" cy="59"/>
            </a:xfrm>
            <a:custGeom>
              <a:avLst/>
              <a:gdLst>
                <a:gd name="T0" fmla="*/ 33 w 206"/>
                <a:gd name="T1" fmla="*/ 1 h 85"/>
                <a:gd name="T2" fmla="*/ 18 w 206"/>
                <a:gd name="T3" fmla="*/ 1 h 85"/>
                <a:gd name="T4" fmla="*/ 19 w 206"/>
                <a:gd name="T5" fmla="*/ 1 h 85"/>
                <a:gd name="T6" fmla="*/ 19 w 206"/>
                <a:gd name="T7" fmla="*/ 1 h 85"/>
                <a:gd name="T8" fmla="*/ 16 w 206"/>
                <a:gd name="T9" fmla="*/ 1 h 85"/>
                <a:gd name="T10" fmla="*/ 14 w 206"/>
                <a:gd name="T11" fmla="*/ 1 h 85"/>
                <a:gd name="T12" fmla="*/ 4 w 206"/>
                <a:gd name="T13" fmla="*/ 1 h 85"/>
                <a:gd name="T14" fmla="*/ 6 w 206"/>
                <a:gd name="T15" fmla="*/ 1 h 85"/>
                <a:gd name="T16" fmla="*/ 9 w 206"/>
                <a:gd name="T17" fmla="*/ 1 h 85"/>
                <a:gd name="T18" fmla="*/ 12 w 206"/>
                <a:gd name="T19" fmla="*/ 1 h 85"/>
                <a:gd name="T20" fmla="*/ 16 w 206"/>
                <a:gd name="T21" fmla="*/ 1 h 85"/>
                <a:gd name="T22" fmla="*/ 19 w 206"/>
                <a:gd name="T23" fmla="*/ 1 h 85"/>
                <a:gd name="T24" fmla="*/ 22 w 206"/>
                <a:gd name="T25" fmla="*/ 1 h 85"/>
                <a:gd name="T26" fmla="*/ 22 w 206"/>
                <a:gd name="T27" fmla="*/ 1 h 85"/>
                <a:gd name="T28" fmla="*/ 29 w 206"/>
                <a:gd name="T29" fmla="*/ 1 h 85"/>
                <a:gd name="T30" fmla="*/ 33 w 206"/>
                <a:gd name="T31" fmla="*/ 1 h 85"/>
                <a:gd name="T32" fmla="*/ 35 w 206"/>
                <a:gd name="T33" fmla="*/ 1 h 85"/>
                <a:gd name="T34" fmla="*/ 33 w 206"/>
                <a:gd name="T35" fmla="*/ 1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5"/>
                <a:gd name="T56" fmla="*/ 206 w 206"/>
                <a:gd name="T57" fmla="*/ 85 h 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6" name="Freeform 34"/>
            <p:cNvSpPr>
              <a:spLocks/>
            </p:cNvSpPr>
            <p:nvPr/>
          </p:nvSpPr>
          <p:spPr bwMode="invGray">
            <a:xfrm>
              <a:off x="2870" y="1269"/>
              <a:ext cx="55" cy="20"/>
            </a:xfrm>
            <a:custGeom>
              <a:avLst/>
              <a:gdLst>
                <a:gd name="T0" fmla="*/ 6 w 64"/>
                <a:gd name="T1" fmla="*/ 1 h 28"/>
                <a:gd name="T2" fmla="*/ 3 w 64"/>
                <a:gd name="T3" fmla="*/ 1 h 28"/>
                <a:gd name="T4" fmla="*/ 3 w 64"/>
                <a:gd name="T5" fmla="*/ 1 h 28"/>
                <a:gd name="T6" fmla="*/ 8 w 64"/>
                <a:gd name="T7" fmla="*/ 1 h 28"/>
                <a:gd name="T8" fmla="*/ 6 w 64"/>
                <a:gd name="T9" fmla="*/ 1 h 28"/>
                <a:gd name="T10" fmla="*/ 0 60000 65536"/>
                <a:gd name="T11" fmla="*/ 0 60000 65536"/>
                <a:gd name="T12" fmla="*/ 0 60000 65536"/>
                <a:gd name="T13" fmla="*/ 0 60000 65536"/>
                <a:gd name="T14" fmla="*/ 0 60000 65536"/>
                <a:gd name="T15" fmla="*/ 0 w 64"/>
                <a:gd name="T16" fmla="*/ 0 h 28"/>
                <a:gd name="T17" fmla="*/ 64 w 64"/>
                <a:gd name="T18" fmla="*/ 28 h 28"/>
              </a:gdLst>
              <a:ahLst/>
              <a:cxnLst>
                <a:cxn ang="T10">
                  <a:pos x="T0" y="T1"/>
                </a:cxn>
                <a:cxn ang="T11">
                  <a:pos x="T2" y="T3"/>
                </a:cxn>
                <a:cxn ang="T12">
                  <a:pos x="T4" y="T5"/>
                </a:cxn>
                <a:cxn ang="T13">
                  <a:pos x="T6" y="T7"/>
                </a:cxn>
                <a:cxn ang="T14">
                  <a:pos x="T8" y="T9"/>
                </a:cxn>
              </a:cxnLst>
              <a:rect l="T15" t="T16" r="T17" b="T18"/>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7" name="Freeform 35"/>
            <p:cNvSpPr>
              <a:spLocks/>
            </p:cNvSpPr>
            <p:nvPr/>
          </p:nvSpPr>
          <p:spPr bwMode="invGray">
            <a:xfrm>
              <a:off x="2534" y="1524"/>
              <a:ext cx="125" cy="123"/>
            </a:xfrm>
            <a:custGeom>
              <a:avLst/>
              <a:gdLst>
                <a:gd name="T0" fmla="*/ 3 w 146"/>
                <a:gd name="T1" fmla="*/ 1 h 176"/>
                <a:gd name="T2" fmla="*/ 0 w 146"/>
                <a:gd name="T3" fmla="*/ 1 h 176"/>
                <a:gd name="T4" fmla="*/ 3 w 146"/>
                <a:gd name="T5" fmla="*/ 1 h 176"/>
                <a:gd name="T6" fmla="*/ 5 w 146"/>
                <a:gd name="T7" fmla="*/ 1 h 176"/>
                <a:gd name="T8" fmla="*/ 8 w 146"/>
                <a:gd name="T9" fmla="*/ 1 h 176"/>
                <a:gd name="T10" fmla="*/ 8 w 146"/>
                <a:gd name="T11" fmla="*/ 1 h 176"/>
                <a:gd name="T12" fmla="*/ 4 w 146"/>
                <a:gd name="T13" fmla="*/ 1 h 176"/>
                <a:gd name="T14" fmla="*/ 3 w 146"/>
                <a:gd name="T15" fmla="*/ 1 h 176"/>
                <a:gd name="T16" fmla="*/ 3 w 146"/>
                <a:gd name="T17" fmla="*/ 2 h 176"/>
                <a:gd name="T18" fmla="*/ 5 w 146"/>
                <a:gd name="T19" fmla="*/ 2 h 176"/>
                <a:gd name="T20" fmla="*/ 3 w 146"/>
                <a:gd name="T21" fmla="*/ 2 h 176"/>
                <a:gd name="T22" fmla="*/ 3 w 146"/>
                <a:gd name="T23" fmla="*/ 2 h 176"/>
                <a:gd name="T24" fmla="*/ 5 w 146"/>
                <a:gd name="T25" fmla="*/ 2 h 176"/>
                <a:gd name="T26" fmla="*/ 9 w 146"/>
                <a:gd name="T27" fmla="*/ 2 h 176"/>
                <a:gd name="T28" fmla="*/ 15 w 146"/>
                <a:gd name="T29" fmla="*/ 2 h 176"/>
                <a:gd name="T30" fmla="*/ 17 w 146"/>
                <a:gd name="T31" fmla="*/ 2 h 176"/>
                <a:gd name="T32" fmla="*/ 19 w 146"/>
                <a:gd name="T33" fmla="*/ 2 h 176"/>
                <a:gd name="T34" fmla="*/ 20 w 146"/>
                <a:gd name="T35" fmla="*/ 2 h 176"/>
                <a:gd name="T36" fmla="*/ 23 w 146"/>
                <a:gd name="T37" fmla="*/ 1 h 176"/>
                <a:gd name="T38" fmla="*/ 17 w 146"/>
                <a:gd name="T39" fmla="*/ 1 h 176"/>
                <a:gd name="T40" fmla="*/ 13 w 146"/>
                <a:gd name="T41" fmla="*/ 1 h 176"/>
                <a:gd name="T42" fmla="*/ 13 w 146"/>
                <a:gd name="T43" fmla="*/ 1 h 176"/>
                <a:gd name="T44" fmla="*/ 9 w 146"/>
                <a:gd name="T45" fmla="*/ 1 h 176"/>
                <a:gd name="T46" fmla="*/ 13 w 146"/>
                <a:gd name="T47" fmla="*/ 1 h 176"/>
                <a:gd name="T48" fmla="*/ 9 w 146"/>
                <a:gd name="T49" fmla="*/ 1 h 176"/>
                <a:gd name="T50" fmla="*/ 11 w 146"/>
                <a:gd name="T51" fmla="*/ 1 h 176"/>
                <a:gd name="T52" fmla="*/ 7 w 146"/>
                <a:gd name="T53" fmla="*/ 1 h 176"/>
                <a:gd name="T54" fmla="*/ 5 w 146"/>
                <a:gd name="T55" fmla="*/ 1 h 176"/>
                <a:gd name="T56" fmla="*/ 3 w 146"/>
                <a:gd name="T57" fmla="*/ 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176"/>
                <a:gd name="T89" fmla="*/ 146 w 146"/>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8" name="Freeform 36"/>
            <p:cNvSpPr>
              <a:spLocks/>
            </p:cNvSpPr>
            <p:nvPr/>
          </p:nvSpPr>
          <p:spPr bwMode="invGray">
            <a:xfrm>
              <a:off x="2472" y="1568"/>
              <a:ext cx="79" cy="64"/>
            </a:xfrm>
            <a:custGeom>
              <a:avLst/>
              <a:gdLst>
                <a:gd name="T0" fmla="*/ 9 w 92"/>
                <a:gd name="T1" fmla="*/ 1 h 92"/>
                <a:gd name="T2" fmla="*/ 13 w 92"/>
                <a:gd name="T3" fmla="*/ 1 h 92"/>
                <a:gd name="T4" fmla="*/ 15 w 92"/>
                <a:gd name="T5" fmla="*/ 1 h 92"/>
                <a:gd name="T6" fmla="*/ 13 w 92"/>
                <a:gd name="T7" fmla="*/ 1 h 92"/>
                <a:gd name="T8" fmla="*/ 7 w 92"/>
                <a:gd name="T9" fmla="*/ 1 h 92"/>
                <a:gd name="T10" fmla="*/ 3 w 92"/>
                <a:gd name="T11" fmla="*/ 1 h 92"/>
                <a:gd name="T12" fmla="*/ 3 w 92"/>
                <a:gd name="T13" fmla="*/ 1 h 92"/>
                <a:gd name="T14" fmla="*/ 3 w 92"/>
                <a:gd name="T15" fmla="*/ 1 h 92"/>
                <a:gd name="T16" fmla="*/ 3 w 92"/>
                <a:gd name="T17" fmla="*/ 1 h 92"/>
                <a:gd name="T18" fmla="*/ 6 w 92"/>
                <a:gd name="T19" fmla="*/ 1 h 92"/>
                <a:gd name="T20" fmla="*/ 9 w 9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92"/>
                <a:gd name="T35" fmla="*/ 92 w 9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39" name="Freeform 37"/>
            <p:cNvSpPr>
              <a:spLocks/>
            </p:cNvSpPr>
            <p:nvPr/>
          </p:nvSpPr>
          <p:spPr bwMode="invGray">
            <a:xfrm>
              <a:off x="4411" y="2637"/>
              <a:ext cx="545" cy="463"/>
            </a:xfrm>
            <a:custGeom>
              <a:avLst/>
              <a:gdLst>
                <a:gd name="T0" fmla="*/ 35 w 633"/>
                <a:gd name="T1" fmla="*/ 1 h 660"/>
                <a:gd name="T2" fmla="*/ 29 w 633"/>
                <a:gd name="T3" fmla="*/ 1 h 660"/>
                <a:gd name="T4" fmla="*/ 24 w 633"/>
                <a:gd name="T5" fmla="*/ 1 h 660"/>
                <a:gd name="T6" fmla="*/ 17 w 633"/>
                <a:gd name="T7" fmla="*/ 1 h 660"/>
                <a:gd name="T8" fmla="*/ 14 w 633"/>
                <a:gd name="T9" fmla="*/ 1 h 660"/>
                <a:gd name="T10" fmla="*/ 11 w 633"/>
                <a:gd name="T11" fmla="*/ 2 h 660"/>
                <a:gd name="T12" fmla="*/ 6 w 633"/>
                <a:gd name="T13" fmla="*/ 3 h 660"/>
                <a:gd name="T14" fmla="*/ 0 w 633"/>
                <a:gd name="T15" fmla="*/ 3 h 660"/>
                <a:gd name="T16" fmla="*/ 12 w 633"/>
                <a:gd name="T17" fmla="*/ 4 h 660"/>
                <a:gd name="T18" fmla="*/ 20 w 633"/>
                <a:gd name="T19" fmla="*/ 6 h 660"/>
                <a:gd name="T20" fmla="*/ 24 w 633"/>
                <a:gd name="T21" fmla="*/ 6 h 660"/>
                <a:gd name="T22" fmla="*/ 28 w 633"/>
                <a:gd name="T23" fmla="*/ 6 h 660"/>
                <a:gd name="T24" fmla="*/ 38 w 633"/>
                <a:gd name="T25" fmla="*/ 6 h 660"/>
                <a:gd name="T26" fmla="*/ 42 w 633"/>
                <a:gd name="T27" fmla="*/ 6 h 660"/>
                <a:gd name="T28" fmla="*/ 49 w 633"/>
                <a:gd name="T29" fmla="*/ 6 h 660"/>
                <a:gd name="T30" fmla="*/ 53 w 633"/>
                <a:gd name="T31" fmla="*/ 8 h 660"/>
                <a:gd name="T32" fmla="*/ 56 w 633"/>
                <a:gd name="T33" fmla="*/ 8 h 660"/>
                <a:gd name="T34" fmla="*/ 57 w 633"/>
                <a:gd name="T35" fmla="*/ 7 h 660"/>
                <a:gd name="T36" fmla="*/ 61 w 633"/>
                <a:gd name="T37" fmla="*/ 8 h 660"/>
                <a:gd name="T38" fmla="*/ 66 w 633"/>
                <a:gd name="T39" fmla="*/ 8 h 660"/>
                <a:gd name="T40" fmla="*/ 72 w 633"/>
                <a:gd name="T41" fmla="*/ 9 h 660"/>
                <a:gd name="T42" fmla="*/ 73 w 633"/>
                <a:gd name="T43" fmla="*/ 9 h 660"/>
                <a:gd name="T44" fmla="*/ 76 w 633"/>
                <a:gd name="T45" fmla="*/ 9 h 660"/>
                <a:gd name="T46" fmla="*/ 80 w 633"/>
                <a:gd name="T47" fmla="*/ 9 h 660"/>
                <a:gd name="T48" fmla="*/ 81 w 633"/>
                <a:gd name="T49" fmla="*/ 9 h 660"/>
                <a:gd name="T50" fmla="*/ 90 w 633"/>
                <a:gd name="T51" fmla="*/ 9 h 660"/>
                <a:gd name="T52" fmla="*/ 97 w 633"/>
                <a:gd name="T53" fmla="*/ 9 h 660"/>
                <a:gd name="T54" fmla="*/ 102 w 633"/>
                <a:gd name="T55" fmla="*/ 8 h 660"/>
                <a:gd name="T56" fmla="*/ 104 w 633"/>
                <a:gd name="T57" fmla="*/ 6 h 660"/>
                <a:gd name="T58" fmla="*/ 103 w 633"/>
                <a:gd name="T59" fmla="*/ 6 h 660"/>
                <a:gd name="T60" fmla="*/ 89 w 633"/>
                <a:gd name="T61" fmla="*/ 4 h 660"/>
                <a:gd name="T62" fmla="*/ 88 w 633"/>
                <a:gd name="T63" fmla="*/ 4 h 660"/>
                <a:gd name="T64" fmla="*/ 77 w 633"/>
                <a:gd name="T65" fmla="*/ 3 h 660"/>
                <a:gd name="T66" fmla="*/ 77 w 633"/>
                <a:gd name="T67" fmla="*/ 2 h 660"/>
                <a:gd name="T68" fmla="*/ 76 w 633"/>
                <a:gd name="T69" fmla="*/ 2 h 660"/>
                <a:gd name="T70" fmla="*/ 69 w 633"/>
                <a:gd name="T71" fmla="*/ 1 h 660"/>
                <a:gd name="T72" fmla="*/ 65 w 633"/>
                <a:gd name="T73" fmla="*/ 1 h 660"/>
                <a:gd name="T74" fmla="*/ 65 w 633"/>
                <a:gd name="T75" fmla="*/ 1 h 660"/>
                <a:gd name="T76" fmla="*/ 60 w 633"/>
                <a:gd name="T77" fmla="*/ 2 h 660"/>
                <a:gd name="T78" fmla="*/ 53 w 633"/>
                <a:gd name="T79" fmla="*/ 2 h 660"/>
                <a:gd name="T80" fmla="*/ 48 w 633"/>
                <a:gd name="T81" fmla="*/ 1 h 660"/>
                <a:gd name="T82" fmla="*/ 46 w 633"/>
                <a:gd name="T83" fmla="*/ 1 h 660"/>
                <a:gd name="T84" fmla="*/ 44 w 633"/>
                <a:gd name="T85" fmla="*/ 1 h 660"/>
                <a:gd name="T86" fmla="*/ 46 w 633"/>
                <a:gd name="T87" fmla="*/ 1 h 660"/>
                <a:gd name="T88" fmla="*/ 40 w 633"/>
                <a:gd name="T89" fmla="*/ 1 h 660"/>
                <a:gd name="T90" fmla="*/ 35 w 633"/>
                <a:gd name="T91" fmla="*/ 1 h 660"/>
                <a:gd name="T92" fmla="*/ 34 w 633"/>
                <a:gd name="T93" fmla="*/ 1 h 660"/>
                <a:gd name="T94" fmla="*/ 35 w 633"/>
                <a:gd name="T95" fmla="*/ 1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3"/>
                <a:gd name="T145" fmla="*/ 0 h 660"/>
                <a:gd name="T146" fmla="*/ 633 w 633"/>
                <a:gd name="T147" fmla="*/ 660 h 6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0" name="Freeform 38"/>
            <p:cNvSpPr>
              <a:spLocks/>
            </p:cNvSpPr>
            <p:nvPr/>
          </p:nvSpPr>
          <p:spPr bwMode="invGray">
            <a:xfrm>
              <a:off x="4580" y="2393"/>
              <a:ext cx="367" cy="196"/>
            </a:xfrm>
            <a:custGeom>
              <a:avLst/>
              <a:gdLst>
                <a:gd name="T0" fmla="*/ 14 w 426"/>
                <a:gd name="T1" fmla="*/ 1 h 280"/>
                <a:gd name="T2" fmla="*/ 12 w 426"/>
                <a:gd name="T3" fmla="*/ 1 h 280"/>
                <a:gd name="T4" fmla="*/ 10 w 426"/>
                <a:gd name="T5" fmla="*/ 1 h 280"/>
                <a:gd name="T6" fmla="*/ 9 w 426"/>
                <a:gd name="T7" fmla="*/ 1 h 280"/>
                <a:gd name="T8" fmla="*/ 3 w 426"/>
                <a:gd name="T9" fmla="*/ 1 h 280"/>
                <a:gd name="T10" fmla="*/ 8 w 426"/>
                <a:gd name="T11" fmla="*/ 1 h 280"/>
                <a:gd name="T12" fmla="*/ 8 w 426"/>
                <a:gd name="T13" fmla="*/ 1 h 280"/>
                <a:gd name="T14" fmla="*/ 4 w 426"/>
                <a:gd name="T15" fmla="*/ 1 h 280"/>
                <a:gd name="T16" fmla="*/ 14 w 426"/>
                <a:gd name="T17" fmla="*/ 1 h 280"/>
                <a:gd name="T18" fmla="*/ 21 w 426"/>
                <a:gd name="T19" fmla="*/ 1 h 280"/>
                <a:gd name="T20" fmla="*/ 22 w 426"/>
                <a:gd name="T21" fmla="*/ 1 h 280"/>
                <a:gd name="T22" fmla="*/ 24 w 426"/>
                <a:gd name="T23" fmla="*/ 1 h 280"/>
                <a:gd name="T24" fmla="*/ 25 w 426"/>
                <a:gd name="T25" fmla="*/ 2 h 280"/>
                <a:gd name="T26" fmla="*/ 22 w 426"/>
                <a:gd name="T27" fmla="*/ 3 h 280"/>
                <a:gd name="T28" fmla="*/ 29 w 426"/>
                <a:gd name="T29" fmla="*/ 2 h 280"/>
                <a:gd name="T30" fmla="*/ 32 w 426"/>
                <a:gd name="T31" fmla="*/ 3 h 280"/>
                <a:gd name="T32" fmla="*/ 36 w 426"/>
                <a:gd name="T33" fmla="*/ 3 h 280"/>
                <a:gd name="T34" fmla="*/ 39 w 426"/>
                <a:gd name="T35" fmla="*/ 3 h 280"/>
                <a:gd name="T36" fmla="*/ 42 w 426"/>
                <a:gd name="T37" fmla="*/ 3 h 280"/>
                <a:gd name="T38" fmla="*/ 46 w 426"/>
                <a:gd name="T39" fmla="*/ 3 h 280"/>
                <a:gd name="T40" fmla="*/ 56 w 426"/>
                <a:gd name="T41" fmla="*/ 3 h 280"/>
                <a:gd name="T42" fmla="*/ 61 w 426"/>
                <a:gd name="T43" fmla="*/ 4 h 280"/>
                <a:gd name="T44" fmla="*/ 60 w 426"/>
                <a:gd name="T45" fmla="*/ 3 h 280"/>
                <a:gd name="T46" fmla="*/ 56 w 426"/>
                <a:gd name="T47" fmla="*/ 3 h 280"/>
                <a:gd name="T48" fmla="*/ 62 w 426"/>
                <a:gd name="T49" fmla="*/ 2 h 280"/>
                <a:gd name="T50" fmla="*/ 67 w 426"/>
                <a:gd name="T51" fmla="*/ 2 h 280"/>
                <a:gd name="T52" fmla="*/ 71 w 426"/>
                <a:gd name="T53" fmla="*/ 2 h 280"/>
                <a:gd name="T54" fmla="*/ 71 w 426"/>
                <a:gd name="T55" fmla="*/ 2 h 280"/>
                <a:gd name="T56" fmla="*/ 60 w 426"/>
                <a:gd name="T57" fmla="*/ 2 h 280"/>
                <a:gd name="T58" fmla="*/ 51 w 426"/>
                <a:gd name="T59" fmla="*/ 2 h 280"/>
                <a:gd name="T60" fmla="*/ 50 w 426"/>
                <a:gd name="T61" fmla="*/ 1 h 280"/>
                <a:gd name="T62" fmla="*/ 49 w 426"/>
                <a:gd name="T63" fmla="*/ 1 h 280"/>
                <a:gd name="T64" fmla="*/ 37 w 426"/>
                <a:gd name="T65" fmla="*/ 1 h 280"/>
                <a:gd name="T66" fmla="*/ 27 w 426"/>
                <a:gd name="T67" fmla="*/ 1 h 280"/>
                <a:gd name="T68" fmla="*/ 22 w 426"/>
                <a:gd name="T69" fmla="*/ 1 h 280"/>
                <a:gd name="T70" fmla="*/ 14 w 426"/>
                <a:gd name="T71" fmla="*/ 1 h 280"/>
                <a:gd name="T72" fmla="*/ 12 w 426"/>
                <a:gd name="T73" fmla="*/ 1 h 280"/>
                <a:gd name="T74" fmla="*/ 12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6"/>
                <a:gd name="T115" fmla="*/ 0 h 280"/>
                <a:gd name="T116" fmla="*/ 426 w 426"/>
                <a:gd name="T117" fmla="*/ 280 h 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1" name="Freeform 39"/>
            <p:cNvSpPr>
              <a:spLocks/>
            </p:cNvSpPr>
            <p:nvPr/>
          </p:nvSpPr>
          <p:spPr bwMode="invGray">
            <a:xfrm>
              <a:off x="4855" y="3115"/>
              <a:ext cx="52" cy="54"/>
            </a:xfrm>
            <a:custGeom>
              <a:avLst/>
              <a:gdLst>
                <a:gd name="T0" fmla="*/ 6 w 60"/>
                <a:gd name="T1" fmla="*/ 1 h 78"/>
                <a:gd name="T2" fmla="*/ 0 w 60"/>
                <a:gd name="T3" fmla="*/ 1 h 78"/>
                <a:gd name="T4" fmla="*/ 3 w 60"/>
                <a:gd name="T5" fmla="*/ 1 h 78"/>
                <a:gd name="T6" fmla="*/ 5 w 60"/>
                <a:gd name="T7" fmla="*/ 1 h 78"/>
                <a:gd name="T8" fmla="*/ 6 w 60"/>
                <a:gd name="T9" fmla="*/ 1 h 78"/>
                <a:gd name="T10" fmla="*/ 10 w 60"/>
                <a:gd name="T11" fmla="*/ 1 h 78"/>
                <a:gd name="T12" fmla="*/ 6 w 60"/>
                <a:gd name="T13" fmla="*/ 1 h 78"/>
                <a:gd name="T14" fmla="*/ 0 60000 65536"/>
                <a:gd name="T15" fmla="*/ 0 60000 65536"/>
                <a:gd name="T16" fmla="*/ 0 60000 65536"/>
                <a:gd name="T17" fmla="*/ 0 60000 65536"/>
                <a:gd name="T18" fmla="*/ 0 60000 65536"/>
                <a:gd name="T19" fmla="*/ 0 60000 65536"/>
                <a:gd name="T20" fmla="*/ 0 60000 65536"/>
                <a:gd name="T21" fmla="*/ 0 w 60"/>
                <a:gd name="T22" fmla="*/ 0 h 78"/>
                <a:gd name="T23" fmla="*/ 60 w 6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2" name="Freeform 40"/>
            <p:cNvSpPr>
              <a:spLocks/>
            </p:cNvSpPr>
            <p:nvPr/>
          </p:nvSpPr>
          <p:spPr bwMode="invGray">
            <a:xfrm>
              <a:off x="5011" y="3031"/>
              <a:ext cx="189" cy="79"/>
            </a:xfrm>
            <a:custGeom>
              <a:avLst/>
              <a:gdLst>
                <a:gd name="T0" fmla="*/ 8 w 219"/>
                <a:gd name="T1" fmla="*/ 1 h 113"/>
                <a:gd name="T2" fmla="*/ 7 w 219"/>
                <a:gd name="T3" fmla="*/ 1 h 113"/>
                <a:gd name="T4" fmla="*/ 3 w 219"/>
                <a:gd name="T5" fmla="*/ 1 h 113"/>
                <a:gd name="T6" fmla="*/ 7 w 219"/>
                <a:gd name="T7" fmla="*/ 1 h 113"/>
                <a:gd name="T8" fmla="*/ 21 w 219"/>
                <a:gd name="T9" fmla="*/ 1 h 113"/>
                <a:gd name="T10" fmla="*/ 26 w 219"/>
                <a:gd name="T11" fmla="*/ 1 h 113"/>
                <a:gd name="T12" fmla="*/ 30 w 219"/>
                <a:gd name="T13" fmla="*/ 1 h 113"/>
                <a:gd name="T14" fmla="*/ 38 w 219"/>
                <a:gd name="T15" fmla="*/ 1 h 113"/>
                <a:gd name="T16" fmla="*/ 35 w 219"/>
                <a:gd name="T17" fmla="*/ 0 h 113"/>
                <a:gd name="T18" fmla="*/ 30 w 219"/>
                <a:gd name="T19" fmla="*/ 1 h 113"/>
                <a:gd name="T20" fmla="*/ 18 w 219"/>
                <a:gd name="T21" fmla="*/ 1 h 113"/>
                <a:gd name="T22" fmla="*/ 14 w 219"/>
                <a:gd name="T23" fmla="*/ 1 h 113"/>
                <a:gd name="T24" fmla="*/ 10 w 219"/>
                <a:gd name="T25" fmla="*/ 1 h 113"/>
                <a:gd name="T26" fmla="*/ 8 w 219"/>
                <a:gd name="T27" fmla="*/ 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9"/>
                <a:gd name="T43" fmla="*/ 0 h 113"/>
                <a:gd name="T44" fmla="*/ 219 w 219"/>
                <a:gd name="T45" fmla="*/ 113 h 1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3" name="Freeform 41"/>
            <p:cNvSpPr>
              <a:spLocks/>
            </p:cNvSpPr>
            <p:nvPr/>
          </p:nvSpPr>
          <p:spPr bwMode="invGray">
            <a:xfrm>
              <a:off x="5207" y="2984"/>
              <a:ext cx="119" cy="86"/>
            </a:xfrm>
            <a:custGeom>
              <a:avLst/>
              <a:gdLst>
                <a:gd name="T0" fmla="*/ 3 w 139"/>
                <a:gd name="T1" fmla="*/ 1 h 122"/>
                <a:gd name="T2" fmla="*/ 3 w 139"/>
                <a:gd name="T3" fmla="*/ 1 h 122"/>
                <a:gd name="T4" fmla="*/ 0 w 139"/>
                <a:gd name="T5" fmla="*/ 1 h 122"/>
                <a:gd name="T6" fmla="*/ 6 w 139"/>
                <a:gd name="T7" fmla="*/ 2 h 122"/>
                <a:gd name="T8" fmla="*/ 8 w 139"/>
                <a:gd name="T9" fmla="*/ 1 h 122"/>
                <a:gd name="T10" fmla="*/ 20 w 139"/>
                <a:gd name="T11" fmla="*/ 1 h 122"/>
                <a:gd name="T12" fmla="*/ 21 w 139"/>
                <a:gd name="T13" fmla="*/ 1 h 122"/>
                <a:gd name="T14" fmla="*/ 18 w 139"/>
                <a:gd name="T15" fmla="*/ 1 h 122"/>
                <a:gd name="T16" fmla="*/ 15 w 139"/>
                <a:gd name="T17" fmla="*/ 1 h 122"/>
                <a:gd name="T18" fmla="*/ 9 w 139"/>
                <a:gd name="T19" fmla="*/ 1 h 122"/>
                <a:gd name="T20" fmla="*/ 8 w 139"/>
                <a:gd name="T21" fmla="*/ 1 h 122"/>
                <a:gd name="T22" fmla="*/ 3 w 139"/>
                <a:gd name="T23" fmla="*/ 1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122"/>
                <a:gd name="T38" fmla="*/ 139 w 139"/>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4" name="Freeform 42"/>
            <p:cNvSpPr>
              <a:spLocks/>
            </p:cNvSpPr>
            <p:nvPr/>
          </p:nvSpPr>
          <p:spPr bwMode="invGray">
            <a:xfrm>
              <a:off x="5270" y="2946"/>
              <a:ext cx="43" cy="24"/>
            </a:xfrm>
            <a:custGeom>
              <a:avLst/>
              <a:gdLst>
                <a:gd name="T0" fmla="*/ 6 w 49"/>
                <a:gd name="T1" fmla="*/ 0 h 35"/>
                <a:gd name="T2" fmla="*/ 4 w 49"/>
                <a:gd name="T3" fmla="*/ 1 h 35"/>
                <a:gd name="T4" fmla="*/ 5 w 49"/>
                <a:gd name="T5" fmla="*/ 1 h 35"/>
                <a:gd name="T6" fmla="*/ 9 w 49"/>
                <a:gd name="T7" fmla="*/ 1 h 35"/>
                <a:gd name="T8" fmla="*/ 6 w 49"/>
                <a:gd name="T9" fmla="*/ 0 h 35"/>
                <a:gd name="T10" fmla="*/ 0 60000 65536"/>
                <a:gd name="T11" fmla="*/ 0 60000 65536"/>
                <a:gd name="T12" fmla="*/ 0 60000 65536"/>
                <a:gd name="T13" fmla="*/ 0 60000 65536"/>
                <a:gd name="T14" fmla="*/ 0 60000 65536"/>
                <a:gd name="T15" fmla="*/ 0 w 49"/>
                <a:gd name="T16" fmla="*/ 0 h 35"/>
                <a:gd name="T17" fmla="*/ 49 w 49"/>
                <a:gd name="T18" fmla="*/ 35 h 35"/>
              </a:gdLst>
              <a:ahLst/>
              <a:cxnLst>
                <a:cxn ang="T10">
                  <a:pos x="T0" y="T1"/>
                </a:cxn>
                <a:cxn ang="T11">
                  <a:pos x="T2" y="T3"/>
                </a:cxn>
                <a:cxn ang="T12">
                  <a:pos x="T4" y="T5"/>
                </a:cxn>
                <a:cxn ang="T13">
                  <a:pos x="T6" y="T7"/>
                </a:cxn>
                <a:cxn ang="T14">
                  <a:pos x="T8" y="T9"/>
                </a:cxn>
              </a:cxnLst>
              <a:rect l="T15" t="T16" r="T17" b="T18"/>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5" name="Freeform 43"/>
            <p:cNvSpPr>
              <a:spLocks/>
            </p:cNvSpPr>
            <p:nvPr/>
          </p:nvSpPr>
          <p:spPr bwMode="invGray">
            <a:xfrm>
              <a:off x="3288" y="2491"/>
              <a:ext cx="142" cy="188"/>
            </a:xfrm>
            <a:custGeom>
              <a:avLst/>
              <a:gdLst>
                <a:gd name="T0" fmla="*/ 23 w 164"/>
                <a:gd name="T1" fmla="*/ 0 h 268"/>
                <a:gd name="T2" fmla="*/ 19 w 164"/>
                <a:gd name="T3" fmla="*/ 1 h 268"/>
                <a:gd name="T4" fmla="*/ 15 w 164"/>
                <a:gd name="T5" fmla="*/ 1 h 268"/>
                <a:gd name="T6" fmla="*/ 7 w 164"/>
                <a:gd name="T7" fmla="*/ 1 h 268"/>
                <a:gd name="T8" fmla="*/ 5 w 164"/>
                <a:gd name="T9" fmla="*/ 1 h 268"/>
                <a:gd name="T10" fmla="*/ 3 w 164"/>
                <a:gd name="T11" fmla="*/ 1 h 268"/>
                <a:gd name="T12" fmla="*/ 3 w 164"/>
                <a:gd name="T13" fmla="*/ 2 h 268"/>
                <a:gd name="T14" fmla="*/ 5 w 164"/>
                <a:gd name="T15" fmla="*/ 2 h 268"/>
                <a:gd name="T16" fmla="*/ 0 w 164"/>
                <a:gd name="T17" fmla="*/ 3 h 268"/>
                <a:gd name="T18" fmla="*/ 5 w 164"/>
                <a:gd name="T19" fmla="*/ 4 h 268"/>
                <a:gd name="T20" fmla="*/ 9 w 164"/>
                <a:gd name="T21" fmla="*/ 4 h 268"/>
                <a:gd name="T22" fmla="*/ 15 w 164"/>
                <a:gd name="T23" fmla="*/ 3 h 268"/>
                <a:gd name="T24" fmla="*/ 19 w 164"/>
                <a:gd name="T25" fmla="*/ 3 h 268"/>
                <a:gd name="T26" fmla="*/ 23 w 164"/>
                <a:gd name="T27" fmla="*/ 2 h 268"/>
                <a:gd name="T28" fmla="*/ 25 w 164"/>
                <a:gd name="T29" fmla="*/ 1 h 268"/>
                <a:gd name="T30" fmla="*/ 29 w 164"/>
                <a:gd name="T31" fmla="*/ 1 h 268"/>
                <a:gd name="T32" fmla="*/ 23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268"/>
                <a:gd name="T53" fmla="*/ 164 w 164"/>
                <a:gd name="T54" fmla="*/ 268 h 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6" name="Freeform 44"/>
            <p:cNvSpPr>
              <a:spLocks/>
            </p:cNvSpPr>
            <p:nvPr/>
          </p:nvSpPr>
          <p:spPr bwMode="invGray">
            <a:xfrm>
              <a:off x="3900" y="2200"/>
              <a:ext cx="57" cy="57"/>
            </a:xfrm>
            <a:custGeom>
              <a:avLst/>
              <a:gdLst>
                <a:gd name="T0" fmla="*/ 5 w 66"/>
                <a:gd name="T1" fmla="*/ 0 h 81"/>
                <a:gd name="T2" fmla="*/ 4 w 66"/>
                <a:gd name="T3" fmla="*/ 1 h 81"/>
                <a:gd name="T4" fmla="*/ 5 w 66"/>
                <a:gd name="T5" fmla="*/ 1 h 81"/>
                <a:gd name="T6" fmla="*/ 7 w 66"/>
                <a:gd name="T7" fmla="*/ 1 h 81"/>
                <a:gd name="T8" fmla="*/ 9 w 66"/>
                <a:gd name="T9" fmla="*/ 1 h 81"/>
                <a:gd name="T10" fmla="*/ 5 w 66"/>
                <a:gd name="T11" fmla="*/ 0 h 81"/>
                <a:gd name="T12" fmla="*/ 0 60000 65536"/>
                <a:gd name="T13" fmla="*/ 0 60000 65536"/>
                <a:gd name="T14" fmla="*/ 0 60000 65536"/>
                <a:gd name="T15" fmla="*/ 0 60000 65536"/>
                <a:gd name="T16" fmla="*/ 0 60000 65536"/>
                <a:gd name="T17" fmla="*/ 0 60000 65536"/>
                <a:gd name="T18" fmla="*/ 0 w 66"/>
                <a:gd name="T19" fmla="*/ 0 h 81"/>
                <a:gd name="T20" fmla="*/ 66 w 66"/>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7" name="Freeform 45"/>
            <p:cNvSpPr>
              <a:spLocks/>
            </p:cNvSpPr>
            <p:nvPr/>
          </p:nvSpPr>
          <p:spPr bwMode="invGray">
            <a:xfrm>
              <a:off x="4283" y="2261"/>
              <a:ext cx="128" cy="171"/>
            </a:xfrm>
            <a:custGeom>
              <a:avLst/>
              <a:gdLst>
                <a:gd name="T0" fmla="*/ 16 w 148"/>
                <a:gd name="T1" fmla="*/ 0 h 244"/>
                <a:gd name="T2" fmla="*/ 10 w 148"/>
                <a:gd name="T3" fmla="*/ 1 h 244"/>
                <a:gd name="T4" fmla="*/ 7 w 148"/>
                <a:gd name="T5" fmla="*/ 1 h 244"/>
                <a:gd name="T6" fmla="*/ 3 w 148"/>
                <a:gd name="T7" fmla="*/ 1 h 244"/>
                <a:gd name="T8" fmla="*/ 7 w 148"/>
                <a:gd name="T9" fmla="*/ 3 h 244"/>
                <a:gd name="T10" fmla="*/ 9 w 148"/>
                <a:gd name="T11" fmla="*/ 3 h 244"/>
                <a:gd name="T12" fmla="*/ 10 w 148"/>
                <a:gd name="T13" fmla="*/ 4 h 244"/>
                <a:gd name="T14" fmla="*/ 14 w 148"/>
                <a:gd name="T15" fmla="*/ 4 h 244"/>
                <a:gd name="T16" fmla="*/ 16 w 148"/>
                <a:gd name="T17" fmla="*/ 3 h 244"/>
                <a:gd name="T18" fmla="*/ 22 w 148"/>
                <a:gd name="T19" fmla="*/ 3 h 244"/>
                <a:gd name="T20" fmla="*/ 19 w 148"/>
                <a:gd name="T21" fmla="*/ 1 h 244"/>
                <a:gd name="T22" fmla="*/ 25 w 148"/>
                <a:gd name="T23" fmla="*/ 1 h 244"/>
                <a:gd name="T24" fmla="*/ 19 w 148"/>
                <a:gd name="T25" fmla="*/ 1 h 244"/>
                <a:gd name="T26" fmla="*/ 16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244"/>
                <a:gd name="T44" fmla="*/ 148 w 148"/>
                <a:gd name="T45" fmla="*/ 244 h 2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8" name="Freeform 46"/>
            <p:cNvSpPr>
              <a:spLocks/>
            </p:cNvSpPr>
            <p:nvPr/>
          </p:nvSpPr>
          <p:spPr bwMode="invGray">
            <a:xfrm>
              <a:off x="4175" y="2208"/>
              <a:ext cx="83" cy="128"/>
            </a:xfrm>
            <a:custGeom>
              <a:avLst/>
              <a:gdLst>
                <a:gd name="T0" fmla="*/ 9 w 96"/>
                <a:gd name="T1" fmla="*/ 1 h 183"/>
                <a:gd name="T2" fmla="*/ 9 w 96"/>
                <a:gd name="T3" fmla="*/ 1 h 183"/>
                <a:gd name="T4" fmla="*/ 10 w 96"/>
                <a:gd name="T5" fmla="*/ 1 h 183"/>
                <a:gd name="T6" fmla="*/ 10 w 96"/>
                <a:gd name="T7" fmla="*/ 1 h 183"/>
                <a:gd name="T8" fmla="*/ 12 w 96"/>
                <a:gd name="T9" fmla="*/ 1 h 183"/>
                <a:gd name="T10" fmla="*/ 12 w 96"/>
                <a:gd name="T11" fmla="*/ 1 h 183"/>
                <a:gd name="T12" fmla="*/ 10 w 96"/>
                <a:gd name="T13" fmla="*/ 1 h 183"/>
                <a:gd name="T14" fmla="*/ 6 w 96"/>
                <a:gd name="T15" fmla="*/ 1 h 183"/>
                <a:gd name="T16" fmla="*/ 3 w 96"/>
                <a:gd name="T17" fmla="*/ 1 h 183"/>
                <a:gd name="T18" fmla="*/ 3 w 96"/>
                <a:gd name="T19" fmla="*/ 1 h 183"/>
                <a:gd name="T20" fmla="*/ 7 w 96"/>
                <a:gd name="T21" fmla="*/ 1 h 183"/>
                <a:gd name="T22" fmla="*/ 10 w 96"/>
                <a:gd name="T23" fmla="*/ 1 h 183"/>
                <a:gd name="T24" fmla="*/ 12 w 96"/>
                <a:gd name="T25" fmla="*/ 1 h 183"/>
                <a:gd name="T26" fmla="*/ 14 w 96"/>
                <a:gd name="T27" fmla="*/ 2 h 183"/>
                <a:gd name="T28" fmla="*/ 16 w 96"/>
                <a:gd name="T29" fmla="*/ 2 h 183"/>
                <a:gd name="T30" fmla="*/ 14 w 96"/>
                <a:gd name="T31" fmla="*/ 1 h 183"/>
                <a:gd name="T32" fmla="*/ 14 w 96"/>
                <a:gd name="T33" fmla="*/ 1 h 183"/>
                <a:gd name="T34" fmla="*/ 12 w 96"/>
                <a:gd name="T35" fmla="*/ 1 h 183"/>
                <a:gd name="T36" fmla="*/ 10 w 96"/>
                <a:gd name="T37" fmla="*/ 1 h 183"/>
                <a:gd name="T38" fmla="*/ 10 w 96"/>
                <a:gd name="T39" fmla="*/ 1 h 183"/>
                <a:gd name="T40" fmla="*/ 9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83"/>
                <a:gd name="T65" fmla="*/ 96 w 96"/>
                <a:gd name="T66" fmla="*/ 183 h 1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49" name="Freeform 47"/>
            <p:cNvSpPr>
              <a:spLocks/>
            </p:cNvSpPr>
            <p:nvPr/>
          </p:nvSpPr>
          <p:spPr bwMode="invGray">
            <a:xfrm>
              <a:off x="4231" y="2311"/>
              <a:ext cx="46" cy="122"/>
            </a:xfrm>
            <a:custGeom>
              <a:avLst/>
              <a:gdLst>
                <a:gd name="T0" fmla="*/ 3 w 54"/>
                <a:gd name="T1" fmla="*/ 0 h 175"/>
                <a:gd name="T2" fmla="*/ 0 w 54"/>
                <a:gd name="T3" fmla="*/ 1 h 175"/>
                <a:gd name="T4" fmla="*/ 3 w 54"/>
                <a:gd name="T5" fmla="*/ 1 h 175"/>
                <a:gd name="T6" fmla="*/ 3 w 54"/>
                <a:gd name="T7" fmla="*/ 1 h 175"/>
                <a:gd name="T8" fmla="*/ 5 w 54"/>
                <a:gd name="T9" fmla="*/ 1 h 175"/>
                <a:gd name="T10" fmla="*/ 8 w 54"/>
                <a:gd name="T11" fmla="*/ 2 h 175"/>
                <a:gd name="T12" fmla="*/ 6 w 54"/>
                <a:gd name="T13" fmla="*/ 1 h 175"/>
                <a:gd name="T14" fmla="*/ 5 w 54"/>
                <a:gd name="T15" fmla="*/ 1 h 175"/>
                <a:gd name="T16" fmla="*/ 4 w 54"/>
                <a:gd name="T17" fmla="*/ 1 h 175"/>
                <a:gd name="T18" fmla="*/ 3 w 54"/>
                <a:gd name="T19" fmla="*/ 1 h 175"/>
                <a:gd name="T20" fmla="*/ 3 w 54"/>
                <a:gd name="T21" fmla="*/ 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75"/>
                <a:gd name="T38" fmla="*/ 54 w 54"/>
                <a:gd name="T39" fmla="*/ 175 h 1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0" name="Freeform 48"/>
            <p:cNvSpPr>
              <a:spLocks/>
            </p:cNvSpPr>
            <p:nvPr/>
          </p:nvSpPr>
          <p:spPr bwMode="invGray">
            <a:xfrm>
              <a:off x="4283" y="2439"/>
              <a:ext cx="75" cy="50"/>
            </a:xfrm>
            <a:custGeom>
              <a:avLst/>
              <a:gdLst>
                <a:gd name="T0" fmla="*/ 2 w 86"/>
                <a:gd name="T1" fmla="*/ 0 h 73"/>
                <a:gd name="T2" fmla="*/ 3 w 86"/>
                <a:gd name="T3" fmla="*/ 1 h 73"/>
                <a:gd name="T4" fmla="*/ 4 w 86"/>
                <a:gd name="T5" fmla="*/ 1 h 73"/>
                <a:gd name="T6" fmla="*/ 9 w 86"/>
                <a:gd name="T7" fmla="*/ 1 h 73"/>
                <a:gd name="T8" fmla="*/ 12 w 86"/>
                <a:gd name="T9" fmla="*/ 1 h 73"/>
                <a:gd name="T10" fmla="*/ 15 w 86"/>
                <a:gd name="T11" fmla="*/ 1 h 73"/>
                <a:gd name="T12" fmla="*/ 17 w 86"/>
                <a:gd name="T13" fmla="*/ 1 h 73"/>
                <a:gd name="T14" fmla="*/ 14 w 86"/>
                <a:gd name="T15" fmla="*/ 1 h 73"/>
                <a:gd name="T16" fmla="*/ 12 w 86"/>
                <a:gd name="T17" fmla="*/ 1 h 73"/>
                <a:gd name="T18" fmla="*/ 7 w 86"/>
                <a:gd name="T19" fmla="*/ 1 h 73"/>
                <a:gd name="T20" fmla="*/ 4 w 86"/>
                <a:gd name="T21" fmla="*/ 1 h 73"/>
                <a:gd name="T22" fmla="*/ 3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3"/>
                <a:gd name="T41" fmla="*/ 86 w 86"/>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1" name="Freeform 49"/>
            <p:cNvSpPr>
              <a:spLocks/>
            </p:cNvSpPr>
            <p:nvPr/>
          </p:nvSpPr>
          <p:spPr bwMode="invGray">
            <a:xfrm>
              <a:off x="4403" y="2350"/>
              <a:ext cx="95" cy="109"/>
            </a:xfrm>
            <a:custGeom>
              <a:avLst/>
              <a:gdLst>
                <a:gd name="T0" fmla="*/ 15 w 111"/>
                <a:gd name="T1" fmla="*/ 0 h 156"/>
                <a:gd name="T2" fmla="*/ 11 w 111"/>
                <a:gd name="T3" fmla="*/ 1 h 156"/>
                <a:gd name="T4" fmla="*/ 3 w 111"/>
                <a:gd name="T5" fmla="*/ 1 h 156"/>
                <a:gd name="T6" fmla="*/ 3 w 111"/>
                <a:gd name="T7" fmla="*/ 1 h 156"/>
                <a:gd name="T8" fmla="*/ 3 w 111"/>
                <a:gd name="T9" fmla="*/ 1 h 156"/>
                <a:gd name="T10" fmla="*/ 3 w 111"/>
                <a:gd name="T11" fmla="*/ 1 h 156"/>
                <a:gd name="T12" fmla="*/ 3 w 111"/>
                <a:gd name="T13" fmla="*/ 1 h 156"/>
                <a:gd name="T14" fmla="*/ 3 w 111"/>
                <a:gd name="T15" fmla="*/ 1 h 156"/>
                <a:gd name="T16" fmla="*/ 3 w 111"/>
                <a:gd name="T17" fmla="*/ 1 h 156"/>
                <a:gd name="T18" fmla="*/ 3 w 111"/>
                <a:gd name="T19" fmla="*/ 2 h 156"/>
                <a:gd name="T20" fmla="*/ 3 w 111"/>
                <a:gd name="T21" fmla="*/ 2 h 156"/>
                <a:gd name="T22" fmla="*/ 7 w 111"/>
                <a:gd name="T23" fmla="*/ 2 h 156"/>
                <a:gd name="T24" fmla="*/ 8 w 111"/>
                <a:gd name="T25" fmla="*/ 1 h 156"/>
                <a:gd name="T26" fmla="*/ 9 w 111"/>
                <a:gd name="T27" fmla="*/ 1 h 156"/>
                <a:gd name="T28" fmla="*/ 10 w 111"/>
                <a:gd name="T29" fmla="*/ 2 h 156"/>
                <a:gd name="T30" fmla="*/ 9 w 111"/>
                <a:gd name="T31" fmla="*/ 1 h 156"/>
                <a:gd name="T32" fmla="*/ 11 w 111"/>
                <a:gd name="T33" fmla="*/ 1 h 156"/>
                <a:gd name="T34" fmla="*/ 11 w 111"/>
                <a:gd name="T35" fmla="*/ 1 h 156"/>
                <a:gd name="T36" fmla="*/ 8 w 111"/>
                <a:gd name="T37" fmla="*/ 1 h 156"/>
                <a:gd name="T38" fmla="*/ 6 w 111"/>
                <a:gd name="T39" fmla="*/ 1 h 156"/>
                <a:gd name="T40" fmla="*/ 7 w 111"/>
                <a:gd name="T41" fmla="*/ 1 h 156"/>
                <a:gd name="T42" fmla="*/ 9 w 111"/>
                <a:gd name="T43" fmla="*/ 1 h 156"/>
                <a:gd name="T44" fmla="*/ 13 w 111"/>
                <a:gd name="T45" fmla="*/ 1 h 156"/>
                <a:gd name="T46" fmla="*/ 15 w 111"/>
                <a:gd name="T47" fmla="*/ 1 h 156"/>
                <a:gd name="T48" fmla="*/ 17 w 111"/>
                <a:gd name="T49" fmla="*/ 1 h 156"/>
                <a:gd name="T50" fmla="*/ 1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1"/>
                <a:gd name="T79" fmla="*/ 0 h 156"/>
                <a:gd name="T80" fmla="*/ 111 w 111"/>
                <a:gd name="T81" fmla="*/ 156 h 1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2" name="Freeform 50"/>
            <p:cNvSpPr>
              <a:spLocks/>
            </p:cNvSpPr>
            <p:nvPr/>
          </p:nvSpPr>
          <p:spPr bwMode="invGray">
            <a:xfrm>
              <a:off x="4371" y="1959"/>
              <a:ext cx="25" cy="67"/>
            </a:xfrm>
            <a:custGeom>
              <a:avLst/>
              <a:gdLst>
                <a:gd name="T0" fmla="*/ 3 w 30"/>
                <a:gd name="T1" fmla="*/ 0 h 94"/>
                <a:gd name="T2" fmla="*/ 0 w 30"/>
                <a:gd name="T3" fmla="*/ 1 h 94"/>
                <a:gd name="T4" fmla="*/ 3 w 30"/>
                <a:gd name="T5" fmla="*/ 1 h 94"/>
                <a:gd name="T6" fmla="*/ 1 w 30"/>
                <a:gd name="T7" fmla="*/ 1 h 94"/>
                <a:gd name="T8" fmla="*/ 3 w 30"/>
                <a:gd name="T9" fmla="*/ 1 h 94"/>
                <a:gd name="T10" fmla="*/ 4 w 30"/>
                <a:gd name="T11" fmla="*/ 1 h 94"/>
                <a:gd name="T12" fmla="*/ 3 w 30"/>
                <a:gd name="T13" fmla="*/ 1 h 94"/>
                <a:gd name="T14" fmla="*/ 3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94"/>
                <a:gd name="T26" fmla="*/ 30 w 30"/>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3" name="Freeform 51"/>
            <p:cNvSpPr>
              <a:spLocks/>
            </p:cNvSpPr>
            <p:nvPr/>
          </p:nvSpPr>
          <p:spPr bwMode="invGray">
            <a:xfrm>
              <a:off x="4387" y="2070"/>
              <a:ext cx="70" cy="111"/>
            </a:xfrm>
            <a:custGeom>
              <a:avLst/>
              <a:gdLst>
                <a:gd name="T0" fmla="*/ 3 w 81"/>
                <a:gd name="T1" fmla="*/ 1 h 158"/>
                <a:gd name="T2" fmla="*/ 0 w 81"/>
                <a:gd name="T3" fmla="*/ 1 h 158"/>
                <a:gd name="T4" fmla="*/ 3 w 81"/>
                <a:gd name="T5" fmla="*/ 1 h 158"/>
                <a:gd name="T6" fmla="*/ 3 w 81"/>
                <a:gd name="T7" fmla="*/ 1 h 158"/>
                <a:gd name="T8" fmla="*/ 3 w 81"/>
                <a:gd name="T9" fmla="*/ 1 h 158"/>
                <a:gd name="T10" fmla="*/ 3 w 81"/>
                <a:gd name="T11" fmla="*/ 2 h 158"/>
                <a:gd name="T12" fmla="*/ 5 w 81"/>
                <a:gd name="T13" fmla="*/ 2 h 158"/>
                <a:gd name="T14" fmla="*/ 7 w 81"/>
                <a:gd name="T15" fmla="*/ 2 h 158"/>
                <a:gd name="T16" fmla="*/ 8 w 81"/>
                <a:gd name="T17" fmla="*/ 2 h 158"/>
                <a:gd name="T18" fmla="*/ 10 w 81"/>
                <a:gd name="T19" fmla="*/ 2 h 158"/>
                <a:gd name="T20" fmla="*/ 10 w 81"/>
                <a:gd name="T21" fmla="*/ 1 h 158"/>
                <a:gd name="T22" fmla="*/ 8 w 81"/>
                <a:gd name="T23" fmla="*/ 1 h 158"/>
                <a:gd name="T24" fmla="*/ 7 w 81"/>
                <a:gd name="T25" fmla="*/ 1 h 158"/>
                <a:gd name="T26" fmla="*/ 6 w 81"/>
                <a:gd name="T27" fmla="*/ 1 h 158"/>
                <a:gd name="T28" fmla="*/ 7 w 81"/>
                <a:gd name="T29" fmla="*/ 1 h 158"/>
                <a:gd name="T30" fmla="*/ 6 w 81"/>
                <a:gd name="T31" fmla="*/ 1 h 158"/>
                <a:gd name="T32" fmla="*/ 8 w 81"/>
                <a:gd name="T33" fmla="*/ 1 h 158"/>
                <a:gd name="T34" fmla="*/ 5 w 81"/>
                <a:gd name="T35" fmla="*/ 1 h 158"/>
                <a:gd name="T36" fmla="*/ 3 w 81"/>
                <a:gd name="T37" fmla="*/ 1 h 158"/>
                <a:gd name="T38" fmla="*/ 3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158"/>
                <a:gd name="T62" fmla="*/ 81 w 81"/>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4" name="Freeform 52"/>
            <p:cNvSpPr>
              <a:spLocks/>
            </p:cNvSpPr>
            <p:nvPr/>
          </p:nvSpPr>
          <p:spPr bwMode="invGray">
            <a:xfrm>
              <a:off x="4436" y="2216"/>
              <a:ext cx="74" cy="74"/>
            </a:xfrm>
            <a:custGeom>
              <a:avLst/>
              <a:gdLst>
                <a:gd name="T0" fmla="*/ 10 w 85"/>
                <a:gd name="T1" fmla="*/ 0 h 105"/>
                <a:gd name="T2" fmla="*/ 9 w 85"/>
                <a:gd name="T3" fmla="*/ 1 h 105"/>
                <a:gd name="T4" fmla="*/ 6 w 85"/>
                <a:gd name="T5" fmla="*/ 1 h 105"/>
                <a:gd name="T6" fmla="*/ 3 w 85"/>
                <a:gd name="T7" fmla="*/ 1 h 105"/>
                <a:gd name="T8" fmla="*/ 3 w 85"/>
                <a:gd name="T9" fmla="*/ 1 h 105"/>
                <a:gd name="T10" fmla="*/ 3 w 85"/>
                <a:gd name="T11" fmla="*/ 1 h 105"/>
                <a:gd name="T12" fmla="*/ 3 w 85"/>
                <a:gd name="T13" fmla="*/ 1 h 105"/>
                <a:gd name="T14" fmla="*/ 5 w 85"/>
                <a:gd name="T15" fmla="*/ 1 h 105"/>
                <a:gd name="T16" fmla="*/ 7 w 85"/>
                <a:gd name="T17" fmla="*/ 1 h 105"/>
                <a:gd name="T18" fmla="*/ 11 w 85"/>
                <a:gd name="T19" fmla="*/ 1 h 105"/>
                <a:gd name="T20" fmla="*/ 14 w 85"/>
                <a:gd name="T21" fmla="*/ 1 h 105"/>
                <a:gd name="T22" fmla="*/ 16 w 85"/>
                <a:gd name="T23" fmla="*/ 1 h 105"/>
                <a:gd name="T24" fmla="*/ 14 w 85"/>
                <a:gd name="T25" fmla="*/ 1 h 105"/>
                <a:gd name="T26" fmla="*/ 10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105"/>
                <a:gd name="T44" fmla="*/ 85 w 85"/>
                <a:gd name="T45" fmla="*/ 105 h 1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5" name="Freeform 53"/>
            <p:cNvSpPr>
              <a:spLocks/>
            </p:cNvSpPr>
            <p:nvPr/>
          </p:nvSpPr>
          <p:spPr bwMode="invGray">
            <a:xfrm>
              <a:off x="4524" y="2348"/>
              <a:ext cx="33" cy="46"/>
            </a:xfrm>
            <a:custGeom>
              <a:avLst/>
              <a:gdLst>
                <a:gd name="T0" fmla="*/ 3 w 38"/>
                <a:gd name="T1" fmla="*/ 1 h 66"/>
                <a:gd name="T2" fmla="*/ 5 w 38"/>
                <a:gd name="T3" fmla="*/ 1 h 66"/>
                <a:gd name="T4" fmla="*/ 6 w 38"/>
                <a:gd name="T5" fmla="*/ 1 h 66"/>
                <a:gd name="T6" fmla="*/ 8 w 38"/>
                <a:gd name="T7" fmla="*/ 1 h 66"/>
                <a:gd name="T8" fmla="*/ 6 w 38"/>
                <a:gd name="T9" fmla="*/ 1 h 66"/>
                <a:gd name="T10" fmla="*/ 3 w 38"/>
                <a:gd name="T11" fmla="*/ 1 h 66"/>
                <a:gd name="T12" fmla="*/ 3 w 38"/>
                <a:gd name="T13" fmla="*/ 1 h 66"/>
                <a:gd name="T14" fmla="*/ 2 w 38"/>
                <a:gd name="T15" fmla="*/ 1 h 66"/>
                <a:gd name="T16" fmla="*/ 3 w 38"/>
                <a:gd name="T17" fmla="*/ 1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66"/>
                <a:gd name="T29" fmla="*/ 38 w 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6" name="Freeform 54"/>
            <p:cNvSpPr>
              <a:spLocks/>
            </p:cNvSpPr>
            <p:nvPr/>
          </p:nvSpPr>
          <p:spPr bwMode="invGray">
            <a:xfrm>
              <a:off x="4505" y="2425"/>
              <a:ext cx="21" cy="16"/>
            </a:xfrm>
            <a:custGeom>
              <a:avLst/>
              <a:gdLst>
                <a:gd name="T0" fmla="*/ 0 w 24"/>
                <a:gd name="T1" fmla="*/ 0 h 23"/>
                <a:gd name="T2" fmla="*/ 4 w 24"/>
                <a:gd name="T3" fmla="*/ 1 h 23"/>
                <a:gd name="T4" fmla="*/ 5 w 24"/>
                <a:gd name="T5" fmla="*/ 1 h 23"/>
                <a:gd name="T6" fmla="*/ 0 w 24"/>
                <a:gd name="T7" fmla="*/ 0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cubicBezTo>
                    <a:pt x="1" y="8"/>
                    <a:pt x="3" y="16"/>
                    <a:pt x="6" y="23"/>
                  </a:cubicBezTo>
                  <a:cubicBezTo>
                    <a:pt x="19" y="20"/>
                    <a:pt x="19" y="22"/>
                    <a:pt x="24" y="11"/>
                  </a:cubicBezTo>
                  <a:cubicBezTo>
                    <a:pt x="20" y="0"/>
                    <a:pt x="4" y="8"/>
                    <a:pt x="0"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7" name="Freeform 55"/>
            <p:cNvSpPr>
              <a:spLocks/>
            </p:cNvSpPr>
            <p:nvPr/>
          </p:nvSpPr>
          <p:spPr bwMode="invGray">
            <a:xfrm>
              <a:off x="4536" y="2415"/>
              <a:ext cx="52" cy="35"/>
            </a:xfrm>
            <a:custGeom>
              <a:avLst/>
              <a:gdLst>
                <a:gd name="T0" fmla="*/ 3 w 60"/>
                <a:gd name="T1" fmla="*/ 0 h 49"/>
                <a:gd name="T2" fmla="*/ 0 w 60"/>
                <a:gd name="T3" fmla="*/ 1 h 49"/>
                <a:gd name="T4" fmla="*/ 5 w 60"/>
                <a:gd name="T5" fmla="*/ 1 h 49"/>
                <a:gd name="T6" fmla="*/ 8 w 60"/>
                <a:gd name="T7" fmla="*/ 1 h 49"/>
                <a:gd name="T8" fmla="*/ 10 w 60"/>
                <a:gd name="T9" fmla="*/ 1 h 49"/>
                <a:gd name="T10" fmla="*/ 9 w 60"/>
                <a:gd name="T11" fmla="*/ 1 h 49"/>
                <a:gd name="T12" fmla="*/ 5 w 60"/>
                <a:gd name="T13" fmla="*/ 1 h 49"/>
                <a:gd name="T14" fmla="*/ 3 w 60"/>
                <a:gd name="T15" fmla="*/ 1 h 49"/>
                <a:gd name="T16" fmla="*/ 3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49"/>
                <a:gd name="T29" fmla="*/ 60 w 6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8" name="Freeform 56"/>
            <p:cNvSpPr>
              <a:spLocks/>
            </p:cNvSpPr>
            <p:nvPr/>
          </p:nvSpPr>
          <p:spPr bwMode="invGray">
            <a:xfrm>
              <a:off x="4616" y="2481"/>
              <a:ext cx="27" cy="31"/>
            </a:xfrm>
            <a:custGeom>
              <a:avLst/>
              <a:gdLst>
                <a:gd name="T0" fmla="*/ 3 w 32"/>
                <a:gd name="T1" fmla="*/ 0 h 44"/>
                <a:gd name="T2" fmla="*/ 3 w 32"/>
                <a:gd name="T3" fmla="*/ 1 h 44"/>
                <a:gd name="T4" fmla="*/ 3 w 32"/>
                <a:gd name="T5" fmla="*/ 1 h 44"/>
                <a:gd name="T6" fmla="*/ 3 w 32"/>
                <a:gd name="T7" fmla="*/ 1 h 44"/>
                <a:gd name="T8" fmla="*/ 3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59" name="Freeform 57"/>
            <p:cNvSpPr>
              <a:spLocks/>
            </p:cNvSpPr>
            <p:nvPr/>
          </p:nvSpPr>
          <p:spPr bwMode="invGray">
            <a:xfrm>
              <a:off x="4923" y="2442"/>
              <a:ext cx="53" cy="44"/>
            </a:xfrm>
            <a:custGeom>
              <a:avLst/>
              <a:gdLst>
                <a:gd name="T0" fmla="*/ 3 w 61"/>
                <a:gd name="T1" fmla="*/ 0 h 63"/>
                <a:gd name="T2" fmla="*/ 0 w 61"/>
                <a:gd name="T3" fmla="*/ 1 h 63"/>
                <a:gd name="T4" fmla="*/ 4 w 61"/>
                <a:gd name="T5" fmla="*/ 1 h 63"/>
                <a:gd name="T6" fmla="*/ 7 w 61"/>
                <a:gd name="T7" fmla="*/ 1 h 63"/>
                <a:gd name="T8" fmla="*/ 9 w 61"/>
                <a:gd name="T9" fmla="*/ 1 h 63"/>
                <a:gd name="T10" fmla="*/ 11 w 61"/>
                <a:gd name="T11" fmla="*/ 1 h 63"/>
                <a:gd name="T12" fmla="*/ 7 w 61"/>
                <a:gd name="T13" fmla="*/ 1 h 63"/>
                <a:gd name="T14" fmla="*/ 3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63"/>
                <a:gd name="T26" fmla="*/ 61 w 61"/>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0" name="Freeform 58"/>
            <p:cNvSpPr>
              <a:spLocks/>
            </p:cNvSpPr>
            <p:nvPr/>
          </p:nvSpPr>
          <p:spPr bwMode="invGray">
            <a:xfrm>
              <a:off x="4466" y="2497"/>
              <a:ext cx="53" cy="47"/>
            </a:xfrm>
            <a:custGeom>
              <a:avLst/>
              <a:gdLst>
                <a:gd name="T0" fmla="*/ 5 w 61"/>
                <a:gd name="T1" fmla="*/ 1 h 67"/>
                <a:gd name="T2" fmla="*/ 6 w 61"/>
                <a:gd name="T3" fmla="*/ 1 h 67"/>
                <a:gd name="T4" fmla="*/ 3 w 61"/>
                <a:gd name="T5" fmla="*/ 1 h 67"/>
                <a:gd name="T6" fmla="*/ 4 w 61"/>
                <a:gd name="T7" fmla="*/ 1 h 67"/>
                <a:gd name="T8" fmla="*/ 9 w 61"/>
                <a:gd name="T9" fmla="*/ 1 h 67"/>
                <a:gd name="T10" fmla="*/ 11 w 61"/>
                <a:gd name="T11" fmla="*/ 1 h 67"/>
                <a:gd name="T12" fmla="*/ 10 w 61"/>
                <a:gd name="T13" fmla="*/ 1 h 67"/>
                <a:gd name="T14" fmla="*/ 10 w 61"/>
                <a:gd name="T15" fmla="*/ 1 h 67"/>
                <a:gd name="T16" fmla="*/ 10 w 61"/>
                <a:gd name="T17" fmla="*/ 1 h 67"/>
                <a:gd name="T18" fmla="*/ 9 w 61"/>
                <a:gd name="T19" fmla="*/ 1 h 67"/>
                <a:gd name="T20" fmla="*/ 10 w 61"/>
                <a:gd name="T21" fmla="*/ 1 h 67"/>
                <a:gd name="T22" fmla="*/ 9 w 61"/>
                <a:gd name="T23" fmla="*/ 1 h 67"/>
                <a:gd name="T24" fmla="*/ 8 w 61"/>
                <a:gd name="T25" fmla="*/ 1 h 67"/>
                <a:gd name="T26" fmla="*/ 5 w 61"/>
                <a:gd name="T27" fmla="*/ 1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67"/>
                <a:gd name="T44" fmla="*/ 61 w 61"/>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1" name="Freeform 59"/>
            <p:cNvSpPr>
              <a:spLocks/>
            </p:cNvSpPr>
            <p:nvPr/>
          </p:nvSpPr>
          <p:spPr bwMode="invGray">
            <a:xfrm>
              <a:off x="4410" y="2515"/>
              <a:ext cx="37" cy="25"/>
            </a:xfrm>
            <a:custGeom>
              <a:avLst/>
              <a:gdLst>
                <a:gd name="T0" fmla="*/ 3 w 43"/>
                <a:gd name="T1" fmla="*/ 1 h 36"/>
                <a:gd name="T2" fmla="*/ 3 w 43"/>
                <a:gd name="T3" fmla="*/ 1 h 36"/>
                <a:gd name="T4" fmla="*/ 5 w 43"/>
                <a:gd name="T5" fmla="*/ 1 h 36"/>
                <a:gd name="T6" fmla="*/ 7 w 43"/>
                <a:gd name="T7" fmla="*/ 1 h 36"/>
                <a:gd name="T8" fmla="*/ 3 w 43"/>
                <a:gd name="T9" fmla="*/ 1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2" name="Freeform 60"/>
            <p:cNvSpPr>
              <a:spLocks/>
            </p:cNvSpPr>
            <p:nvPr/>
          </p:nvSpPr>
          <p:spPr bwMode="invGray">
            <a:xfrm>
              <a:off x="4386" y="2487"/>
              <a:ext cx="27" cy="29"/>
            </a:xfrm>
            <a:custGeom>
              <a:avLst/>
              <a:gdLst>
                <a:gd name="T0" fmla="*/ 3 w 32"/>
                <a:gd name="T1" fmla="*/ 0 h 41"/>
                <a:gd name="T2" fmla="*/ 0 w 32"/>
                <a:gd name="T3" fmla="*/ 1 h 41"/>
                <a:gd name="T4" fmla="*/ 3 w 32"/>
                <a:gd name="T5" fmla="*/ 1 h 41"/>
                <a:gd name="T6" fmla="*/ 3 w 32"/>
                <a:gd name="T7" fmla="*/ 1 h 41"/>
                <a:gd name="T8" fmla="*/ 3 w 32"/>
                <a:gd name="T9" fmla="*/ 1 h 41"/>
                <a:gd name="T10" fmla="*/ 4 w 32"/>
                <a:gd name="T11" fmla="*/ 1 h 41"/>
                <a:gd name="T12" fmla="*/ 3 w 32"/>
                <a:gd name="T13" fmla="*/ 1 h 41"/>
                <a:gd name="T14" fmla="*/ 3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1"/>
                <a:gd name="T26" fmla="*/ 32 w 3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3" name="Freeform 61"/>
            <p:cNvSpPr>
              <a:spLocks/>
            </p:cNvSpPr>
            <p:nvPr/>
          </p:nvSpPr>
          <p:spPr bwMode="invGray">
            <a:xfrm>
              <a:off x="4425" y="2498"/>
              <a:ext cx="39" cy="22"/>
            </a:xfrm>
            <a:custGeom>
              <a:avLst/>
              <a:gdLst>
                <a:gd name="T0" fmla="*/ 3 w 45"/>
                <a:gd name="T1" fmla="*/ 0 h 32"/>
                <a:gd name="T2" fmla="*/ 0 w 45"/>
                <a:gd name="T3" fmla="*/ 1 h 32"/>
                <a:gd name="T4" fmla="*/ 5 w 45"/>
                <a:gd name="T5" fmla="*/ 1 h 32"/>
                <a:gd name="T6" fmla="*/ 8 w 45"/>
                <a:gd name="T7" fmla="*/ 1 h 32"/>
                <a:gd name="T8" fmla="*/ 3 w 45"/>
                <a:gd name="T9" fmla="*/ 1 h 32"/>
                <a:gd name="T10" fmla="*/ 3 w 45"/>
                <a:gd name="T11" fmla="*/ 0 h 32"/>
                <a:gd name="T12" fmla="*/ 0 60000 65536"/>
                <a:gd name="T13" fmla="*/ 0 60000 65536"/>
                <a:gd name="T14" fmla="*/ 0 60000 65536"/>
                <a:gd name="T15" fmla="*/ 0 60000 65536"/>
                <a:gd name="T16" fmla="*/ 0 60000 65536"/>
                <a:gd name="T17" fmla="*/ 0 60000 65536"/>
                <a:gd name="T18" fmla="*/ 0 w 45"/>
                <a:gd name="T19" fmla="*/ 0 h 32"/>
                <a:gd name="T20" fmla="*/ 45 w 4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4" name="Freeform 62"/>
            <p:cNvSpPr>
              <a:spLocks/>
            </p:cNvSpPr>
            <p:nvPr/>
          </p:nvSpPr>
          <p:spPr bwMode="invGray">
            <a:xfrm>
              <a:off x="4368" y="2187"/>
              <a:ext cx="31" cy="52"/>
            </a:xfrm>
            <a:custGeom>
              <a:avLst/>
              <a:gdLst>
                <a:gd name="T0" fmla="*/ 8 w 35"/>
                <a:gd name="T1" fmla="*/ 0 h 74"/>
                <a:gd name="T2" fmla="*/ 5 w 35"/>
                <a:gd name="T3" fmla="*/ 1 h 74"/>
                <a:gd name="T4" fmla="*/ 4 w 35"/>
                <a:gd name="T5" fmla="*/ 1 h 74"/>
                <a:gd name="T6" fmla="*/ 0 w 35"/>
                <a:gd name="T7" fmla="*/ 1 h 74"/>
                <a:gd name="T8" fmla="*/ 4 w 35"/>
                <a:gd name="T9" fmla="*/ 1 h 74"/>
                <a:gd name="T10" fmla="*/ 4 w 35"/>
                <a:gd name="T11" fmla="*/ 1 h 74"/>
                <a:gd name="T12" fmla="*/ 9 w 35"/>
                <a:gd name="T13" fmla="*/ 1 h 74"/>
                <a:gd name="T14" fmla="*/ 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74"/>
                <a:gd name="T26" fmla="*/ 35 w 35"/>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5" name="Freeform 63"/>
            <p:cNvSpPr>
              <a:spLocks/>
            </p:cNvSpPr>
            <p:nvPr/>
          </p:nvSpPr>
          <p:spPr bwMode="invGray">
            <a:xfrm>
              <a:off x="4427" y="2179"/>
              <a:ext cx="22" cy="51"/>
            </a:xfrm>
            <a:custGeom>
              <a:avLst/>
              <a:gdLst>
                <a:gd name="T0" fmla="*/ 4 w 25"/>
                <a:gd name="T1" fmla="*/ 1 h 73"/>
                <a:gd name="T2" fmla="*/ 4 w 25"/>
                <a:gd name="T3" fmla="*/ 1 h 73"/>
                <a:gd name="T4" fmla="*/ 0 w 25"/>
                <a:gd name="T5" fmla="*/ 1 h 73"/>
                <a:gd name="T6" fmla="*/ 4 w 25"/>
                <a:gd name="T7" fmla="*/ 1 h 73"/>
                <a:gd name="T8" fmla="*/ 5 w 25"/>
                <a:gd name="T9" fmla="*/ 1 h 73"/>
                <a:gd name="T10" fmla="*/ 4 w 25"/>
                <a:gd name="T11" fmla="*/ 1 h 73"/>
                <a:gd name="T12" fmla="*/ 4 w 25"/>
                <a:gd name="T13" fmla="*/ 1 h 73"/>
                <a:gd name="T14" fmla="*/ 0 60000 65536"/>
                <a:gd name="T15" fmla="*/ 0 60000 65536"/>
                <a:gd name="T16" fmla="*/ 0 60000 65536"/>
                <a:gd name="T17" fmla="*/ 0 60000 65536"/>
                <a:gd name="T18" fmla="*/ 0 60000 65536"/>
                <a:gd name="T19" fmla="*/ 0 60000 65536"/>
                <a:gd name="T20" fmla="*/ 0 60000 65536"/>
                <a:gd name="T21" fmla="*/ 0 w 25"/>
                <a:gd name="T22" fmla="*/ 0 h 73"/>
                <a:gd name="T23" fmla="*/ 25 w 25"/>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6" name="Freeform 64"/>
            <p:cNvSpPr>
              <a:spLocks/>
            </p:cNvSpPr>
            <p:nvPr/>
          </p:nvSpPr>
          <p:spPr bwMode="invGray">
            <a:xfrm>
              <a:off x="4452" y="2163"/>
              <a:ext cx="12" cy="23"/>
            </a:xfrm>
            <a:custGeom>
              <a:avLst/>
              <a:gdLst>
                <a:gd name="T0" fmla="*/ 3 w 14"/>
                <a:gd name="T1" fmla="*/ 0 h 33"/>
                <a:gd name="T2" fmla="*/ 1 w 14"/>
                <a:gd name="T3" fmla="*/ 1 h 33"/>
                <a:gd name="T4" fmla="*/ 3 w 14"/>
                <a:gd name="T5" fmla="*/ 1 h 33"/>
                <a:gd name="T6" fmla="*/ 3 w 14"/>
                <a:gd name="T7" fmla="*/ 0 h 33"/>
                <a:gd name="T8" fmla="*/ 0 60000 65536"/>
                <a:gd name="T9" fmla="*/ 0 60000 65536"/>
                <a:gd name="T10" fmla="*/ 0 60000 65536"/>
                <a:gd name="T11" fmla="*/ 0 60000 65536"/>
                <a:gd name="T12" fmla="*/ 0 w 14"/>
                <a:gd name="T13" fmla="*/ 0 h 33"/>
                <a:gd name="T14" fmla="*/ 14 w 14"/>
                <a:gd name="T15" fmla="*/ 33 h 33"/>
              </a:gdLst>
              <a:ahLst/>
              <a:cxnLst>
                <a:cxn ang="T8">
                  <a:pos x="T0" y="T1"/>
                </a:cxn>
                <a:cxn ang="T9">
                  <a:pos x="T2" y="T3"/>
                </a:cxn>
                <a:cxn ang="T10">
                  <a:pos x="T4" y="T5"/>
                </a:cxn>
                <a:cxn ang="T11">
                  <a:pos x="T6" y="T7"/>
                </a:cxn>
              </a:cxnLst>
              <a:rect l="T12" t="T13" r="T14" b="T15"/>
              <a:pathLst>
                <a:path w="14" h="33">
                  <a:moveTo>
                    <a:pt x="11" y="0"/>
                  </a:moveTo>
                  <a:cubicBezTo>
                    <a:pt x="7" y="3"/>
                    <a:pt x="5" y="7"/>
                    <a:pt x="1" y="10"/>
                  </a:cubicBezTo>
                  <a:cubicBezTo>
                    <a:pt x="2" y="18"/>
                    <a:pt x="0" y="33"/>
                    <a:pt x="11" y="25"/>
                  </a:cubicBezTo>
                  <a:cubicBezTo>
                    <a:pt x="14" y="15"/>
                    <a:pt x="5" y="4"/>
                    <a:pt x="11"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7" name="Freeform 65"/>
            <p:cNvSpPr>
              <a:spLocks/>
            </p:cNvSpPr>
            <p:nvPr/>
          </p:nvSpPr>
          <p:spPr bwMode="invGray">
            <a:xfrm>
              <a:off x="4464" y="2174"/>
              <a:ext cx="24" cy="45"/>
            </a:xfrm>
            <a:custGeom>
              <a:avLst/>
              <a:gdLst>
                <a:gd name="T0" fmla="*/ 3 w 28"/>
                <a:gd name="T1" fmla="*/ 0 h 64"/>
                <a:gd name="T2" fmla="*/ 3 w 28"/>
                <a:gd name="T3" fmla="*/ 1 h 64"/>
                <a:gd name="T4" fmla="*/ 3 w 28"/>
                <a:gd name="T5" fmla="*/ 1 h 64"/>
                <a:gd name="T6" fmla="*/ 3 w 28"/>
                <a:gd name="T7" fmla="*/ 1 h 64"/>
                <a:gd name="T8" fmla="*/ 0 w 28"/>
                <a:gd name="T9" fmla="*/ 1 h 64"/>
                <a:gd name="T10" fmla="*/ 3 w 28"/>
                <a:gd name="T11" fmla="*/ 1 h 64"/>
                <a:gd name="T12" fmla="*/ 4 w 28"/>
                <a:gd name="T13" fmla="*/ 1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4"/>
                <a:gd name="T26" fmla="*/ 28 w 28"/>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8" name="Freeform 66"/>
            <p:cNvSpPr>
              <a:spLocks/>
            </p:cNvSpPr>
            <p:nvPr/>
          </p:nvSpPr>
          <p:spPr bwMode="invGray">
            <a:xfrm>
              <a:off x="4154" y="2239"/>
              <a:ext cx="14" cy="25"/>
            </a:xfrm>
            <a:custGeom>
              <a:avLst/>
              <a:gdLst>
                <a:gd name="T0" fmla="*/ 4 w 16"/>
                <a:gd name="T1" fmla="*/ 1 h 36"/>
                <a:gd name="T2" fmla="*/ 0 w 16"/>
                <a:gd name="T3" fmla="*/ 1 h 36"/>
                <a:gd name="T4" fmla="*/ 4 w 16"/>
                <a:gd name="T5" fmla="*/ 1 h 36"/>
                <a:gd name="T6" fmla="*/ 4 w 16"/>
                <a:gd name="T7" fmla="*/ 1 h 36"/>
                <a:gd name="T8" fmla="*/ 0 60000 65536"/>
                <a:gd name="T9" fmla="*/ 0 60000 65536"/>
                <a:gd name="T10" fmla="*/ 0 60000 65536"/>
                <a:gd name="T11" fmla="*/ 0 60000 65536"/>
                <a:gd name="T12" fmla="*/ 0 w 16"/>
                <a:gd name="T13" fmla="*/ 0 h 36"/>
                <a:gd name="T14" fmla="*/ 16 w 16"/>
                <a:gd name="T15" fmla="*/ 36 h 36"/>
              </a:gdLst>
              <a:ahLst/>
              <a:cxnLst>
                <a:cxn ang="T8">
                  <a:pos x="T0" y="T1"/>
                </a:cxn>
                <a:cxn ang="T9">
                  <a:pos x="T2" y="T3"/>
                </a:cxn>
                <a:cxn ang="T10">
                  <a:pos x="T4" y="T5"/>
                </a:cxn>
                <a:cxn ang="T11">
                  <a:pos x="T6" y="T7"/>
                </a:cxn>
              </a:cxnLst>
              <a:rect l="T12" t="T13" r="T14" b="T15"/>
              <a:pathLst>
                <a:path w="16" h="36">
                  <a:moveTo>
                    <a:pt x="14" y="3"/>
                  </a:moveTo>
                  <a:cubicBezTo>
                    <a:pt x="7" y="0"/>
                    <a:pt x="4" y="1"/>
                    <a:pt x="0" y="7"/>
                  </a:cubicBezTo>
                  <a:cubicBezTo>
                    <a:pt x="3" y="14"/>
                    <a:pt x="2" y="17"/>
                    <a:pt x="8" y="22"/>
                  </a:cubicBezTo>
                  <a:cubicBezTo>
                    <a:pt x="16" y="36"/>
                    <a:pt x="11" y="7"/>
                    <a:pt x="14" y="3"/>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69" name="Freeform 67"/>
            <p:cNvSpPr>
              <a:spLocks/>
            </p:cNvSpPr>
            <p:nvPr/>
          </p:nvSpPr>
          <p:spPr bwMode="invGray">
            <a:xfrm>
              <a:off x="4143" y="2217"/>
              <a:ext cx="11" cy="14"/>
            </a:xfrm>
            <a:custGeom>
              <a:avLst/>
              <a:gdLst>
                <a:gd name="T0" fmla="*/ 3 w 13"/>
                <a:gd name="T1" fmla="*/ 1 h 20"/>
                <a:gd name="T2" fmla="*/ 1 w 13"/>
                <a:gd name="T3" fmla="*/ 1 h 20"/>
                <a:gd name="T4" fmla="*/ 3 w 13"/>
                <a:gd name="T5" fmla="*/ 1 h 20"/>
                <a:gd name="T6" fmla="*/ 3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0" name="Freeform 68"/>
            <p:cNvSpPr>
              <a:spLocks/>
            </p:cNvSpPr>
            <p:nvPr/>
          </p:nvSpPr>
          <p:spPr bwMode="invGray">
            <a:xfrm>
              <a:off x="4138" y="2200"/>
              <a:ext cx="14" cy="14"/>
            </a:xfrm>
            <a:custGeom>
              <a:avLst/>
              <a:gdLst>
                <a:gd name="T0" fmla="*/ 4 w 16"/>
                <a:gd name="T1" fmla="*/ 1 h 19"/>
                <a:gd name="T2" fmla="*/ 0 w 16"/>
                <a:gd name="T3" fmla="*/ 1 h 19"/>
                <a:gd name="T4" fmla="*/ 4 w 16"/>
                <a:gd name="T5" fmla="*/ 1 h 19"/>
                <a:gd name="T6" fmla="*/ 4 w 16"/>
                <a:gd name="T7" fmla="*/ 1 h 19"/>
                <a:gd name="T8" fmla="*/ 0 60000 65536"/>
                <a:gd name="T9" fmla="*/ 0 60000 65536"/>
                <a:gd name="T10" fmla="*/ 0 60000 65536"/>
                <a:gd name="T11" fmla="*/ 0 60000 65536"/>
                <a:gd name="T12" fmla="*/ 0 w 16"/>
                <a:gd name="T13" fmla="*/ 0 h 19"/>
                <a:gd name="T14" fmla="*/ 16 w 16"/>
                <a:gd name="T15" fmla="*/ 19 h 19"/>
              </a:gdLst>
              <a:ahLst/>
              <a:cxnLst>
                <a:cxn ang="T8">
                  <a:pos x="T0" y="T1"/>
                </a:cxn>
                <a:cxn ang="T9">
                  <a:pos x="T2" y="T3"/>
                </a:cxn>
                <a:cxn ang="T10">
                  <a:pos x="T4" y="T5"/>
                </a:cxn>
                <a:cxn ang="T11">
                  <a:pos x="T6" y="T7"/>
                </a:cxn>
              </a:cxnLst>
              <a:rect l="T12" t="T13" r="T14" b="T15"/>
              <a:pathLst>
                <a:path w="16" h="19">
                  <a:moveTo>
                    <a:pt x="10" y="5"/>
                  </a:moveTo>
                  <a:cubicBezTo>
                    <a:pt x="4" y="0"/>
                    <a:pt x="1" y="3"/>
                    <a:pt x="0" y="10"/>
                  </a:cubicBezTo>
                  <a:cubicBezTo>
                    <a:pt x="4" y="15"/>
                    <a:pt x="7" y="16"/>
                    <a:pt x="12" y="19"/>
                  </a:cubicBezTo>
                  <a:cubicBezTo>
                    <a:pt x="16" y="12"/>
                    <a:pt x="14"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1" name="Freeform 69"/>
            <p:cNvSpPr>
              <a:spLocks/>
            </p:cNvSpPr>
            <p:nvPr/>
          </p:nvSpPr>
          <p:spPr bwMode="invGray">
            <a:xfrm>
              <a:off x="4124" y="2163"/>
              <a:ext cx="13" cy="18"/>
            </a:xfrm>
            <a:custGeom>
              <a:avLst/>
              <a:gdLst>
                <a:gd name="T0" fmla="*/ 6 w 14"/>
                <a:gd name="T1" fmla="*/ 0 h 25"/>
                <a:gd name="T2" fmla="*/ 0 w 14"/>
                <a:gd name="T3" fmla="*/ 1 h 25"/>
                <a:gd name="T4" fmla="*/ 7 w 14"/>
                <a:gd name="T5" fmla="*/ 1 h 25"/>
                <a:gd name="T6" fmla="*/ 6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2" name="Freeform 70"/>
            <p:cNvSpPr>
              <a:spLocks/>
            </p:cNvSpPr>
            <p:nvPr/>
          </p:nvSpPr>
          <p:spPr bwMode="invGray">
            <a:xfrm>
              <a:off x="4127" y="2186"/>
              <a:ext cx="18" cy="13"/>
            </a:xfrm>
            <a:custGeom>
              <a:avLst/>
              <a:gdLst>
                <a:gd name="T0" fmla="*/ 2 w 22"/>
                <a:gd name="T1" fmla="*/ 0 h 18"/>
                <a:gd name="T2" fmla="*/ 2 w 22"/>
                <a:gd name="T3" fmla="*/ 1 h 18"/>
                <a:gd name="T4" fmla="*/ 2 w 22"/>
                <a:gd name="T5" fmla="*/ 1 h 18"/>
                <a:gd name="T6" fmla="*/ 2 w 22"/>
                <a:gd name="T7" fmla="*/ 0 h 18"/>
                <a:gd name="T8" fmla="*/ 0 60000 65536"/>
                <a:gd name="T9" fmla="*/ 0 60000 65536"/>
                <a:gd name="T10" fmla="*/ 0 60000 65536"/>
                <a:gd name="T11" fmla="*/ 0 60000 65536"/>
                <a:gd name="T12" fmla="*/ 0 w 22"/>
                <a:gd name="T13" fmla="*/ 0 h 18"/>
                <a:gd name="T14" fmla="*/ 22 w 22"/>
                <a:gd name="T15" fmla="*/ 18 h 18"/>
              </a:gdLst>
              <a:ahLst/>
              <a:cxnLst>
                <a:cxn ang="T8">
                  <a:pos x="T0" y="T1"/>
                </a:cxn>
                <a:cxn ang="T9">
                  <a:pos x="T2" y="T3"/>
                </a:cxn>
                <a:cxn ang="T10">
                  <a:pos x="T4" y="T5"/>
                </a:cxn>
                <a:cxn ang="T11">
                  <a:pos x="T6" y="T7"/>
                </a:cxn>
              </a:cxnLst>
              <a:rect l="T12" t="T13" r="T14" b="T15"/>
              <a:pathLst>
                <a:path w="22" h="18">
                  <a:moveTo>
                    <a:pt x="13" y="0"/>
                  </a:moveTo>
                  <a:cubicBezTo>
                    <a:pt x="0" y="8"/>
                    <a:pt x="9" y="12"/>
                    <a:pt x="19" y="18"/>
                  </a:cubicBezTo>
                  <a:cubicBezTo>
                    <a:pt x="20" y="11"/>
                    <a:pt x="22" y="8"/>
                    <a:pt x="14" y="6"/>
                  </a:cubicBezTo>
                  <a:cubicBezTo>
                    <a:pt x="9" y="3"/>
                    <a:pt x="9" y="5"/>
                    <a:pt x="13"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3" name="Freeform 71"/>
            <p:cNvSpPr>
              <a:spLocks/>
            </p:cNvSpPr>
            <p:nvPr/>
          </p:nvSpPr>
          <p:spPr bwMode="invGray">
            <a:xfrm>
              <a:off x="5088" y="2769"/>
              <a:ext cx="52" cy="56"/>
            </a:xfrm>
            <a:custGeom>
              <a:avLst/>
              <a:gdLst>
                <a:gd name="T0" fmla="*/ 3 w 60"/>
                <a:gd name="T1" fmla="*/ 1 h 81"/>
                <a:gd name="T2" fmla="*/ 3 w 60"/>
                <a:gd name="T3" fmla="*/ 1 h 81"/>
                <a:gd name="T4" fmla="*/ 3 w 60"/>
                <a:gd name="T5" fmla="*/ 1 h 81"/>
                <a:gd name="T6" fmla="*/ 5 w 60"/>
                <a:gd name="T7" fmla="*/ 1 h 81"/>
                <a:gd name="T8" fmla="*/ 8 w 60"/>
                <a:gd name="T9" fmla="*/ 1 h 81"/>
                <a:gd name="T10" fmla="*/ 9 w 60"/>
                <a:gd name="T11" fmla="*/ 1 h 81"/>
                <a:gd name="T12" fmla="*/ 9 w 60"/>
                <a:gd name="T13" fmla="*/ 1 h 81"/>
                <a:gd name="T14" fmla="*/ 8 w 60"/>
                <a:gd name="T15" fmla="*/ 1 h 81"/>
                <a:gd name="T16" fmla="*/ 4 w 60"/>
                <a:gd name="T17" fmla="*/ 1 h 81"/>
                <a:gd name="T18" fmla="*/ 3 w 60"/>
                <a:gd name="T19" fmla="*/ 1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81"/>
                <a:gd name="T32" fmla="*/ 60 w 6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4" name="Freeform 72"/>
            <p:cNvSpPr>
              <a:spLocks/>
            </p:cNvSpPr>
            <p:nvPr/>
          </p:nvSpPr>
          <p:spPr bwMode="invGray">
            <a:xfrm>
              <a:off x="5354" y="2723"/>
              <a:ext cx="61" cy="43"/>
            </a:xfrm>
            <a:custGeom>
              <a:avLst/>
              <a:gdLst>
                <a:gd name="T0" fmla="*/ 4 w 71"/>
                <a:gd name="T1" fmla="*/ 1 h 61"/>
                <a:gd name="T2" fmla="*/ 3 w 71"/>
                <a:gd name="T3" fmla="*/ 1 h 61"/>
                <a:gd name="T4" fmla="*/ 1 w 71"/>
                <a:gd name="T5" fmla="*/ 1 h 61"/>
                <a:gd name="T6" fmla="*/ 3 w 71"/>
                <a:gd name="T7" fmla="*/ 1 h 61"/>
                <a:gd name="T8" fmla="*/ 4 w 71"/>
                <a:gd name="T9" fmla="*/ 1 h 61"/>
                <a:gd name="T10" fmla="*/ 6 w 71"/>
                <a:gd name="T11" fmla="*/ 1 h 61"/>
                <a:gd name="T12" fmla="*/ 8 w 71"/>
                <a:gd name="T13" fmla="*/ 0 h 61"/>
                <a:gd name="T14" fmla="*/ 11 w 71"/>
                <a:gd name="T15" fmla="*/ 1 h 61"/>
                <a:gd name="T16" fmla="*/ 6 w 71"/>
                <a:gd name="T17" fmla="*/ 1 h 61"/>
                <a:gd name="T18" fmla="*/ 4 w 71"/>
                <a:gd name="T19" fmla="*/ 1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1"/>
                <a:gd name="T32" fmla="*/ 71 w 71"/>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5" name="Freeform 73"/>
            <p:cNvSpPr>
              <a:spLocks/>
            </p:cNvSpPr>
            <p:nvPr/>
          </p:nvSpPr>
          <p:spPr bwMode="invGray">
            <a:xfrm>
              <a:off x="5170" y="2700"/>
              <a:ext cx="20" cy="21"/>
            </a:xfrm>
            <a:custGeom>
              <a:avLst/>
              <a:gdLst>
                <a:gd name="T0" fmla="*/ 3 w 23"/>
                <a:gd name="T1" fmla="*/ 0 h 30"/>
                <a:gd name="T2" fmla="*/ 0 w 23"/>
                <a:gd name="T3" fmla="*/ 1 h 30"/>
                <a:gd name="T4" fmla="*/ 3 w 23"/>
                <a:gd name="T5" fmla="*/ 1 h 30"/>
                <a:gd name="T6" fmla="*/ 3 w 23"/>
                <a:gd name="T7" fmla="*/ 0 h 30"/>
                <a:gd name="T8" fmla="*/ 0 60000 65536"/>
                <a:gd name="T9" fmla="*/ 0 60000 65536"/>
                <a:gd name="T10" fmla="*/ 0 60000 65536"/>
                <a:gd name="T11" fmla="*/ 0 60000 65536"/>
                <a:gd name="T12" fmla="*/ 0 w 23"/>
                <a:gd name="T13" fmla="*/ 0 h 30"/>
                <a:gd name="T14" fmla="*/ 23 w 23"/>
                <a:gd name="T15" fmla="*/ 30 h 30"/>
              </a:gdLst>
              <a:ahLst/>
              <a:cxnLst>
                <a:cxn ang="T8">
                  <a:pos x="T0" y="T1"/>
                </a:cxn>
                <a:cxn ang="T9">
                  <a:pos x="T2" y="T3"/>
                </a:cxn>
                <a:cxn ang="T10">
                  <a:pos x="T4" y="T5"/>
                </a:cxn>
                <a:cxn ang="T11">
                  <a:pos x="T6" y="T7"/>
                </a:cxn>
              </a:cxnLst>
              <a:rect l="T12" t="T13" r="T14" b="T15"/>
              <a:pathLst>
                <a:path w="23" h="30">
                  <a:moveTo>
                    <a:pt x="9" y="0"/>
                  </a:moveTo>
                  <a:cubicBezTo>
                    <a:pt x="8" y="7"/>
                    <a:pt x="3" y="8"/>
                    <a:pt x="0" y="14"/>
                  </a:cubicBezTo>
                  <a:cubicBezTo>
                    <a:pt x="3" y="21"/>
                    <a:pt x="8" y="24"/>
                    <a:pt x="12" y="30"/>
                  </a:cubicBezTo>
                  <a:cubicBezTo>
                    <a:pt x="23" y="15"/>
                    <a:pt x="4" y="9"/>
                    <a:pt x="9"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6" name="Freeform 74"/>
            <p:cNvSpPr>
              <a:spLocks/>
            </p:cNvSpPr>
            <p:nvPr/>
          </p:nvSpPr>
          <p:spPr bwMode="invGray">
            <a:xfrm>
              <a:off x="5161" y="2679"/>
              <a:ext cx="23" cy="16"/>
            </a:xfrm>
            <a:custGeom>
              <a:avLst/>
              <a:gdLst>
                <a:gd name="T0" fmla="*/ 4 w 26"/>
                <a:gd name="T1" fmla="*/ 0 h 23"/>
                <a:gd name="T2" fmla="*/ 0 w 26"/>
                <a:gd name="T3" fmla="*/ 1 h 23"/>
                <a:gd name="T4" fmla="*/ 5 w 26"/>
                <a:gd name="T5" fmla="*/ 1 h 23"/>
                <a:gd name="T6" fmla="*/ 4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9" y="0"/>
                  </a:moveTo>
                  <a:cubicBezTo>
                    <a:pt x="17" y="12"/>
                    <a:pt x="10" y="11"/>
                    <a:pt x="0" y="14"/>
                  </a:cubicBezTo>
                  <a:cubicBezTo>
                    <a:pt x="5" y="23"/>
                    <a:pt x="11" y="22"/>
                    <a:pt x="21" y="20"/>
                  </a:cubicBezTo>
                  <a:cubicBezTo>
                    <a:pt x="26" y="12"/>
                    <a:pt x="23" y="7"/>
                    <a:pt x="19"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7" name="Freeform 75"/>
            <p:cNvSpPr>
              <a:spLocks/>
            </p:cNvSpPr>
            <p:nvPr/>
          </p:nvSpPr>
          <p:spPr bwMode="invGray">
            <a:xfrm>
              <a:off x="4985" y="2498"/>
              <a:ext cx="27" cy="31"/>
            </a:xfrm>
            <a:custGeom>
              <a:avLst/>
              <a:gdLst>
                <a:gd name="T0" fmla="*/ 3 w 32"/>
                <a:gd name="T1" fmla="*/ 0 h 44"/>
                <a:gd name="T2" fmla="*/ 3 w 32"/>
                <a:gd name="T3" fmla="*/ 1 h 44"/>
                <a:gd name="T4" fmla="*/ 3 w 32"/>
                <a:gd name="T5" fmla="*/ 1 h 44"/>
                <a:gd name="T6" fmla="*/ 3 w 32"/>
                <a:gd name="T7" fmla="*/ 1 h 44"/>
                <a:gd name="T8" fmla="*/ 3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8" name="Freeform 76"/>
            <p:cNvSpPr>
              <a:spLocks/>
            </p:cNvSpPr>
            <p:nvPr/>
          </p:nvSpPr>
          <p:spPr bwMode="invGray">
            <a:xfrm>
              <a:off x="5024" y="2538"/>
              <a:ext cx="30" cy="31"/>
            </a:xfrm>
            <a:custGeom>
              <a:avLst/>
              <a:gdLst>
                <a:gd name="T0" fmla="*/ 7 w 34"/>
                <a:gd name="T1" fmla="*/ 0 h 44"/>
                <a:gd name="T2" fmla="*/ 4 w 34"/>
                <a:gd name="T3" fmla="*/ 1 h 44"/>
                <a:gd name="T4" fmla="*/ 4 w 34"/>
                <a:gd name="T5" fmla="*/ 1 h 44"/>
                <a:gd name="T6" fmla="*/ 6 w 34"/>
                <a:gd name="T7" fmla="*/ 1 h 44"/>
                <a:gd name="T8" fmla="*/ 7 w 34"/>
                <a:gd name="T9" fmla="*/ 0 h 44"/>
                <a:gd name="T10" fmla="*/ 0 60000 65536"/>
                <a:gd name="T11" fmla="*/ 0 60000 65536"/>
                <a:gd name="T12" fmla="*/ 0 60000 65536"/>
                <a:gd name="T13" fmla="*/ 0 60000 65536"/>
                <a:gd name="T14" fmla="*/ 0 60000 65536"/>
                <a:gd name="T15" fmla="*/ 0 w 34"/>
                <a:gd name="T16" fmla="*/ 0 h 44"/>
                <a:gd name="T17" fmla="*/ 34 w 34"/>
                <a:gd name="T18" fmla="*/ 44 h 44"/>
              </a:gdLst>
              <a:ahLst/>
              <a:cxnLst>
                <a:cxn ang="T10">
                  <a:pos x="T0" y="T1"/>
                </a:cxn>
                <a:cxn ang="T11">
                  <a:pos x="T2" y="T3"/>
                </a:cxn>
                <a:cxn ang="T12">
                  <a:pos x="T4" y="T5"/>
                </a:cxn>
                <a:cxn ang="T13">
                  <a:pos x="T6" y="T7"/>
                </a:cxn>
                <a:cxn ang="T14">
                  <a:pos x="T8" y="T9"/>
                </a:cxn>
              </a:cxnLst>
              <a:rect l="T15" t="T16" r="T17" b="T18"/>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79" name="Freeform 77"/>
            <p:cNvSpPr>
              <a:spLocks/>
            </p:cNvSpPr>
            <p:nvPr/>
          </p:nvSpPr>
          <p:spPr bwMode="invGray">
            <a:xfrm>
              <a:off x="5055" y="2597"/>
              <a:ext cx="32" cy="26"/>
            </a:xfrm>
            <a:custGeom>
              <a:avLst/>
              <a:gdLst>
                <a:gd name="T0" fmla="*/ 4 w 38"/>
                <a:gd name="T1" fmla="*/ 1 h 37"/>
                <a:gd name="T2" fmla="*/ 3 w 38"/>
                <a:gd name="T3" fmla="*/ 1 h 37"/>
                <a:gd name="T4" fmla="*/ 3 w 38"/>
                <a:gd name="T5" fmla="*/ 1 h 37"/>
                <a:gd name="T6" fmla="*/ 3 w 38"/>
                <a:gd name="T7" fmla="*/ 1 h 37"/>
                <a:gd name="T8" fmla="*/ 4 w 38"/>
                <a:gd name="T9" fmla="*/ 1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0" name="Freeform 78"/>
            <p:cNvSpPr>
              <a:spLocks/>
            </p:cNvSpPr>
            <p:nvPr/>
          </p:nvSpPr>
          <p:spPr bwMode="invGray">
            <a:xfrm>
              <a:off x="5094" y="2587"/>
              <a:ext cx="32" cy="25"/>
            </a:xfrm>
            <a:custGeom>
              <a:avLst/>
              <a:gdLst>
                <a:gd name="T0" fmla="*/ 4 w 38"/>
                <a:gd name="T1" fmla="*/ 1 h 34"/>
                <a:gd name="T2" fmla="*/ 3 w 38"/>
                <a:gd name="T3" fmla="*/ 1 h 34"/>
                <a:gd name="T4" fmla="*/ 3 w 38"/>
                <a:gd name="T5" fmla="*/ 1 h 34"/>
                <a:gd name="T6" fmla="*/ 3 w 38"/>
                <a:gd name="T7" fmla="*/ 1 h 34"/>
                <a:gd name="T8" fmla="*/ 4 w 38"/>
                <a:gd name="T9" fmla="*/ 1 h 34"/>
                <a:gd name="T10" fmla="*/ 0 60000 65536"/>
                <a:gd name="T11" fmla="*/ 0 60000 65536"/>
                <a:gd name="T12" fmla="*/ 0 60000 65536"/>
                <a:gd name="T13" fmla="*/ 0 60000 65536"/>
                <a:gd name="T14" fmla="*/ 0 60000 65536"/>
                <a:gd name="T15" fmla="*/ 0 w 38"/>
                <a:gd name="T16" fmla="*/ 0 h 34"/>
                <a:gd name="T17" fmla="*/ 38 w 38"/>
                <a:gd name="T18" fmla="*/ 34 h 34"/>
              </a:gdLst>
              <a:ahLst/>
              <a:cxnLst>
                <a:cxn ang="T10">
                  <a:pos x="T0" y="T1"/>
                </a:cxn>
                <a:cxn ang="T11">
                  <a:pos x="T2" y="T3"/>
                </a:cxn>
                <a:cxn ang="T12">
                  <a:pos x="T4" y="T5"/>
                </a:cxn>
                <a:cxn ang="T13">
                  <a:pos x="T6" y="T7"/>
                </a:cxn>
                <a:cxn ang="T14">
                  <a:pos x="T8" y="T9"/>
                </a:cxn>
              </a:cxnLst>
              <a:rect l="T15" t="T16" r="T17" b="T18"/>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1" name="Freeform 79"/>
            <p:cNvSpPr>
              <a:spLocks/>
            </p:cNvSpPr>
            <p:nvPr/>
          </p:nvSpPr>
          <p:spPr bwMode="invGray">
            <a:xfrm>
              <a:off x="5083" y="2554"/>
              <a:ext cx="30" cy="19"/>
            </a:xfrm>
            <a:custGeom>
              <a:avLst/>
              <a:gdLst>
                <a:gd name="T0" fmla="*/ 5 w 35"/>
                <a:gd name="T1" fmla="*/ 1 h 27"/>
                <a:gd name="T2" fmla="*/ 3 w 35"/>
                <a:gd name="T3" fmla="*/ 1 h 27"/>
                <a:gd name="T4" fmla="*/ 3 w 35"/>
                <a:gd name="T5" fmla="*/ 1 h 27"/>
                <a:gd name="T6" fmla="*/ 3 w 35"/>
                <a:gd name="T7" fmla="*/ 1 h 27"/>
                <a:gd name="T8" fmla="*/ 5 w 35"/>
                <a:gd name="T9" fmla="*/ 1 h 27"/>
                <a:gd name="T10" fmla="*/ 0 60000 65536"/>
                <a:gd name="T11" fmla="*/ 0 60000 65536"/>
                <a:gd name="T12" fmla="*/ 0 60000 65536"/>
                <a:gd name="T13" fmla="*/ 0 60000 65536"/>
                <a:gd name="T14" fmla="*/ 0 60000 65536"/>
                <a:gd name="T15" fmla="*/ 0 w 35"/>
                <a:gd name="T16" fmla="*/ 0 h 27"/>
                <a:gd name="T17" fmla="*/ 35 w 35"/>
                <a:gd name="T18" fmla="*/ 27 h 27"/>
              </a:gdLst>
              <a:ahLst/>
              <a:cxnLst>
                <a:cxn ang="T10">
                  <a:pos x="T0" y="T1"/>
                </a:cxn>
                <a:cxn ang="T11">
                  <a:pos x="T2" y="T3"/>
                </a:cxn>
                <a:cxn ang="T12">
                  <a:pos x="T4" y="T5"/>
                </a:cxn>
                <a:cxn ang="T13">
                  <a:pos x="T6" y="T7"/>
                </a:cxn>
                <a:cxn ang="T14">
                  <a:pos x="T8" y="T9"/>
                </a:cxn>
              </a:cxnLst>
              <a:rect l="T15" t="T16" r="T17" b="T18"/>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2" name="Freeform 80"/>
            <p:cNvSpPr>
              <a:spLocks/>
            </p:cNvSpPr>
            <p:nvPr/>
          </p:nvSpPr>
          <p:spPr bwMode="invGray">
            <a:xfrm>
              <a:off x="5053" y="2530"/>
              <a:ext cx="30" cy="33"/>
            </a:xfrm>
            <a:custGeom>
              <a:avLst/>
              <a:gdLst>
                <a:gd name="T0" fmla="*/ 4 w 35"/>
                <a:gd name="T1" fmla="*/ 1 h 47"/>
                <a:gd name="T2" fmla="*/ 3 w 35"/>
                <a:gd name="T3" fmla="*/ 1 h 47"/>
                <a:gd name="T4" fmla="*/ 3 w 35"/>
                <a:gd name="T5" fmla="*/ 1 h 47"/>
                <a:gd name="T6" fmla="*/ 3 w 35"/>
                <a:gd name="T7" fmla="*/ 1 h 47"/>
                <a:gd name="T8" fmla="*/ 4 w 35"/>
                <a:gd name="T9" fmla="*/ 1 h 47"/>
                <a:gd name="T10" fmla="*/ 4 w 35"/>
                <a:gd name="T11" fmla="*/ 1 h 47"/>
                <a:gd name="T12" fmla="*/ 0 60000 65536"/>
                <a:gd name="T13" fmla="*/ 0 60000 65536"/>
                <a:gd name="T14" fmla="*/ 0 60000 65536"/>
                <a:gd name="T15" fmla="*/ 0 60000 65536"/>
                <a:gd name="T16" fmla="*/ 0 60000 65536"/>
                <a:gd name="T17" fmla="*/ 0 60000 65536"/>
                <a:gd name="T18" fmla="*/ 0 w 35"/>
                <a:gd name="T19" fmla="*/ 0 h 47"/>
                <a:gd name="T20" fmla="*/ 35 w 35"/>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3" name="Freeform 81"/>
            <p:cNvSpPr>
              <a:spLocks/>
            </p:cNvSpPr>
            <p:nvPr/>
          </p:nvSpPr>
          <p:spPr bwMode="invGray">
            <a:xfrm>
              <a:off x="5016" y="2516"/>
              <a:ext cx="27" cy="24"/>
            </a:xfrm>
            <a:custGeom>
              <a:avLst/>
              <a:gdLst>
                <a:gd name="T0" fmla="*/ 3 w 32"/>
                <a:gd name="T1" fmla="*/ 1 h 35"/>
                <a:gd name="T2" fmla="*/ 3 w 32"/>
                <a:gd name="T3" fmla="*/ 1 h 35"/>
                <a:gd name="T4" fmla="*/ 3 w 32"/>
                <a:gd name="T5" fmla="*/ 1 h 35"/>
                <a:gd name="T6" fmla="*/ 3 w 32"/>
                <a:gd name="T7" fmla="*/ 1 h 35"/>
                <a:gd name="T8" fmla="*/ 3 w 32"/>
                <a:gd name="T9" fmla="*/ 1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4" name="Freeform 82"/>
            <p:cNvSpPr>
              <a:spLocks/>
            </p:cNvSpPr>
            <p:nvPr/>
          </p:nvSpPr>
          <p:spPr bwMode="invGray">
            <a:xfrm>
              <a:off x="5062" y="2565"/>
              <a:ext cx="27" cy="24"/>
            </a:xfrm>
            <a:custGeom>
              <a:avLst/>
              <a:gdLst>
                <a:gd name="T0" fmla="*/ 3 w 32"/>
                <a:gd name="T1" fmla="*/ 1 h 35"/>
                <a:gd name="T2" fmla="*/ 3 w 32"/>
                <a:gd name="T3" fmla="*/ 1 h 35"/>
                <a:gd name="T4" fmla="*/ 3 w 32"/>
                <a:gd name="T5" fmla="*/ 1 h 35"/>
                <a:gd name="T6" fmla="*/ 3 w 32"/>
                <a:gd name="T7" fmla="*/ 1 h 35"/>
                <a:gd name="T8" fmla="*/ 3 w 32"/>
                <a:gd name="T9" fmla="*/ 1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5" name="Freeform 83"/>
            <p:cNvSpPr>
              <a:spLocks/>
            </p:cNvSpPr>
            <p:nvPr/>
          </p:nvSpPr>
          <p:spPr bwMode="invGray">
            <a:xfrm>
              <a:off x="3210" y="1280"/>
              <a:ext cx="162" cy="101"/>
            </a:xfrm>
            <a:custGeom>
              <a:avLst/>
              <a:gdLst>
                <a:gd name="T0" fmla="*/ 28 w 189"/>
                <a:gd name="T1" fmla="*/ 1 h 144"/>
                <a:gd name="T2" fmla="*/ 28 w 189"/>
                <a:gd name="T3" fmla="*/ 1 h 144"/>
                <a:gd name="T4" fmla="*/ 29 w 189"/>
                <a:gd name="T5" fmla="*/ 1 h 144"/>
                <a:gd name="T6" fmla="*/ 28 w 189"/>
                <a:gd name="T7" fmla="*/ 1 h 144"/>
                <a:gd name="T8" fmla="*/ 21 w 189"/>
                <a:gd name="T9" fmla="*/ 1 h 144"/>
                <a:gd name="T10" fmla="*/ 18 w 189"/>
                <a:gd name="T11" fmla="*/ 1 h 144"/>
                <a:gd name="T12" fmla="*/ 15 w 189"/>
                <a:gd name="T13" fmla="*/ 1 h 144"/>
                <a:gd name="T14" fmla="*/ 11 w 189"/>
                <a:gd name="T15" fmla="*/ 1 h 144"/>
                <a:gd name="T16" fmla="*/ 11 w 189"/>
                <a:gd name="T17" fmla="*/ 1 h 144"/>
                <a:gd name="T18" fmla="*/ 13 w 189"/>
                <a:gd name="T19" fmla="*/ 2 h 144"/>
                <a:gd name="T20" fmla="*/ 17 w 189"/>
                <a:gd name="T21" fmla="*/ 2 h 144"/>
                <a:gd name="T22" fmla="*/ 15 w 189"/>
                <a:gd name="T23" fmla="*/ 2 h 144"/>
                <a:gd name="T24" fmla="*/ 13 w 189"/>
                <a:gd name="T25" fmla="*/ 2 h 144"/>
                <a:gd name="T26" fmla="*/ 11 w 189"/>
                <a:gd name="T27" fmla="*/ 2 h 144"/>
                <a:gd name="T28" fmla="*/ 3 w 189"/>
                <a:gd name="T29" fmla="*/ 2 h 144"/>
                <a:gd name="T30" fmla="*/ 3 w 189"/>
                <a:gd name="T31" fmla="*/ 1 h 144"/>
                <a:gd name="T32" fmla="*/ 7 w 189"/>
                <a:gd name="T33" fmla="*/ 1 h 144"/>
                <a:gd name="T34" fmla="*/ 8 w 189"/>
                <a:gd name="T35" fmla="*/ 1 h 144"/>
                <a:gd name="T36" fmla="*/ 7 w 189"/>
                <a:gd name="T37" fmla="*/ 1 h 144"/>
                <a:gd name="T38" fmla="*/ 11 w 189"/>
                <a:gd name="T39" fmla="*/ 1 h 144"/>
                <a:gd name="T40" fmla="*/ 15 w 189"/>
                <a:gd name="T41" fmla="*/ 1 h 144"/>
                <a:gd name="T42" fmla="*/ 18 w 189"/>
                <a:gd name="T43" fmla="*/ 1 h 144"/>
                <a:gd name="T44" fmla="*/ 28 w 189"/>
                <a:gd name="T45" fmla="*/ 1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9"/>
                <a:gd name="T70" fmla="*/ 0 h 144"/>
                <a:gd name="T71" fmla="*/ 189 w 189"/>
                <a:gd name="T72" fmla="*/ 144 h 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6" name="Freeform 84"/>
            <p:cNvSpPr>
              <a:spLocks/>
            </p:cNvSpPr>
            <p:nvPr/>
          </p:nvSpPr>
          <p:spPr bwMode="invGray">
            <a:xfrm>
              <a:off x="3307" y="1378"/>
              <a:ext cx="46" cy="11"/>
            </a:xfrm>
            <a:custGeom>
              <a:avLst/>
              <a:gdLst>
                <a:gd name="T0" fmla="*/ 4 w 53"/>
                <a:gd name="T1" fmla="*/ 0 h 17"/>
                <a:gd name="T2" fmla="*/ 3 w 53"/>
                <a:gd name="T3" fmla="*/ 1 h 17"/>
                <a:gd name="T4" fmla="*/ 6 w 53"/>
                <a:gd name="T5" fmla="*/ 1 h 17"/>
                <a:gd name="T6" fmla="*/ 8 w 53"/>
                <a:gd name="T7" fmla="*/ 1 h 17"/>
                <a:gd name="T8" fmla="*/ 4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7" name="Freeform 85"/>
            <p:cNvSpPr>
              <a:spLocks/>
            </p:cNvSpPr>
            <p:nvPr/>
          </p:nvSpPr>
          <p:spPr bwMode="invGray">
            <a:xfrm>
              <a:off x="3542" y="1232"/>
              <a:ext cx="49" cy="26"/>
            </a:xfrm>
            <a:custGeom>
              <a:avLst/>
              <a:gdLst>
                <a:gd name="T0" fmla="*/ 9 w 57"/>
                <a:gd name="T1" fmla="*/ 1 h 37"/>
                <a:gd name="T2" fmla="*/ 3 w 57"/>
                <a:gd name="T3" fmla="*/ 1 h 37"/>
                <a:gd name="T4" fmla="*/ 3 w 57"/>
                <a:gd name="T5" fmla="*/ 1 h 37"/>
                <a:gd name="T6" fmla="*/ 3 w 57"/>
                <a:gd name="T7" fmla="*/ 1 h 37"/>
                <a:gd name="T8" fmla="*/ 3 w 57"/>
                <a:gd name="T9" fmla="*/ 0 h 37"/>
                <a:gd name="T10" fmla="*/ 9 w 57"/>
                <a:gd name="T11" fmla="*/ 1 h 37"/>
                <a:gd name="T12" fmla="*/ 0 60000 65536"/>
                <a:gd name="T13" fmla="*/ 0 60000 65536"/>
                <a:gd name="T14" fmla="*/ 0 60000 65536"/>
                <a:gd name="T15" fmla="*/ 0 60000 65536"/>
                <a:gd name="T16" fmla="*/ 0 60000 65536"/>
                <a:gd name="T17" fmla="*/ 0 60000 65536"/>
                <a:gd name="T18" fmla="*/ 0 w 57"/>
                <a:gd name="T19" fmla="*/ 0 h 37"/>
                <a:gd name="T20" fmla="*/ 57 w 5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8" name="Freeform 86"/>
            <p:cNvSpPr>
              <a:spLocks/>
            </p:cNvSpPr>
            <p:nvPr/>
          </p:nvSpPr>
          <p:spPr bwMode="invGray">
            <a:xfrm>
              <a:off x="3577" y="1244"/>
              <a:ext cx="58" cy="19"/>
            </a:xfrm>
            <a:custGeom>
              <a:avLst/>
              <a:gdLst>
                <a:gd name="T0" fmla="*/ 4 w 68"/>
                <a:gd name="T1" fmla="*/ 0 h 26"/>
                <a:gd name="T2" fmla="*/ 3 w 68"/>
                <a:gd name="T3" fmla="*/ 1 h 26"/>
                <a:gd name="T4" fmla="*/ 9 w 68"/>
                <a:gd name="T5" fmla="*/ 1 h 26"/>
                <a:gd name="T6" fmla="*/ 9 w 68"/>
                <a:gd name="T7" fmla="*/ 1 h 26"/>
                <a:gd name="T8" fmla="*/ 4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89" name="Freeform 87"/>
            <p:cNvSpPr>
              <a:spLocks/>
            </p:cNvSpPr>
            <p:nvPr/>
          </p:nvSpPr>
          <p:spPr bwMode="invGray">
            <a:xfrm>
              <a:off x="3639" y="1247"/>
              <a:ext cx="58" cy="30"/>
            </a:xfrm>
            <a:custGeom>
              <a:avLst/>
              <a:gdLst>
                <a:gd name="T0" fmla="*/ 11 w 66"/>
                <a:gd name="T1" fmla="*/ 1 h 43"/>
                <a:gd name="T2" fmla="*/ 6 w 66"/>
                <a:gd name="T3" fmla="*/ 1 h 43"/>
                <a:gd name="T4" fmla="*/ 4 w 66"/>
                <a:gd name="T5" fmla="*/ 1 h 43"/>
                <a:gd name="T6" fmla="*/ 4 w 66"/>
                <a:gd name="T7" fmla="*/ 1 h 43"/>
                <a:gd name="T8" fmla="*/ 7 w 66"/>
                <a:gd name="T9" fmla="*/ 1 h 43"/>
                <a:gd name="T10" fmla="*/ 13 w 66"/>
                <a:gd name="T11" fmla="*/ 1 h 43"/>
                <a:gd name="T12" fmla="*/ 11 w 66"/>
                <a:gd name="T13" fmla="*/ 1 h 43"/>
                <a:gd name="T14" fmla="*/ 0 60000 65536"/>
                <a:gd name="T15" fmla="*/ 0 60000 65536"/>
                <a:gd name="T16" fmla="*/ 0 60000 65536"/>
                <a:gd name="T17" fmla="*/ 0 60000 65536"/>
                <a:gd name="T18" fmla="*/ 0 60000 65536"/>
                <a:gd name="T19" fmla="*/ 0 60000 65536"/>
                <a:gd name="T20" fmla="*/ 0 60000 65536"/>
                <a:gd name="T21" fmla="*/ 0 w 66"/>
                <a:gd name="T22" fmla="*/ 0 h 43"/>
                <a:gd name="T23" fmla="*/ 66 w 66"/>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0" name="Freeform 88"/>
            <p:cNvSpPr>
              <a:spLocks/>
            </p:cNvSpPr>
            <p:nvPr/>
          </p:nvSpPr>
          <p:spPr bwMode="invGray">
            <a:xfrm>
              <a:off x="4041" y="1272"/>
              <a:ext cx="101" cy="29"/>
            </a:xfrm>
            <a:custGeom>
              <a:avLst/>
              <a:gdLst>
                <a:gd name="T0" fmla="*/ 3 w 117"/>
                <a:gd name="T1" fmla="*/ 0 h 41"/>
                <a:gd name="T2" fmla="*/ 3 w 117"/>
                <a:gd name="T3" fmla="*/ 1 h 41"/>
                <a:gd name="T4" fmla="*/ 9 w 117"/>
                <a:gd name="T5" fmla="*/ 1 h 41"/>
                <a:gd name="T6" fmla="*/ 13 w 117"/>
                <a:gd name="T7" fmla="*/ 1 h 41"/>
                <a:gd name="T8" fmla="*/ 19 w 117"/>
                <a:gd name="T9" fmla="*/ 1 h 41"/>
                <a:gd name="T10" fmla="*/ 14 w 117"/>
                <a:gd name="T11" fmla="*/ 1 h 41"/>
                <a:gd name="T12" fmla="*/ 3 w 117"/>
                <a:gd name="T13" fmla="*/ 0 h 41"/>
                <a:gd name="T14" fmla="*/ 0 60000 65536"/>
                <a:gd name="T15" fmla="*/ 0 60000 65536"/>
                <a:gd name="T16" fmla="*/ 0 60000 65536"/>
                <a:gd name="T17" fmla="*/ 0 60000 65536"/>
                <a:gd name="T18" fmla="*/ 0 60000 65536"/>
                <a:gd name="T19" fmla="*/ 0 60000 65536"/>
                <a:gd name="T20" fmla="*/ 0 60000 65536"/>
                <a:gd name="T21" fmla="*/ 0 w 117"/>
                <a:gd name="T22" fmla="*/ 0 h 41"/>
                <a:gd name="T23" fmla="*/ 117 w 11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1" name="Freeform 89"/>
            <p:cNvSpPr>
              <a:spLocks/>
            </p:cNvSpPr>
            <p:nvPr/>
          </p:nvSpPr>
          <p:spPr bwMode="invGray">
            <a:xfrm>
              <a:off x="4144" y="1271"/>
              <a:ext cx="53" cy="23"/>
            </a:xfrm>
            <a:custGeom>
              <a:avLst/>
              <a:gdLst>
                <a:gd name="T0" fmla="*/ 5 w 62"/>
                <a:gd name="T1" fmla="*/ 1 h 32"/>
                <a:gd name="T2" fmla="*/ 9 w 62"/>
                <a:gd name="T3" fmla="*/ 1 h 32"/>
                <a:gd name="T4" fmla="*/ 5 w 62"/>
                <a:gd name="T5" fmla="*/ 1 h 32"/>
                <a:gd name="T6" fmla="*/ 3 w 62"/>
                <a:gd name="T7" fmla="*/ 1 h 32"/>
                <a:gd name="T8" fmla="*/ 5 w 62"/>
                <a:gd name="T9" fmla="*/ 1 h 32"/>
                <a:gd name="T10" fmla="*/ 0 60000 65536"/>
                <a:gd name="T11" fmla="*/ 0 60000 65536"/>
                <a:gd name="T12" fmla="*/ 0 60000 65536"/>
                <a:gd name="T13" fmla="*/ 0 60000 65536"/>
                <a:gd name="T14" fmla="*/ 0 60000 65536"/>
                <a:gd name="T15" fmla="*/ 0 w 62"/>
                <a:gd name="T16" fmla="*/ 0 h 32"/>
                <a:gd name="T17" fmla="*/ 62 w 62"/>
                <a:gd name="T18" fmla="*/ 32 h 32"/>
              </a:gdLst>
              <a:ahLst/>
              <a:cxnLst>
                <a:cxn ang="T10">
                  <a:pos x="T0" y="T1"/>
                </a:cxn>
                <a:cxn ang="T11">
                  <a:pos x="T2" y="T3"/>
                </a:cxn>
                <a:cxn ang="T12">
                  <a:pos x="T4" y="T5"/>
                </a:cxn>
                <a:cxn ang="T13">
                  <a:pos x="T6" y="T7"/>
                </a:cxn>
                <a:cxn ang="T14">
                  <a:pos x="T8" y="T9"/>
                </a:cxn>
              </a:cxnLst>
              <a:rect l="T15" t="T16" r="T17" b="T18"/>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2" name="Freeform 90"/>
            <p:cNvSpPr>
              <a:spLocks/>
            </p:cNvSpPr>
            <p:nvPr/>
          </p:nvSpPr>
          <p:spPr bwMode="invGray">
            <a:xfrm>
              <a:off x="4120" y="1298"/>
              <a:ext cx="42" cy="16"/>
            </a:xfrm>
            <a:custGeom>
              <a:avLst/>
              <a:gdLst>
                <a:gd name="T0" fmla="*/ 3 w 49"/>
                <a:gd name="T1" fmla="*/ 1 h 23"/>
                <a:gd name="T2" fmla="*/ 3 w 49"/>
                <a:gd name="T3" fmla="*/ 1 h 23"/>
                <a:gd name="T4" fmla="*/ 6 w 49"/>
                <a:gd name="T5" fmla="*/ 1 h 23"/>
                <a:gd name="T6" fmla="*/ 3 w 49"/>
                <a:gd name="T7" fmla="*/ 1 h 23"/>
                <a:gd name="T8" fmla="*/ 0 60000 65536"/>
                <a:gd name="T9" fmla="*/ 0 60000 65536"/>
                <a:gd name="T10" fmla="*/ 0 60000 65536"/>
                <a:gd name="T11" fmla="*/ 0 60000 65536"/>
                <a:gd name="T12" fmla="*/ 0 w 49"/>
                <a:gd name="T13" fmla="*/ 0 h 23"/>
                <a:gd name="T14" fmla="*/ 49 w 49"/>
                <a:gd name="T15" fmla="*/ 23 h 23"/>
              </a:gdLst>
              <a:ahLst/>
              <a:cxnLst>
                <a:cxn ang="T8">
                  <a:pos x="T0" y="T1"/>
                </a:cxn>
                <a:cxn ang="T9">
                  <a:pos x="T2" y="T3"/>
                </a:cxn>
                <a:cxn ang="T10">
                  <a:pos x="T4" y="T5"/>
                </a:cxn>
                <a:cxn ang="T11">
                  <a:pos x="T6" y="T7"/>
                </a:cxn>
              </a:cxnLst>
              <a:rect l="T12" t="T13" r="T14" b="T15"/>
              <a:pathLst>
                <a:path w="49" h="23">
                  <a:moveTo>
                    <a:pt x="20" y="1"/>
                  </a:moveTo>
                  <a:cubicBezTo>
                    <a:pt x="15" y="2"/>
                    <a:pt x="8" y="0"/>
                    <a:pt x="6" y="5"/>
                  </a:cubicBezTo>
                  <a:cubicBezTo>
                    <a:pt x="0" y="19"/>
                    <a:pt x="32" y="21"/>
                    <a:pt x="38" y="23"/>
                  </a:cubicBezTo>
                  <a:cubicBezTo>
                    <a:pt x="49" y="6"/>
                    <a:pt x="35" y="3"/>
                    <a:pt x="20" y="1"/>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3" name="Freeform 91"/>
            <p:cNvSpPr>
              <a:spLocks/>
            </p:cNvSpPr>
            <p:nvPr/>
          </p:nvSpPr>
          <p:spPr bwMode="invGray">
            <a:xfrm>
              <a:off x="4410" y="1508"/>
              <a:ext cx="87" cy="106"/>
            </a:xfrm>
            <a:custGeom>
              <a:avLst/>
              <a:gdLst>
                <a:gd name="T0" fmla="*/ 3 w 102"/>
                <a:gd name="T1" fmla="*/ 0 h 152"/>
                <a:gd name="T2" fmla="*/ 0 w 102"/>
                <a:gd name="T3" fmla="*/ 1 h 152"/>
                <a:gd name="T4" fmla="*/ 3 w 102"/>
                <a:gd name="T5" fmla="*/ 1 h 152"/>
                <a:gd name="T6" fmla="*/ 5 w 102"/>
                <a:gd name="T7" fmla="*/ 1 h 152"/>
                <a:gd name="T8" fmla="*/ 6 w 102"/>
                <a:gd name="T9" fmla="*/ 1 h 152"/>
                <a:gd name="T10" fmla="*/ 12 w 102"/>
                <a:gd name="T11" fmla="*/ 2 h 152"/>
                <a:gd name="T12" fmla="*/ 13 w 102"/>
                <a:gd name="T13" fmla="*/ 1 h 152"/>
                <a:gd name="T14" fmla="*/ 11 w 102"/>
                <a:gd name="T15" fmla="*/ 1 h 152"/>
                <a:gd name="T16" fmla="*/ 9 w 102"/>
                <a:gd name="T17" fmla="*/ 1 h 152"/>
                <a:gd name="T18" fmla="*/ 8 w 102"/>
                <a:gd name="T19" fmla="*/ 1 h 152"/>
                <a:gd name="T20" fmla="*/ 7 w 102"/>
                <a:gd name="T21" fmla="*/ 1 h 152"/>
                <a:gd name="T22" fmla="*/ 3 w 102"/>
                <a:gd name="T23" fmla="*/ 1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52"/>
                <a:gd name="T41" fmla="*/ 102 w 102"/>
                <a:gd name="T42" fmla="*/ 152 h 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4" name="Freeform 92"/>
            <p:cNvSpPr>
              <a:spLocks/>
            </p:cNvSpPr>
            <p:nvPr/>
          </p:nvSpPr>
          <p:spPr bwMode="invGray">
            <a:xfrm>
              <a:off x="4480" y="1618"/>
              <a:ext cx="63" cy="73"/>
            </a:xfrm>
            <a:custGeom>
              <a:avLst/>
              <a:gdLst>
                <a:gd name="T0" fmla="*/ 9 w 74"/>
                <a:gd name="T1" fmla="*/ 1 h 103"/>
                <a:gd name="T2" fmla="*/ 10 w 74"/>
                <a:gd name="T3" fmla="*/ 1 h 103"/>
                <a:gd name="T4" fmla="*/ 5 w 74"/>
                <a:gd name="T5" fmla="*/ 1 h 103"/>
                <a:gd name="T6" fmla="*/ 5 w 74"/>
                <a:gd name="T7" fmla="*/ 1 h 103"/>
                <a:gd name="T8" fmla="*/ 3 w 74"/>
                <a:gd name="T9" fmla="*/ 1 h 103"/>
                <a:gd name="T10" fmla="*/ 3 w 74"/>
                <a:gd name="T11" fmla="*/ 1 h 103"/>
                <a:gd name="T12" fmla="*/ 0 w 74"/>
                <a:gd name="T13" fmla="*/ 1 h 103"/>
                <a:gd name="T14" fmla="*/ 3 w 74"/>
                <a:gd name="T15" fmla="*/ 1 h 103"/>
                <a:gd name="T16" fmla="*/ 3 w 74"/>
                <a:gd name="T17" fmla="*/ 1 h 103"/>
                <a:gd name="T18" fmla="*/ 2 w 74"/>
                <a:gd name="T19" fmla="*/ 1 h 103"/>
                <a:gd name="T20" fmla="*/ 3 w 74"/>
                <a:gd name="T21" fmla="*/ 1 h 103"/>
                <a:gd name="T22" fmla="*/ 4 w 74"/>
                <a:gd name="T23" fmla="*/ 1 h 103"/>
                <a:gd name="T24" fmla="*/ 6 w 74"/>
                <a:gd name="T25" fmla="*/ 1 h 103"/>
                <a:gd name="T26" fmla="*/ 9 w 74"/>
                <a:gd name="T27" fmla="*/ 1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103"/>
                <a:gd name="T44" fmla="*/ 74 w 74"/>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5" name="Freeform 93"/>
            <p:cNvSpPr>
              <a:spLocks/>
            </p:cNvSpPr>
            <p:nvPr/>
          </p:nvSpPr>
          <p:spPr bwMode="invGray">
            <a:xfrm>
              <a:off x="4438" y="1693"/>
              <a:ext cx="126" cy="176"/>
            </a:xfrm>
            <a:custGeom>
              <a:avLst/>
              <a:gdLst>
                <a:gd name="T0" fmla="*/ 14 w 146"/>
                <a:gd name="T1" fmla="*/ 1 h 252"/>
                <a:gd name="T2" fmla="*/ 11 w 146"/>
                <a:gd name="T3" fmla="*/ 1 h 252"/>
                <a:gd name="T4" fmla="*/ 10 w 146"/>
                <a:gd name="T5" fmla="*/ 1 h 252"/>
                <a:gd name="T6" fmla="*/ 3 w 146"/>
                <a:gd name="T7" fmla="*/ 2 h 252"/>
                <a:gd name="T8" fmla="*/ 3 w 146"/>
                <a:gd name="T9" fmla="*/ 2 h 252"/>
                <a:gd name="T10" fmla="*/ 3 w 146"/>
                <a:gd name="T11" fmla="*/ 2 h 252"/>
                <a:gd name="T12" fmla="*/ 3 w 146"/>
                <a:gd name="T13" fmla="*/ 3 h 252"/>
                <a:gd name="T14" fmla="*/ 4 w 146"/>
                <a:gd name="T15" fmla="*/ 3 h 252"/>
                <a:gd name="T16" fmla="*/ 5 w 146"/>
                <a:gd name="T17" fmla="*/ 3 h 252"/>
                <a:gd name="T18" fmla="*/ 3 w 146"/>
                <a:gd name="T19" fmla="*/ 2 h 252"/>
                <a:gd name="T20" fmla="*/ 7 w 146"/>
                <a:gd name="T21" fmla="*/ 2 h 252"/>
                <a:gd name="T22" fmla="*/ 9 w 146"/>
                <a:gd name="T23" fmla="*/ 2 h 252"/>
                <a:gd name="T24" fmla="*/ 11 w 146"/>
                <a:gd name="T25" fmla="*/ 2 h 252"/>
                <a:gd name="T26" fmla="*/ 8 w 146"/>
                <a:gd name="T27" fmla="*/ 2 h 252"/>
                <a:gd name="T28" fmla="*/ 9 w 146"/>
                <a:gd name="T29" fmla="*/ 3 h 252"/>
                <a:gd name="T30" fmla="*/ 12 w 146"/>
                <a:gd name="T31" fmla="*/ 2 h 252"/>
                <a:gd name="T32" fmla="*/ 14 w 146"/>
                <a:gd name="T33" fmla="*/ 2 h 252"/>
                <a:gd name="T34" fmla="*/ 18 w 146"/>
                <a:gd name="T35" fmla="*/ 2 h 252"/>
                <a:gd name="T36" fmla="*/ 19 w 146"/>
                <a:gd name="T37" fmla="*/ 2 h 252"/>
                <a:gd name="T38" fmla="*/ 22 w 146"/>
                <a:gd name="T39" fmla="*/ 2 h 252"/>
                <a:gd name="T40" fmla="*/ 25 w 146"/>
                <a:gd name="T41" fmla="*/ 1 h 252"/>
                <a:gd name="T42" fmla="*/ 24 w 146"/>
                <a:gd name="T43" fmla="*/ 1 h 252"/>
                <a:gd name="T44" fmla="*/ 22 w 146"/>
                <a:gd name="T45" fmla="*/ 1 h 252"/>
                <a:gd name="T46" fmla="*/ 21 w 146"/>
                <a:gd name="T47" fmla="*/ 1 h 252"/>
                <a:gd name="T48" fmla="*/ 16 w 146"/>
                <a:gd name="T49" fmla="*/ 0 h 252"/>
                <a:gd name="T50" fmla="*/ 14 w 146"/>
                <a:gd name="T51" fmla="*/ 1 h 252"/>
                <a:gd name="T52" fmla="*/ 16 w 146"/>
                <a:gd name="T53" fmla="*/ 1 h 252"/>
                <a:gd name="T54" fmla="*/ 16 w 146"/>
                <a:gd name="T55" fmla="*/ 1 h 252"/>
                <a:gd name="T56" fmla="*/ 14 w 146"/>
                <a:gd name="T57" fmla="*/ 1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252"/>
                <a:gd name="T89" fmla="*/ 146 w 146"/>
                <a:gd name="T90" fmla="*/ 252 h 2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6" name="Freeform 94"/>
            <p:cNvSpPr>
              <a:spLocks/>
            </p:cNvSpPr>
            <p:nvPr/>
          </p:nvSpPr>
          <p:spPr bwMode="invGray">
            <a:xfrm>
              <a:off x="3218" y="1222"/>
              <a:ext cx="60" cy="28"/>
            </a:xfrm>
            <a:custGeom>
              <a:avLst/>
              <a:gdLst>
                <a:gd name="T0" fmla="*/ 9 w 70"/>
                <a:gd name="T1" fmla="*/ 0 h 40"/>
                <a:gd name="T2" fmla="*/ 10 w 70"/>
                <a:gd name="T3" fmla="*/ 1 h 40"/>
                <a:gd name="T4" fmla="*/ 7 w 70"/>
                <a:gd name="T5" fmla="*/ 1 h 40"/>
                <a:gd name="T6" fmla="*/ 5 w 70"/>
                <a:gd name="T7" fmla="*/ 1 h 40"/>
                <a:gd name="T8" fmla="*/ 3 w 70"/>
                <a:gd name="T9" fmla="*/ 1 h 40"/>
                <a:gd name="T10" fmla="*/ 1 w 70"/>
                <a:gd name="T11" fmla="*/ 1 h 40"/>
                <a:gd name="T12" fmla="*/ 5 w 70"/>
                <a:gd name="T13" fmla="*/ 1 h 40"/>
                <a:gd name="T14" fmla="*/ 9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40"/>
                <a:gd name="T26" fmla="*/ 70 w 70"/>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7" name="Freeform 95"/>
            <p:cNvSpPr>
              <a:spLocks/>
            </p:cNvSpPr>
            <p:nvPr/>
          </p:nvSpPr>
          <p:spPr bwMode="invGray">
            <a:xfrm>
              <a:off x="3095" y="1230"/>
              <a:ext cx="22" cy="21"/>
            </a:xfrm>
            <a:custGeom>
              <a:avLst/>
              <a:gdLst>
                <a:gd name="T0" fmla="*/ 3 w 26"/>
                <a:gd name="T1" fmla="*/ 0 h 29"/>
                <a:gd name="T2" fmla="*/ 0 w 26"/>
                <a:gd name="T3" fmla="*/ 1 h 29"/>
                <a:gd name="T4" fmla="*/ 3 w 26"/>
                <a:gd name="T5" fmla="*/ 1 h 29"/>
                <a:gd name="T6" fmla="*/ 3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18" y="0"/>
                  </a:moveTo>
                  <a:cubicBezTo>
                    <a:pt x="9" y="6"/>
                    <a:pt x="4" y="7"/>
                    <a:pt x="0" y="18"/>
                  </a:cubicBezTo>
                  <a:cubicBezTo>
                    <a:pt x="7" y="25"/>
                    <a:pt x="9" y="29"/>
                    <a:pt x="18" y="26"/>
                  </a:cubicBezTo>
                  <a:cubicBezTo>
                    <a:pt x="22" y="14"/>
                    <a:pt x="26" y="12"/>
                    <a:pt x="18"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8" name="Freeform 96"/>
            <p:cNvSpPr>
              <a:spLocks/>
            </p:cNvSpPr>
            <p:nvPr/>
          </p:nvSpPr>
          <p:spPr bwMode="invGray">
            <a:xfrm>
              <a:off x="3123" y="1229"/>
              <a:ext cx="42" cy="25"/>
            </a:xfrm>
            <a:custGeom>
              <a:avLst/>
              <a:gdLst>
                <a:gd name="T0" fmla="*/ 3 w 49"/>
                <a:gd name="T1" fmla="*/ 1 h 36"/>
                <a:gd name="T2" fmla="*/ 0 w 49"/>
                <a:gd name="T3" fmla="*/ 1 h 36"/>
                <a:gd name="T4" fmla="*/ 3 w 49"/>
                <a:gd name="T5" fmla="*/ 1 h 36"/>
                <a:gd name="T6" fmla="*/ 3 w 49"/>
                <a:gd name="T7" fmla="*/ 1 h 36"/>
                <a:gd name="T8" fmla="*/ 6 w 49"/>
                <a:gd name="T9" fmla="*/ 1 h 36"/>
                <a:gd name="T10" fmla="*/ 3 w 49"/>
                <a:gd name="T11" fmla="*/ 1 h 36"/>
                <a:gd name="T12" fmla="*/ 0 60000 65536"/>
                <a:gd name="T13" fmla="*/ 0 60000 65536"/>
                <a:gd name="T14" fmla="*/ 0 60000 65536"/>
                <a:gd name="T15" fmla="*/ 0 60000 65536"/>
                <a:gd name="T16" fmla="*/ 0 60000 65536"/>
                <a:gd name="T17" fmla="*/ 0 60000 65536"/>
                <a:gd name="T18" fmla="*/ 0 w 49"/>
                <a:gd name="T19" fmla="*/ 0 h 36"/>
                <a:gd name="T20" fmla="*/ 49 w 4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599" name="Freeform 97"/>
            <p:cNvSpPr>
              <a:spLocks/>
            </p:cNvSpPr>
            <p:nvPr/>
          </p:nvSpPr>
          <p:spPr bwMode="invGray">
            <a:xfrm>
              <a:off x="3193" y="1221"/>
              <a:ext cx="23" cy="15"/>
            </a:xfrm>
            <a:custGeom>
              <a:avLst/>
              <a:gdLst>
                <a:gd name="T0" fmla="*/ 3 w 27"/>
                <a:gd name="T1" fmla="*/ 0 h 22"/>
                <a:gd name="T2" fmla="*/ 3 w 27"/>
                <a:gd name="T3" fmla="*/ 1 h 22"/>
                <a:gd name="T4" fmla="*/ 3 w 27"/>
                <a:gd name="T5" fmla="*/ 1 h 22"/>
                <a:gd name="T6" fmla="*/ 3 w 27"/>
                <a:gd name="T7" fmla="*/ 0 h 22"/>
                <a:gd name="T8" fmla="*/ 0 60000 65536"/>
                <a:gd name="T9" fmla="*/ 0 60000 65536"/>
                <a:gd name="T10" fmla="*/ 0 60000 65536"/>
                <a:gd name="T11" fmla="*/ 0 60000 65536"/>
                <a:gd name="T12" fmla="*/ 0 w 27"/>
                <a:gd name="T13" fmla="*/ 0 h 22"/>
                <a:gd name="T14" fmla="*/ 27 w 27"/>
                <a:gd name="T15" fmla="*/ 22 h 22"/>
              </a:gdLst>
              <a:ahLst/>
              <a:cxnLst>
                <a:cxn ang="T8">
                  <a:pos x="T0" y="T1"/>
                </a:cxn>
                <a:cxn ang="T9">
                  <a:pos x="T2" y="T3"/>
                </a:cxn>
                <a:cxn ang="T10">
                  <a:pos x="T4" y="T5"/>
                </a:cxn>
                <a:cxn ang="T11">
                  <a:pos x="T6" y="T7"/>
                </a:cxn>
              </a:cxnLst>
              <a:rect l="T12" t="T13" r="T14" b="T15"/>
              <a:pathLst>
                <a:path w="27" h="22">
                  <a:moveTo>
                    <a:pt x="11" y="0"/>
                  </a:moveTo>
                  <a:cubicBezTo>
                    <a:pt x="8" y="4"/>
                    <a:pt x="0" y="8"/>
                    <a:pt x="3" y="12"/>
                  </a:cubicBezTo>
                  <a:cubicBezTo>
                    <a:pt x="6" y="17"/>
                    <a:pt x="19" y="22"/>
                    <a:pt x="19" y="22"/>
                  </a:cubicBezTo>
                  <a:cubicBezTo>
                    <a:pt x="27" y="10"/>
                    <a:pt x="15" y="11"/>
                    <a:pt x="11"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0" name="Freeform 98"/>
            <p:cNvSpPr>
              <a:spLocks/>
            </p:cNvSpPr>
            <p:nvPr/>
          </p:nvSpPr>
          <p:spPr bwMode="invGray">
            <a:xfrm>
              <a:off x="3172" y="1237"/>
              <a:ext cx="17" cy="13"/>
            </a:xfrm>
            <a:custGeom>
              <a:avLst/>
              <a:gdLst>
                <a:gd name="T0" fmla="*/ 3 w 20"/>
                <a:gd name="T1" fmla="*/ 0 h 18"/>
                <a:gd name="T2" fmla="*/ 3 w 20"/>
                <a:gd name="T3" fmla="*/ 1 h 18"/>
                <a:gd name="T4" fmla="*/ 3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11" y="0"/>
                  </a:moveTo>
                  <a:cubicBezTo>
                    <a:pt x="1" y="14"/>
                    <a:pt x="0" y="9"/>
                    <a:pt x="9" y="18"/>
                  </a:cubicBezTo>
                  <a:cubicBezTo>
                    <a:pt x="20" y="14"/>
                    <a:pt x="16" y="18"/>
                    <a:pt x="11"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1" name="Freeform 99"/>
            <p:cNvSpPr>
              <a:spLocks/>
            </p:cNvSpPr>
            <p:nvPr/>
          </p:nvSpPr>
          <p:spPr bwMode="invGray">
            <a:xfrm>
              <a:off x="4483" y="1252"/>
              <a:ext cx="21" cy="31"/>
            </a:xfrm>
            <a:custGeom>
              <a:avLst/>
              <a:gdLst>
                <a:gd name="T0" fmla="*/ 5 w 24"/>
                <a:gd name="T1" fmla="*/ 0 h 44"/>
                <a:gd name="T2" fmla="*/ 4 w 24"/>
                <a:gd name="T3" fmla="*/ 1 h 44"/>
                <a:gd name="T4" fmla="*/ 0 w 24"/>
                <a:gd name="T5" fmla="*/ 1 h 44"/>
                <a:gd name="T6" fmla="*/ 4 w 24"/>
                <a:gd name="T7" fmla="*/ 1 h 44"/>
                <a:gd name="T8" fmla="*/ 5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2" name="Freeform 100"/>
            <p:cNvSpPr>
              <a:spLocks/>
            </p:cNvSpPr>
            <p:nvPr/>
          </p:nvSpPr>
          <p:spPr bwMode="invGray">
            <a:xfrm>
              <a:off x="3467" y="2610"/>
              <a:ext cx="35" cy="17"/>
            </a:xfrm>
            <a:custGeom>
              <a:avLst/>
              <a:gdLst>
                <a:gd name="T0" fmla="*/ 5 w 41"/>
                <a:gd name="T1" fmla="*/ 0 h 24"/>
                <a:gd name="T2" fmla="*/ 4 w 41"/>
                <a:gd name="T3" fmla="*/ 1 h 24"/>
                <a:gd name="T4" fmla="*/ 5 w 41"/>
                <a:gd name="T5" fmla="*/ 0 h 24"/>
                <a:gd name="T6" fmla="*/ 0 60000 65536"/>
                <a:gd name="T7" fmla="*/ 0 60000 65536"/>
                <a:gd name="T8" fmla="*/ 0 60000 65536"/>
                <a:gd name="T9" fmla="*/ 0 w 41"/>
                <a:gd name="T10" fmla="*/ 0 h 24"/>
                <a:gd name="T11" fmla="*/ 41 w 41"/>
                <a:gd name="T12" fmla="*/ 24 h 24"/>
              </a:gdLst>
              <a:ahLst/>
              <a:cxnLst>
                <a:cxn ang="T6">
                  <a:pos x="T0" y="T1"/>
                </a:cxn>
                <a:cxn ang="T7">
                  <a:pos x="T2" y="T3"/>
                </a:cxn>
                <a:cxn ang="T8">
                  <a:pos x="T4" y="T5"/>
                </a:cxn>
              </a:cxnLst>
              <a:rect l="T9" t="T10" r="T11" b="T12"/>
              <a:pathLst>
                <a:path w="41" h="24">
                  <a:moveTo>
                    <a:pt x="30" y="0"/>
                  </a:moveTo>
                  <a:cubicBezTo>
                    <a:pt x="4" y="4"/>
                    <a:pt x="0" y="17"/>
                    <a:pt x="26" y="24"/>
                  </a:cubicBezTo>
                  <a:cubicBezTo>
                    <a:pt x="41" y="19"/>
                    <a:pt x="38" y="10"/>
                    <a:pt x="30"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3" name="Freeform 101"/>
            <p:cNvSpPr>
              <a:spLocks/>
            </p:cNvSpPr>
            <p:nvPr/>
          </p:nvSpPr>
          <p:spPr bwMode="invGray">
            <a:xfrm>
              <a:off x="3513" y="2603"/>
              <a:ext cx="11" cy="14"/>
            </a:xfrm>
            <a:custGeom>
              <a:avLst/>
              <a:gdLst>
                <a:gd name="T0" fmla="*/ 3 w 13"/>
                <a:gd name="T1" fmla="*/ 1 h 20"/>
                <a:gd name="T2" fmla="*/ 1 w 13"/>
                <a:gd name="T3" fmla="*/ 1 h 20"/>
                <a:gd name="T4" fmla="*/ 3 w 13"/>
                <a:gd name="T5" fmla="*/ 1 h 20"/>
                <a:gd name="T6" fmla="*/ 3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4" name="Freeform 102"/>
            <p:cNvSpPr>
              <a:spLocks/>
            </p:cNvSpPr>
            <p:nvPr/>
          </p:nvSpPr>
          <p:spPr bwMode="invGray">
            <a:xfrm>
              <a:off x="3436" y="2459"/>
              <a:ext cx="10" cy="14"/>
            </a:xfrm>
            <a:custGeom>
              <a:avLst/>
              <a:gdLst>
                <a:gd name="T0" fmla="*/ 2 w 13"/>
                <a:gd name="T1" fmla="*/ 1 h 20"/>
                <a:gd name="T2" fmla="*/ 1 w 13"/>
                <a:gd name="T3" fmla="*/ 1 h 20"/>
                <a:gd name="T4" fmla="*/ 2 w 13"/>
                <a:gd name="T5" fmla="*/ 1 h 20"/>
                <a:gd name="T6" fmla="*/ 2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5" name="Freeform 103"/>
            <p:cNvSpPr>
              <a:spLocks/>
            </p:cNvSpPr>
            <p:nvPr/>
          </p:nvSpPr>
          <p:spPr bwMode="invGray">
            <a:xfrm>
              <a:off x="3505" y="2391"/>
              <a:ext cx="12" cy="18"/>
            </a:xfrm>
            <a:custGeom>
              <a:avLst/>
              <a:gdLst>
                <a:gd name="T0" fmla="*/ 3 w 14"/>
                <a:gd name="T1" fmla="*/ 0 h 25"/>
                <a:gd name="T2" fmla="*/ 0 w 14"/>
                <a:gd name="T3" fmla="*/ 1 h 25"/>
                <a:gd name="T4" fmla="*/ 3 w 14"/>
                <a:gd name="T5" fmla="*/ 1 h 25"/>
                <a:gd name="T6" fmla="*/ 3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6" name="Freeform 104"/>
            <p:cNvSpPr>
              <a:spLocks/>
            </p:cNvSpPr>
            <p:nvPr/>
          </p:nvSpPr>
          <p:spPr bwMode="invGray">
            <a:xfrm>
              <a:off x="3477" y="2390"/>
              <a:ext cx="13" cy="18"/>
            </a:xfrm>
            <a:custGeom>
              <a:avLst/>
              <a:gdLst>
                <a:gd name="T0" fmla="*/ 6 w 14"/>
                <a:gd name="T1" fmla="*/ 0 h 25"/>
                <a:gd name="T2" fmla="*/ 0 w 14"/>
                <a:gd name="T3" fmla="*/ 1 h 25"/>
                <a:gd name="T4" fmla="*/ 7 w 14"/>
                <a:gd name="T5" fmla="*/ 1 h 25"/>
                <a:gd name="T6" fmla="*/ 6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7" name="Freeform 105"/>
            <p:cNvSpPr>
              <a:spLocks/>
            </p:cNvSpPr>
            <p:nvPr/>
          </p:nvSpPr>
          <p:spPr bwMode="invGray">
            <a:xfrm>
              <a:off x="3464" y="2411"/>
              <a:ext cx="12" cy="14"/>
            </a:xfrm>
            <a:custGeom>
              <a:avLst/>
              <a:gdLst>
                <a:gd name="T0" fmla="*/ 6 w 13"/>
                <a:gd name="T1" fmla="*/ 1 h 20"/>
                <a:gd name="T2" fmla="*/ 1 w 13"/>
                <a:gd name="T3" fmla="*/ 1 h 20"/>
                <a:gd name="T4" fmla="*/ 6 w 13"/>
                <a:gd name="T5" fmla="*/ 1 h 20"/>
                <a:gd name="T6" fmla="*/ 6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8" name="Freeform 106"/>
            <p:cNvSpPr>
              <a:spLocks/>
            </p:cNvSpPr>
            <p:nvPr/>
          </p:nvSpPr>
          <p:spPr bwMode="invGray">
            <a:xfrm>
              <a:off x="3436" y="2443"/>
              <a:ext cx="10" cy="14"/>
            </a:xfrm>
            <a:custGeom>
              <a:avLst/>
              <a:gdLst>
                <a:gd name="T0" fmla="*/ 2 w 13"/>
                <a:gd name="T1" fmla="*/ 1 h 20"/>
                <a:gd name="T2" fmla="*/ 1 w 13"/>
                <a:gd name="T3" fmla="*/ 1 h 20"/>
                <a:gd name="T4" fmla="*/ 2 w 13"/>
                <a:gd name="T5" fmla="*/ 1 h 20"/>
                <a:gd name="T6" fmla="*/ 2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09" name="Freeform 107"/>
            <p:cNvSpPr>
              <a:spLocks/>
            </p:cNvSpPr>
            <p:nvPr/>
          </p:nvSpPr>
          <p:spPr bwMode="invGray">
            <a:xfrm>
              <a:off x="3457" y="2430"/>
              <a:ext cx="12" cy="14"/>
            </a:xfrm>
            <a:custGeom>
              <a:avLst/>
              <a:gdLst>
                <a:gd name="T0" fmla="*/ 6 w 13"/>
                <a:gd name="T1" fmla="*/ 1 h 20"/>
                <a:gd name="T2" fmla="*/ 1 w 13"/>
                <a:gd name="T3" fmla="*/ 1 h 20"/>
                <a:gd name="T4" fmla="*/ 6 w 13"/>
                <a:gd name="T5" fmla="*/ 1 h 20"/>
                <a:gd name="T6" fmla="*/ 6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10" name="Freeform 108"/>
            <p:cNvSpPr>
              <a:spLocks/>
            </p:cNvSpPr>
            <p:nvPr/>
          </p:nvSpPr>
          <p:spPr bwMode="invGray">
            <a:xfrm>
              <a:off x="2614" y="1507"/>
              <a:ext cx="12" cy="14"/>
            </a:xfrm>
            <a:custGeom>
              <a:avLst/>
              <a:gdLst>
                <a:gd name="T0" fmla="*/ 6 w 13"/>
                <a:gd name="T1" fmla="*/ 1 h 20"/>
                <a:gd name="T2" fmla="*/ 1 w 13"/>
                <a:gd name="T3" fmla="*/ 1 h 20"/>
                <a:gd name="T4" fmla="*/ 6 w 13"/>
                <a:gd name="T5" fmla="*/ 1 h 20"/>
                <a:gd name="T6" fmla="*/ 6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11" name="Freeform 109"/>
            <p:cNvSpPr>
              <a:spLocks/>
            </p:cNvSpPr>
            <p:nvPr/>
          </p:nvSpPr>
          <p:spPr bwMode="invGray">
            <a:xfrm>
              <a:off x="2544" y="1475"/>
              <a:ext cx="12" cy="14"/>
            </a:xfrm>
            <a:custGeom>
              <a:avLst/>
              <a:gdLst>
                <a:gd name="T0" fmla="*/ 6 w 13"/>
                <a:gd name="T1" fmla="*/ 1 h 20"/>
                <a:gd name="T2" fmla="*/ 1 w 13"/>
                <a:gd name="T3" fmla="*/ 1 h 20"/>
                <a:gd name="T4" fmla="*/ 6 w 13"/>
                <a:gd name="T5" fmla="*/ 1 h 20"/>
                <a:gd name="T6" fmla="*/ 6 w 13"/>
                <a:gd name="T7" fmla="*/ 1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sp>
          <p:nvSpPr>
            <p:cNvPr id="17612" name="Freeform 110"/>
            <p:cNvSpPr>
              <a:spLocks/>
            </p:cNvSpPr>
            <p:nvPr/>
          </p:nvSpPr>
          <p:spPr bwMode="invGray">
            <a:xfrm>
              <a:off x="2270" y="1272"/>
              <a:ext cx="2370" cy="1537"/>
            </a:xfrm>
            <a:custGeom>
              <a:avLst/>
              <a:gdLst>
                <a:gd name="T0" fmla="*/ 2430 w 2060"/>
                <a:gd name="T1" fmla="*/ 291 h 1644"/>
                <a:gd name="T2" fmla="*/ 1791 w 2060"/>
                <a:gd name="T3" fmla="*/ 264 h 1644"/>
                <a:gd name="T4" fmla="*/ 848 w 2060"/>
                <a:gd name="T5" fmla="*/ 288 h 1644"/>
                <a:gd name="T6" fmla="*/ 249 w 2060"/>
                <a:gd name="T7" fmla="*/ 339 h 1644"/>
                <a:gd name="T8" fmla="*/ 64 w 2060"/>
                <a:gd name="T9" fmla="*/ 420 h 1644"/>
                <a:gd name="T10" fmla="*/ 781 w 2060"/>
                <a:gd name="T11" fmla="*/ 473 h 1644"/>
                <a:gd name="T12" fmla="*/ 1651 w 2060"/>
                <a:gd name="T13" fmla="*/ 465 h 1644"/>
                <a:gd name="T14" fmla="*/ 2132 w 2060"/>
                <a:gd name="T15" fmla="*/ 508 h 1644"/>
                <a:gd name="T16" fmla="*/ 2430 w 2060"/>
                <a:gd name="T17" fmla="*/ 646 h 1644"/>
                <a:gd name="T18" fmla="*/ 2675 w 2060"/>
                <a:gd name="T19" fmla="*/ 725 h 1644"/>
                <a:gd name="T20" fmla="*/ 3787 w 2060"/>
                <a:gd name="T21" fmla="*/ 702 h 1644"/>
                <a:gd name="T22" fmla="*/ 4391 w 2060"/>
                <a:gd name="T23" fmla="*/ 616 h 1644"/>
                <a:gd name="T24" fmla="*/ 4757 w 2060"/>
                <a:gd name="T25" fmla="*/ 514 h 1644"/>
                <a:gd name="T26" fmla="*/ 5367 w 2060"/>
                <a:gd name="T27" fmla="*/ 446 h 1644"/>
                <a:gd name="T28" fmla="*/ 4284 w 2060"/>
                <a:gd name="T29" fmla="*/ 382 h 1644"/>
                <a:gd name="T30" fmla="*/ 4391 w 2060"/>
                <a:gd name="T31" fmla="*/ 365 h 1644"/>
                <a:gd name="T32" fmla="*/ 5395 w 2060"/>
                <a:gd name="T33" fmla="*/ 409 h 1644"/>
                <a:gd name="T34" fmla="*/ 5905 w 2060"/>
                <a:gd name="T35" fmla="*/ 354 h 1644"/>
                <a:gd name="T36" fmla="*/ 5624 w 2060"/>
                <a:gd name="T37" fmla="*/ 341 h 1644"/>
                <a:gd name="T38" fmla="*/ 4997 w 2060"/>
                <a:gd name="T39" fmla="*/ 319 h 1644"/>
                <a:gd name="T40" fmla="*/ 6137 w 2060"/>
                <a:gd name="T41" fmla="*/ 340 h 1644"/>
                <a:gd name="T42" fmla="*/ 6966 w 2060"/>
                <a:gd name="T43" fmla="*/ 381 h 1644"/>
                <a:gd name="T44" fmla="*/ 7388 w 2060"/>
                <a:gd name="T45" fmla="*/ 461 h 1644"/>
                <a:gd name="T46" fmla="*/ 8644 w 2060"/>
                <a:gd name="T47" fmla="*/ 379 h 1644"/>
                <a:gd name="T48" fmla="*/ 9159 w 2060"/>
                <a:gd name="T49" fmla="*/ 458 h 1644"/>
                <a:gd name="T50" fmla="*/ 9181 w 2060"/>
                <a:gd name="T51" fmla="*/ 390 h 1644"/>
                <a:gd name="T52" fmla="*/ 9462 w 2060"/>
                <a:gd name="T53" fmla="*/ 357 h 1644"/>
                <a:gd name="T54" fmla="*/ 9589 w 2060"/>
                <a:gd name="T55" fmla="*/ 243 h 1644"/>
                <a:gd name="T56" fmla="*/ 9806 w 2060"/>
                <a:gd name="T57" fmla="*/ 236 h 1644"/>
                <a:gd name="T58" fmla="*/ 9910 w 2060"/>
                <a:gd name="T59" fmla="*/ 191 h 1644"/>
                <a:gd name="T60" fmla="*/ 9711 w 2060"/>
                <a:gd name="T61" fmla="*/ 101 h 1644"/>
                <a:gd name="T62" fmla="*/ 10213 w 2060"/>
                <a:gd name="T63" fmla="*/ 48 h 1644"/>
                <a:gd name="T64" fmla="*/ 10469 w 2060"/>
                <a:gd name="T65" fmla="*/ 93 h 1644"/>
                <a:gd name="T66" fmla="*/ 10444 w 2060"/>
                <a:gd name="T67" fmla="*/ 55 h 1644"/>
                <a:gd name="T68" fmla="*/ 10619 w 2060"/>
                <a:gd name="T69" fmla="*/ 22 h 1644"/>
                <a:gd name="T70" fmla="*/ 10958 w 2060"/>
                <a:gd name="T71" fmla="*/ 0 h 1644"/>
                <a:gd name="T72" fmla="*/ 9788 w 2060"/>
                <a:gd name="T73" fmla="*/ 28 h 1644"/>
                <a:gd name="T74" fmla="*/ 8509 w 2060"/>
                <a:gd name="T75" fmla="*/ 37 h 1644"/>
                <a:gd name="T76" fmla="*/ 7256 w 2060"/>
                <a:gd name="T77" fmla="*/ 14 h 1644"/>
                <a:gd name="T78" fmla="*/ 6081 w 2060"/>
                <a:gd name="T79" fmla="*/ 30 h 1644"/>
                <a:gd name="T80" fmla="*/ 5589 w 2060"/>
                <a:gd name="T81" fmla="*/ 76 h 1644"/>
                <a:gd name="T82" fmla="*/ 4978 w 2060"/>
                <a:gd name="T83" fmla="*/ 61 h 1644"/>
                <a:gd name="T84" fmla="*/ 4076 w 2060"/>
                <a:gd name="T85" fmla="*/ 81 h 1644"/>
                <a:gd name="T86" fmla="*/ 3586 w 2060"/>
                <a:gd name="T87" fmla="*/ 62 h 1644"/>
                <a:gd name="T88" fmla="*/ 1960 w 2060"/>
                <a:gd name="T89" fmla="*/ 111 h 1644"/>
                <a:gd name="T90" fmla="*/ 2883 w 2060"/>
                <a:gd name="T91" fmla="*/ 94 h 1644"/>
                <a:gd name="T92" fmla="*/ 3427 w 2060"/>
                <a:gd name="T93" fmla="*/ 122 h 1644"/>
                <a:gd name="T94" fmla="*/ 2386 w 2060"/>
                <a:gd name="T95" fmla="*/ 158 h 1644"/>
                <a:gd name="T96" fmla="*/ 1481 w 2060"/>
                <a:gd name="T97" fmla="*/ 185 h 1644"/>
                <a:gd name="T98" fmla="*/ 897 w 2060"/>
                <a:gd name="T99" fmla="*/ 238 h 1644"/>
                <a:gd name="T100" fmla="*/ 1524 w 2060"/>
                <a:gd name="T101" fmla="*/ 247 h 1644"/>
                <a:gd name="T102" fmla="*/ 2047 w 2060"/>
                <a:gd name="T103" fmla="*/ 255 h 1644"/>
                <a:gd name="T104" fmla="*/ 2650 w 2060"/>
                <a:gd name="T105" fmla="*/ 264 h 1644"/>
                <a:gd name="T106" fmla="*/ 2619 w 2060"/>
                <a:gd name="T107" fmla="*/ 229 h 1644"/>
                <a:gd name="T108" fmla="*/ 3186 w 2060"/>
                <a:gd name="T109" fmla="*/ 245 h 1644"/>
                <a:gd name="T110" fmla="*/ 3687 w 2060"/>
                <a:gd name="T111" fmla="*/ 208 h 1644"/>
                <a:gd name="T112" fmla="*/ 4154 w 2060"/>
                <a:gd name="T113" fmla="*/ 214 h 1644"/>
                <a:gd name="T114" fmla="*/ 3433 w 2060"/>
                <a:gd name="T115" fmla="*/ 266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60"/>
                <a:gd name="T175" fmla="*/ 0 h 1644"/>
                <a:gd name="T176" fmla="*/ 2060 w 2060"/>
                <a:gd name="T177" fmla="*/ 1644 h 16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chemeClr val="tx1">
                <a:alpha val="20000"/>
              </a:schemeClr>
            </a:solidFill>
            <a:ln w="12700">
              <a:noFill/>
              <a:prstDash val="dash"/>
              <a:round/>
              <a:headEnd/>
              <a:tailEnd/>
            </a:ln>
          </p:spPr>
          <p:txBody>
            <a:bodyPr/>
            <a:lstStyle/>
            <a:p>
              <a:pPr eaLnBrk="0" hangingPunct="0"/>
              <a:endParaRPr lang="zh-CN" altLang="en-US"/>
            </a:p>
          </p:txBody>
        </p:sp>
      </p:grpSp>
      <p:sp>
        <p:nvSpPr>
          <p:cNvPr id="121967" name="AutoShape 111"/>
          <p:cNvSpPr>
            <a:spLocks noChangeArrowheads="1"/>
          </p:cNvSpPr>
          <p:nvPr/>
        </p:nvSpPr>
        <p:spPr bwMode="gray">
          <a:xfrm>
            <a:off x="3595688" y="3398838"/>
            <a:ext cx="2247900" cy="1292225"/>
          </a:xfrm>
          <a:prstGeom prst="triangle">
            <a:avLst>
              <a:gd name="adj" fmla="val 50000"/>
            </a:avLst>
          </a:prstGeom>
          <a:gradFill rotWithShape="1">
            <a:gsLst>
              <a:gs pos="0">
                <a:schemeClr val="accent2">
                  <a:alpha val="80000"/>
                </a:schemeClr>
              </a:gs>
              <a:gs pos="100000">
                <a:schemeClr val="accent2">
                  <a:gamma/>
                  <a:tint val="0"/>
                  <a:invGamma/>
                  <a:alpha val="0"/>
                </a:schemeClr>
              </a:gs>
            </a:gsLst>
            <a:lin ang="5400000" scaled="1"/>
          </a:gradFill>
          <a:ln w="9525">
            <a:noFill/>
            <a:miter lim="800000"/>
            <a:headEnd/>
            <a:tailEnd/>
          </a:ln>
          <a:effectLst/>
        </p:spPr>
        <p:txBody>
          <a:bodyPr wrap="none" anchor="ctr"/>
          <a:lstStyle/>
          <a:p>
            <a:pPr eaLnBrk="0" hangingPunct="0">
              <a:defRPr/>
            </a:pPr>
            <a:endParaRPr lang="zh-CN" altLang="en-US"/>
          </a:p>
        </p:txBody>
      </p:sp>
      <p:sp>
        <p:nvSpPr>
          <p:cNvPr id="121968" name="AutoShape 112"/>
          <p:cNvSpPr>
            <a:spLocks noChangeArrowheads="1"/>
          </p:cNvSpPr>
          <p:nvPr/>
        </p:nvSpPr>
        <p:spPr bwMode="gray">
          <a:xfrm>
            <a:off x="1100138" y="3381375"/>
            <a:ext cx="2276475" cy="1311275"/>
          </a:xfrm>
          <a:prstGeom prst="triangle">
            <a:avLst>
              <a:gd name="adj" fmla="val 50000"/>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pPr eaLnBrk="0" hangingPunct="0">
              <a:defRPr/>
            </a:pPr>
            <a:endParaRPr lang="zh-CN" altLang="en-US"/>
          </a:p>
        </p:txBody>
      </p:sp>
      <p:sp>
        <p:nvSpPr>
          <p:cNvPr id="121969" name="AutoShape 113"/>
          <p:cNvSpPr>
            <a:spLocks noChangeArrowheads="1"/>
          </p:cNvSpPr>
          <p:nvPr/>
        </p:nvSpPr>
        <p:spPr bwMode="gray">
          <a:xfrm>
            <a:off x="6072188" y="3352800"/>
            <a:ext cx="2276475" cy="1350963"/>
          </a:xfrm>
          <a:prstGeom prst="triangle">
            <a:avLst>
              <a:gd name="adj" fmla="val 50000"/>
            </a:avLst>
          </a:prstGeom>
          <a:gradFill rotWithShape="1">
            <a:gsLst>
              <a:gs pos="0">
                <a:schemeClr val="folHlink">
                  <a:alpha val="80000"/>
                </a:schemeClr>
              </a:gs>
              <a:gs pos="100000">
                <a:schemeClr val="folHlink">
                  <a:gamma/>
                  <a:tint val="0"/>
                  <a:invGamma/>
                  <a:alpha val="0"/>
                </a:schemeClr>
              </a:gs>
            </a:gsLst>
            <a:lin ang="5400000" scaled="1"/>
          </a:gradFill>
          <a:ln w="9525">
            <a:noFill/>
            <a:miter lim="800000"/>
            <a:headEnd/>
            <a:tailEnd/>
          </a:ln>
          <a:effectLst/>
        </p:spPr>
        <p:txBody>
          <a:bodyPr wrap="none" anchor="ctr"/>
          <a:lstStyle/>
          <a:p>
            <a:pPr eaLnBrk="0" hangingPunct="0">
              <a:defRPr/>
            </a:pPr>
            <a:endParaRPr lang="zh-CN" altLang="en-US"/>
          </a:p>
        </p:txBody>
      </p:sp>
      <p:grpSp>
        <p:nvGrpSpPr>
          <p:cNvPr id="17416" name="Group 114"/>
          <p:cNvGrpSpPr>
            <a:grpSpLocks/>
          </p:cNvGrpSpPr>
          <p:nvPr/>
        </p:nvGrpSpPr>
        <p:grpSpPr bwMode="auto">
          <a:xfrm>
            <a:off x="6081713" y="4156075"/>
            <a:ext cx="2270125" cy="1968500"/>
            <a:chOff x="645" y="2510"/>
            <a:chExt cx="2087" cy="1810"/>
          </a:xfrm>
        </p:grpSpPr>
        <p:pic>
          <p:nvPicPr>
            <p:cNvPr id="17479" name="Picture 115" descr="aa"/>
            <p:cNvPicPr>
              <a:picLocks noChangeAspect="1" noChangeArrowheads="1"/>
            </p:cNvPicPr>
            <p:nvPr/>
          </p:nvPicPr>
          <p:blipFill>
            <a:blip r:embed="rId2"/>
            <a:srcRect t="49687"/>
            <a:stretch>
              <a:fillRect/>
            </a:stretch>
          </p:blipFill>
          <p:spPr bwMode="gray">
            <a:xfrm>
              <a:off x="645" y="3012"/>
              <a:ext cx="2087" cy="1048"/>
            </a:xfrm>
            <a:prstGeom prst="rect">
              <a:avLst/>
            </a:prstGeom>
            <a:noFill/>
            <a:ln w="9525">
              <a:noFill/>
              <a:miter lim="800000"/>
              <a:headEnd/>
              <a:tailEnd/>
            </a:ln>
          </p:spPr>
        </p:pic>
        <p:sp>
          <p:nvSpPr>
            <p:cNvPr id="17480" name="Freeform 116"/>
            <p:cNvSpPr>
              <a:spLocks/>
            </p:cNvSpPr>
            <p:nvPr/>
          </p:nvSpPr>
          <p:spPr bwMode="gray">
            <a:xfrm>
              <a:off x="657" y="3004"/>
              <a:ext cx="2072" cy="1061"/>
            </a:xfrm>
            <a:custGeom>
              <a:avLst/>
              <a:gdLst>
                <a:gd name="T0" fmla="*/ 0 w 2072"/>
                <a:gd name="T1" fmla="*/ 0 h 1040"/>
                <a:gd name="T2" fmla="*/ 683 w 2072"/>
                <a:gd name="T3" fmla="*/ 8 h 1040"/>
                <a:gd name="T4" fmla="*/ 1023 w 2072"/>
                <a:gd name="T5" fmla="*/ 448 h 1040"/>
                <a:gd name="T6" fmla="*/ 1377 w 2072"/>
                <a:gd name="T7" fmla="*/ 7 h 1040"/>
                <a:gd name="T8" fmla="*/ 2072 w 2072"/>
                <a:gd name="T9" fmla="*/ 0 h 1040"/>
                <a:gd name="T10" fmla="*/ 1038 w 2072"/>
                <a:gd name="T11" fmla="*/ 1322 h 1040"/>
                <a:gd name="T12" fmla="*/ 0 w 2072"/>
                <a:gd name="T13" fmla="*/ 0 h 1040"/>
                <a:gd name="T14" fmla="*/ 0 60000 65536"/>
                <a:gd name="T15" fmla="*/ 0 60000 65536"/>
                <a:gd name="T16" fmla="*/ 0 60000 65536"/>
                <a:gd name="T17" fmla="*/ 0 60000 65536"/>
                <a:gd name="T18" fmla="*/ 0 60000 65536"/>
                <a:gd name="T19" fmla="*/ 0 60000 65536"/>
                <a:gd name="T20" fmla="*/ 0 60000 65536"/>
                <a:gd name="T21" fmla="*/ 0 w 2072"/>
                <a:gd name="T22" fmla="*/ 0 h 1040"/>
                <a:gd name="T23" fmla="*/ 2072 w 2072"/>
                <a:gd name="T24" fmla="*/ 1040 h 10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72" h="1040">
                  <a:moveTo>
                    <a:pt x="0" y="0"/>
                  </a:moveTo>
                  <a:cubicBezTo>
                    <a:pt x="345" y="0"/>
                    <a:pt x="683" y="8"/>
                    <a:pt x="683" y="8"/>
                  </a:cubicBezTo>
                  <a:cubicBezTo>
                    <a:pt x="683" y="248"/>
                    <a:pt x="907" y="352"/>
                    <a:pt x="1023" y="352"/>
                  </a:cubicBezTo>
                  <a:cubicBezTo>
                    <a:pt x="1139" y="352"/>
                    <a:pt x="1377" y="280"/>
                    <a:pt x="1377" y="7"/>
                  </a:cubicBezTo>
                  <a:lnTo>
                    <a:pt x="2072" y="0"/>
                  </a:lnTo>
                  <a:cubicBezTo>
                    <a:pt x="2072" y="730"/>
                    <a:pt x="1418" y="1040"/>
                    <a:pt x="1038" y="1040"/>
                  </a:cubicBezTo>
                  <a:cubicBezTo>
                    <a:pt x="658" y="1040"/>
                    <a:pt x="0" y="756"/>
                    <a:pt x="0" y="0"/>
                  </a:cubicBezTo>
                  <a:close/>
                </a:path>
              </a:pathLst>
            </a:custGeom>
            <a:solidFill>
              <a:schemeClr val="folHlink">
                <a:alpha val="59999"/>
              </a:schemeClr>
            </a:solidFill>
            <a:ln w="9525">
              <a:solidFill>
                <a:srgbClr val="231F2D">
                  <a:alpha val="50195"/>
                </a:srgbClr>
              </a:solidFill>
              <a:round/>
              <a:headEnd/>
              <a:tailEnd/>
            </a:ln>
          </p:spPr>
          <p:txBody>
            <a:bodyPr wrap="none" anchor="ctr"/>
            <a:lstStyle/>
            <a:p>
              <a:pPr eaLnBrk="0" hangingPunct="0"/>
              <a:endParaRPr lang="zh-CN" altLang="en-US"/>
            </a:p>
          </p:txBody>
        </p:sp>
        <p:grpSp>
          <p:nvGrpSpPr>
            <p:cNvPr id="17481" name="Group 117"/>
            <p:cNvGrpSpPr>
              <a:grpSpLocks/>
            </p:cNvGrpSpPr>
            <p:nvPr/>
          </p:nvGrpSpPr>
          <p:grpSpPr bwMode="auto">
            <a:xfrm rot="3173304" flipV="1">
              <a:off x="406" y="3460"/>
              <a:ext cx="1435" cy="286"/>
              <a:chOff x="1565" y="2568"/>
              <a:chExt cx="1118" cy="279"/>
            </a:xfrm>
          </p:grpSpPr>
          <p:sp>
            <p:nvSpPr>
              <p:cNvPr id="17502" name="AutoShape 118"/>
              <p:cNvSpPr>
                <a:spLocks noChangeArrowheads="1"/>
              </p:cNvSpPr>
              <p:nvPr/>
            </p:nvSpPr>
            <p:spPr bwMode="white">
              <a:xfrm rot="5263130">
                <a:off x="1859" y="2274"/>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503" name="AutoShape 119"/>
              <p:cNvSpPr>
                <a:spLocks noChangeArrowheads="1"/>
              </p:cNvSpPr>
              <p:nvPr/>
            </p:nvSpPr>
            <p:spPr bwMode="white">
              <a:xfrm rot="6078281">
                <a:off x="1995" y="2274"/>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504" name="AutoShape 120"/>
              <p:cNvSpPr>
                <a:spLocks noChangeArrowheads="1"/>
              </p:cNvSpPr>
              <p:nvPr/>
            </p:nvSpPr>
            <p:spPr bwMode="white">
              <a:xfrm rot="6373927">
                <a:off x="2071" y="2296"/>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505" name="AutoShape 121"/>
              <p:cNvSpPr>
                <a:spLocks noChangeArrowheads="1"/>
              </p:cNvSpPr>
              <p:nvPr/>
            </p:nvSpPr>
            <p:spPr bwMode="white">
              <a:xfrm rot="6906312">
                <a:off x="2161" y="2326"/>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grpSp>
        <p:sp>
          <p:nvSpPr>
            <p:cNvPr id="121978" name="WordArt 122"/>
            <p:cNvSpPr>
              <a:spLocks noChangeArrowheads="1" noChangeShapeType="1" noTextEdit="1"/>
            </p:cNvSpPr>
            <p:nvPr/>
          </p:nvSpPr>
          <p:spPr bwMode="gray">
            <a:xfrm>
              <a:off x="1021" y="2824"/>
              <a:ext cx="1345" cy="896"/>
            </a:xfrm>
            <a:prstGeom prst="rect">
              <a:avLst/>
            </a:prstGeom>
          </p:spPr>
          <p:txBody>
            <a:bodyPr spcFirstLastPara="1" wrap="none" fromWordArt="1">
              <a:prstTxWarp prst="textArchDown">
                <a:avLst>
                  <a:gd name="adj" fmla="val 113873"/>
                </a:avLst>
              </a:prstTxWarp>
            </a:bodyPr>
            <a:lstStyle/>
            <a:p>
              <a:pPr algn="ctr" eaLnBrk="0" hangingPunct="0">
                <a:defRPr/>
              </a:pPr>
              <a:r>
                <a:rPr lang="en-US" altLang="zh-CN" sz="2000" kern="10">
                  <a:ln w="6350">
                    <a:solidFill>
                      <a:srgbClr val="FFFFFF"/>
                    </a:solidFill>
                    <a:round/>
                    <a:headEnd/>
                    <a:tailEnd/>
                  </a:ln>
                  <a:solidFill>
                    <a:srgbClr val="FFFFFF"/>
                  </a:solidFill>
                  <a:latin typeface="Arial"/>
                  <a:ea typeface="+mn-ea"/>
                  <a:cs typeface="Arial"/>
                </a:rPr>
                <a:t>0-9</a:t>
              </a:r>
              <a:r>
                <a:rPr lang="zh-CN" altLang="en-US" sz="2000" kern="10">
                  <a:ln w="6350">
                    <a:solidFill>
                      <a:srgbClr val="FFFFFF"/>
                    </a:solidFill>
                    <a:round/>
                    <a:headEnd/>
                    <a:tailEnd/>
                  </a:ln>
                  <a:solidFill>
                    <a:srgbClr val="FFFFFF"/>
                  </a:solidFill>
                  <a:latin typeface="Arial"/>
                  <a:ea typeface="+mn-ea"/>
                  <a:cs typeface="Arial"/>
                </a:rPr>
                <a:t>和</a:t>
              </a:r>
              <a:r>
                <a:rPr lang="en-US" altLang="zh-CN" sz="2000" kern="10">
                  <a:ln w="6350">
                    <a:solidFill>
                      <a:srgbClr val="FFFFFF"/>
                    </a:solidFill>
                    <a:round/>
                    <a:headEnd/>
                    <a:tailEnd/>
                  </a:ln>
                  <a:solidFill>
                    <a:srgbClr val="FFFFFF"/>
                  </a:solidFill>
                  <a:latin typeface="Arial"/>
                  <a:ea typeface="+mn-ea"/>
                  <a:cs typeface="Arial"/>
                </a:rPr>
                <a:t>A-F16</a:t>
              </a:r>
              <a:r>
                <a:rPr lang="zh-CN" altLang="en-US" sz="2000" kern="10">
                  <a:ln w="6350">
                    <a:solidFill>
                      <a:srgbClr val="FFFFFF"/>
                    </a:solidFill>
                    <a:round/>
                    <a:headEnd/>
                    <a:tailEnd/>
                  </a:ln>
                  <a:solidFill>
                    <a:srgbClr val="FFFFFF"/>
                  </a:solidFill>
                  <a:latin typeface="Arial"/>
                  <a:ea typeface="+mn-ea"/>
                  <a:cs typeface="Arial"/>
                </a:rPr>
                <a:t>个字符表示</a:t>
              </a:r>
              <a:r>
                <a:rPr lang="en-US" altLang="zh-CN" sz="2000" kern="10">
                  <a:ln w="6350">
                    <a:solidFill>
                      <a:srgbClr val="FFFFFF"/>
                    </a:solidFill>
                    <a:round/>
                    <a:headEnd/>
                    <a:tailEnd/>
                  </a:ln>
                  <a:solidFill>
                    <a:srgbClr val="FFFFFF"/>
                  </a:solidFill>
                  <a:latin typeface="Arial"/>
                  <a:ea typeface="+mn-ea"/>
                  <a:cs typeface="Arial"/>
                </a:rPr>
                <a:t>,</a:t>
              </a:r>
              <a:r>
                <a:rPr lang="zh-CN" altLang="en-US" sz="2000" kern="10">
                  <a:ln w="6350">
                    <a:solidFill>
                      <a:srgbClr val="FFFFFF"/>
                    </a:solidFill>
                    <a:round/>
                    <a:headEnd/>
                    <a:tailEnd/>
                  </a:ln>
                  <a:solidFill>
                    <a:srgbClr val="FFFFFF"/>
                  </a:solidFill>
                  <a:latin typeface="Arial"/>
                  <a:ea typeface="+mn-ea"/>
                  <a:cs typeface="Arial"/>
                </a:rPr>
                <a:t>基数是</a:t>
              </a:r>
              <a:r>
                <a:rPr lang="en-US" altLang="zh-CN" sz="2000" kern="10">
                  <a:ln w="6350">
                    <a:solidFill>
                      <a:srgbClr val="FFFFFF"/>
                    </a:solidFill>
                    <a:round/>
                    <a:headEnd/>
                    <a:tailEnd/>
                  </a:ln>
                  <a:solidFill>
                    <a:srgbClr val="FFFFFF"/>
                  </a:solidFill>
                  <a:latin typeface="Arial"/>
                  <a:ea typeface="+mn-ea"/>
                  <a:cs typeface="Arial"/>
                </a:rPr>
                <a:t>16</a:t>
              </a:r>
              <a:endParaRPr lang="zh-CN" altLang="en-US" sz="2000" kern="10">
                <a:ln w="6350">
                  <a:solidFill>
                    <a:srgbClr val="FFFFFF"/>
                  </a:solidFill>
                  <a:round/>
                  <a:headEnd/>
                  <a:tailEnd/>
                </a:ln>
                <a:solidFill>
                  <a:srgbClr val="FFFFFF"/>
                </a:solidFill>
                <a:latin typeface="Arial"/>
                <a:ea typeface="+mn-ea"/>
                <a:cs typeface="Arial"/>
              </a:endParaRPr>
            </a:p>
          </p:txBody>
        </p:sp>
        <p:grpSp>
          <p:nvGrpSpPr>
            <p:cNvPr id="17483" name="Group 123"/>
            <p:cNvGrpSpPr>
              <a:grpSpLocks/>
            </p:cNvGrpSpPr>
            <p:nvPr/>
          </p:nvGrpSpPr>
          <p:grpSpPr bwMode="auto">
            <a:xfrm>
              <a:off x="1201" y="2510"/>
              <a:ext cx="984" cy="980"/>
              <a:chOff x="688" y="2475"/>
              <a:chExt cx="1206" cy="1198"/>
            </a:xfrm>
          </p:grpSpPr>
          <p:sp>
            <p:nvSpPr>
              <p:cNvPr id="121980" name="Oval 124"/>
              <p:cNvSpPr>
                <a:spLocks noChangeArrowheads="1"/>
              </p:cNvSpPr>
              <p:nvPr/>
            </p:nvSpPr>
            <p:spPr bwMode="gray">
              <a:xfrm>
                <a:off x="767" y="2537"/>
                <a:ext cx="1050" cy="105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0" hangingPunct="0">
                  <a:defRPr/>
                </a:pPr>
                <a:endParaRPr lang="zh-CN" altLang="en-US"/>
              </a:p>
            </p:txBody>
          </p:sp>
          <p:sp>
            <p:nvSpPr>
              <p:cNvPr id="17485" name="Oval 125"/>
              <p:cNvSpPr>
                <a:spLocks noChangeArrowheads="1"/>
              </p:cNvSpPr>
              <p:nvPr/>
            </p:nvSpPr>
            <p:spPr bwMode="gray">
              <a:xfrm>
                <a:off x="766" y="2538"/>
                <a:ext cx="1051" cy="1053"/>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pPr eaLnBrk="0" hangingPunct="0"/>
                <a:endParaRPr lang="zh-CN" altLang="en-US"/>
              </a:p>
            </p:txBody>
          </p:sp>
          <p:pic>
            <p:nvPicPr>
              <p:cNvPr id="17486" name="Picture 126" descr="circuler_1"/>
              <p:cNvPicPr>
                <a:picLocks noChangeAspect="1" noChangeArrowheads="1"/>
              </p:cNvPicPr>
              <p:nvPr/>
            </p:nvPicPr>
            <p:blipFill>
              <a:blip r:embed="rId3"/>
              <a:srcRect/>
              <a:stretch>
                <a:fillRect/>
              </a:stretch>
            </p:blipFill>
            <p:spPr bwMode="gray">
              <a:xfrm>
                <a:off x="688" y="2475"/>
                <a:ext cx="1206" cy="1196"/>
              </a:xfrm>
              <a:prstGeom prst="rect">
                <a:avLst/>
              </a:prstGeom>
              <a:noFill/>
              <a:ln w="9525">
                <a:noFill/>
                <a:miter lim="800000"/>
                <a:headEnd/>
                <a:tailEnd/>
              </a:ln>
            </p:spPr>
          </p:pic>
          <p:sp>
            <p:nvSpPr>
              <p:cNvPr id="121983" name="Oval 127"/>
              <p:cNvSpPr>
                <a:spLocks noChangeArrowheads="1"/>
              </p:cNvSpPr>
              <p:nvPr/>
            </p:nvSpPr>
            <p:spPr bwMode="gray">
              <a:xfrm>
                <a:off x="688" y="2475"/>
                <a:ext cx="1198" cy="1198"/>
              </a:xfrm>
              <a:prstGeom prst="ellipse">
                <a:avLst/>
              </a:prstGeom>
              <a:gradFill rotWithShape="1">
                <a:gsLst>
                  <a:gs pos="0">
                    <a:srgbClr val="DDDDDD">
                      <a:gamma/>
                      <a:shade val="26275"/>
                      <a:invGamma/>
                      <a:alpha val="89999"/>
                    </a:srgbClr>
                  </a:gs>
                  <a:gs pos="50000">
                    <a:srgbClr val="DDDDDD">
                      <a:alpha val="45000"/>
                    </a:srgbClr>
                  </a:gs>
                  <a:gs pos="100000">
                    <a:srgbClr val="DDDDDD">
                      <a:gamma/>
                      <a:shade val="26275"/>
                      <a:invGamma/>
                      <a:alpha val="89999"/>
                    </a:srgbClr>
                  </a:gs>
                </a:gsLst>
                <a:lin ang="5400000" scaled="1"/>
              </a:gradFill>
              <a:ln w="9525" algn="ctr">
                <a:noFill/>
                <a:round/>
                <a:headEnd/>
                <a:tailEnd/>
              </a:ln>
              <a:effectLst/>
            </p:spPr>
            <p:txBody>
              <a:bodyPr wrap="none" anchor="ctr"/>
              <a:lstStyle/>
              <a:p>
                <a:pPr eaLnBrk="0" hangingPunct="0">
                  <a:defRPr/>
                </a:pPr>
                <a:endParaRPr lang="zh-CN" altLang="en-US"/>
              </a:p>
            </p:txBody>
          </p:sp>
          <p:sp>
            <p:nvSpPr>
              <p:cNvPr id="17490" name="Freeform 128"/>
              <p:cNvSpPr>
                <a:spLocks/>
              </p:cNvSpPr>
              <p:nvPr/>
            </p:nvSpPr>
            <p:spPr bwMode="gray">
              <a:xfrm>
                <a:off x="811" y="2498"/>
                <a:ext cx="942" cy="417"/>
              </a:xfrm>
              <a:custGeom>
                <a:avLst/>
                <a:gdLst>
                  <a:gd name="T0" fmla="*/ 22 w 1321"/>
                  <a:gd name="T1" fmla="*/ 1 h 712"/>
                  <a:gd name="T2" fmla="*/ 23 w 1321"/>
                  <a:gd name="T3" fmla="*/ 1 h 712"/>
                  <a:gd name="T4" fmla="*/ 23 w 1321"/>
                  <a:gd name="T5" fmla="*/ 1 h 712"/>
                  <a:gd name="T6" fmla="*/ 23 w 1321"/>
                  <a:gd name="T7" fmla="*/ 1 h 712"/>
                  <a:gd name="T8" fmla="*/ 22 w 1321"/>
                  <a:gd name="T9" fmla="*/ 1 h 712"/>
                  <a:gd name="T10" fmla="*/ 22 w 1321"/>
                  <a:gd name="T11" fmla="*/ 1 h 712"/>
                  <a:gd name="T12" fmla="*/ 21 w 1321"/>
                  <a:gd name="T13" fmla="*/ 1 h 712"/>
                  <a:gd name="T14" fmla="*/ 21 w 1321"/>
                  <a:gd name="T15" fmla="*/ 1 h 712"/>
                  <a:gd name="T16" fmla="*/ 20 w 1321"/>
                  <a:gd name="T17" fmla="*/ 1 h 712"/>
                  <a:gd name="T18" fmla="*/ 19 w 1321"/>
                  <a:gd name="T19" fmla="*/ 1 h 712"/>
                  <a:gd name="T20" fmla="*/ 17 w 1321"/>
                  <a:gd name="T21" fmla="*/ 1 h 712"/>
                  <a:gd name="T22" fmla="*/ 17 w 1321"/>
                  <a:gd name="T23" fmla="*/ 1 h 712"/>
                  <a:gd name="T24" fmla="*/ 16 w 1321"/>
                  <a:gd name="T25" fmla="*/ 1 h 712"/>
                  <a:gd name="T26" fmla="*/ 14 w 1321"/>
                  <a:gd name="T27" fmla="*/ 1 h 712"/>
                  <a:gd name="T28" fmla="*/ 14 w 1321"/>
                  <a:gd name="T29" fmla="*/ 1 h 712"/>
                  <a:gd name="T30" fmla="*/ 8 w 1321"/>
                  <a:gd name="T31" fmla="*/ 1 h 712"/>
                  <a:gd name="T32" fmla="*/ 8 w 1321"/>
                  <a:gd name="T33" fmla="*/ 1 h 712"/>
                  <a:gd name="T34" fmla="*/ 7 w 1321"/>
                  <a:gd name="T35" fmla="*/ 1 h 712"/>
                  <a:gd name="T36" fmla="*/ 6 w 1321"/>
                  <a:gd name="T37" fmla="*/ 1 h 712"/>
                  <a:gd name="T38" fmla="*/ 5 w 1321"/>
                  <a:gd name="T39" fmla="*/ 1 h 712"/>
                  <a:gd name="T40" fmla="*/ 4 w 1321"/>
                  <a:gd name="T41" fmla="*/ 1 h 712"/>
                  <a:gd name="T42" fmla="*/ 3 w 1321"/>
                  <a:gd name="T43" fmla="*/ 1 h 712"/>
                  <a:gd name="T44" fmla="*/ 3 w 1321"/>
                  <a:gd name="T45" fmla="*/ 1 h 712"/>
                  <a:gd name="T46" fmla="*/ 2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3 w 1321"/>
                  <a:gd name="T69" fmla="*/ 1 h 712"/>
                  <a:gd name="T70" fmla="*/ 4 w 1321"/>
                  <a:gd name="T71" fmla="*/ 1 h 712"/>
                  <a:gd name="T72" fmla="*/ 5 w 1321"/>
                  <a:gd name="T73" fmla="*/ 1 h 712"/>
                  <a:gd name="T74" fmla="*/ 6 w 1321"/>
                  <a:gd name="T75" fmla="*/ 1 h 712"/>
                  <a:gd name="T76" fmla="*/ 7 w 1321"/>
                  <a:gd name="T77" fmla="*/ 1 h 712"/>
                  <a:gd name="T78" fmla="*/ 9 w 1321"/>
                  <a:gd name="T79" fmla="*/ 1 h 712"/>
                  <a:gd name="T80" fmla="*/ 10 w 1321"/>
                  <a:gd name="T81" fmla="*/ 1 h 712"/>
                  <a:gd name="T82" fmla="*/ 11 w 1321"/>
                  <a:gd name="T83" fmla="*/ 0 h 712"/>
                  <a:gd name="T84" fmla="*/ 11 w 1321"/>
                  <a:gd name="T85" fmla="*/ 0 h 712"/>
                  <a:gd name="T86" fmla="*/ 14 w 1321"/>
                  <a:gd name="T87" fmla="*/ 1 h 712"/>
                  <a:gd name="T88" fmla="*/ 15 w 1321"/>
                  <a:gd name="T89" fmla="*/ 1 h 712"/>
                  <a:gd name="T90" fmla="*/ 16 w 1321"/>
                  <a:gd name="T91" fmla="*/ 1 h 712"/>
                  <a:gd name="T92" fmla="*/ 17 w 1321"/>
                  <a:gd name="T93" fmla="*/ 1 h 712"/>
                  <a:gd name="T94" fmla="*/ 19 w 1321"/>
                  <a:gd name="T95" fmla="*/ 1 h 712"/>
                  <a:gd name="T96" fmla="*/ 20 w 1321"/>
                  <a:gd name="T97" fmla="*/ 1 h 712"/>
                  <a:gd name="T98" fmla="*/ 21 w 1321"/>
                  <a:gd name="T99" fmla="*/ 1 h 712"/>
                  <a:gd name="T100" fmla="*/ 22 w 1321"/>
                  <a:gd name="T101" fmla="*/ 1 h 712"/>
                  <a:gd name="T102" fmla="*/ 22 w 1321"/>
                  <a:gd name="T103" fmla="*/ 1 h 712"/>
                  <a:gd name="T104" fmla="*/ 22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BDBDB"/>
                  </a:gs>
                </a:gsLst>
                <a:lin ang="5400000" scaled="1"/>
              </a:gradFill>
              <a:ln w="0">
                <a:noFill/>
                <a:round/>
                <a:headEnd/>
                <a:tailEnd/>
              </a:ln>
            </p:spPr>
            <p:txBody>
              <a:bodyPr/>
              <a:lstStyle/>
              <a:p>
                <a:pPr eaLnBrk="0" hangingPunct="0"/>
                <a:endParaRPr lang="zh-CN" altLang="en-US"/>
              </a:p>
            </p:txBody>
          </p:sp>
          <p:grpSp>
            <p:nvGrpSpPr>
              <p:cNvPr id="17491" name="Group 129"/>
              <p:cNvGrpSpPr>
                <a:grpSpLocks/>
              </p:cNvGrpSpPr>
              <p:nvPr/>
            </p:nvGrpSpPr>
            <p:grpSpPr bwMode="auto">
              <a:xfrm rot="-1297425" flipH="1" flipV="1">
                <a:off x="786" y="3426"/>
                <a:ext cx="957" cy="242"/>
                <a:chOff x="2532" y="1051"/>
                <a:chExt cx="893" cy="246"/>
              </a:xfrm>
            </p:grpSpPr>
            <p:grpSp>
              <p:nvGrpSpPr>
                <p:cNvPr id="17492" name="Group 130"/>
                <p:cNvGrpSpPr>
                  <a:grpSpLocks/>
                </p:cNvGrpSpPr>
                <p:nvPr/>
              </p:nvGrpSpPr>
              <p:grpSpPr bwMode="auto">
                <a:xfrm>
                  <a:off x="2532" y="1051"/>
                  <a:ext cx="743" cy="185"/>
                  <a:chOff x="1565" y="2568"/>
                  <a:chExt cx="1118" cy="279"/>
                </a:xfrm>
              </p:grpSpPr>
              <p:sp>
                <p:nvSpPr>
                  <p:cNvPr id="17498" name="AutoShape 13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99" name="AutoShape 13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500" name="AutoShape 13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501" name="AutoShape 13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17493" name="Group 135"/>
                <p:cNvGrpSpPr>
                  <a:grpSpLocks/>
                </p:cNvGrpSpPr>
                <p:nvPr/>
              </p:nvGrpSpPr>
              <p:grpSpPr bwMode="auto">
                <a:xfrm rot="1353540">
                  <a:off x="2682" y="1111"/>
                  <a:ext cx="743" cy="186"/>
                  <a:chOff x="1565" y="2568"/>
                  <a:chExt cx="1118" cy="279"/>
                </a:xfrm>
              </p:grpSpPr>
              <p:sp>
                <p:nvSpPr>
                  <p:cNvPr id="17494" name="AutoShape 13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95" name="AutoShape 13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96" name="AutoShape 13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97" name="AutoShape 139"/>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grpSp>
        <p:nvGrpSpPr>
          <p:cNvPr id="17417" name="Group 140"/>
          <p:cNvGrpSpPr>
            <a:grpSpLocks/>
          </p:cNvGrpSpPr>
          <p:nvPr/>
        </p:nvGrpSpPr>
        <p:grpSpPr bwMode="auto">
          <a:xfrm>
            <a:off x="1093788" y="4156075"/>
            <a:ext cx="2270125" cy="1968500"/>
            <a:chOff x="645" y="2510"/>
            <a:chExt cx="2087" cy="1810"/>
          </a:xfrm>
        </p:grpSpPr>
        <p:pic>
          <p:nvPicPr>
            <p:cNvPr id="17452" name="Picture 141" descr="aa"/>
            <p:cNvPicPr>
              <a:picLocks noChangeAspect="1" noChangeArrowheads="1"/>
            </p:cNvPicPr>
            <p:nvPr/>
          </p:nvPicPr>
          <p:blipFill>
            <a:blip r:embed="rId2"/>
            <a:srcRect t="49687"/>
            <a:stretch>
              <a:fillRect/>
            </a:stretch>
          </p:blipFill>
          <p:spPr bwMode="gray">
            <a:xfrm>
              <a:off x="645" y="3012"/>
              <a:ext cx="2087" cy="1048"/>
            </a:xfrm>
            <a:prstGeom prst="rect">
              <a:avLst/>
            </a:prstGeom>
            <a:noFill/>
            <a:ln w="9525">
              <a:noFill/>
              <a:miter lim="800000"/>
              <a:headEnd/>
              <a:tailEnd/>
            </a:ln>
          </p:spPr>
        </p:pic>
        <p:sp>
          <p:nvSpPr>
            <p:cNvPr id="17453" name="Freeform 142"/>
            <p:cNvSpPr>
              <a:spLocks/>
            </p:cNvSpPr>
            <p:nvPr/>
          </p:nvSpPr>
          <p:spPr bwMode="gray">
            <a:xfrm>
              <a:off x="657" y="3004"/>
              <a:ext cx="2072" cy="1061"/>
            </a:xfrm>
            <a:custGeom>
              <a:avLst/>
              <a:gdLst>
                <a:gd name="T0" fmla="*/ 0 w 2072"/>
                <a:gd name="T1" fmla="*/ 0 h 1040"/>
                <a:gd name="T2" fmla="*/ 683 w 2072"/>
                <a:gd name="T3" fmla="*/ 8 h 1040"/>
                <a:gd name="T4" fmla="*/ 1023 w 2072"/>
                <a:gd name="T5" fmla="*/ 448 h 1040"/>
                <a:gd name="T6" fmla="*/ 1377 w 2072"/>
                <a:gd name="T7" fmla="*/ 7 h 1040"/>
                <a:gd name="T8" fmla="*/ 2072 w 2072"/>
                <a:gd name="T9" fmla="*/ 0 h 1040"/>
                <a:gd name="T10" fmla="*/ 1038 w 2072"/>
                <a:gd name="T11" fmla="*/ 1322 h 1040"/>
                <a:gd name="T12" fmla="*/ 0 w 2072"/>
                <a:gd name="T13" fmla="*/ 0 h 1040"/>
                <a:gd name="T14" fmla="*/ 0 60000 65536"/>
                <a:gd name="T15" fmla="*/ 0 60000 65536"/>
                <a:gd name="T16" fmla="*/ 0 60000 65536"/>
                <a:gd name="T17" fmla="*/ 0 60000 65536"/>
                <a:gd name="T18" fmla="*/ 0 60000 65536"/>
                <a:gd name="T19" fmla="*/ 0 60000 65536"/>
                <a:gd name="T20" fmla="*/ 0 60000 65536"/>
                <a:gd name="T21" fmla="*/ 0 w 2072"/>
                <a:gd name="T22" fmla="*/ 0 h 1040"/>
                <a:gd name="T23" fmla="*/ 2072 w 2072"/>
                <a:gd name="T24" fmla="*/ 1040 h 10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72" h="1040">
                  <a:moveTo>
                    <a:pt x="0" y="0"/>
                  </a:moveTo>
                  <a:cubicBezTo>
                    <a:pt x="345" y="0"/>
                    <a:pt x="683" y="8"/>
                    <a:pt x="683" y="8"/>
                  </a:cubicBezTo>
                  <a:cubicBezTo>
                    <a:pt x="683" y="248"/>
                    <a:pt x="907" y="352"/>
                    <a:pt x="1023" y="352"/>
                  </a:cubicBezTo>
                  <a:cubicBezTo>
                    <a:pt x="1139" y="352"/>
                    <a:pt x="1377" y="280"/>
                    <a:pt x="1377" y="7"/>
                  </a:cubicBezTo>
                  <a:lnTo>
                    <a:pt x="2072" y="0"/>
                  </a:lnTo>
                  <a:cubicBezTo>
                    <a:pt x="2072" y="730"/>
                    <a:pt x="1418" y="1040"/>
                    <a:pt x="1038" y="1040"/>
                  </a:cubicBezTo>
                  <a:cubicBezTo>
                    <a:pt x="658" y="1040"/>
                    <a:pt x="0" y="756"/>
                    <a:pt x="0" y="0"/>
                  </a:cubicBezTo>
                  <a:close/>
                </a:path>
              </a:pathLst>
            </a:custGeom>
            <a:solidFill>
              <a:schemeClr val="accent1">
                <a:alpha val="59999"/>
              </a:schemeClr>
            </a:solidFill>
            <a:ln w="9525">
              <a:solidFill>
                <a:srgbClr val="231F2D">
                  <a:alpha val="50195"/>
                </a:srgbClr>
              </a:solidFill>
              <a:round/>
              <a:headEnd/>
              <a:tailEnd/>
            </a:ln>
          </p:spPr>
          <p:txBody>
            <a:bodyPr wrap="none" anchor="ctr"/>
            <a:lstStyle/>
            <a:p>
              <a:pPr eaLnBrk="0" hangingPunct="0"/>
              <a:endParaRPr lang="zh-CN" altLang="en-US"/>
            </a:p>
          </p:txBody>
        </p:sp>
        <p:grpSp>
          <p:nvGrpSpPr>
            <p:cNvPr id="17454" name="Group 143"/>
            <p:cNvGrpSpPr>
              <a:grpSpLocks/>
            </p:cNvGrpSpPr>
            <p:nvPr/>
          </p:nvGrpSpPr>
          <p:grpSpPr bwMode="auto">
            <a:xfrm rot="3173304" flipV="1">
              <a:off x="406" y="3460"/>
              <a:ext cx="1435" cy="286"/>
              <a:chOff x="1565" y="2568"/>
              <a:chExt cx="1118" cy="279"/>
            </a:xfrm>
          </p:grpSpPr>
          <p:sp>
            <p:nvSpPr>
              <p:cNvPr id="17475" name="AutoShape 144"/>
              <p:cNvSpPr>
                <a:spLocks noChangeArrowheads="1"/>
              </p:cNvSpPr>
              <p:nvPr/>
            </p:nvSpPr>
            <p:spPr bwMode="white">
              <a:xfrm rot="5263130">
                <a:off x="1859" y="2274"/>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476" name="AutoShape 145"/>
              <p:cNvSpPr>
                <a:spLocks noChangeArrowheads="1"/>
              </p:cNvSpPr>
              <p:nvPr/>
            </p:nvSpPr>
            <p:spPr bwMode="white">
              <a:xfrm rot="6078281">
                <a:off x="1995" y="2274"/>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477" name="AutoShape 146"/>
              <p:cNvSpPr>
                <a:spLocks noChangeArrowheads="1"/>
              </p:cNvSpPr>
              <p:nvPr/>
            </p:nvSpPr>
            <p:spPr bwMode="white">
              <a:xfrm rot="6373927">
                <a:off x="2071" y="2296"/>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478" name="AutoShape 147"/>
              <p:cNvSpPr>
                <a:spLocks noChangeArrowheads="1"/>
              </p:cNvSpPr>
              <p:nvPr/>
            </p:nvSpPr>
            <p:spPr bwMode="white">
              <a:xfrm rot="6906312">
                <a:off x="2161" y="2326"/>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grpSp>
        <p:sp>
          <p:nvSpPr>
            <p:cNvPr id="122004" name="WordArt 148"/>
            <p:cNvSpPr>
              <a:spLocks noChangeArrowheads="1" noChangeShapeType="1" noTextEdit="1"/>
            </p:cNvSpPr>
            <p:nvPr/>
          </p:nvSpPr>
          <p:spPr bwMode="gray">
            <a:xfrm>
              <a:off x="1021" y="2824"/>
              <a:ext cx="1345" cy="896"/>
            </a:xfrm>
            <a:prstGeom prst="rect">
              <a:avLst/>
            </a:prstGeom>
          </p:spPr>
          <p:txBody>
            <a:bodyPr spcFirstLastPara="1" wrap="none" fromWordArt="1">
              <a:prstTxWarp prst="textArchDown">
                <a:avLst>
                  <a:gd name="adj" fmla="val 113873"/>
                </a:avLst>
              </a:prstTxWarp>
            </a:bodyPr>
            <a:lstStyle/>
            <a:p>
              <a:pPr algn="ctr" eaLnBrk="0" hangingPunct="0">
                <a:defRPr/>
              </a:pPr>
              <a:r>
                <a:rPr lang="en-US" altLang="zh-CN" sz="2000" kern="10">
                  <a:ln w="6350">
                    <a:solidFill>
                      <a:srgbClr val="FFFFFF"/>
                    </a:solidFill>
                    <a:round/>
                    <a:headEnd/>
                    <a:tailEnd/>
                  </a:ln>
                  <a:solidFill>
                    <a:srgbClr val="FFFFFF"/>
                  </a:solidFill>
                  <a:latin typeface="Arial"/>
                  <a:ea typeface="+mn-ea"/>
                  <a:cs typeface="Arial"/>
                </a:rPr>
                <a:t>0</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1</a:t>
              </a:r>
              <a:r>
                <a:rPr lang="zh-CN" altLang="en-US" sz="2000" kern="10">
                  <a:ln w="6350">
                    <a:solidFill>
                      <a:srgbClr val="FFFFFF"/>
                    </a:solidFill>
                    <a:round/>
                    <a:headEnd/>
                    <a:tailEnd/>
                  </a:ln>
                  <a:solidFill>
                    <a:srgbClr val="FFFFFF"/>
                  </a:solidFill>
                  <a:latin typeface="Arial"/>
                  <a:ea typeface="+mn-ea"/>
                  <a:cs typeface="Arial"/>
                </a:rPr>
                <a:t>，基数为</a:t>
              </a:r>
              <a:r>
                <a:rPr lang="en-US" altLang="zh-CN" sz="2000" kern="10">
                  <a:ln w="6350">
                    <a:solidFill>
                      <a:srgbClr val="FFFFFF"/>
                    </a:solidFill>
                    <a:round/>
                    <a:headEnd/>
                    <a:tailEnd/>
                  </a:ln>
                  <a:solidFill>
                    <a:srgbClr val="FFFFFF"/>
                  </a:solidFill>
                  <a:latin typeface="Arial"/>
                  <a:ea typeface="+mn-ea"/>
                  <a:cs typeface="Arial"/>
                </a:rPr>
                <a:t>2</a:t>
              </a:r>
              <a:endParaRPr lang="zh-CN" altLang="en-US" sz="2000" kern="10">
                <a:ln w="6350">
                  <a:solidFill>
                    <a:srgbClr val="FFFFFF"/>
                  </a:solidFill>
                  <a:round/>
                  <a:headEnd/>
                  <a:tailEnd/>
                </a:ln>
                <a:solidFill>
                  <a:srgbClr val="FFFFFF"/>
                </a:solidFill>
                <a:latin typeface="Arial"/>
                <a:ea typeface="+mn-ea"/>
                <a:cs typeface="Arial"/>
              </a:endParaRPr>
            </a:p>
          </p:txBody>
        </p:sp>
        <p:grpSp>
          <p:nvGrpSpPr>
            <p:cNvPr id="17456" name="Group 149"/>
            <p:cNvGrpSpPr>
              <a:grpSpLocks/>
            </p:cNvGrpSpPr>
            <p:nvPr/>
          </p:nvGrpSpPr>
          <p:grpSpPr bwMode="auto">
            <a:xfrm>
              <a:off x="1201" y="2510"/>
              <a:ext cx="984" cy="980"/>
              <a:chOff x="688" y="2475"/>
              <a:chExt cx="1206" cy="1198"/>
            </a:xfrm>
          </p:grpSpPr>
          <p:sp>
            <p:nvSpPr>
              <p:cNvPr id="122006" name="Oval 150"/>
              <p:cNvSpPr>
                <a:spLocks noChangeArrowheads="1"/>
              </p:cNvSpPr>
              <p:nvPr/>
            </p:nvSpPr>
            <p:spPr bwMode="gray">
              <a:xfrm>
                <a:off x="767" y="2537"/>
                <a:ext cx="1050" cy="105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0" hangingPunct="0">
                  <a:defRPr/>
                </a:pPr>
                <a:endParaRPr lang="zh-CN" altLang="en-US"/>
              </a:p>
            </p:txBody>
          </p:sp>
          <p:sp>
            <p:nvSpPr>
              <p:cNvPr id="17458" name="Oval 151"/>
              <p:cNvSpPr>
                <a:spLocks noChangeArrowheads="1"/>
              </p:cNvSpPr>
              <p:nvPr/>
            </p:nvSpPr>
            <p:spPr bwMode="gray">
              <a:xfrm>
                <a:off x="766" y="2538"/>
                <a:ext cx="1051" cy="1053"/>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pPr eaLnBrk="0" hangingPunct="0"/>
                <a:endParaRPr lang="zh-CN" altLang="en-US"/>
              </a:p>
            </p:txBody>
          </p:sp>
          <p:pic>
            <p:nvPicPr>
              <p:cNvPr id="17459" name="Picture 152" descr="circuler_1"/>
              <p:cNvPicPr>
                <a:picLocks noChangeAspect="1" noChangeArrowheads="1"/>
              </p:cNvPicPr>
              <p:nvPr/>
            </p:nvPicPr>
            <p:blipFill>
              <a:blip r:embed="rId3"/>
              <a:srcRect/>
              <a:stretch>
                <a:fillRect/>
              </a:stretch>
            </p:blipFill>
            <p:spPr bwMode="gray">
              <a:xfrm>
                <a:off x="688" y="2475"/>
                <a:ext cx="1206" cy="1196"/>
              </a:xfrm>
              <a:prstGeom prst="rect">
                <a:avLst/>
              </a:prstGeom>
              <a:noFill/>
              <a:ln w="9525">
                <a:noFill/>
                <a:miter lim="800000"/>
                <a:headEnd/>
                <a:tailEnd/>
              </a:ln>
            </p:spPr>
          </p:pic>
          <p:sp>
            <p:nvSpPr>
              <p:cNvPr id="122009" name="Oval 153"/>
              <p:cNvSpPr>
                <a:spLocks noChangeArrowheads="1"/>
              </p:cNvSpPr>
              <p:nvPr/>
            </p:nvSpPr>
            <p:spPr bwMode="gray">
              <a:xfrm>
                <a:off x="688" y="2475"/>
                <a:ext cx="1198" cy="1198"/>
              </a:xfrm>
              <a:prstGeom prst="ellipse">
                <a:avLst/>
              </a:prstGeom>
              <a:gradFill rotWithShape="1">
                <a:gsLst>
                  <a:gs pos="0">
                    <a:srgbClr val="DDDDDD">
                      <a:gamma/>
                      <a:shade val="26275"/>
                      <a:invGamma/>
                      <a:alpha val="89999"/>
                    </a:srgbClr>
                  </a:gs>
                  <a:gs pos="50000">
                    <a:srgbClr val="DDDDDD">
                      <a:alpha val="45000"/>
                    </a:srgbClr>
                  </a:gs>
                  <a:gs pos="100000">
                    <a:srgbClr val="DDDDDD">
                      <a:gamma/>
                      <a:shade val="26275"/>
                      <a:invGamma/>
                      <a:alpha val="89999"/>
                    </a:srgbClr>
                  </a:gs>
                </a:gsLst>
                <a:lin ang="5400000" scaled="1"/>
              </a:gradFill>
              <a:ln w="9525" algn="ctr">
                <a:noFill/>
                <a:round/>
                <a:headEnd/>
                <a:tailEnd/>
              </a:ln>
              <a:effectLst/>
            </p:spPr>
            <p:txBody>
              <a:bodyPr wrap="none" anchor="ctr"/>
              <a:lstStyle/>
              <a:p>
                <a:pPr eaLnBrk="0" hangingPunct="0">
                  <a:defRPr/>
                </a:pPr>
                <a:endParaRPr lang="zh-CN" altLang="en-US"/>
              </a:p>
            </p:txBody>
          </p:sp>
          <p:sp>
            <p:nvSpPr>
              <p:cNvPr id="17463" name="Freeform 154"/>
              <p:cNvSpPr>
                <a:spLocks/>
              </p:cNvSpPr>
              <p:nvPr/>
            </p:nvSpPr>
            <p:spPr bwMode="gray">
              <a:xfrm>
                <a:off x="811" y="2498"/>
                <a:ext cx="942" cy="417"/>
              </a:xfrm>
              <a:custGeom>
                <a:avLst/>
                <a:gdLst>
                  <a:gd name="T0" fmla="*/ 22 w 1321"/>
                  <a:gd name="T1" fmla="*/ 1 h 712"/>
                  <a:gd name="T2" fmla="*/ 23 w 1321"/>
                  <a:gd name="T3" fmla="*/ 1 h 712"/>
                  <a:gd name="T4" fmla="*/ 23 w 1321"/>
                  <a:gd name="T5" fmla="*/ 1 h 712"/>
                  <a:gd name="T6" fmla="*/ 23 w 1321"/>
                  <a:gd name="T7" fmla="*/ 1 h 712"/>
                  <a:gd name="T8" fmla="*/ 22 w 1321"/>
                  <a:gd name="T9" fmla="*/ 1 h 712"/>
                  <a:gd name="T10" fmla="*/ 22 w 1321"/>
                  <a:gd name="T11" fmla="*/ 1 h 712"/>
                  <a:gd name="T12" fmla="*/ 21 w 1321"/>
                  <a:gd name="T13" fmla="*/ 1 h 712"/>
                  <a:gd name="T14" fmla="*/ 21 w 1321"/>
                  <a:gd name="T15" fmla="*/ 1 h 712"/>
                  <a:gd name="T16" fmla="*/ 20 w 1321"/>
                  <a:gd name="T17" fmla="*/ 1 h 712"/>
                  <a:gd name="T18" fmla="*/ 19 w 1321"/>
                  <a:gd name="T19" fmla="*/ 1 h 712"/>
                  <a:gd name="T20" fmla="*/ 17 w 1321"/>
                  <a:gd name="T21" fmla="*/ 1 h 712"/>
                  <a:gd name="T22" fmla="*/ 17 w 1321"/>
                  <a:gd name="T23" fmla="*/ 1 h 712"/>
                  <a:gd name="T24" fmla="*/ 16 w 1321"/>
                  <a:gd name="T25" fmla="*/ 1 h 712"/>
                  <a:gd name="T26" fmla="*/ 14 w 1321"/>
                  <a:gd name="T27" fmla="*/ 1 h 712"/>
                  <a:gd name="T28" fmla="*/ 14 w 1321"/>
                  <a:gd name="T29" fmla="*/ 1 h 712"/>
                  <a:gd name="T30" fmla="*/ 8 w 1321"/>
                  <a:gd name="T31" fmla="*/ 1 h 712"/>
                  <a:gd name="T32" fmla="*/ 8 w 1321"/>
                  <a:gd name="T33" fmla="*/ 1 h 712"/>
                  <a:gd name="T34" fmla="*/ 7 w 1321"/>
                  <a:gd name="T35" fmla="*/ 1 h 712"/>
                  <a:gd name="T36" fmla="*/ 6 w 1321"/>
                  <a:gd name="T37" fmla="*/ 1 h 712"/>
                  <a:gd name="T38" fmla="*/ 5 w 1321"/>
                  <a:gd name="T39" fmla="*/ 1 h 712"/>
                  <a:gd name="T40" fmla="*/ 4 w 1321"/>
                  <a:gd name="T41" fmla="*/ 1 h 712"/>
                  <a:gd name="T42" fmla="*/ 3 w 1321"/>
                  <a:gd name="T43" fmla="*/ 1 h 712"/>
                  <a:gd name="T44" fmla="*/ 3 w 1321"/>
                  <a:gd name="T45" fmla="*/ 1 h 712"/>
                  <a:gd name="T46" fmla="*/ 2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3 w 1321"/>
                  <a:gd name="T69" fmla="*/ 1 h 712"/>
                  <a:gd name="T70" fmla="*/ 4 w 1321"/>
                  <a:gd name="T71" fmla="*/ 1 h 712"/>
                  <a:gd name="T72" fmla="*/ 5 w 1321"/>
                  <a:gd name="T73" fmla="*/ 1 h 712"/>
                  <a:gd name="T74" fmla="*/ 6 w 1321"/>
                  <a:gd name="T75" fmla="*/ 1 h 712"/>
                  <a:gd name="T76" fmla="*/ 7 w 1321"/>
                  <a:gd name="T77" fmla="*/ 1 h 712"/>
                  <a:gd name="T78" fmla="*/ 9 w 1321"/>
                  <a:gd name="T79" fmla="*/ 1 h 712"/>
                  <a:gd name="T80" fmla="*/ 10 w 1321"/>
                  <a:gd name="T81" fmla="*/ 1 h 712"/>
                  <a:gd name="T82" fmla="*/ 11 w 1321"/>
                  <a:gd name="T83" fmla="*/ 0 h 712"/>
                  <a:gd name="T84" fmla="*/ 11 w 1321"/>
                  <a:gd name="T85" fmla="*/ 0 h 712"/>
                  <a:gd name="T86" fmla="*/ 14 w 1321"/>
                  <a:gd name="T87" fmla="*/ 1 h 712"/>
                  <a:gd name="T88" fmla="*/ 15 w 1321"/>
                  <a:gd name="T89" fmla="*/ 1 h 712"/>
                  <a:gd name="T90" fmla="*/ 16 w 1321"/>
                  <a:gd name="T91" fmla="*/ 1 h 712"/>
                  <a:gd name="T92" fmla="*/ 17 w 1321"/>
                  <a:gd name="T93" fmla="*/ 1 h 712"/>
                  <a:gd name="T94" fmla="*/ 19 w 1321"/>
                  <a:gd name="T95" fmla="*/ 1 h 712"/>
                  <a:gd name="T96" fmla="*/ 20 w 1321"/>
                  <a:gd name="T97" fmla="*/ 1 h 712"/>
                  <a:gd name="T98" fmla="*/ 21 w 1321"/>
                  <a:gd name="T99" fmla="*/ 1 h 712"/>
                  <a:gd name="T100" fmla="*/ 22 w 1321"/>
                  <a:gd name="T101" fmla="*/ 1 h 712"/>
                  <a:gd name="T102" fmla="*/ 22 w 1321"/>
                  <a:gd name="T103" fmla="*/ 1 h 712"/>
                  <a:gd name="T104" fmla="*/ 22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BDBDB"/>
                  </a:gs>
                </a:gsLst>
                <a:lin ang="5400000" scaled="1"/>
              </a:gradFill>
              <a:ln w="0">
                <a:noFill/>
                <a:round/>
                <a:headEnd/>
                <a:tailEnd/>
              </a:ln>
            </p:spPr>
            <p:txBody>
              <a:bodyPr/>
              <a:lstStyle/>
              <a:p>
                <a:pPr eaLnBrk="0" hangingPunct="0"/>
                <a:endParaRPr lang="zh-CN" altLang="en-US"/>
              </a:p>
            </p:txBody>
          </p:sp>
          <p:grpSp>
            <p:nvGrpSpPr>
              <p:cNvPr id="17464" name="Group 155"/>
              <p:cNvGrpSpPr>
                <a:grpSpLocks/>
              </p:cNvGrpSpPr>
              <p:nvPr/>
            </p:nvGrpSpPr>
            <p:grpSpPr bwMode="auto">
              <a:xfrm rot="-1297425" flipH="1" flipV="1">
                <a:off x="786" y="3426"/>
                <a:ext cx="957" cy="242"/>
                <a:chOff x="2532" y="1051"/>
                <a:chExt cx="893" cy="246"/>
              </a:xfrm>
            </p:grpSpPr>
            <p:grpSp>
              <p:nvGrpSpPr>
                <p:cNvPr id="17465" name="Group 156"/>
                <p:cNvGrpSpPr>
                  <a:grpSpLocks/>
                </p:cNvGrpSpPr>
                <p:nvPr/>
              </p:nvGrpSpPr>
              <p:grpSpPr bwMode="auto">
                <a:xfrm>
                  <a:off x="2532" y="1051"/>
                  <a:ext cx="743" cy="185"/>
                  <a:chOff x="1565" y="2568"/>
                  <a:chExt cx="1118" cy="279"/>
                </a:xfrm>
              </p:grpSpPr>
              <p:sp>
                <p:nvSpPr>
                  <p:cNvPr id="17471" name="AutoShape 15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72" name="AutoShape 15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73" name="AutoShape 15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74" name="AutoShape 16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17466" name="Group 161"/>
                <p:cNvGrpSpPr>
                  <a:grpSpLocks/>
                </p:cNvGrpSpPr>
                <p:nvPr/>
              </p:nvGrpSpPr>
              <p:grpSpPr bwMode="auto">
                <a:xfrm rot="1353540">
                  <a:off x="2682" y="1111"/>
                  <a:ext cx="743" cy="186"/>
                  <a:chOff x="1565" y="2568"/>
                  <a:chExt cx="1118" cy="279"/>
                </a:xfrm>
              </p:grpSpPr>
              <p:sp>
                <p:nvSpPr>
                  <p:cNvPr id="17467" name="AutoShape 16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68" name="AutoShape 16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69" name="AutoShape 16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70" name="AutoShape 16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grpSp>
        <p:nvGrpSpPr>
          <p:cNvPr id="17418" name="Group 166"/>
          <p:cNvGrpSpPr>
            <a:grpSpLocks/>
          </p:cNvGrpSpPr>
          <p:nvPr/>
        </p:nvGrpSpPr>
        <p:grpSpPr bwMode="auto">
          <a:xfrm>
            <a:off x="3576638" y="4156075"/>
            <a:ext cx="2271712" cy="1968500"/>
            <a:chOff x="645" y="2510"/>
            <a:chExt cx="2087" cy="1810"/>
          </a:xfrm>
        </p:grpSpPr>
        <p:pic>
          <p:nvPicPr>
            <p:cNvPr id="17425" name="Picture 167" descr="aa"/>
            <p:cNvPicPr>
              <a:picLocks noChangeAspect="1" noChangeArrowheads="1"/>
            </p:cNvPicPr>
            <p:nvPr/>
          </p:nvPicPr>
          <p:blipFill>
            <a:blip r:embed="rId2"/>
            <a:srcRect t="49687"/>
            <a:stretch>
              <a:fillRect/>
            </a:stretch>
          </p:blipFill>
          <p:spPr bwMode="gray">
            <a:xfrm>
              <a:off x="645" y="3012"/>
              <a:ext cx="2087" cy="1048"/>
            </a:xfrm>
            <a:prstGeom prst="rect">
              <a:avLst/>
            </a:prstGeom>
            <a:noFill/>
            <a:ln w="9525">
              <a:noFill/>
              <a:miter lim="800000"/>
              <a:headEnd/>
              <a:tailEnd/>
            </a:ln>
          </p:spPr>
        </p:pic>
        <p:sp>
          <p:nvSpPr>
            <p:cNvPr id="17426" name="Freeform 168"/>
            <p:cNvSpPr>
              <a:spLocks/>
            </p:cNvSpPr>
            <p:nvPr/>
          </p:nvSpPr>
          <p:spPr bwMode="gray">
            <a:xfrm>
              <a:off x="657" y="3004"/>
              <a:ext cx="2072" cy="1061"/>
            </a:xfrm>
            <a:custGeom>
              <a:avLst/>
              <a:gdLst>
                <a:gd name="T0" fmla="*/ 0 w 2072"/>
                <a:gd name="T1" fmla="*/ 0 h 1040"/>
                <a:gd name="T2" fmla="*/ 683 w 2072"/>
                <a:gd name="T3" fmla="*/ 8 h 1040"/>
                <a:gd name="T4" fmla="*/ 1023 w 2072"/>
                <a:gd name="T5" fmla="*/ 448 h 1040"/>
                <a:gd name="T6" fmla="*/ 1377 w 2072"/>
                <a:gd name="T7" fmla="*/ 7 h 1040"/>
                <a:gd name="T8" fmla="*/ 2072 w 2072"/>
                <a:gd name="T9" fmla="*/ 0 h 1040"/>
                <a:gd name="T10" fmla="*/ 1038 w 2072"/>
                <a:gd name="T11" fmla="*/ 1322 h 1040"/>
                <a:gd name="T12" fmla="*/ 0 w 2072"/>
                <a:gd name="T13" fmla="*/ 0 h 1040"/>
                <a:gd name="T14" fmla="*/ 0 60000 65536"/>
                <a:gd name="T15" fmla="*/ 0 60000 65536"/>
                <a:gd name="T16" fmla="*/ 0 60000 65536"/>
                <a:gd name="T17" fmla="*/ 0 60000 65536"/>
                <a:gd name="T18" fmla="*/ 0 60000 65536"/>
                <a:gd name="T19" fmla="*/ 0 60000 65536"/>
                <a:gd name="T20" fmla="*/ 0 60000 65536"/>
                <a:gd name="T21" fmla="*/ 0 w 2072"/>
                <a:gd name="T22" fmla="*/ 0 h 1040"/>
                <a:gd name="T23" fmla="*/ 2072 w 2072"/>
                <a:gd name="T24" fmla="*/ 1040 h 10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72" h="1040">
                  <a:moveTo>
                    <a:pt x="0" y="0"/>
                  </a:moveTo>
                  <a:cubicBezTo>
                    <a:pt x="345" y="0"/>
                    <a:pt x="683" y="8"/>
                    <a:pt x="683" y="8"/>
                  </a:cubicBezTo>
                  <a:cubicBezTo>
                    <a:pt x="683" y="248"/>
                    <a:pt x="907" y="352"/>
                    <a:pt x="1023" y="352"/>
                  </a:cubicBezTo>
                  <a:cubicBezTo>
                    <a:pt x="1139" y="352"/>
                    <a:pt x="1377" y="280"/>
                    <a:pt x="1377" y="7"/>
                  </a:cubicBezTo>
                  <a:lnTo>
                    <a:pt x="2072" y="0"/>
                  </a:lnTo>
                  <a:cubicBezTo>
                    <a:pt x="2072" y="730"/>
                    <a:pt x="1418" y="1040"/>
                    <a:pt x="1038" y="1040"/>
                  </a:cubicBezTo>
                  <a:cubicBezTo>
                    <a:pt x="658" y="1040"/>
                    <a:pt x="0" y="756"/>
                    <a:pt x="0" y="0"/>
                  </a:cubicBezTo>
                  <a:close/>
                </a:path>
              </a:pathLst>
            </a:custGeom>
            <a:solidFill>
              <a:schemeClr val="accent2">
                <a:alpha val="59999"/>
              </a:schemeClr>
            </a:solidFill>
            <a:ln w="9525">
              <a:solidFill>
                <a:srgbClr val="231F2D">
                  <a:alpha val="50195"/>
                </a:srgbClr>
              </a:solidFill>
              <a:round/>
              <a:headEnd/>
              <a:tailEnd/>
            </a:ln>
          </p:spPr>
          <p:txBody>
            <a:bodyPr wrap="none" anchor="ctr"/>
            <a:lstStyle/>
            <a:p>
              <a:pPr eaLnBrk="0" hangingPunct="0"/>
              <a:endParaRPr lang="zh-CN" altLang="en-US"/>
            </a:p>
          </p:txBody>
        </p:sp>
        <p:grpSp>
          <p:nvGrpSpPr>
            <p:cNvPr id="17427" name="Group 169"/>
            <p:cNvGrpSpPr>
              <a:grpSpLocks/>
            </p:cNvGrpSpPr>
            <p:nvPr/>
          </p:nvGrpSpPr>
          <p:grpSpPr bwMode="auto">
            <a:xfrm rot="3173304" flipV="1">
              <a:off x="406" y="3460"/>
              <a:ext cx="1435" cy="286"/>
              <a:chOff x="1565" y="2568"/>
              <a:chExt cx="1118" cy="279"/>
            </a:xfrm>
          </p:grpSpPr>
          <p:sp>
            <p:nvSpPr>
              <p:cNvPr id="17448" name="AutoShape 170"/>
              <p:cNvSpPr>
                <a:spLocks noChangeArrowheads="1"/>
              </p:cNvSpPr>
              <p:nvPr/>
            </p:nvSpPr>
            <p:spPr bwMode="white">
              <a:xfrm rot="5263130">
                <a:off x="1859" y="2274"/>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449" name="AutoShape 171"/>
              <p:cNvSpPr>
                <a:spLocks noChangeArrowheads="1"/>
              </p:cNvSpPr>
              <p:nvPr/>
            </p:nvSpPr>
            <p:spPr bwMode="white">
              <a:xfrm rot="6078281">
                <a:off x="1995" y="2274"/>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450" name="AutoShape 172"/>
              <p:cNvSpPr>
                <a:spLocks noChangeArrowheads="1"/>
              </p:cNvSpPr>
              <p:nvPr/>
            </p:nvSpPr>
            <p:spPr bwMode="white">
              <a:xfrm rot="6373927">
                <a:off x="2071" y="2296"/>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sp>
            <p:nvSpPr>
              <p:cNvPr id="17451" name="AutoShape 173"/>
              <p:cNvSpPr>
                <a:spLocks noChangeArrowheads="1"/>
              </p:cNvSpPr>
              <p:nvPr/>
            </p:nvSpPr>
            <p:spPr bwMode="white">
              <a:xfrm rot="6906312">
                <a:off x="2161" y="2326"/>
                <a:ext cx="227" cy="816"/>
              </a:xfrm>
              <a:prstGeom prst="moon">
                <a:avLst>
                  <a:gd name="adj" fmla="val 49773"/>
                </a:avLst>
              </a:prstGeom>
              <a:solidFill>
                <a:srgbClr val="FFFFFF">
                  <a:alpha val="5882"/>
                </a:srgbClr>
              </a:solidFill>
              <a:ln w="9525">
                <a:noFill/>
                <a:miter lim="800000"/>
                <a:headEnd/>
                <a:tailEnd/>
              </a:ln>
            </p:spPr>
            <p:txBody>
              <a:bodyPr wrap="none" anchor="ctr"/>
              <a:lstStyle/>
              <a:p>
                <a:pPr eaLnBrk="0" hangingPunct="0"/>
                <a:endParaRPr lang="zh-CN" altLang="en-US"/>
              </a:p>
            </p:txBody>
          </p:sp>
        </p:grpSp>
        <p:sp>
          <p:nvSpPr>
            <p:cNvPr id="122030" name="WordArt 174"/>
            <p:cNvSpPr>
              <a:spLocks noChangeArrowheads="1" noChangeShapeType="1" noTextEdit="1"/>
            </p:cNvSpPr>
            <p:nvPr/>
          </p:nvSpPr>
          <p:spPr bwMode="gray">
            <a:xfrm>
              <a:off x="1021" y="2824"/>
              <a:ext cx="1345" cy="896"/>
            </a:xfrm>
            <a:prstGeom prst="rect">
              <a:avLst/>
            </a:prstGeom>
          </p:spPr>
          <p:txBody>
            <a:bodyPr spcFirstLastPara="1" wrap="none" fromWordArt="1">
              <a:prstTxWarp prst="textArchDown">
                <a:avLst>
                  <a:gd name="adj" fmla="val 113873"/>
                </a:avLst>
              </a:prstTxWarp>
            </a:bodyPr>
            <a:lstStyle/>
            <a:p>
              <a:pPr algn="ctr" eaLnBrk="0" hangingPunct="0">
                <a:defRPr/>
              </a:pPr>
              <a:r>
                <a:rPr lang="en-US" altLang="zh-CN" sz="2000" kern="10">
                  <a:ln w="6350">
                    <a:solidFill>
                      <a:srgbClr val="FFFFFF"/>
                    </a:solidFill>
                    <a:round/>
                    <a:headEnd/>
                    <a:tailEnd/>
                  </a:ln>
                  <a:solidFill>
                    <a:srgbClr val="FFFFFF"/>
                  </a:solidFill>
                  <a:latin typeface="Arial"/>
                  <a:ea typeface="+mn-ea"/>
                  <a:cs typeface="Arial"/>
                </a:rPr>
                <a:t>0</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1</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2</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3</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4</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5</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6</a:t>
              </a:r>
              <a:r>
                <a:rPr lang="zh-CN" altLang="en-US" sz="2000" kern="10">
                  <a:ln w="6350">
                    <a:solidFill>
                      <a:srgbClr val="FFFFFF"/>
                    </a:solidFill>
                    <a:round/>
                    <a:headEnd/>
                    <a:tailEnd/>
                  </a:ln>
                  <a:solidFill>
                    <a:srgbClr val="FFFFFF"/>
                  </a:solidFill>
                  <a:latin typeface="Arial"/>
                  <a:ea typeface="+mn-ea"/>
                  <a:cs typeface="Arial"/>
                </a:rPr>
                <a:t>，</a:t>
              </a:r>
              <a:r>
                <a:rPr lang="en-US" altLang="zh-CN" sz="2000" kern="10">
                  <a:ln w="6350">
                    <a:solidFill>
                      <a:srgbClr val="FFFFFF"/>
                    </a:solidFill>
                    <a:round/>
                    <a:headEnd/>
                    <a:tailEnd/>
                  </a:ln>
                  <a:solidFill>
                    <a:srgbClr val="FFFFFF"/>
                  </a:solidFill>
                  <a:latin typeface="Arial"/>
                  <a:ea typeface="+mn-ea"/>
                  <a:cs typeface="Arial"/>
                </a:rPr>
                <a:t>7</a:t>
              </a:r>
              <a:r>
                <a:rPr lang="zh-CN" altLang="en-US" sz="2000" kern="10">
                  <a:ln w="6350">
                    <a:solidFill>
                      <a:srgbClr val="FFFFFF"/>
                    </a:solidFill>
                    <a:round/>
                    <a:headEnd/>
                    <a:tailEnd/>
                  </a:ln>
                  <a:solidFill>
                    <a:srgbClr val="FFFFFF"/>
                  </a:solidFill>
                  <a:latin typeface="Arial"/>
                  <a:ea typeface="+mn-ea"/>
                  <a:cs typeface="Arial"/>
                </a:rPr>
                <a:t>基数为</a:t>
              </a:r>
              <a:r>
                <a:rPr lang="en-US" altLang="zh-CN" sz="2000" kern="10">
                  <a:ln w="6350">
                    <a:solidFill>
                      <a:srgbClr val="FFFFFF"/>
                    </a:solidFill>
                    <a:round/>
                    <a:headEnd/>
                    <a:tailEnd/>
                  </a:ln>
                  <a:solidFill>
                    <a:srgbClr val="FFFFFF"/>
                  </a:solidFill>
                  <a:latin typeface="Arial"/>
                  <a:ea typeface="+mn-ea"/>
                  <a:cs typeface="Arial"/>
                </a:rPr>
                <a:t>8</a:t>
              </a:r>
              <a:endParaRPr lang="zh-CN" altLang="en-US" sz="2000" kern="10">
                <a:ln w="6350">
                  <a:solidFill>
                    <a:srgbClr val="FFFFFF"/>
                  </a:solidFill>
                  <a:round/>
                  <a:headEnd/>
                  <a:tailEnd/>
                </a:ln>
                <a:solidFill>
                  <a:srgbClr val="FFFFFF"/>
                </a:solidFill>
                <a:latin typeface="Arial"/>
                <a:ea typeface="+mn-ea"/>
                <a:cs typeface="Arial"/>
              </a:endParaRPr>
            </a:p>
          </p:txBody>
        </p:sp>
        <p:grpSp>
          <p:nvGrpSpPr>
            <p:cNvPr id="17429" name="Group 175"/>
            <p:cNvGrpSpPr>
              <a:grpSpLocks/>
            </p:cNvGrpSpPr>
            <p:nvPr/>
          </p:nvGrpSpPr>
          <p:grpSpPr bwMode="auto">
            <a:xfrm>
              <a:off x="1201" y="2510"/>
              <a:ext cx="984" cy="980"/>
              <a:chOff x="688" y="2475"/>
              <a:chExt cx="1206" cy="1198"/>
            </a:xfrm>
          </p:grpSpPr>
          <p:sp>
            <p:nvSpPr>
              <p:cNvPr id="122032" name="Oval 176"/>
              <p:cNvSpPr>
                <a:spLocks noChangeArrowheads="1"/>
              </p:cNvSpPr>
              <p:nvPr/>
            </p:nvSpPr>
            <p:spPr bwMode="gray">
              <a:xfrm>
                <a:off x="766" y="2537"/>
                <a:ext cx="1051" cy="105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0" hangingPunct="0">
                  <a:defRPr/>
                </a:pPr>
                <a:endParaRPr lang="zh-CN" altLang="en-US"/>
              </a:p>
            </p:txBody>
          </p:sp>
          <p:sp>
            <p:nvSpPr>
              <p:cNvPr id="17431" name="Oval 177"/>
              <p:cNvSpPr>
                <a:spLocks noChangeArrowheads="1"/>
              </p:cNvSpPr>
              <p:nvPr/>
            </p:nvSpPr>
            <p:spPr bwMode="gray">
              <a:xfrm>
                <a:off x="766" y="2538"/>
                <a:ext cx="1051" cy="1053"/>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pPr eaLnBrk="0" hangingPunct="0"/>
                <a:endParaRPr lang="zh-CN" altLang="en-US"/>
              </a:p>
            </p:txBody>
          </p:sp>
          <p:pic>
            <p:nvPicPr>
              <p:cNvPr id="17432" name="Picture 178" descr="circuler_1"/>
              <p:cNvPicPr>
                <a:picLocks noChangeAspect="1" noChangeArrowheads="1"/>
              </p:cNvPicPr>
              <p:nvPr/>
            </p:nvPicPr>
            <p:blipFill>
              <a:blip r:embed="rId3"/>
              <a:srcRect/>
              <a:stretch>
                <a:fillRect/>
              </a:stretch>
            </p:blipFill>
            <p:spPr bwMode="gray">
              <a:xfrm>
                <a:off x="688" y="2475"/>
                <a:ext cx="1206" cy="1196"/>
              </a:xfrm>
              <a:prstGeom prst="rect">
                <a:avLst/>
              </a:prstGeom>
              <a:noFill/>
              <a:ln w="9525">
                <a:noFill/>
                <a:miter lim="800000"/>
                <a:headEnd/>
                <a:tailEnd/>
              </a:ln>
            </p:spPr>
          </p:pic>
          <p:sp>
            <p:nvSpPr>
              <p:cNvPr id="122035" name="Oval 179"/>
              <p:cNvSpPr>
                <a:spLocks noChangeArrowheads="1"/>
              </p:cNvSpPr>
              <p:nvPr/>
            </p:nvSpPr>
            <p:spPr bwMode="gray">
              <a:xfrm>
                <a:off x="688" y="2475"/>
                <a:ext cx="1198" cy="1198"/>
              </a:xfrm>
              <a:prstGeom prst="ellipse">
                <a:avLst/>
              </a:prstGeom>
              <a:gradFill rotWithShape="1">
                <a:gsLst>
                  <a:gs pos="0">
                    <a:srgbClr val="DDDDDD">
                      <a:gamma/>
                      <a:shade val="26275"/>
                      <a:invGamma/>
                      <a:alpha val="89999"/>
                    </a:srgbClr>
                  </a:gs>
                  <a:gs pos="50000">
                    <a:srgbClr val="DDDDDD">
                      <a:alpha val="45000"/>
                    </a:srgbClr>
                  </a:gs>
                  <a:gs pos="100000">
                    <a:srgbClr val="DDDDDD">
                      <a:gamma/>
                      <a:shade val="26275"/>
                      <a:invGamma/>
                      <a:alpha val="89999"/>
                    </a:srgbClr>
                  </a:gs>
                </a:gsLst>
                <a:lin ang="5400000" scaled="1"/>
              </a:gradFill>
              <a:ln w="9525" algn="ctr">
                <a:noFill/>
                <a:round/>
                <a:headEnd/>
                <a:tailEnd/>
              </a:ln>
              <a:effectLst/>
            </p:spPr>
            <p:txBody>
              <a:bodyPr wrap="none" anchor="ctr"/>
              <a:lstStyle/>
              <a:p>
                <a:pPr eaLnBrk="0" hangingPunct="0">
                  <a:defRPr/>
                </a:pPr>
                <a:endParaRPr lang="zh-CN" altLang="en-US"/>
              </a:p>
            </p:txBody>
          </p:sp>
          <p:sp>
            <p:nvSpPr>
              <p:cNvPr id="17436" name="Freeform 180"/>
              <p:cNvSpPr>
                <a:spLocks/>
              </p:cNvSpPr>
              <p:nvPr/>
            </p:nvSpPr>
            <p:spPr bwMode="gray">
              <a:xfrm>
                <a:off x="811" y="2498"/>
                <a:ext cx="942" cy="417"/>
              </a:xfrm>
              <a:custGeom>
                <a:avLst/>
                <a:gdLst>
                  <a:gd name="T0" fmla="*/ 22 w 1321"/>
                  <a:gd name="T1" fmla="*/ 1 h 712"/>
                  <a:gd name="T2" fmla="*/ 23 w 1321"/>
                  <a:gd name="T3" fmla="*/ 1 h 712"/>
                  <a:gd name="T4" fmla="*/ 23 w 1321"/>
                  <a:gd name="T5" fmla="*/ 1 h 712"/>
                  <a:gd name="T6" fmla="*/ 23 w 1321"/>
                  <a:gd name="T7" fmla="*/ 1 h 712"/>
                  <a:gd name="T8" fmla="*/ 22 w 1321"/>
                  <a:gd name="T9" fmla="*/ 1 h 712"/>
                  <a:gd name="T10" fmla="*/ 22 w 1321"/>
                  <a:gd name="T11" fmla="*/ 1 h 712"/>
                  <a:gd name="T12" fmla="*/ 21 w 1321"/>
                  <a:gd name="T13" fmla="*/ 1 h 712"/>
                  <a:gd name="T14" fmla="*/ 21 w 1321"/>
                  <a:gd name="T15" fmla="*/ 1 h 712"/>
                  <a:gd name="T16" fmla="*/ 20 w 1321"/>
                  <a:gd name="T17" fmla="*/ 1 h 712"/>
                  <a:gd name="T18" fmla="*/ 19 w 1321"/>
                  <a:gd name="T19" fmla="*/ 1 h 712"/>
                  <a:gd name="T20" fmla="*/ 17 w 1321"/>
                  <a:gd name="T21" fmla="*/ 1 h 712"/>
                  <a:gd name="T22" fmla="*/ 17 w 1321"/>
                  <a:gd name="T23" fmla="*/ 1 h 712"/>
                  <a:gd name="T24" fmla="*/ 16 w 1321"/>
                  <a:gd name="T25" fmla="*/ 1 h 712"/>
                  <a:gd name="T26" fmla="*/ 14 w 1321"/>
                  <a:gd name="T27" fmla="*/ 1 h 712"/>
                  <a:gd name="T28" fmla="*/ 14 w 1321"/>
                  <a:gd name="T29" fmla="*/ 1 h 712"/>
                  <a:gd name="T30" fmla="*/ 8 w 1321"/>
                  <a:gd name="T31" fmla="*/ 1 h 712"/>
                  <a:gd name="T32" fmla="*/ 8 w 1321"/>
                  <a:gd name="T33" fmla="*/ 1 h 712"/>
                  <a:gd name="T34" fmla="*/ 7 w 1321"/>
                  <a:gd name="T35" fmla="*/ 1 h 712"/>
                  <a:gd name="T36" fmla="*/ 6 w 1321"/>
                  <a:gd name="T37" fmla="*/ 1 h 712"/>
                  <a:gd name="T38" fmla="*/ 5 w 1321"/>
                  <a:gd name="T39" fmla="*/ 1 h 712"/>
                  <a:gd name="T40" fmla="*/ 4 w 1321"/>
                  <a:gd name="T41" fmla="*/ 1 h 712"/>
                  <a:gd name="T42" fmla="*/ 3 w 1321"/>
                  <a:gd name="T43" fmla="*/ 1 h 712"/>
                  <a:gd name="T44" fmla="*/ 3 w 1321"/>
                  <a:gd name="T45" fmla="*/ 1 h 712"/>
                  <a:gd name="T46" fmla="*/ 2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3 w 1321"/>
                  <a:gd name="T69" fmla="*/ 1 h 712"/>
                  <a:gd name="T70" fmla="*/ 4 w 1321"/>
                  <a:gd name="T71" fmla="*/ 1 h 712"/>
                  <a:gd name="T72" fmla="*/ 5 w 1321"/>
                  <a:gd name="T73" fmla="*/ 1 h 712"/>
                  <a:gd name="T74" fmla="*/ 6 w 1321"/>
                  <a:gd name="T75" fmla="*/ 1 h 712"/>
                  <a:gd name="T76" fmla="*/ 7 w 1321"/>
                  <a:gd name="T77" fmla="*/ 1 h 712"/>
                  <a:gd name="T78" fmla="*/ 9 w 1321"/>
                  <a:gd name="T79" fmla="*/ 1 h 712"/>
                  <a:gd name="T80" fmla="*/ 10 w 1321"/>
                  <a:gd name="T81" fmla="*/ 1 h 712"/>
                  <a:gd name="T82" fmla="*/ 11 w 1321"/>
                  <a:gd name="T83" fmla="*/ 0 h 712"/>
                  <a:gd name="T84" fmla="*/ 11 w 1321"/>
                  <a:gd name="T85" fmla="*/ 0 h 712"/>
                  <a:gd name="T86" fmla="*/ 14 w 1321"/>
                  <a:gd name="T87" fmla="*/ 1 h 712"/>
                  <a:gd name="T88" fmla="*/ 15 w 1321"/>
                  <a:gd name="T89" fmla="*/ 1 h 712"/>
                  <a:gd name="T90" fmla="*/ 16 w 1321"/>
                  <a:gd name="T91" fmla="*/ 1 h 712"/>
                  <a:gd name="T92" fmla="*/ 17 w 1321"/>
                  <a:gd name="T93" fmla="*/ 1 h 712"/>
                  <a:gd name="T94" fmla="*/ 19 w 1321"/>
                  <a:gd name="T95" fmla="*/ 1 h 712"/>
                  <a:gd name="T96" fmla="*/ 20 w 1321"/>
                  <a:gd name="T97" fmla="*/ 1 h 712"/>
                  <a:gd name="T98" fmla="*/ 21 w 1321"/>
                  <a:gd name="T99" fmla="*/ 1 h 712"/>
                  <a:gd name="T100" fmla="*/ 22 w 1321"/>
                  <a:gd name="T101" fmla="*/ 1 h 712"/>
                  <a:gd name="T102" fmla="*/ 22 w 1321"/>
                  <a:gd name="T103" fmla="*/ 1 h 712"/>
                  <a:gd name="T104" fmla="*/ 22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BDBDB"/>
                  </a:gs>
                </a:gsLst>
                <a:lin ang="5400000" scaled="1"/>
              </a:gradFill>
              <a:ln w="0">
                <a:noFill/>
                <a:round/>
                <a:headEnd/>
                <a:tailEnd/>
              </a:ln>
            </p:spPr>
            <p:txBody>
              <a:bodyPr/>
              <a:lstStyle/>
              <a:p>
                <a:pPr eaLnBrk="0" hangingPunct="0"/>
                <a:endParaRPr lang="zh-CN" altLang="en-US"/>
              </a:p>
            </p:txBody>
          </p:sp>
          <p:grpSp>
            <p:nvGrpSpPr>
              <p:cNvPr id="17437" name="Group 181"/>
              <p:cNvGrpSpPr>
                <a:grpSpLocks/>
              </p:cNvGrpSpPr>
              <p:nvPr/>
            </p:nvGrpSpPr>
            <p:grpSpPr bwMode="auto">
              <a:xfrm rot="-1297425" flipH="1" flipV="1">
                <a:off x="786" y="3426"/>
                <a:ext cx="957" cy="242"/>
                <a:chOff x="2532" y="1051"/>
                <a:chExt cx="893" cy="246"/>
              </a:xfrm>
            </p:grpSpPr>
            <p:grpSp>
              <p:nvGrpSpPr>
                <p:cNvPr id="17438" name="Group 182"/>
                <p:cNvGrpSpPr>
                  <a:grpSpLocks/>
                </p:cNvGrpSpPr>
                <p:nvPr/>
              </p:nvGrpSpPr>
              <p:grpSpPr bwMode="auto">
                <a:xfrm>
                  <a:off x="2532" y="1051"/>
                  <a:ext cx="743" cy="185"/>
                  <a:chOff x="1565" y="2568"/>
                  <a:chExt cx="1118" cy="279"/>
                </a:xfrm>
              </p:grpSpPr>
              <p:sp>
                <p:nvSpPr>
                  <p:cNvPr id="17444" name="AutoShape 18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45" name="AutoShape 18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46" name="AutoShape 18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47" name="AutoShape 18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17439" name="Group 187"/>
                <p:cNvGrpSpPr>
                  <a:grpSpLocks/>
                </p:cNvGrpSpPr>
                <p:nvPr/>
              </p:nvGrpSpPr>
              <p:grpSpPr bwMode="auto">
                <a:xfrm rot="1353540">
                  <a:off x="2682" y="1111"/>
                  <a:ext cx="743" cy="186"/>
                  <a:chOff x="1565" y="2568"/>
                  <a:chExt cx="1118" cy="279"/>
                </a:xfrm>
              </p:grpSpPr>
              <p:sp>
                <p:nvSpPr>
                  <p:cNvPr id="17440" name="AutoShape 18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41" name="AutoShape 18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42" name="AutoShape 19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17443" name="AutoShape 19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sp>
        <p:nvSpPr>
          <p:cNvPr id="122048" name="Rectangle 192"/>
          <p:cNvSpPr>
            <a:spLocks noChangeArrowheads="1"/>
          </p:cNvSpPr>
          <p:nvPr/>
        </p:nvSpPr>
        <p:spPr bwMode="auto">
          <a:xfrm>
            <a:off x="946150" y="1828800"/>
            <a:ext cx="6951663" cy="830263"/>
          </a:xfrm>
          <a:prstGeom prst="rect">
            <a:avLst/>
          </a:prstGeom>
          <a:ln w="9525">
            <a:noFill/>
            <a:miter lim="800000"/>
            <a:headEnd/>
            <a:tailEnd/>
          </a:ln>
          <a:effectLst/>
        </p:spPr>
        <p:style>
          <a:lnRef idx="0">
            <a:scrgbClr r="0" g="0" b="0"/>
          </a:lnRef>
          <a:fillRef idx="1003">
            <a:schemeClr val="dk2"/>
          </a:fillRef>
          <a:effectRef idx="0">
            <a:scrgbClr r="0" g="0" b="0"/>
          </a:effectRef>
          <a:fontRef idx="major"/>
        </p:style>
        <p:txBody>
          <a:bodyPr>
            <a:spAutoFit/>
          </a:bodyPr>
          <a:lstStyle/>
          <a:p>
            <a:pPr algn="ctr">
              <a:defRPr/>
            </a:pPr>
            <a:r>
              <a:rPr lang="zh-CN" altLang="en-US" sz="2400"/>
              <a:t>二进制、八进制、和十六进制是计算机中常用的进制形式。</a:t>
            </a:r>
            <a:r>
              <a:rPr lang="en-US" altLang="zh-CN" sz="2400"/>
              <a:t>N</a:t>
            </a:r>
            <a:r>
              <a:rPr lang="zh-CN" altLang="en-US" sz="2400"/>
              <a:t>进制的计数法，就是“逢</a:t>
            </a:r>
            <a:r>
              <a:rPr lang="en-US" altLang="zh-CN" sz="2400"/>
              <a:t>N</a:t>
            </a:r>
            <a:r>
              <a:rPr lang="zh-CN" altLang="en-US" sz="2400"/>
              <a:t>进一”。</a:t>
            </a:r>
            <a:endParaRPr lang="en-US" altLang="zh-CN" sz="2400" b="1">
              <a:effectLst>
                <a:outerShdw blurRad="38100" dist="38100" dir="2700000" algn="tl">
                  <a:srgbClr val="000000"/>
                </a:outerShdw>
              </a:effectLst>
              <a:latin typeface="Arial" charset="0"/>
              <a:cs typeface="Arial" charset="0"/>
            </a:endParaRPr>
          </a:p>
        </p:txBody>
      </p:sp>
      <p:sp>
        <p:nvSpPr>
          <p:cNvPr id="17422" name="Rectangle 193"/>
          <p:cNvSpPr>
            <a:spLocks noChangeArrowheads="1"/>
          </p:cNvSpPr>
          <p:nvPr/>
        </p:nvSpPr>
        <p:spPr bwMode="auto">
          <a:xfrm>
            <a:off x="1736725" y="4405313"/>
            <a:ext cx="990600" cy="338137"/>
          </a:xfrm>
          <a:prstGeom prst="rect">
            <a:avLst/>
          </a:prstGeom>
          <a:noFill/>
          <a:ln w="9525">
            <a:noFill/>
            <a:miter lim="800000"/>
            <a:headEnd/>
            <a:tailEnd/>
          </a:ln>
        </p:spPr>
        <p:txBody>
          <a:bodyPr>
            <a:spAutoFit/>
          </a:bodyPr>
          <a:lstStyle/>
          <a:p>
            <a:pPr algn="ctr"/>
            <a:r>
              <a:rPr lang="zh-CN" altLang="en-US" sz="1600" b="1">
                <a:solidFill>
                  <a:srgbClr val="080808"/>
                </a:solidFill>
                <a:latin typeface="Arial" charset="0"/>
                <a:cs typeface="Arial" charset="0"/>
              </a:rPr>
              <a:t>二进制</a:t>
            </a:r>
            <a:endParaRPr lang="en-US" altLang="zh-CN" sz="1600" b="1">
              <a:solidFill>
                <a:srgbClr val="080808"/>
              </a:solidFill>
              <a:latin typeface="Arial" charset="0"/>
              <a:cs typeface="Arial" charset="0"/>
            </a:endParaRPr>
          </a:p>
        </p:txBody>
      </p:sp>
      <p:sp>
        <p:nvSpPr>
          <p:cNvPr id="17423" name="Rectangle 194"/>
          <p:cNvSpPr>
            <a:spLocks noChangeArrowheads="1"/>
          </p:cNvSpPr>
          <p:nvPr/>
        </p:nvSpPr>
        <p:spPr bwMode="auto">
          <a:xfrm>
            <a:off x="4238625" y="4405313"/>
            <a:ext cx="990600" cy="338137"/>
          </a:xfrm>
          <a:prstGeom prst="rect">
            <a:avLst/>
          </a:prstGeom>
          <a:noFill/>
          <a:ln w="9525">
            <a:noFill/>
            <a:miter lim="800000"/>
            <a:headEnd/>
            <a:tailEnd/>
          </a:ln>
        </p:spPr>
        <p:txBody>
          <a:bodyPr>
            <a:spAutoFit/>
          </a:bodyPr>
          <a:lstStyle/>
          <a:p>
            <a:pPr algn="ctr"/>
            <a:r>
              <a:rPr lang="zh-CN" altLang="en-US" sz="1600" b="1">
                <a:solidFill>
                  <a:srgbClr val="080808"/>
                </a:solidFill>
                <a:latin typeface="Arial" charset="0"/>
                <a:cs typeface="Arial" charset="0"/>
              </a:rPr>
              <a:t>八进制</a:t>
            </a:r>
            <a:endParaRPr lang="en-US" altLang="zh-CN" sz="1600" b="1">
              <a:solidFill>
                <a:srgbClr val="080808"/>
              </a:solidFill>
              <a:latin typeface="Arial" charset="0"/>
              <a:cs typeface="Arial" charset="0"/>
            </a:endParaRPr>
          </a:p>
        </p:txBody>
      </p:sp>
      <p:sp>
        <p:nvSpPr>
          <p:cNvPr id="17424" name="Rectangle 195"/>
          <p:cNvSpPr>
            <a:spLocks noChangeArrowheads="1"/>
          </p:cNvSpPr>
          <p:nvPr/>
        </p:nvSpPr>
        <p:spPr bwMode="auto">
          <a:xfrm>
            <a:off x="6734175" y="4405313"/>
            <a:ext cx="990600" cy="830262"/>
          </a:xfrm>
          <a:prstGeom prst="rect">
            <a:avLst/>
          </a:prstGeom>
          <a:noFill/>
          <a:ln w="9525">
            <a:noFill/>
            <a:miter lim="800000"/>
            <a:headEnd/>
            <a:tailEnd/>
          </a:ln>
        </p:spPr>
        <p:txBody>
          <a:bodyPr>
            <a:spAutoFit/>
          </a:bodyPr>
          <a:lstStyle/>
          <a:p>
            <a:pPr algn="ctr"/>
            <a:r>
              <a:rPr lang="zh-CN" altLang="en-US" sz="1600" b="1">
                <a:solidFill>
                  <a:srgbClr val="080808"/>
                </a:solidFill>
                <a:latin typeface="Arial" charset="0"/>
                <a:cs typeface="Arial" charset="0"/>
              </a:rPr>
              <a:t>十六进制</a:t>
            </a:r>
            <a:endParaRPr lang="en-US" altLang="zh-CN" sz="1600" b="1">
              <a:solidFill>
                <a:srgbClr val="080808"/>
              </a:solidFill>
              <a:latin typeface="Arial" charset="0"/>
              <a:cs typeface="Arial" charset="0"/>
            </a:endParaRPr>
          </a:p>
          <a:p>
            <a:pPr algn="ctr"/>
            <a:endParaRPr lang="en-US" altLang="zh-CN" sz="1600" b="1">
              <a:solidFill>
                <a:srgbClr val="080808"/>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1000"/>
                                        <p:tgtEl>
                                          <p:spTgt spid="121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3.3.2</a:t>
            </a:r>
            <a:r>
              <a:rPr lang="zh-CN" altLang="en-US" dirty="0" smtClean="0">
                <a:ea typeface="宋体" pitchFamily="2" charset="-122"/>
              </a:rPr>
              <a:t>进制的计算</a:t>
            </a:r>
            <a:endParaRPr lang="en-US" altLang="zh-CN" dirty="0">
              <a:ea typeface="宋体" pitchFamily="2" charset="-122"/>
            </a:endParaRPr>
          </a:p>
        </p:txBody>
      </p:sp>
      <p:sp>
        <p:nvSpPr>
          <p:cNvPr id="5" name="Rectangle 2051"/>
          <p:cNvSpPr>
            <a:spLocks noGrp="1" noChangeArrowheads="1"/>
          </p:cNvSpPr>
          <p:nvPr>
            <p:ph type="body" idx="1"/>
          </p:nvPr>
        </p:nvSpPr>
        <p:spPr>
          <a:xfrm>
            <a:off x="220663" y="1201738"/>
            <a:ext cx="8501062" cy="1193800"/>
          </a:xfrm>
        </p:spPr>
        <p:txBody>
          <a:bodyPr/>
          <a:lstStyle/>
          <a:p>
            <a:pPr lvl="2">
              <a:defRPr/>
            </a:pPr>
            <a:r>
              <a:rPr lang="zh-CN" altLang="en-US" smtClean="0">
                <a:ea typeface="宋体" pitchFamily="2" charset="-122"/>
              </a:rPr>
              <a:t>各种进制之间的转换</a:t>
            </a:r>
          </a:p>
          <a:p>
            <a:pPr lvl="3">
              <a:defRPr/>
            </a:pPr>
            <a:r>
              <a:rPr lang="zh-CN" altLang="en-US" smtClean="0">
                <a:ea typeface="宋体" pitchFamily="2" charset="-122"/>
              </a:rPr>
              <a:t>二进制、八进制、十六进制转换成十进制</a:t>
            </a:r>
          </a:p>
          <a:p>
            <a:pPr lvl="4">
              <a:defRPr/>
            </a:pPr>
            <a:r>
              <a:rPr lang="zh-CN" altLang="en-US" smtClean="0">
                <a:ea typeface="宋体" pitchFamily="2" charset="-122"/>
              </a:rPr>
              <a:t>方法：按权相加</a:t>
            </a:r>
          </a:p>
        </p:txBody>
      </p:sp>
      <p:pic>
        <p:nvPicPr>
          <p:cNvPr id="20488" name="Picture 8"/>
          <p:cNvPicPr>
            <a:picLocks noChangeAspect="1" noChangeArrowheads="1"/>
          </p:cNvPicPr>
          <p:nvPr/>
        </p:nvPicPr>
        <p:blipFill>
          <a:blip r:embed="rId3"/>
          <a:srcRect/>
          <a:stretch>
            <a:fillRect/>
          </a:stretch>
        </p:blipFill>
        <p:spPr bwMode="auto">
          <a:xfrm>
            <a:off x="642938" y="2714625"/>
            <a:ext cx="8126412" cy="2643188"/>
          </a:xfrm>
          <a:prstGeom prst="rect">
            <a:avLst/>
          </a:prstGeom>
          <a:ln w="9525">
            <a:noFill/>
            <a:miter lim="800000"/>
            <a:headEnd/>
            <a:tailEnd/>
          </a:ln>
          <a:effectLst>
            <a:prstShdw prst="shdw12">
              <a:schemeClr val="accent1">
                <a:gamma/>
                <a:shade val="60000"/>
                <a:invGamma/>
                <a:alpha val="50000"/>
              </a:schemeClr>
            </a:prstShdw>
          </a:effectLst>
        </p:spPr>
        <p:style>
          <a:lnRef idx="0">
            <a:scrgbClr r="0" g="0" b="0"/>
          </a:lnRef>
          <a:fillRef idx="1003">
            <a:schemeClr val="dk2"/>
          </a:fillRef>
          <a:effectRef idx="0">
            <a:scrgbClr r="0" g="0" b="0"/>
          </a:effectRef>
          <a:fontRef idx="major"/>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out)">
                                      <p:cBhvr>
                                        <p:cTn id="7" dur="500"/>
                                        <p:tgtEl>
                                          <p:spTgt spid="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out)">
                                      <p:cBhvr>
                                        <p:cTn id="12" dur="500"/>
                                        <p:tgtEl>
                                          <p:spTgt spid="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out)">
                                      <p:cBhvr>
                                        <p:cTn id="17" dur="500"/>
                                        <p:tgtEl>
                                          <p:spTgt spid="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5"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a:t>
            </a:r>
            <a:r>
              <a:rPr lang="zh-CN" altLang="en-US" smtClean="0">
                <a:ea typeface="宋体" pitchFamily="2" charset="-122"/>
              </a:rPr>
              <a:t>二进制，八进制转换</a:t>
            </a:r>
            <a:endParaRPr lang="en-US" altLang="zh-CN" dirty="0">
              <a:ea typeface="宋体" pitchFamily="2" charset="-122"/>
            </a:endParaRPr>
          </a:p>
        </p:txBody>
      </p:sp>
      <p:sp>
        <p:nvSpPr>
          <p:cNvPr id="4" name="Rectangle 7"/>
          <p:cNvSpPr>
            <a:spLocks noChangeArrowheads="1"/>
          </p:cNvSpPr>
          <p:nvPr/>
        </p:nvSpPr>
        <p:spPr bwMode="auto">
          <a:xfrm>
            <a:off x="642910" y="1357298"/>
            <a:ext cx="7858180" cy="1606564"/>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1600200" lvl="3" indent="-228600">
              <a:spcBef>
                <a:spcPct val="20000"/>
              </a:spcBef>
              <a:buClr>
                <a:srgbClr val="FF9900"/>
              </a:buClr>
              <a:buFont typeface="Wingdings" pitchFamily="2" charset="2"/>
              <a:buChar char="l"/>
              <a:defRPr/>
            </a:pPr>
            <a:r>
              <a:rPr lang="zh-CN" altLang="en-US" sz="2000">
                <a:ea typeface="隶书" pitchFamily="49" charset="-122"/>
              </a:rPr>
              <a:t>二进制与八进制之间的转换</a:t>
            </a:r>
          </a:p>
          <a:p>
            <a:pPr marL="2057400" lvl="4" indent="-228600">
              <a:spcBef>
                <a:spcPct val="20000"/>
              </a:spcBef>
              <a:buClr>
                <a:schemeClr val="tx2"/>
              </a:buClr>
              <a:buFont typeface="Wingdings" pitchFamily="2" charset="2"/>
              <a:buChar char="u"/>
              <a:defRPr/>
            </a:pPr>
            <a:r>
              <a:rPr lang="zh-CN" altLang="en-US" sz="2000">
                <a:ea typeface="隶书" pitchFamily="49" charset="-122"/>
              </a:rPr>
              <a:t>二进制转换成八进制：从右向左，每</a:t>
            </a:r>
            <a:r>
              <a:rPr lang="en-US" altLang="zh-CN" sz="2000">
                <a:ea typeface="隶书" pitchFamily="49" charset="-122"/>
              </a:rPr>
              <a:t>3</a:t>
            </a:r>
            <a:r>
              <a:rPr lang="zh-CN" altLang="en-US" sz="2000">
                <a:ea typeface="隶书" pitchFamily="49" charset="-122"/>
              </a:rPr>
              <a:t>位一组（不足</a:t>
            </a:r>
            <a:r>
              <a:rPr lang="en-US" altLang="zh-CN" sz="2000">
                <a:ea typeface="隶书" pitchFamily="49" charset="-122"/>
              </a:rPr>
              <a:t>3</a:t>
            </a:r>
            <a:r>
              <a:rPr lang="zh-CN" altLang="en-US" sz="2000">
                <a:ea typeface="隶书" pitchFamily="49" charset="-122"/>
              </a:rPr>
              <a:t>位左补</a:t>
            </a:r>
            <a:r>
              <a:rPr lang="en-US" altLang="zh-CN" sz="2000">
                <a:ea typeface="隶书" pitchFamily="49" charset="-122"/>
              </a:rPr>
              <a:t>0</a:t>
            </a:r>
            <a:r>
              <a:rPr lang="zh-CN" altLang="en-US" sz="2000">
                <a:ea typeface="隶书" pitchFamily="49" charset="-122"/>
              </a:rPr>
              <a:t>），转换成八进制</a:t>
            </a:r>
          </a:p>
          <a:p>
            <a:pPr marL="2057400" lvl="4" indent="-228600">
              <a:spcBef>
                <a:spcPct val="20000"/>
              </a:spcBef>
              <a:buClr>
                <a:schemeClr val="tx2"/>
              </a:buClr>
              <a:buFont typeface="Wingdings" pitchFamily="2" charset="2"/>
              <a:buChar char="u"/>
              <a:defRPr/>
            </a:pPr>
            <a:r>
              <a:rPr lang="zh-CN" altLang="en-US" sz="2000">
                <a:ea typeface="隶书" pitchFamily="49" charset="-122"/>
              </a:rPr>
              <a:t>八进制转换成二进制：用</a:t>
            </a:r>
            <a:r>
              <a:rPr lang="en-US" altLang="zh-CN" sz="2000">
                <a:ea typeface="隶书" pitchFamily="49" charset="-122"/>
              </a:rPr>
              <a:t>3</a:t>
            </a:r>
            <a:r>
              <a:rPr lang="zh-CN" altLang="en-US" sz="2000">
                <a:ea typeface="隶书" pitchFamily="49" charset="-122"/>
              </a:rPr>
              <a:t>位二进制数代替每一位八进制数</a:t>
            </a:r>
          </a:p>
        </p:txBody>
      </p:sp>
      <p:sp>
        <p:nvSpPr>
          <p:cNvPr id="5" name="Text Box 8"/>
          <p:cNvSpPr txBox="1">
            <a:spLocks noChangeArrowheads="1"/>
          </p:cNvSpPr>
          <p:nvPr/>
        </p:nvSpPr>
        <p:spPr bwMode="auto">
          <a:xfrm>
            <a:off x="1584325" y="3582988"/>
            <a:ext cx="3943708" cy="400110"/>
          </a:xfrm>
          <a:prstGeom prst="rect">
            <a:avLst/>
          </a:prstGeom>
          <a:noFill/>
          <a:ln w="9525">
            <a:noFill/>
            <a:miter lim="800000"/>
            <a:headEnd/>
            <a:tailEnd/>
          </a:ln>
        </p:spPr>
        <p:txBody>
          <a:bodyPr wrap="none">
            <a:spAutoFit/>
          </a:bodyPr>
          <a:lstStyle/>
          <a:p>
            <a:r>
              <a:rPr lang="zh-CN" altLang="en-US" sz="2000" dirty="0"/>
              <a:t>例  </a:t>
            </a:r>
            <a:r>
              <a:rPr lang="en-US" altLang="zh-CN" sz="2000" dirty="0"/>
              <a:t>(1101001)</a:t>
            </a:r>
            <a:r>
              <a:rPr lang="en-US" altLang="zh-CN" sz="1000" dirty="0"/>
              <a:t>2</a:t>
            </a:r>
            <a:r>
              <a:rPr lang="en-US" altLang="zh-CN" sz="2000" dirty="0"/>
              <a:t>=(001,101,001)</a:t>
            </a:r>
            <a:r>
              <a:rPr lang="en-US" altLang="zh-CN" sz="1000" dirty="0"/>
              <a:t>2</a:t>
            </a:r>
            <a:r>
              <a:rPr lang="en-US" altLang="zh-CN" sz="2000" dirty="0"/>
              <a:t>=(151)</a:t>
            </a:r>
            <a:r>
              <a:rPr lang="en-US" altLang="zh-CN" sz="1000" dirty="0"/>
              <a:t>8</a:t>
            </a:r>
            <a:endParaRPr lang="en-US" altLang="zh-CN" sz="2000" dirty="0"/>
          </a:p>
        </p:txBody>
      </p:sp>
      <p:sp>
        <p:nvSpPr>
          <p:cNvPr id="6" name="Text Box 9"/>
          <p:cNvSpPr txBox="1">
            <a:spLocks noChangeArrowheads="1"/>
          </p:cNvSpPr>
          <p:nvPr/>
        </p:nvSpPr>
        <p:spPr bwMode="auto">
          <a:xfrm>
            <a:off x="1585913" y="4554538"/>
            <a:ext cx="3999813" cy="400110"/>
          </a:xfrm>
          <a:prstGeom prst="rect">
            <a:avLst/>
          </a:prstGeom>
          <a:noFill/>
          <a:ln w="9525">
            <a:noFill/>
            <a:miter lim="800000"/>
            <a:headEnd/>
            <a:tailEnd/>
          </a:ln>
        </p:spPr>
        <p:txBody>
          <a:bodyPr wrap="none">
            <a:spAutoFit/>
          </a:bodyPr>
          <a:lstStyle/>
          <a:p>
            <a:r>
              <a:rPr lang="zh-CN" altLang="en-US" sz="2000" dirty="0"/>
              <a:t>例 </a:t>
            </a:r>
            <a:r>
              <a:rPr lang="en-US" altLang="zh-CN" sz="2000" dirty="0"/>
              <a:t>(246)</a:t>
            </a:r>
            <a:r>
              <a:rPr lang="en-US" altLang="zh-CN" sz="1000" dirty="0"/>
              <a:t>8</a:t>
            </a:r>
            <a:r>
              <a:rPr lang="en-US" altLang="zh-CN" sz="2000" dirty="0"/>
              <a:t>=(010,100,110)</a:t>
            </a:r>
            <a:r>
              <a:rPr lang="en-US" altLang="zh-CN" sz="1000" dirty="0"/>
              <a:t>2</a:t>
            </a:r>
            <a:r>
              <a:rPr lang="en-US" altLang="zh-CN" sz="2000" dirty="0"/>
              <a:t>=(10100110)</a:t>
            </a:r>
            <a:r>
              <a:rPr lang="en-US" altLang="zh-CN" sz="1000" dirty="0"/>
              <a:t>2</a:t>
            </a:r>
            <a:endParaRPr lang="en-US" altLang="zh-CN" sz="2000" dirty="0"/>
          </a:p>
        </p:txBody>
      </p:sp>
      <p:sp>
        <p:nvSpPr>
          <p:cNvPr id="7" name="Text Box 10"/>
          <p:cNvSpPr txBox="1">
            <a:spLocks noChangeArrowheads="1"/>
          </p:cNvSpPr>
          <p:nvPr/>
        </p:nvSpPr>
        <p:spPr bwMode="auto">
          <a:xfrm>
            <a:off x="7299325" y="3003550"/>
            <a:ext cx="1211263" cy="2568575"/>
          </a:xfrm>
          <a:prstGeom prst="rect">
            <a:avLst/>
          </a:prstGeom>
          <a:ln w="38100">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en-US" altLang="zh-CN" sz="2000">
                <a:latin typeface="Times New Roman" pitchFamily="18" charset="0"/>
              </a:rPr>
              <a:t>000 ~ 0</a:t>
            </a:r>
          </a:p>
          <a:p>
            <a:pPr>
              <a:defRPr/>
            </a:pPr>
            <a:r>
              <a:rPr lang="en-US" altLang="zh-CN" sz="2000">
                <a:latin typeface="Times New Roman" pitchFamily="18" charset="0"/>
              </a:rPr>
              <a:t>001 ~ 1</a:t>
            </a:r>
          </a:p>
          <a:p>
            <a:pPr>
              <a:defRPr/>
            </a:pPr>
            <a:r>
              <a:rPr lang="en-US" altLang="zh-CN" sz="2000">
                <a:latin typeface="Times New Roman" pitchFamily="18" charset="0"/>
              </a:rPr>
              <a:t>010 ~ 2</a:t>
            </a:r>
          </a:p>
          <a:p>
            <a:pPr>
              <a:defRPr/>
            </a:pPr>
            <a:r>
              <a:rPr lang="en-US" altLang="zh-CN" sz="2000">
                <a:latin typeface="Times New Roman" pitchFamily="18" charset="0"/>
              </a:rPr>
              <a:t>011 ~ 3</a:t>
            </a:r>
          </a:p>
          <a:p>
            <a:pPr>
              <a:defRPr/>
            </a:pPr>
            <a:r>
              <a:rPr lang="en-US" altLang="zh-CN" sz="2000">
                <a:latin typeface="Times New Roman" pitchFamily="18" charset="0"/>
              </a:rPr>
              <a:t>100 ~ 4</a:t>
            </a:r>
          </a:p>
          <a:p>
            <a:pPr>
              <a:defRPr/>
            </a:pPr>
            <a:r>
              <a:rPr lang="en-US" altLang="zh-CN" sz="2000">
                <a:latin typeface="Times New Roman" pitchFamily="18" charset="0"/>
              </a:rPr>
              <a:t>101 ~ 5</a:t>
            </a:r>
          </a:p>
          <a:p>
            <a:pPr>
              <a:defRPr/>
            </a:pPr>
            <a:r>
              <a:rPr lang="en-US" altLang="zh-CN" sz="2000">
                <a:latin typeface="Times New Roman" pitchFamily="18" charset="0"/>
              </a:rPr>
              <a:t>110 ~ 6</a:t>
            </a:r>
          </a:p>
          <a:p>
            <a:pPr>
              <a:defRPr/>
            </a:pPr>
            <a:r>
              <a:rPr lang="en-US" altLang="zh-CN" sz="2000">
                <a:latin typeface="Times New Roman" pitchFamily="18" charset="0"/>
              </a:rPr>
              <a:t>111 ~ 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out)">
                                      <p:cBhvr>
                                        <p:cTn id="7" dur="500"/>
                                        <p:tgtEl>
                                          <p:spTgt spid="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out)">
                                      <p:cBhvr>
                                        <p:cTn id="12" dur="500"/>
                                        <p:tgtEl>
                                          <p:spTgt spid="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out)">
                                      <p:cBhvr>
                                        <p:cTn id="17" dur="500"/>
                                        <p:tgtEl>
                                          <p:spTgt spid="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ox(out)">
                                      <p:cBhvr>
                                        <p:cTn id="27" dur="500"/>
                                        <p:tgtEl>
                                          <p:spTgt spid="5">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ox(out)">
                                      <p:cBhvr>
                                        <p:cTn id="32" dur="500"/>
                                        <p:tgtEl>
                                          <p:spTgt spid="6">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4" grpId="0" build="p" bldLvl="5" autoUpdateAnimBg="0"/>
      <p:bldP spid="5" grpId="0" build="p" autoUpdateAnimBg="0"/>
      <p:bldP spid="6" grpId="0" build="p" autoUpdateAnimBg="0"/>
      <p:bldP spid="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3.3.4</a:t>
            </a:r>
            <a:r>
              <a:rPr lang="zh-CN" altLang="en-US" smtClean="0">
                <a:ea typeface="宋体" pitchFamily="2" charset="-122"/>
              </a:rPr>
              <a:t>二进制，十六进制转换</a:t>
            </a:r>
            <a:endParaRPr lang="en-US" altLang="zh-CN" dirty="0">
              <a:ea typeface="宋体" pitchFamily="2" charset="-122"/>
            </a:endParaRPr>
          </a:p>
        </p:txBody>
      </p:sp>
      <p:sp>
        <p:nvSpPr>
          <p:cNvPr id="8" name="Rectangle 2"/>
          <p:cNvSpPr>
            <a:spLocks noChangeArrowheads="1"/>
          </p:cNvSpPr>
          <p:nvPr/>
        </p:nvSpPr>
        <p:spPr bwMode="auto">
          <a:xfrm>
            <a:off x="285720" y="1357298"/>
            <a:ext cx="7215238" cy="17859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1600200" lvl="3" indent="-228600">
              <a:spcBef>
                <a:spcPct val="20000"/>
              </a:spcBef>
              <a:buClr>
                <a:srgbClr val="FF9900"/>
              </a:buClr>
              <a:buFont typeface="Wingdings" pitchFamily="2" charset="2"/>
              <a:buChar char="l"/>
              <a:defRPr/>
            </a:pPr>
            <a:r>
              <a:rPr lang="zh-CN" altLang="en-US" sz="2000">
                <a:ea typeface="隶书" pitchFamily="49" charset="-122"/>
              </a:rPr>
              <a:t>二进制与十六进制之间的转换</a:t>
            </a:r>
          </a:p>
          <a:p>
            <a:pPr marL="2057400" lvl="4" indent="-228600">
              <a:spcBef>
                <a:spcPct val="20000"/>
              </a:spcBef>
              <a:buClr>
                <a:schemeClr val="tx2"/>
              </a:buClr>
              <a:buFont typeface="Wingdings" pitchFamily="2" charset="2"/>
              <a:buChar char="u"/>
              <a:defRPr/>
            </a:pPr>
            <a:r>
              <a:rPr lang="zh-CN" altLang="en-US" sz="2000">
                <a:ea typeface="隶书" pitchFamily="49" charset="-122"/>
              </a:rPr>
              <a:t>二进制转换成十六进制：从右向左，每</a:t>
            </a:r>
            <a:r>
              <a:rPr lang="en-US" altLang="zh-CN" sz="2000">
                <a:ea typeface="隶书" pitchFamily="49" charset="-122"/>
              </a:rPr>
              <a:t>4</a:t>
            </a:r>
            <a:r>
              <a:rPr lang="zh-CN" altLang="en-US" sz="2000">
                <a:ea typeface="隶书" pitchFamily="49" charset="-122"/>
              </a:rPr>
              <a:t>位一组（不足</a:t>
            </a:r>
            <a:r>
              <a:rPr lang="en-US" altLang="zh-CN" sz="2000">
                <a:ea typeface="隶书" pitchFamily="49" charset="-122"/>
              </a:rPr>
              <a:t>4</a:t>
            </a:r>
            <a:r>
              <a:rPr lang="zh-CN" altLang="en-US" sz="2000">
                <a:ea typeface="隶书" pitchFamily="49" charset="-122"/>
              </a:rPr>
              <a:t>位左补</a:t>
            </a:r>
            <a:r>
              <a:rPr lang="en-US" altLang="zh-CN" sz="2000">
                <a:ea typeface="隶书" pitchFamily="49" charset="-122"/>
              </a:rPr>
              <a:t>0</a:t>
            </a:r>
            <a:r>
              <a:rPr lang="zh-CN" altLang="en-US" sz="2000">
                <a:ea typeface="隶书" pitchFamily="49" charset="-122"/>
              </a:rPr>
              <a:t>），转换成十六进制</a:t>
            </a:r>
          </a:p>
          <a:p>
            <a:pPr marL="2057400" lvl="4" indent="-228600">
              <a:spcBef>
                <a:spcPct val="20000"/>
              </a:spcBef>
              <a:buClr>
                <a:schemeClr val="tx2"/>
              </a:buClr>
              <a:buFont typeface="Wingdings" pitchFamily="2" charset="2"/>
              <a:buChar char="u"/>
              <a:defRPr/>
            </a:pPr>
            <a:r>
              <a:rPr lang="zh-CN" altLang="en-US" sz="2000">
                <a:ea typeface="隶书" pitchFamily="49" charset="-122"/>
              </a:rPr>
              <a:t>十六进制转换成二进制：用</a:t>
            </a:r>
            <a:r>
              <a:rPr lang="en-US" altLang="zh-CN" sz="2000">
                <a:ea typeface="隶书" pitchFamily="49" charset="-122"/>
              </a:rPr>
              <a:t>4</a:t>
            </a:r>
            <a:r>
              <a:rPr lang="zh-CN" altLang="en-US" sz="2000">
                <a:ea typeface="隶书" pitchFamily="49" charset="-122"/>
              </a:rPr>
              <a:t>位二进制数代替每一位十六进制数</a:t>
            </a:r>
          </a:p>
        </p:txBody>
      </p:sp>
      <p:sp>
        <p:nvSpPr>
          <p:cNvPr id="9" name="Text Box 3"/>
          <p:cNvSpPr txBox="1">
            <a:spLocks noChangeArrowheads="1"/>
          </p:cNvSpPr>
          <p:nvPr/>
        </p:nvSpPr>
        <p:spPr bwMode="auto">
          <a:xfrm>
            <a:off x="525463" y="3522663"/>
            <a:ext cx="5941050" cy="400110"/>
          </a:xfrm>
          <a:prstGeom prst="rect">
            <a:avLst/>
          </a:prstGeom>
          <a:noFill/>
          <a:ln w="9525">
            <a:noFill/>
            <a:miter lim="800000"/>
            <a:headEnd/>
            <a:tailEnd/>
          </a:ln>
        </p:spPr>
        <p:txBody>
          <a:bodyPr wrap="none">
            <a:spAutoFit/>
          </a:bodyPr>
          <a:lstStyle/>
          <a:p>
            <a:r>
              <a:rPr lang="zh-CN" altLang="en-US" sz="2000" dirty="0"/>
              <a:t>例  </a:t>
            </a:r>
            <a:r>
              <a:rPr lang="en-US" altLang="zh-CN" sz="2000" dirty="0"/>
              <a:t>(11010101111101)</a:t>
            </a:r>
            <a:r>
              <a:rPr lang="en-US" altLang="zh-CN" sz="1000" dirty="0"/>
              <a:t>2</a:t>
            </a:r>
            <a:r>
              <a:rPr lang="en-US" altLang="zh-CN" sz="2000" dirty="0"/>
              <a:t>=(0011,0101,0111,1101)</a:t>
            </a:r>
            <a:r>
              <a:rPr lang="en-US" altLang="zh-CN" sz="1000" dirty="0"/>
              <a:t>2</a:t>
            </a:r>
            <a:r>
              <a:rPr lang="en-US" altLang="zh-CN" sz="2000" dirty="0"/>
              <a:t>=(357D)</a:t>
            </a:r>
            <a:r>
              <a:rPr lang="en-US" altLang="zh-CN" sz="1000" dirty="0"/>
              <a:t>16</a:t>
            </a:r>
            <a:endParaRPr lang="en-US" altLang="zh-CN" sz="2000" dirty="0"/>
          </a:p>
        </p:txBody>
      </p:sp>
      <p:sp>
        <p:nvSpPr>
          <p:cNvPr id="10" name="Text Box 4"/>
          <p:cNvSpPr txBox="1">
            <a:spLocks noChangeArrowheads="1"/>
          </p:cNvSpPr>
          <p:nvPr/>
        </p:nvSpPr>
        <p:spPr bwMode="auto">
          <a:xfrm>
            <a:off x="508000" y="4686300"/>
            <a:ext cx="6005170" cy="400110"/>
          </a:xfrm>
          <a:prstGeom prst="rect">
            <a:avLst/>
          </a:prstGeom>
          <a:noFill/>
          <a:ln w="9525">
            <a:noFill/>
            <a:miter lim="800000"/>
            <a:headEnd/>
            <a:tailEnd/>
          </a:ln>
        </p:spPr>
        <p:txBody>
          <a:bodyPr wrap="none">
            <a:spAutoFit/>
          </a:bodyPr>
          <a:lstStyle/>
          <a:p>
            <a:r>
              <a:rPr lang="zh-CN" altLang="en-US" sz="2000" dirty="0"/>
              <a:t>例 </a:t>
            </a:r>
            <a:r>
              <a:rPr lang="en-US" altLang="zh-CN" sz="2000" dirty="0"/>
              <a:t>(4B9E)</a:t>
            </a:r>
            <a:r>
              <a:rPr lang="en-US" altLang="zh-CN" sz="1000" dirty="0"/>
              <a:t>16</a:t>
            </a:r>
            <a:r>
              <a:rPr lang="en-US" altLang="zh-CN" sz="2000" dirty="0"/>
              <a:t>=(0100,1011,1001,1110)</a:t>
            </a:r>
            <a:r>
              <a:rPr lang="en-US" altLang="zh-CN" sz="1000" dirty="0"/>
              <a:t>2</a:t>
            </a:r>
            <a:r>
              <a:rPr lang="en-US" altLang="zh-CN" sz="2000" dirty="0"/>
              <a:t>=(100101110011110)</a:t>
            </a:r>
            <a:r>
              <a:rPr lang="en-US" altLang="zh-CN" sz="1000" dirty="0"/>
              <a:t>2</a:t>
            </a:r>
            <a:endParaRPr lang="en-US" altLang="zh-CN" sz="2000" dirty="0"/>
          </a:p>
        </p:txBody>
      </p:sp>
      <p:sp>
        <p:nvSpPr>
          <p:cNvPr id="11" name="Text Box 5"/>
          <p:cNvSpPr txBox="1">
            <a:spLocks noChangeArrowheads="1"/>
          </p:cNvSpPr>
          <p:nvPr/>
        </p:nvSpPr>
        <p:spPr bwMode="auto">
          <a:xfrm>
            <a:off x="7599363" y="1636713"/>
            <a:ext cx="1211262" cy="5006975"/>
          </a:xfrm>
          <a:prstGeom prst="rect">
            <a:avLst/>
          </a:prstGeom>
          <a:ln w="38100">
            <a:solidFill>
              <a:schemeClr val="tx1"/>
            </a:solid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en-US" altLang="zh-CN" sz="2000">
                <a:latin typeface="Times New Roman" pitchFamily="18" charset="0"/>
              </a:rPr>
              <a:t>0000 ~ 0</a:t>
            </a:r>
          </a:p>
          <a:p>
            <a:pPr>
              <a:defRPr/>
            </a:pPr>
            <a:r>
              <a:rPr lang="en-US" altLang="zh-CN" sz="2000">
                <a:latin typeface="Times New Roman" pitchFamily="18" charset="0"/>
              </a:rPr>
              <a:t>0001 ~ 1</a:t>
            </a:r>
          </a:p>
          <a:p>
            <a:pPr>
              <a:defRPr/>
            </a:pPr>
            <a:r>
              <a:rPr lang="en-US" altLang="zh-CN" sz="2000">
                <a:latin typeface="Times New Roman" pitchFamily="18" charset="0"/>
              </a:rPr>
              <a:t>0010 ~ 2</a:t>
            </a:r>
          </a:p>
          <a:p>
            <a:pPr>
              <a:defRPr/>
            </a:pPr>
            <a:r>
              <a:rPr lang="en-US" altLang="zh-CN" sz="2000">
                <a:latin typeface="Times New Roman" pitchFamily="18" charset="0"/>
              </a:rPr>
              <a:t>0011 ~ 3</a:t>
            </a:r>
          </a:p>
          <a:p>
            <a:pPr>
              <a:defRPr/>
            </a:pPr>
            <a:r>
              <a:rPr lang="en-US" altLang="zh-CN" sz="2000">
                <a:latin typeface="Times New Roman" pitchFamily="18" charset="0"/>
              </a:rPr>
              <a:t>0100 ~ 4</a:t>
            </a:r>
          </a:p>
          <a:p>
            <a:pPr>
              <a:defRPr/>
            </a:pPr>
            <a:r>
              <a:rPr lang="en-US" altLang="zh-CN" sz="2000">
                <a:latin typeface="Times New Roman" pitchFamily="18" charset="0"/>
              </a:rPr>
              <a:t>0101 ~ 5</a:t>
            </a:r>
          </a:p>
          <a:p>
            <a:pPr>
              <a:defRPr/>
            </a:pPr>
            <a:r>
              <a:rPr lang="en-US" altLang="zh-CN" sz="2000">
                <a:latin typeface="Times New Roman" pitchFamily="18" charset="0"/>
              </a:rPr>
              <a:t>0110 ~ 6</a:t>
            </a:r>
          </a:p>
          <a:p>
            <a:pPr>
              <a:defRPr/>
            </a:pPr>
            <a:r>
              <a:rPr lang="en-US" altLang="zh-CN" sz="2000">
                <a:latin typeface="Times New Roman" pitchFamily="18" charset="0"/>
              </a:rPr>
              <a:t>0111 ~ 7</a:t>
            </a:r>
          </a:p>
          <a:p>
            <a:pPr>
              <a:defRPr/>
            </a:pPr>
            <a:r>
              <a:rPr lang="en-US" altLang="zh-CN" sz="2000">
                <a:latin typeface="Times New Roman" pitchFamily="18" charset="0"/>
              </a:rPr>
              <a:t>1000 ~ 8</a:t>
            </a:r>
          </a:p>
          <a:p>
            <a:pPr>
              <a:defRPr/>
            </a:pPr>
            <a:r>
              <a:rPr lang="en-US" altLang="zh-CN" sz="2000">
                <a:latin typeface="Times New Roman" pitchFamily="18" charset="0"/>
              </a:rPr>
              <a:t>1001 ~ 9</a:t>
            </a:r>
          </a:p>
          <a:p>
            <a:pPr>
              <a:defRPr/>
            </a:pPr>
            <a:r>
              <a:rPr lang="en-US" altLang="zh-CN" sz="2000">
                <a:latin typeface="Times New Roman" pitchFamily="18" charset="0"/>
              </a:rPr>
              <a:t>1010 ~ A</a:t>
            </a:r>
          </a:p>
          <a:p>
            <a:pPr>
              <a:defRPr/>
            </a:pPr>
            <a:r>
              <a:rPr lang="en-US" altLang="zh-CN" sz="2000">
                <a:latin typeface="Times New Roman" pitchFamily="18" charset="0"/>
              </a:rPr>
              <a:t>1011 ~ B</a:t>
            </a:r>
          </a:p>
          <a:p>
            <a:pPr>
              <a:defRPr/>
            </a:pPr>
            <a:r>
              <a:rPr lang="en-US" altLang="zh-CN" sz="2000">
                <a:latin typeface="Times New Roman" pitchFamily="18" charset="0"/>
              </a:rPr>
              <a:t>1100 ~ C</a:t>
            </a:r>
          </a:p>
          <a:p>
            <a:pPr>
              <a:defRPr/>
            </a:pPr>
            <a:r>
              <a:rPr lang="en-US" altLang="zh-CN" sz="2000">
                <a:latin typeface="Times New Roman" pitchFamily="18" charset="0"/>
              </a:rPr>
              <a:t>1101 ~ D</a:t>
            </a:r>
          </a:p>
          <a:p>
            <a:pPr>
              <a:defRPr/>
            </a:pPr>
            <a:r>
              <a:rPr lang="en-US" altLang="zh-CN" sz="2000">
                <a:latin typeface="Times New Roman" pitchFamily="18" charset="0"/>
              </a:rPr>
              <a:t>1110 ~ E</a:t>
            </a:r>
          </a:p>
          <a:p>
            <a:pPr>
              <a:defRPr/>
            </a:pPr>
            <a:r>
              <a:rPr lang="en-US" altLang="zh-CN" sz="2000">
                <a:latin typeface="Times New Roman" pitchFamily="18" charset="0"/>
              </a:rPr>
              <a:t>1111 ~ 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out)">
                                      <p:cBhvr>
                                        <p:cTn id="7" dur="500"/>
                                        <p:tgtEl>
                                          <p:spTgt spid="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out)">
                                      <p:cBhvr>
                                        <p:cTn id="12" dur="500"/>
                                        <p:tgtEl>
                                          <p:spTgt spid="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out)">
                                      <p:cBhvr>
                                        <p:cTn id="17" dur="500"/>
                                        <p:tgtEl>
                                          <p:spTgt spid="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out)">
                                      <p:cBhvr>
                                        <p:cTn id="22" dur="500"/>
                                        <p:tgtEl>
                                          <p:spTgt spid="1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ox(out)">
                                      <p:cBhvr>
                                        <p:cTn id="27" dur="500"/>
                                        <p:tgtEl>
                                          <p:spTgt spid="9">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ox(out)">
                                      <p:cBhvr>
                                        <p:cTn id="32" dur="500"/>
                                        <p:tgtEl>
                                          <p:spTgt spid="10">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autoUpdateAnimBg="0"/>
      <p:bldP spid="9" grpId="0" build="p" autoUpdateAnimBg="0"/>
      <p:bldP spid="10" grpId="0" build="p" autoUpdateAnimBg="0"/>
      <p:bldP spid="1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3.3.5</a:t>
            </a:r>
            <a:r>
              <a:rPr lang="zh-CN" altLang="en-US" smtClean="0">
                <a:ea typeface="宋体" pitchFamily="2" charset="-122"/>
              </a:rPr>
              <a:t>十进制，二进制转换</a:t>
            </a:r>
            <a:endParaRPr lang="en-US" altLang="zh-CN" dirty="0">
              <a:ea typeface="宋体" pitchFamily="2" charset="-122"/>
            </a:endParaRPr>
          </a:p>
        </p:txBody>
      </p:sp>
      <p:sp>
        <p:nvSpPr>
          <p:cNvPr id="13" name="Rectangle 3"/>
          <p:cNvSpPr>
            <a:spLocks noGrp="1" noChangeArrowheads="1"/>
          </p:cNvSpPr>
          <p:nvPr>
            <p:ph type="body" idx="1"/>
          </p:nvPr>
        </p:nvSpPr>
        <p:spPr>
          <a:xfrm>
            <a:off x="357158" y="1285860"/>
            <a:ext cx="8210580" cy="4810140"/>
          </a:xfrm>
        </p:spPr>
        <p:txBody>
          <a:bodyPr/>
          <a:lstStyle/>
          <a:p>
            <a:pPr>
              <a:lnSpc>
                <a:spcPct val="80000"/>
              </a:lnSpc>
            </a:pPr>
            <a:r>
              <a:rPr lang="en-US" altLang="zh-CN" sz="2100" smtClean="0"/>
              <a:t> </a:t>
            </a:r>
            <a:r>
              <a:rPr lang="zh-CN" altLang="en-US" sz="2100"/>
              <a:t>十进制转换二进制</a:t>
            </a:r>
          </a:p>
          <a:p>
            <a:pPr lvl="1">
              <a:lnSpc>
                <a:spcPct val="80000"/>
              </a:lnSpc>
              <a:buFont typeface="Wingdings" pitchFamily="2" charset="2"/>
              <a:buNone/>
            </a:pPr>
            <a:r>
              <a:rPr lang="zh-CN" altLang="en-US" sz="2000"/>
              <a:t>⑴ 十进制整数转换为二进制：方法是除以</a:t>
            </a:r>
            <a:r>
              <a:rPr lang="en-US" altLang="zh-CN" sz="2000"/>
              <a:t>2</a:t>
            </a:r>
            <a:r>
              <a:rPr lang="zh-CN" altLang="en-US" sz="2000"/>
              <a:t>取余，逆序排列，以</a:t>
            </a:r>
            <a:r>
              <a:rPr lang="en-US" altLang="zh-CN" sz="2000"/>
              <a:t>(89)10</a:t>
            </a:r>
            <a:r>
              <a:rPr lang="zh-CN" altLang="en-US" sz="2000"/>
              <a:t>为例，如下。</a:t>
            </a:r>
          </a:p>
          <a:p>
            <a:pPr lvl="1">
              <a:lnSpc>
                <a:spcPct val="80000"/>
              </a:lnSpc>
              <a:buFont typeface="Wingdings" pitchFamily="2" charset="2"/>
              <a:buNone/>
            </a:pPr>
            <a:r>
              <a:rPr lang="en-US" altLang="zh-CN" sz="2000"/>
              <a:t>89 ÷ 2 	</a:t>
            </a:r>
            <a:r>
              <a:rPr lang="zh-CN" altLang="en-US" sz="2000"/>
              <a:t>余</a:t>
            </a:r>
            <a:r>
              <a:rPr lang="en-US" altLang="zh-CN" sz="2000"/>
              <a:t>1</a:t>
            </a:r>
          </a:p>
          <a:p>
            <a:pPr lvl="1">
              <a:lnSpc>
                <a:spcPct val="80000"/>
              </a:lnSpc>
              <a:buFont typeface="Wingdings" pitchFamily="2" charset="2"/>
              <a:buNone/>
            </a:pPr>
            <a:r>
              <a:rPr lang="en-US" altLang="zh-CN" sz="2000"/>
              <a:t>44 ÷ 2 	</a:t>
            </a:r>
            <a:r>
              <a:rPr lang="zh-CN" altLang="en-US" sz="2000"/>
              <a:t>余</a:t>
            </a:r>
            <a:r>
              <a:rPr lang="en-US" altLang="zh-CN" sz="2000"/>
              <a:t>0</a:t>
            </a:r>
          </a:p>
          <a:p>
            <a:pPr lvl="1">
              <a:lnSpc>
                <a:spcPct val="80000"/>
              </a:lnSpc>
              <a:buFont typeface="Wingdings" pitchFamily="2" charset="2"/>
              <a:buNone/>
            </a:pPr>
            <a:r>
              <a:rPr lang="en-US" altLang="zh-CN" sz="2000"/>
              <a:t>22 ÷ 2 	</a:t>
            </a:r>
            <a:r>
              <a:rPr lang="zh-CN" altLang="en-US" sz="2000"/>
              <a:t>余</a:t>
            </a:r>
            <a:r>
              <a:rPr lang="en-US" altLang="zh-CN" sz="2000"/>
              <a:t>0</a:t>
            </a:r>
          </a:p>
          <a:p>
            <a:pPr lvl="1">
              <a:lnSpc>
                <a:spcPct val="80000"/>
              </a:lnSpc>
              <a:buFont typeface="Wingdings" pitchFamily="2" charset="2"/>
              <a:buNone/>
            </a:pPr>
            <a:r>
              <a:rPr lang="en-US" altLang="zh-CN" sz="2000"/>
              <a:t>11 ÷ 2 	</a:t>
            </a:r>
            <a:r>
              <a:rPr lang="zh-CN" altLang="en-US" sz="2000"/>
              <a:t>余</a:t>
            </a:r>
            <a:r>
              <a:rPr lang="en-US" altLang="zh-CN" sz="2000"/>
              <a:t>1</a:t>
            </a:r>
          </a:p>
          <a:p>
            <a:pPr lvl="1">
              <a:lnSpc>
                <a:spcPct val="80000"/>
              </a:lnSpc>
              <a:buFont typeface="Wingdings" pitchFamily="2" charset="2"/>
              <a:buNone/>
            </a:pPr>
            <a:r>
              <a:rPr lang="en-US" altLang="zh-CN" sz="2000"/>
              <a:t>5  ÷ 2 	</a:t>
            </a:r>
            <a:r>
              <a:rPr lang="zh-CN" altLang="en-US" sz="2000"/>
              <a:t>余</a:t>
            </a:r>
            <a:r>
              <a:rPr lang="en-US" altLang="zh-CN" sz="2000"/>
              <a:t>1</a:t>
            </a:r>
          </a:p>
          <a:p>
            <a:pPr lvl="1">
              <a:lnSpc>
                <a:spcPct val="80000"/>
              </a:lnSpc>
              <a:buFont typeface="Wingdings" pitchFamily="2" charset="2"/>
              <a:buNone/>
            </a:pPr>
            <a:r>
              <a:rPr lang="en-US" altLang="zh-CN" sz="2000"/>
              <a:t>2  ÷ 2 	</a:t>
            </a:r>
            <a:r>
              <a:rPr lang="zh-CN" altLang="en-US" sz="2000"/>
              <a:t>余</a:t>
            </a:r>
            <a:r>
              <a:rPr lang="en-US" altLang="zh-CN" sz="2000"/>
              <a:t>0</a:t>
            </a:r>
          </a:p>
          <a:p>
            <a:pPr lvl="1">
              <a:lnSpc>
                <a:spcPct val="80000"/>
              </a:lnSpc>
              <a:buFont typeface="Wingdings" pitchFamily="2" charset="2"/>
              <a:buNone/>
            </a:pPr>
            <a:r>
              <a:rPr lang="en-US" altLang="zh-CN" sz="2000"/>
              <a:t>1	</a:t>
            </a:r>
            <a:r>
              <a:rPr lang="zh-CN" altLang="en-US" sz="2000"/>
              <a:t>余</a:t>
            </a:r>
            <a:r>
              <a:rPr lang="en-US" altLang="zh-CN" sz="2000"/>
              <a:t>1</a:t>
            </a:r>
          </a:p>
          <a:p>
            <a:pPr lvl="1">
              <a:lnSpc>
                <a:spcPct val="80000"/>
              </a:lnSpc>
              <a:buFont typeface="Wingdings" pitchFamily="2" charset="2"/>
              <a:buNone/>
            </a:pPr>
            <a:r>
              <a:rPr lang="en-US" altLang="zh-CN" sz="2000"/>
              <a:t>(89)10 = (1011001)2</a:t>
            </a:r>
          </a:p>
          <a:p>
            <a:pPr lvl="1">
              <a:lnSpc>
                <a:spcPct val="80000"/>
              </a:lnSpc>
              <a:buFont typeface="Wingdings" pitchFamily="2" charset="2"/>
              <a:buNone/>
            </a:pPr>
            <a:r>
              <a:rPr lang="en-US" altLang="zh-CN" sz="2000"/>
              <a:t>(5)10 = (101)2</a:t>
            </a:r>
          </a:p>
          <a:p>
            <a:pPr lvl="1">
              <a:lnSpc>
                <a:spcPct val="80000"/>
              </a:lnSpc>
              <a:buFont typeface="Wingdings" pitchFamily="2" charset="2"/>
              <a:buNone/>
            </a:pPr>
            <a:r>
              <a:rPr lang="en-US" altLang="zh-CN" sz="2000"/>
              <a:t>(2)10 = (10)2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3.3.6</a:t>
            </a:r>
            <a:r>
              <a:rPr lang="zh-CN" altLang="en-US" smtClean="0">
                <a:ea typeface="宋体" pitchFamily="2" charset="-122"/>
              </a:rPr>
              <a:t>二进制，十进制转换</a:t>
            </a:r>
            <a:endParaRPr lang="en-US" altLang="zh-CN" dirty="0">
              <a:ea typeface="宋体" pitchFamily="2" charset="-122"/>
            </a:endParaRPr>
          </a:p>
        </p:txBody>
      </p:sp>
      <p:sp>
        <p:nvSpPr>
          <p:cNvPr id="4" name="Rectangle 3"/>
          <p:cNvSpPr>
            <a:spLocks noGrp="1" noChangeArrowheads="1"/>
          </p:cNvSpPr>
          <p:nvPr>
            <p:ph type="body" idx="1"/>
          </p:nvPr>
        </p:nvSpPr>
        <p:spPr>
          <a:xfrm>
            <a:off x="428596" y="1214422"/>
            <a:ext cx="8139142" cy="4881578"/>
          </a:xfrm>
        </p:spPr>
        <p:txBody>
          <a:bodyPr/>
          <a:lstStyle/>
          <a:p>
            <a:r>
              <a:rPr lang="zh-CN" altLang="en-US" sz="2600" dirty="0" smtClean="0"/>
              <a:t>二进制</a:t>
            </a:r>
            <a:r>
              <a:rPr lang="zh-CN" altLang="en-US" sz="2600" dirty="0"/>
              <a:t>转换为十进制</a:t>
            </a:r>
          </a:p>
          <a:p>
            <a:pPr lvl="1">
              <a:buFont typeface="Wingdings" pitchFamily="2" charset="2"/>
              <a:buNone/>
            </a:pPr>
            <a:r>
              <a:rPr lang="zh-CN" altLang="en-US" sz="2200" dirty="0"/>
              <a:t>十进制是逢十进一，由数字符号</a:t>
            </a:r>
            <a:r>
              <a:rPr lang="en-US" altLang="zh-CN" sz="2200" dirty="0"/>
              <a:t>0,1,2,3,4,5,6,7,8,9</a:t>
            </a:r>
            <a:r>
              <a:rPr lang="zh-CN" altLang="en-US" sz="2200" dirty="0"/>
              <a:t>组成，可以这样分析十进制数：</a:t>
            </a:r>
          </a:p>
          <a:p>
            <a:pPr lvl="1">
              <a:buFont typeface="Wingdings" pitchFamily="2" charset="2"/>
              <a:buNone/>
            </a:pPr>
            <a:r>
              <a:rPr lang="en-US" altLang="zh-CN" sz="2200" dirty="0"/>
              <a:t>(1234)10 = 1 * </a:t>
            </a:r>
            <a:r>
              <a:rPr lang="en-US" altLang="zh-CN" sz="2200" dirty="0" smtClean="0"/>
              <a:t>10^3 </a:t>
            </a:r>
            <a:r>
              <a:rPr lang="en-US" altLang="zh-CN" sz="2200" dirty="0"/>
              <a:t>+ 2 * </a:t>
            </a:r>
            <a:r>
              <a:rPr lang="en-US" altLang="zh-CN" sz="2200" dirty="0" smtClean="0"/>
              <a:t>10^2 </a:t>
            </a:r>
            <a:r>
              <a:rPr lang="en-US" altLang="zh-CN" sz="2200" dirty="0"/>
              <a:t>+ 3 * </a:t>
            </a:r>
            <a:r>
              <a:rPr lang="en-US" altLang="zh-CN" sz="2200" dirty="0" smtClean="0"/>
              <a:t>10^1 </a:t>
            </a:r>
            <a:r>
              <a:rPr lang="en-US" altLang="zh-CN" sz="2200" dirty="0"/>
              <a:t>+ 4 * </a:t>
            </a:r>
            <a:r>
              <a:rPr lang="en-US" altLang="zh-CN" sz="2200" dirty="0" smtClean="0"/>
              <a:t>10^0 </a:t>
            </a:r>
            <a:r>
              <a:rPr lang="en-US" altLang="zh-CN" sz="2200" dirty="0"/>
              <a:t>= 1000 + 200 +30 + 4 =(1234)10</a:t>
            </a:r>
          </a:p>
          <a:p>
            <a:pPr lvl="1">
              <a:buFont typeface="Wingdings" pitchFamily="2" charset="2"/>
              <a:buNone/>
            </a:pPr>
            <a:r>
              <a:rPr lang="zh-CN" altLang="en-US" sz="2200" dirty="0"/>
              <a:t>采用同样的方式转换二进制到十进制。</a:t>
            </a:r>
          </a:p>
          <a:p>
            <a:pPr lvl="1">
              <a:buFont typeface="Wingdings" pitchFamily="2" charset="2"/>
              <a:buNone/>
            </a:pPr>
            <a:r>
              <a:rPr lang="en-US" altLang="zh-CN" sz="2200" dirty="0"/>
              <a:t>(1101)2 = 1 * </a:t>
            </a:r>
            <a:r>
              <a:rPr lang="en-US" altLang="zh-CN" sz="2200" dirty="0" smtClean="0"/>
              <a:t>2^3 </a:t>
            </a:r>
            <a:r>
              <a:rPr lang="en-US" altLang="zh-CN" sz="2200" dirty="0"/>
              <a:t>+ 1 * </a:t>
            </a:r>
            <a:r>
              <a:rPr lang="en-US" altLang="zh-CN" sz="2200" dirty="0" smtClean="0"/>
              <a:t>2^2 </a:t>
            </a:r>
            <a:r>
              <a:rPr lang="en-US" altLang="zh-CN" sz="2200" dirty="0"/>
              <a:t>+ 0 * </a:t>
            </a:r>
            <a:r>
              <a:rPr lang="en-US" altLang="zh-CN" sz="2200" dirty="0" smtClean="0"/>
              <a:t>2^1 </a:t>
            </a:r>
            <a:r>
              <a:rPr lang="en-US" altLang="zh-CN" sz="2200" dirty="0"/>
              <a:t>+ 1 * </a:t>
            </a:r>
            <a:r>
              <a:rPr lang="en-US" altLang="zh-CN" sz="2200" dirty="0" smtClean="0"/>
              <a:t>2^0 </a:t>
            </a:r>
            <a:r>
              <a:rPr lang="en-US" altLang="zh-CN" sz="2200" dirty="0"/>
              <a:t>= 8 + 4 + 0 + 1 = (13)10</a:t>
            </a:r>
          </a:p>
          <a:p>
            <a:pPr lvl="1">
              <a:buFont typeface="Wingdings" pitchFamily="2" charset="2"/>
              <a:buNone/>
            </a:pPr>
            <a:r>
              <a:rPr lang="en-US" altLang="zh-CN" sz="2200" dirty="0"/>
              <a:t>(10.01)2 = 1 * </a:t>
            </a:r>
            <a:r>
              <a:rPr lang="en-US" altLang="zh-CN" sz="2200" dirty="0" smtClean="0"/>
              <a:t>2^1 </a:t>
            </a:r>
            <a:r>
              <a:rPr lang="en-US" altLang="zh-CN" sz="2200" dirty="0"/>
              <a:t>+ 0 * </a:t>
            </a:r>
            <a:r>
              <a:rPr lang="en-US" altLang="zh-CN" sz="2200" dirty="0" smtClean="0"/>
              <a:t>2^0 </a:t>
            </a:r>
            <a:r>
              <a:rPr lang="en-US" altLang="zh-CN" sz="2200" dirty="0"/>
              <a:t>+ 0 * </a:t>
            </a:r>
            <a:r>
              <a:rPr lang="en-US" altLang="zh-CN" sz="2200" dirty="0" smtClean="0"/>
              <a:t>2^-</a:t>
            </a:r>
            <a:r>
              <a:rPr lang="en-US" altLang="zh-CN" sz="2200" dirty="0"/>
              <a:t>1 + 1 * </a:t>
            </a:r>
            <a:r>
              <a:rPr lang="en-US" altLang="zh-CN" sz="2200" dirty="0" smtClean="0"/>
              <a:t>2^-</a:t>
            </a:r>
            <a:r>
              <a:rPr lang="en-US" altLang="zh-CN" sz="2200" dirty="0"/>
              <a:t>2 = 2 + 0 + 0 + 0.25 = (2.25)10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5"/>
          <p:cNvSpPr>
            <a:spLocks noGrp="1"/>
          </p:cNvSpPr>
          <p:nvPr>
            <p:ph type="ftr" sz="quarter" idx="12"/>
          </p:nvPr>
        </p:nvSpPr>
        <p:spPr>
          <a:noFill/>
        </p:spPr>
        <p:txBody>
          <a:bodyPr/>
          <a:lstStyle/>
          <a:p>
            <a:r>
              <a:rPr lang="en-US" altLang="zh-CN" smtClean="0">
                <a:latin typeface="Arial" charset="0"/>
              </a:rPr>
              <a:t>www.itcast.cn</a:t>
            </a:r>
          </a:p>
        </p:txBody>
      </p:sp>
      <p:grpSp>
        <p:nvGrpSpPr>
          <p:cNvPr id="5123" name="Group 2"/>
          <p:cNvGrpSpPr>
            <a:grpSpLocks/>
          </p:cNvGrpSpPr>
          <p:nvPr/>
        </p:nvGrpSpPr>
        <p:grpSpPr bwMode="auto">
          <a:xfrm>
            <a:off x="2190750" y="4114800"/>
            <a:ext cx="5089525" cy="427038"/>
            <a:chOff x="1161" y="1572"/>
            <a:chExt cx="3206" cy="338"/>
          </a:xfrm>
        </p:grpSpPr>
        <p:sp>
          <p:nvSpPr>
            <p:cNvPr id="5148" name="AutoShape 3"/>
            <p:cNvSpPr>
              <a:spLocks noChangeArrowheads="1"/>
            </p:cNvSpPr>
            <p:nvPr/>
          </p:nvSpPr>
          <p:spPr bwMode="gray">
            <a:xfrm>
              <a:off x="1161" y="1572"/>
              <a:ext cx="3206" cy="338"/>
            </a:xfrm>
            <a:prstGeom prst="roundRect">
              <a:avLst>
                <a:gd name="adj" fmla="val 16667"/>
              </a:avLst>
            </a:prstGeom>
            <a:solidFill>
              <a:schemeClr val="accent1"/>
            </a:solidFill>
            <a:ln w="12700" algn="ctr">
              <a:noFill/>
              <a:round/>
              <a:headEnd/>
              <a:tailEnd/>
            </a:ln>
          </p:spPr>
          <p:txBody>
            <a:bodyPr wrap="none" anchor="ctr"/>
            <a:lstStyle/>
            <a:p>
              <a:pPr eaLnBrk="0" hangingPunct="0"/>
              <a:endParaRPr lang="zh-CN" altLang="en-US"/>
            </a:p>
          </p:txBody>
        </p:sp>
        <p:sp>
          <p:nvSpPr>
            <p:cNvPr id="5149" name="AutoShape 4"/>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5124" name="Group 5"/>
          <p:cNvGrpSpPr>
            <a:grpSpLocks/>
          </p:cNvGrpSpPr>
          <p:nvPr/>
        </p:nvGrpSpPr>
        <p:grpSpPr bwMode="auto">
          <a:xfrm>
            <a:off x="2190750" y="3505200"/>
            <a:ext cx="5089525" cy="427038"/>
            <a:chOff x="1161" y="1572"/>
            <a:chExt cx="3206" cy="338"/>
          </a:xfrm>
        </p:grpSpPr>
        <p:sp>
          <p:nvSpPr>
            <p:cNvPr id="5146" name="AutoShape 6"/>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5147" name="AutoShape 7"/>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5125" name="Group 8"/>
          <p:cNvGrpSpPr>
            <a:grpSpLocks/>
          </p:cNvGrpSpPr>
          <p:nvPr/>
        </p:nvGrpSpPr>
        <p:grpSpPr bwMode="auto">
          <a:xfrm>
            <a:off x="2190750" y="4724400"/>
            <a:ext cx="5089525" cy="427038"/>
            <a:chOff x="1161" y="1572"/>
            <a:chExt cx="3206" cy="338"/>
          </a:xfrm>
        </p:grpSpPr>
        <p:sp>
          <p:nvSpPr>
            <p:cNvPr id="5144" name="AutoShape 9"/>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5145" name="AutoShape 1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5126" name="Group 11"/>
          <p:cNvGrpSpPr>
            <a:grpSpLocks/>
          </p:cNvGrpSpPr>
          <p:nvPr/>
        </p:nvGrpSpPr>
        <p:grpSpPr bwMode="auto">
          <a:xfrm>
            <a:off x="2190750" y="2895600"/>
            <a:ext cx="5089525" cy="427038"/>
            <a:chOff x="1161" y="1572"/>
            <a:chExt cx="3206" cy="338"/>
          </a:xfrm>
        </p:grpSpPr>
        <p:sp>
          <p:nvSpPr>
            <p:cNvPr id="5142" name="AutoShape 12"/>
            <p:cNvSpPr>
              <a:spLocks noChangeArrowheads="1"/>
            </p:cNvSpPr>
            <p:nvPr/>
          </p:nvSpPr>
          <p:spPr bwMode="gray">
            <a:xfrm>
              <a:off x="1161" y="1572"/>
              <a:ext cx="3206" cy="338"/>
            </a:xfrm>
            <a:prstGeom prst="roundRect">
              <a:avLst>
                <a:gd name="adj" fmla="val 16667"/>
              </a:avLst>
            </a:prstGeom>
            <a:solidFill>
              <a:schemeClr val="accent1"/>
            </a:solidFill>
            <a:ln w="12700" algn="ctr">
              <a:noFill/>
              <a:round/>
              <a:headEnd/>
              <a:tailEnd/>
            </a:ln>
          </p:spPr>
          <p:txBody>
            <a:bodyPr wrap="none" anchor="ctr"/>
            <a:lstStyle/>
            <a:p>
              <a:pPr eaLnBrk="0" hangingPunct="0"/>
              <a:endParaRPr lang="zh-CN" altLang="en-US"/>
            </a:p>
          </p:txBody>
        </p:sp>
        <p:sp>
          <p:nvSpPr>
            <p:cNvPr id="5143" name="AutoShape 13"/>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5127" name="Group 14"/>
          <p:cNvGrpSpPr>
            <a:grpSpLocks/>
          </p:cNvGrpSpPr>
          <p:nvPr/>
        </p:nvGrpSpPr>
        <p:grpSpPr bwMode="auto">
          <a:xfrm>
            <a:off x="2190750" y="2328863"/>
            <a:ext cx="5089525" cy="427037"/>
            <a:chOff x="1161" y="1572"/>
            <a:chExt cx="3206" cy="338"/>
          </a:xfrm>
        </p:grpSpPr>
        <p:sp>
          <p:nvSpPr>
            <p:cNvPr id="5140" name="AutoShape 15"/>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5141" name="AutoShape 16"/>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sp>
        <p:nvSpPr>
          <p:cNvPr id="5128" name="AutoShape 17"/>
          <p:cNvSpPr>
            <a:spLocks noChangeArrowheads="1"/>
          </p:cNvSpPr>
          <p:nvPr/>
        </p:nvSpPr>
        <p:spPr bwMode="auto">
          <a:xfrm>
            <a:off x="1219200" y="1676400"/>
            <a:ext cx="7281863" cy="4681538"/>
          </a:xfrm>
          <a:prstGeom prst="roundRect">
            <a:avLst>
              <a:gd name="adj" fmla="val 7315"/>
            </a:avLst>
          </a:prstGeom>
          <a:noFill/>
          <a:ln w="19050" cap="rnd">
            <a:solidFill>
              <a:schemeClr val="tx1"/>
            </a:solidFill>
            <a:prstDash val="sysDot"/>
            <a:round/>
            <a:headEnd/>
            <a:tailEnd/>
          </a:ln>
        </p:spPr>
        <p:txBody>
          <a:bodyPr wrap="none" anchor="ctr"/>
          <a:lstStyle/>
          <a:p>
            <a:pPr eaLnBrk="0" hangingPunct="0"/>
            <a:endParaRPr lang="zh-CN" altLang="en-US"/>
          </a:p>
        </p:txBody>
      </p:sp>
      <p:sp>
        <p:nvSpPr>
          <p:cNvPr id="5129" name="AutoShape 18"/>
          <p:cNvSpPr>
            <a:spLocks noChangeArrowheads="1"/>
          </p:cNvSpPr>
          <p:nvPr/>
        </p:nvSpPr>
        <p:spPr bwMode="gray">
          <a:xfrm>
            <a:off x="2990850" y="2928938"/>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charset="0"/>
                <a:cs typeface="Arial" charset="0"/>
              </a:rPr>
              <a:t> 2.</a:t>
            </a:r>
            <a:r>
              <a:rPr lang="zh-CN" altLang="en-US" b="1">
                <a:solidFill>
                  <a:srgbClr val="FFFFFF"/>
                </a:solidFill>
                <a:latin typeface="Arial" charset="0"/>
                <a:cs typeface="Arial" charset="0"/>
              </a:rPr>
              <a:t>什么是变量与常量</a:t>
            </a:r>
            <a:endParaRPr lang="en-US" altLang="zh-CN" b="1">
              <a:solidFill>
                <a:srgbClr val="FFFFFF"/>
              </a:solidFill>
              <a:latin typeface="Arial" charset="0"/>
              <a:cs typeface="Arial" charset="0"/>
            </a:endParaRPr>
          </a:p>
        </p:txBody>
      </p:sp>
      <p:sp>
        <p:nvSpPr>
          <p:cNvPr id="5130" name="AutoShape 19"/>
          <p:cNvSpPr>
            <a:spLocks noChangeArrowheads="1"/>
          </p:cNvSpPr>
          <p:nvPr/>
        </p:nvSpPr>
        <p:spPr bwMode="gray">
          <a:xfrm>
            <a:off x="2990850" y="3527425"/>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 3.</a:t>
            </a:r>
            <a:r>
              <a:rPr lang="zh-CN" altLang="en-US" b="1" dirty="0">
                <a:solidFill>
                  <a:srgbClr val="FFFFFF"/>
                </a:solidFill>
                <a:latin typeface="Arial" charset="0"/>
                <a:cs typeface="Arial" charset="0"/>
              </a:rPr>
              <a:t>基本数据类型</a:t>
            </a:r>
            <a:endParaRPr lang="en-US" altLang="zh-CN" b="1" dirty="0">
              <a:solidFill>
                <a:srgbClr val="FFFFFF"/>
              </a:solidFill>
              <a:latin typeface="Arial" charset="0"/>
              <a:cs typeface="Arial" charset="0"/>
            </a:endParaRPr>
          </a:p>
        </p:txBody>
      </p:sp>
      <p:sp>
        <p:nvSpPr>
          <p:cNvPr id="5131" name="AutoShape 20"/>
          <p:cNvSpPr>
            <a:spLocks noChangeArrowheads="1"/>
          </p:cNvSpPr>
          <p:nvPr/>
        </p:nvSpPr>
        <p:spPr bwMode="gray">
          <a:xfrm>
            <a:off x="2990850" y="4140200"/>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 4.</a:t>
            </a:r>
            <a:r>
              <a:rPr lang="zh-CN" altLang="en-US" b="1" dirty="0">
                <a:solidFill>
                  <a:srgbClr val="FFFFFF"/>
                </a:solidFill>
                <a:latin typeface="Arial" charset="0"/>
                <a:cs typeface="Arial" charset="0"/>
              </a:rPr>
              <a:t>基本运算符与表达式</a:t>
            </a:r>
            <a:endParaRPr lang="en-US" altLang="zh-CN" b="1" dirty="0">
              <a:solidFill>
                <a:srgbClr val="FFFFFF"/>
              </a:solidFill>
              <a:latin typeface="Arial" charset="0"/>
              <a:cs typeface="Arial" charset="0"/>
            </a:endParaRPr>
          </a:p>
        </p:txBody>
      </p:sp>
      <p:sp>
        <p:nvSpPr>
          <p:cNvPr id="5132" name="AutoShape 21"/>
          <p:cNvSpPr>
            <a:spLocks noChangeArrowheads="1"/>
          </p:cNvSpPr>
          <p:nvPr/>
        </p:nvSpPr>
        <p:spPr bwMode="gray">
          <a:xfrm>
            <a:off x="2990850" y="4762500"/>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 5.</a:t>
            </a:r>
            <a:r>
              <a:rPr lang="zh-CN" altLang="en-US" b="1" dirty="0">
                <a:solidFill>
                  <a:srgbClr val="FFFFFF"/>
                </a:solidFill>
                <a:latin typeface="Arial" charset="0"/>
                <a:cs typeface="Arial" charset="0"/>
              </a:rPr>
              <a:t>数据如何输入与输出</a:t>
            </a:r>
            <a:endParaRPr lang="en-US" altLang="zh-CN" b="1" dirty="0">
              <a:solidFill>
                <a:srgbClr val="FFFFFF"/>
              </a:solidFill>
              <a:latin typeface="Arial" charset="0"/>
              <a:cs typeface="Arial" charset="0"/>
            </a:endParaRPr>
          </a:p>
        </p:txBody>
      </p:sp>
      <p:sp>
        <p:nvSpPr>
          <p:cNvPr id="5133" name="AutoShape 22"/>
          <p:cNvSpPr>
            <a:spLocks noChangeArrowheads="1"/>
          </p:cNvSpPr>
          <p:nvPr/>
        </p:nvSpPr>
        <p:spPr bwMode="auto">
          <a:xfrm>
            <a:off x="1676400" y="1524000"/>
            <a:ext cx="5943600" cy="588963"/>
          </a:xfrm>
          <a:prstGeom prst="roundRect">
            <a:avLst>
              <a:gd name="adj" fmla="val 42181"/>
            </a:avLst>
          </a:prstGeom>
          <a:solidFill>
            <a:srgbClr val="FFFFFF"/>
          </a:solidFill>
          <a:ln w="19050" cap="rnd">
            <a:solidFill>
              <a:srgbClr val="1C1C1C"/>
            </a:solidFill>
            <a:prstDash val="sysDot"/>
            <a:round/>
            <a:headEnd/>
            <a:tailEnd/>
          </a:ln>
        </p:spPr>
        <p:txBody>
          <a:bodyPr wrap="none" anchor="ctr"/>
          <a:lstStyle/>
          <a:p>
            <a:pPr algn="ctr"/>
            <a:r>
              <a:rPr lang="zh-CN" altLang="en-US" sz="1600">
                <a:solidFill>
                  <a:srgbClr val="000000"/>
                </a:solidFill>
                <a:latin typeface="Arial" charset="0"/>
                <a:cs typeface="Arial" charset="0"/>
              </a:rPr>
              <a:t>传智播客</a:t>
            </a:r>
            <a:r>
              <a:rPr lang="en-US" altLang="zh-CN" sz="1600">
                <a:solidFill>
                  <a:srgbClr val="000000"/>
                </a:solidFill>
                <a:latin typeface="Arial" charset="0"/>
                <a:cs typeface="Arial" charset="0"/>
              </a:rPr>
              <a:t>C</a:t>
            </a:r>
            <a:r>
              <a:rPr lang="zh-CN" altLang="en-US" sz="1600">
                <a:solidFill>
                  <a:srgbClr val="000000"/>
                </a:solidFill>
                <a:latin typeface="Arial" charset="0"/>
                <a:cs typeface="Arial" charset="0"/>
              </a:rPr>
              <a:t>语言入门教程（</a:t>
            </a:r>
            <a:r>
              <a:rPr lang="en-US" altLang="zh-CN" sz="1600">
                <a:solidFill>
                  <a:srgbClr val="000000"/>
                </a:solidFill>
                <a:latin typeface="Arial" charset="0"/>
                <a:cs typeface="Arial" charset="0"/>
              </a:rPr>
              <a:t>3</a:t>
            </a:r>
            <a:r>
              <a:rPr lang="zh-CN" altLang="en-US" sz="1600">
                <a:solidFill>
                  <a:srgbClr val="000000"/>
                </a:solidFill>
                <a:latin typeface="Arial" charset="0"/>
                <a:cs typeface="Arial" charset="0"/>
              </a:rPr>
              <a:t>）大纲</a:t>
            </a:r>
            <a:endParaRPr lang="en-US" altLang="zh-CN" sz="1600">
              <a:solidFill>
                <a:srgbClr val="000000"/>
              </a:solidFill>
              <a:latin typeface="Arial" charset="0"/>
              <a:cs typeface="Arial" charset="0"/>
            </a:endParaRPr>
          </a:p>
        </p:txBody>
      </p:sp>
      <p:sp>
        <p:nvSpPr>
          <p:cNvPr id="5134" name="AutoShape 23"/>
          <p:cNvSpPr>
            <a:spLocks noChangeArrowheads="1"/>
          </p:cNvSpPr>
          <p:nvPr/>
        </p:nvSpPr>
        <p:spPr bwMode="gray">
          <a:xfrm>
            <a:off x="2990850" y="2359025"/>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 </a:t>
            </a:r>
            <a:r>
              <a:rPr lang="en-US" altLang="zh-CN" b="1" dirty="0" smtClean="0">
                <a:solidFill>
                  <a:srgbClr val="FFFFFF"/>
                </a:solidFill>
                <a:latin typeface="Arial" charset="0"/>
                <a:cs typeface="Arial" charset="0"/>
              </a:rPr>
              <a:t>1.</a:t>
            </a:r>
            <a:r>
              <a:rPr lang="zh-CN" altLang="en-US" b="1" dirty="0" smtClean="0">
                <a:solidFill>
                  <a:srgbClr val="FFFFFF"/>
                </a:solidFill>
                <a:latin typeface="Arial" charset="0"/>
                <a:cs typeface="Arial" charset="0"/>
              </a:rPr>
              <a:t>转义字符</a:t>
            </a:r>
            <a:endParaRPr lang="en-US" altLang="zh-CN" b="1" dirty="0">
              <a:solidFill>
                <a:srgbClr val="FFFFFF"/>
              </a:solidFill>
              <a:latin typeface="Arial" charset="0"/>
              <a:cs typeface="Arial" charset="0"/>
            </a:endParaRPr>
          </a:p>
        </p:txBody>
      </p:sp>
      <p:sp>
        <p:nvSpPr>
          <p:cNvPr id="107544" name="Rectangle 24"/>
          <p:cNvSpPr>
            <a:spLocks noGrp="1" noRot="1" noChangeArrowheads="1"/>
          </p:cNvSpPr>
          <p:nvPr>
            <p:ph type="title"/>
          </p:nvPr>
        </p:nvSpPr>
        <p:spPr/>
        <p:txBody>
          <a:bodyPr/>
          <a:lstStyle/>
          <a:p>
            <a:pPr eaLnBrk="1" hangingPunct="1">
              <a:defRPr/>
            </a:pPr>
            <a:r>
              <a:rPr lang="en-US" altLang="zh-CN" dirty="0" smtClean="0">
                <a:ea typeface="宋体" pitchFamily="2" charset="-122"/>
              </a:rPr>
              <a:t>C</a:t>
            </a:r>
            <a:r>
              <a:rPr lang="zh-CN" altLang="en-US" dirty="0" smtClean="0">
                <a:ea typeface="宋体" pitchFamily="2" charset="-122"/>
              </a:rPr>
              <a:t>语言课程概述</a:t>
            </a:r>
            <a:endParaRPr lang="en-US" altLang="zh-CN" dirty="0">
              <a:ea typeface="宋体" pitchFamily="2" charset="-122"/>
            </a:endParaRPr>
          </a:p>
        </p:txBody>
      </p:sp>
      <p:grpSp>
        <p:nvGrpSpPr>
          <p:cNvPr id="5136" name="Group 8"/>
          <p:cNvGrpSpPr>
            <a:grpSpLocks/>
          </p:cNvGrpSpPr>
          <p:nvPr/>
        </p:nvGrpSpPr>
        <p:grpSpPr bwMode="auto">
          <a:xfrm>
            <a:off x="2143125" y="5357813"/>
            <a:ext cx="5089525" cy="427037"/>
            <a:chOff x="1161" y="1572"/>
            <a:chExt cx="3206" cy="338"/>
          </a:xfrm>
        </p:grpSpPr>
        <p:sp>
          <p:nvSpPr>
            <p:cNvPr id="5138" name="AutoShape 9"/>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5139" name="AutoShape 1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sp>
        <p:nvSpPr>
          <p:cNvPr id="5137" name="AutoShape 21"/>
          <p:cNvSpPr>
            <a:spLocks noChangeArrowheads="1"/>
          </p:cNvSpPr>
          <p:nvPr/>
        </p:nvSpPr>
        <p:spPr bwMode="gray">
          <a:xfrm>
            <a:off x="3071813" y="5429250"/>
            <a:ext cx="3571875" cy="28575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6.</a:t>
            </a:r>
            <a:r>
              <a:rPr lang="zh-CN" altLang="en-US" b="1" dirty="0">
                <a:solidFill>
                  <a:srgbClr val="FFFFFF"/>
                </a:solidFill>
                <a:latin typeface="Arial" charset="0"/>
                <a:cs typeface="Arial" charset="0"/>
              </a:rPr>
              <a:t>初学者的疑难解答</a:t>
            </a:r>
            <a:endParaRPr lang="en-US" altLang="zh-CN" b="1" dirty="0">
              <a:solidFill>
                <a:srgbClr val="FFFFFF"/>
              </a:solidFill>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3.3.7</a:t>
            </a:r>
            <a:r>
              <a:rPr lang="zh-CN" altLang="en-US" smtClean="0">
                <a:ea typeface="宋体" pitchFamily="2" charset="-122"/>
              </a:rPr>
              <a:t>二进制，十进制转换</a:t>
            </a:r>
            <a:endParaRPr lang="en-US" altLang="zh-CN" dirty="0">
              <a:ea typeface="宋体" pitchFamily="2" charset="-122"/>
            </a:endParaRPr>
          </a:p>
        </p:txBody>
      </p:sp>
      <p:sp>
        <p:nvSpPr>
          <p:cNvPr id="6" name="Rectangle 3"/>
          <p:cNvSpPr>
            <a:spLocks noGrp="1" noChangeArrowheads="1"/>
          </p:cNvSpPr>
          <p:nvPr>
            <p:ph type="body" idx="1"/>
          </p:nvPr>
        </p:nvSpPr>
        <p:spPr>
          <a:xfrm>
            <a:off x="357158" y="1071546"/>
            <a:ext cx="8210580" cy="5024454"/>
          </a:xfrm>
        </p:spPr>
        <p:txBody>
          <a:bodyPr/>
          <a:lstStyle/>
          <a:p>
            <a:pPr lvl="1">
              <a:buFont typeface="Wingdings" pitchFamily="2" charset="2"/>
              <a:buNone/>
            </a:pPr>
            <a:r>
              <a:rPr lang="zh-CN" altLang="en-US" smtClean="0"/>
              <a:t>十进制</a:t>
            </a:r>
            <a:r>
              <a:rPr lang="zh-CN" altLang="en-US"/>
              <a:t>小数的转换为二进制：方法是乘以</a:t>
            </a:r>
            <a:r>
              <a:rPr lang="en-US" altLang="zh-CN"/>
              <a:t>2</a:t>
            </a:r>
            <a:r>
              <a:rPr lang="zh-CN" altLang="en-US"/>
              <a:t>取整，顺序排列，以</a:t>
            </a:r>
            <a:r>
              <a:rPr lang="en-US" altLang="zh-CN"/>
              <a:t>(0.625)10</a:t>
            </a:r>
            <a:r>
              <a:rPr lang="zh-CN" altLang="en-US"/>
              <a:t>为例，如下。</a:t>
            </a:r>
          </a:p>
          <a:p>
            <a:pPr lvl="1">
              <a:buFont typeface="Wingdings" pitchFamily="2" charset="2"/>
              <a:buNone/>
            </a:pPr>
            <a:r>
              <a:rPr lang="en-US" altLang="zh-CN"/>
              <a:t>0.625 * 2 = 1.25	</a:t>
            </a:r>
            <a:r>
              <a:rPr lang="zh-CN" altLang="en-US"/>
              <a:t>取整</a:t>
            </a:r>
            <a:r>
              <a:rPr lang="en-US" altLang="zh-CN"/>
              <a:t>1</a:t>
            </a:r>
          </a:p>
          <a:p>
            <a:pPr lvl="1">
              <a:buFont typeface="Wingdings" pitchFamily="2" charset="2"/>
              <a:buNone/>
            </a:pPr>
            <a:r>
              <a:rPr lang="en-US" altLang="zh-CN"/>
              <a:t>0.25 * 2 = 0.5	</a:t>
            </a:r>
            <a:r>
              <a:rPr lang="zh-CN" altLang="en-US"/>
              <a:t>取整</a:t>
            </a:r>
            <a:r>
              <a:rPr lang="en-US" altLang="zh-CN"/>
              <a:t>0</a:t>
            </a:r>
          </a:p>
          <a:p>
            <a:pPr lvl="1">
              <a:buFont typeface="Wingdings" pitchFamily="2" charset="2"/>
              <a:buNone/>
            </a:pPr>
            <a:r>
              <a:rPr lang="en-US" altLang="zh-CN"/>
              <a:t>0.5 * 2 = 1	</a:t>
            </a:r>
            <a:r>
              <a:rPr lang="zh-CN" altLang="en-US"/>
              <a:t>取整</a:t>
            </a:r>
            <a:r>
              <a:rPr lang="en-US" altLang="zh-CN"/>
              <a:t>1</a:t>
            </a:r>
          </a:p>
          <a:p>
            <a:pPr lvl="1">
              <a:buFont typeface="Wingdings" pitchFamily="2" charset="2"/>
              <a:buNone/>
            </a:pPr>
            <a:r>
              <a:rPr lang="en-US" altLang="zh-CN"/>
              <a:t>(0.625)10 = (0.101)2</a:t>
            </a:r>
          </a:p>
          <a:p>
            <a:pPr lvl="1">
              <a:buFont typeface="Wingdings" pitchFamily="2" charset="2"/>
              <a:buNone/>
            </a:pPr>
            <a:r>
              <a:rPr lang="en-US" altLang="zh-CN"/>
              <a:t>(0.25)10 = (0.01)2</a:t>
            </a:r>
          </a:p>
          <a:p>
            <a:pPr lvl="1">
              <a:buFont typeface="Wingdings" pitchFamily="2" charset="2"/>
              <a:buNone/>
            </a:pPr>
            <a:r>
              <a:rPr lang="en-US" altLang="zh-CN"/>
              <a:t>(0.5)10 = (0.1)2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3.3.8</a:t>
            </a:r>
            <a:r>
              <a:rPr lang="zh-CN" altLang="en-US" smtClean="0">
                <a:ea typeface="宋体" pitchFamily="2" charset="-122"/>
              </a:rPr>
              <a:t>计算机存储数据</a:t>
            </a:r>
            <a:endParaRPr lang="en-US" altLang="zh-CN" dirty="0">
              <a:ea typeface="宋体" pitchFamily="2" charset="-122"/>
            </a:endParaRPr>
          </a:p>
        </p:txBody>
      </p:sp>
      <p:sp>
        <p:nvSpPr>
          <p:cNvPr id="18436" name="TextBox 3"/>
          <p:cNvSpPr txBox="1">
            <a:spLocks noChangeArrowheads="1"/>
          </p:cNvSpPr>
          <p:nvPr/>
        </p:nvSpPr>
        <p:spPr bwMode="auto">
          <a:xfrm>
            <a:off x="0" y="1071546"/>
            <a:ext cx="9144000" cy="574311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ct val="90000"/>
              </a:lnSpc>
              <a:defRPr/>
            </a:pPr>
            <a:r>
              <a:rPr lang="zh-CN" altLang="en-US" sz="2400"/>
              <a:t>程序员编写的程序以及所使用的数据在计算机的内存中是以二进制位序列的方式存放的。</a:t>
            </a:r>
            <a:endParaRPr lang="en-US" altLang="zh-CN" sz="2400"/>
          </a:p>
          <a:p>
            <a:pPr eaLnBrk="0" hangingPunct="0">
              <a:lnSpc>
                <a:spcPct val="90000"/>
              </a:lnSpc>
              <a:defRPr/>
            </a:pPr>
            <a:endParaRPr lang="en-US" altLang="zh-CN" sz="2400"/>
          </a:p>
          <a:p>
            <a:pPr eaLnBrk="0" hangingPunct="0">
              <a:lnSpc>
                <a:spcPct val="90000"/>
              </a:lnSpc>
              <a:defRPr/>
            </a:pPr>
            <a:r>
              <a:rPr lang="zh-CN" altLang="en-US" sz="2400"/>
              <a:t>典型的计算机内存段二进制位序如下：</a:t>
            </a:r>
          </a:p>
          <a:p>
            <a:pPr eaLnBrk="0" hangingPunct="0">
              <a:lnSpc>
                <a:spcPct val="90000"/>
              </a:lnSpc>
              <a:defRPr/>
            </a:pPr>
            <a:r>
              <a:rPr lang="en-US" altLang="zh-CN" sz="2400"/>
              <a:t>…0001000101010101000101010111011001010010100100010010010010….</a:t>
            </a:r>
          </a:p>
          <a:p>
            <a:pPr eaLnBrk="0" hangingPunct="0">
              <a:lnSpc>
                <a:spcPct val="90000"/>
              </a:lnSpc>
              <a:defRPr/>
            </a:pPr>
            <a:r>
              <a:rPr lang="zh-CN" altLang="en-US" sz="2400"/>
              <a:t>上面的二进制位序里，每一位上的数字，要么是</a:t>
            </a:r>
            <a:r>
              <a:rPr lang="en-US" altLang="zh-CN" sz="2400"/>
              <a:t>0</a:t>
            </a:r>
            <a:r>
              <a:rPr lang="zh-CN" altLang="en-US" sz="2400"/>
              <a:t>，要么是</a:t>
            </a:r>
            <a:r>
              <a:rPr lang="en-US" altLang="zh-CN" sz="2400"/>
              <a:t>1</a:t>
            </a:r>
            <a:r>
              <a:rPr lang="zh-CN" altLang="en-US" sz="2400"/>
              <a:t>。在计算机中，位（</a:t>
            </a:r>
            <a:r>
              <a:rPr lang="en-US" altLang="zh-CN" sz="2400"/>
              <a:t>bit</a:t>
            </a:r>
            <a:r>
              <a:rPr lang="zh-CN" altLang="en-US" sz="2400"/>
              <a:t>）是含有</a:t>
            </a:r>
            <a:r>
              <a:rPr lang="en-US" altLang="zh-CN" sz="2400"/>
              <a:t>0</a:t>
            </a:r>
            <a:r>
              <a:rPr lang="zh-CN" altLang="en-US" sz="2400"/>
              <a:t>或者</a:t>
            </a:r>
            <a:r>
              <a:rPr lang="en-US" altLang="zh-CN" sz="2400"/>
              <a:t>1</a:t>
            </a:r>
            <a:r>
              <a:rPr lang="zh-CN" altLang="en-US" sz="2400"/>
              <a:t>值的一个单元。在物理上，它的值是一个负或是一个正电荷。也就是计算机中可以通过电压的高低来表示一位所含有的值。如果是</a:t>
            </a:r>
            <a:r>
              <a:rPr lang="en-US" altLang="zh-CN" sz="2400"/>
              <a:t>0</a:t>
            </a:r>
            <a:r>
              <a:rPr lang="zh-CN" altLang="en-US" sz="2400"/>
              <a:t>，则用低电压表示，如果是</a:t>
            </a:r>
            <a:r>
              <a:rPr lang="en-US" altLang="zh-CN" sz="2400"/>
              <a:t>1</a:t>
            </a:r>
            <a:r>
              <a:rPr lang="zh-CN" altLang="en-US" sz="2400"/>
              <a:t>，则用高电压表示。</a:t>
            </a:r>
            <a:endParaRPr lang="en-US" altLang="zh-CN" sz="2400"/>
          </a:p>
          <a:p>
            <a:pPr eaLnBrk="0" hangingPunct="0">
              <a:lnSpc>
                <a:spcPct val="90000"/>
              </a:lnSpc>
              <a:defRPr/>
            </a:pPr>
            <a:endParaRPr lang="zh-CN" altLang="en-US" sz="2400"/>
          </a:p>
          <a:p>
            <a:pPr eaLnBrk="0" hangingPunct="0">
              <a:lnSpc>
                <a:spcPct val="90000"/>
              </a:lnSpc>
              <a:defRPr/>
            </a:pPr>
            <a:r>
              <a:rPr lang="zh-CN" altLang="en-US" sz="2400"/>
              <a:t>在上面的二进制位序这个层次上，位的集合没有结构，很难来解释这些系列的意义。为了能够从整体上考虑这些位，于是给这些位序列强加上结构的概念，这样的结构被称作为字节（</a:t>
            </a:r>
            <a:r>
              <a:rPr lang="en-US" altLang="zh-CN" sz="2400"/>
              <a:t>byte</a:t>
            </a:r>
            <a:r>
              <a:rPr lang="zh-CN" altLang="en-US" sz="2400"/>
              <a:t>）和字（</a:t>
            </a:r>
            <a:r>
              <a:rPr lang="en-US" altLang="zh-CN" sz="2400"/>
              <a:t>word</a:t>
            </a:r>
            <a:r>
              <a:rPr lang="zh-CN" altLang="en-US" sz="2400"/>
              <a:t>）。通常，一个字节由</a:t>
            </a:r>
            <a:r>
              <a:rPr lang="en-US" altLang="zh-CN" sz="2400"/>
              <a:t>8</a:t>
            </a:r>
            <a:r>
              <a:rPr lang="zh-CN" altLang="en-US" sz="2400"/>
              <a:t>位构成，而一个字由</a:t>
            </a:r>
            <a:r>
              <a:rPr lang="en-US" altLang="zh-CN" sz="2400"/>
              <a:t>32</a:t>
            </a:r>
            <a:r>
              <a:rPr lang="zh-CN" altLang="en-US" sz="2400"/>
              <a:t>位构成。或者说是</a:t>
            </a:r>
            <a:r>
              <a:rPr lang="en-US" altLang="zh-CN" sz="2400"/>
              <a:t>4</a:t>
            </a:r>
            <a:r>
              <a:rPr lang="zh-CN" altLang="en-US" sz="2400"/>
              <a:t>个字节构成。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3.3.9</a:t>
            </a:r>
            <a:r>
              <a:rPr lang="zh-CN" altLang="en-US" smtClean="0">
                <a:ea typeface="宋体" pitchFamily="2" charset="-122"/>
              </a:rPr>
              <a:t>内存</a:t>
            </a:r>
            <a:r>
              <a:rPr lang="zh-CN" altLang="en-US" dirty="0" smtClean="0">
                <a:ea typeface="宋体" pitchFamily="2" charset="-122"/>
              </a:rPr>
              <a:t>中的位，字节，字</a:t>
            </a:r>
            <a:endParaRPr lang="en-US" altLang="zh-CN" dirty="0">
              <a:ea typeface="宋体" pitchFamily="2" charset="-122"/>
            </a:endParaRPr>
          </a:p>
        </p:txBody>
      </p:sp>
      <p:sp>
        <p:nvSpPr>
          <p:cNvPr id="2253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642938" y="1285874"/>
            <a:ext cx="8143904" cy="1357307"/>
          </a:xfrm>
        </p:spPr>
        <p:style>
          <a:lnRef idx="0">
            <a:scrgbClr r="0" g="0" b="0"/>
          </a:lnRef>
          <a:fillRef idx="1003">
            <a:schemeClr val="dk2"/>
          </a:fillRef>
          <a:effectRef idx="0">
            <a:scrgbClr r="0" g="0" b="0"/>
          </a:effectRef>
          <a:fontRef idx="major"/>
        </p:style>
        <p:txBody>
          <a:bodyPr/>
          <a:lstStyle/>
          <a:p>
            <a:pPr eaLnBrk="1" hangingPunct="1">
              <a:defRPr/>
            </a:pPr>
            <a:r>
              <a:rPr lang="zh-CN" altLang="en-US" sz="1800" smtClean="0">
                <a:ea typeface="宋体" pitchFamily="2" charset="-122"/>
              </a:rPr>
              <a:t>计算机中的内存是以位为最小存储单位的。通过对内存进行组织，可以引用特定的位集合。把计算机的内存起始位编号为</a:t>
            </a:r>
            <a:r>
              <a:rPr lang="en-US" altLang="zh-CN" sz="1800" smtClean="0">
                <a:latin typeface="Times New Roman" pitchFamily="18" charset="0"/>
                <a:ea typeface="宋体" pitchFamily="2" charset="-122"/>
                <a:cs typeface="Times New Roman" pitchFamily="18" charset="0"/>
              </a:rPr>
              <a:t>1</a:t>
            </a:r>
            <a:r>
              <a:rPr lang="zh-CN" altLang="en-US" sz="1800" smtClean="0">
                <a:ea typeface="宋体" pitchFamily="2" charset="-122"/>
              </a:rPr>
              <a:t>，每隔</a:t>
            </a:r>
            <a:r>
              <a:rPr lang="en-US" altLang="zh-CN" sz="1800" smtClean="0">
                <a:latin typeface="Times New Roman" pitchFamily="18" charset="0"/>
                <a:ea typeface="宋体" pitchFamily="2" charset="-122"/>
                <a:cs typeface="Times New Roman" pitchFamily="18" charset="0"/>
              </a:rPr>
              <a:t>8</a:t>
            </a:r>
            <a:r>
              <a:rPr lang="zh-CN" altLang="en-US" sz="1800" smtClean="0">
                <a:ea typeface="宋体" pitchFamily="2" charset="-122"/>
              </a:rPr>
              <a:t>位编号增</a:t>
            </a:r>
            <a:r>
              <a:rPr lang="en-US" altLang="zh-CN" sz="1800" smtClean="0">
                <a:latin typeface="Times New Roman" pitchFamily="18" charset="0"/>
                <a:ea typeface="宋体" pitchFamily="2" charset="-122"/>
                <a:cs typeface="Times New Roman" pitchFamily="18" charset="0"/>
              </a:rPr>
              <a:t>1</a:t>
            </a:r>
            <a:r>
              <a:rPr lang="zh-CN" altLang="en-US" sz="1800" smtClean="0">
                <a:ea typeface="宋体" pitchFamily="2" charset="-122"/>
              </a:rPr>
              <a:t>，也就是以字节为单位，每隔一个字节编号向上加一，可以对计算机所有内存进行编号。</a:t>
            </a:r>
          </a:p>
        </p:txBody>
      </p:sp>
      <p:pic>
        <p:nvPicPr>
          <p:cNvPr id="22536" name="Picture 4"/>
          <p:cNvPicPr>
            <a:picLocks noChangeAspect="1" noChangeArrowheads="1"/>
          </p:cNvPicPr>
          <p:nvPr/>
        </p:nvPicPr>
        <p:blipFill>
          <a:blip r:embed="rId2"/>
          <a:srcRect/>
          <a:stretch>
            <a:fillRect/>
          </a:stretch>
        </p:blipFill>
        <p:spPr bwMode="auto">
          <a:xfrm>
            <a:off x="714375" y="3214688"/>
            <a:ext cx="8093075" cy="2786062"/>
          </a:xfrm>
          <a:prstGeom prst="rect">
            <a:avLst/>
          </a:prstGeom>
          <a:noFill/>
          <a:ln w="9525">
            <a:noFill/>
            <a:miter lim="800000"/>
            <a:headEnd/>
            <a:tailEnd/>
          </a:ln>
        </p:spPr>
      </p:pic>
      <p:sp>
        <p:nvSpPr>
          <p:cNvPr id="22535" name="TextBox 7"/>
          <p:cNvSpPr txBox="1">
            <a:spLocks noChangeArrowheads="1"/>
          </p:cNvSpPr>
          <p:nvPr/>
        </p:nvSpPr>
        <p:spPr bwMode="auto">
          <a:xfrm>
            <a:off x="2071687" y="3214686"/>
            <a:ext cx="5572147" cy="369332"/>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内存是储存数据的房间</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3.3.10</a:t>
            </a:r>
            <a:r>
              <a:rPr lang="zh-CN" altLang="en-US" smtClean="0">
                <a:ea typeface="宋体" pitchFamily="2" charset="-122"/>
              </a:rPr>
              <a:t>数据的类型</a:t>
            </a:r>
            <a:endParaRPr lang="en-US" altLang="zh-CN" dirty="0">
              <a:ea typeface="宋体" pitchFamily="2" charset="-122"/>
            </a:endParaRPr>
          </a:p>
        </p:txBody>
      </p:sp>
      <p:sp>
        <p:nvSpPr>
          <p:cNvPr id="2355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23557" name="TextBox 9"/>
          <p:cNvSpPr txBox="1">
            <a:spLocks noChangeArrowheads="1"/>
          </p:cNvSpPr>
          <p:nvPr/>
        </p:nvSpPr>
        <p:spPr bwMode="auto">
          <a:xfrm>
            <a:off x="285750" y="1143000"/>
            <a:ext cx="8501063" cy="230822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a:t>声明变量的时候需要指明数据类型，声明函数的时候，也需要指明函数的返回值数据类型。数据类型是对程序所处理的数据的“抽象”，将计算机中可能出现的数据进行一个分类，哪些数据可以归结为一类，哪些数据又可以归结为另一类。比如整数</a:t>
            </a:r>
            <a:r>
              <a:rPr lang="en-US" altLang="zh-CN"/>
              <a:t>1</a:t>
            </a:r>
            <a:r>
              <a:rPr lang="zh-CN" altLang="en-US"/>
              <a:t>，</a:t>
            </a:r>
            <a:r>
              <a:rPr lang="en-US" altLang="zh-CN"/>
              <a:t>2</a:t>
            </a:r>
            <a:r>
              <a:rPr lang="zh-CN" altLang="en-US"/>
              <a:t>，</a:t>
            </a:r>
            <a:r>
              <a:rPr lang="en-US" altLang="zh-CN"/>
              <a:t>3</a:t>
            </a:r>
            <a:r>
              <a:rPr lang="zh-CN" altLang="en-US"/>
              <a:t>，</a:t>
            </a:r>
            <a:r>
              <a:rPr lang="en-US" altLang="zh-CN"/>
              <a:t>-1</a:t>
            </a:r>
            <a:r>
              <a:rPr lang="zh-CN" altLang="en-US"/>
              <a:t>，</a:t>
            </a:r>
            <a:r>
              <a:rPr lang="en-US" altLang="zh-CN"/>
              <a:t>-2</a:t>
            </a:r>
            <a:r>
              <a:rPr lang="zh-CN" altLang="en-US"/>
              <a:t>，</a:t>
            </a:r>
            <a:r>
              <a:rPr lang="en-US" altLang="zh-CN"/>
              <a:t>0</a:t>
            </a:r>
            <a:r>
              <a:rPr lang="zh-CN" altLang="en-US"/>
              <a:t>，</a:t>
            </a:r>
            <a:r>
              <a:rPr lang="en-US" altLang="zh-CN"/>
              <a:t>1000</a:t>
            </a:r>
            <a:r>
              <a:rPr lang="zh-CN" altLang="en-US"/>
              <a:t>，归结为整数类型；带小数点的数据，比如</a:t>
            </a:r>
            <a:r>
              <a:rPr lang="en-US" altLang="zh-CN"/>
              <a:t>12.1</a:t>
            </a:r>
            <a:r>
              <a:rPr lang="zh-CN" altLang="en-US"/>
              <a:t>，</a:t>
            </a:r>
            <a:r>
              <a:rPr lang="en-US" altLang="zh-CN"/>
              <a:t>2343.34</a:t>
            </a:r>
            <a:r>
              <a:rPr lang="zh-CN" altLang="en-US"/>
              <a:t>，</a:t>
            </a:r>
            <a:r>
              <a:rPr lang="en-US" altLang="zh-CN"/>
              <a:t>-23434.33</a:t>
            </a:r>
            <a:r>
              <a:rPr lang="zh-CN" altLang="en-US"/>
              <a:t>，归结为实数类型。</a:t>
            </a:r>
          </a:p>
          <a:p>
            <a:pPr eaLnBrk="0" hangingPunct="0">
              <a:defRPr/>
            </a:pPr>
            <a:r>
              <a:rPr lang="en-US" altLang="zh-CN"/>
              <a:t>C</a:t>
            </a:r>
            <a:r>
              <a:rPr lang="zh-CN" altLang="en-US"/>
              <a:t>语言规定，在程序中使用的每一个数据，必须指定其数据类型。本节不做任何解释，先请大家思考，</a:t>
            </a:r>
            <a:r>
              <a:rPr lang="en-US" altLang="zh-CN"/>
              <a:t>C</a:t>
            </a:r>
            <a:r>
              <a:rPr lang="zh-CN" altLang="en-US"/>
              <a:t>语言这么规定是为了什么原因。在</a:t>
            </a:r>
            <a:r>
              <a:rPr lang="en-US" altLang="zh-CN"/>
              <a:t>C</a:t>
            </a:r>
            <a:r>
              <a:rPr lang="zh-CN" altLang="en-US"/>
              <a:t>语言中，提供了非常丰富的数据类型，如列出了</a:t>
            </a:r>
            <a:r>
              <a:rPr lang="en-US" altLang="zh-CN"/>
              <a:t>C</a:t>
            </a:r>
            <a:r>
              <a:rPr lang="zh-CN" altLang="en-US"/>
              <a:t>语言提供的所有类型：</a:t>
            </a:r>
          </a:p>
        </p:txBody>
      </p:sp>
      <p:pic>
        <p:nvPicPr>
          <p:cNvPr id="23560" name="Picture 2"/>
          <p:cNvPicPr>
            <a:picLocks noChangeAspect="1" noChangeArrowheads="1"/>
          </p:cNvPicPr>
          <p:nvPr/>
        </p:nvPicPr>
        <p:blipFill>
          <a:blip r:embed="rId2"/>
          <a:srcRect/>
          <a:stretch>
            <a:fillRect/>
          </a:stretch>
        </p:blipFill>
        <p:spPr bwMode="auto">
          <a:xfrm>
            <a:off x="642938" y="3429000"/>
            <a:ext cx="7286625" cy="295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页脚占位符 3"/>
          <p:cNvSpPr>
            <a:spLocks noGrp="1"/>
          </p:cNvSpPr>
          <p:nvPr>
            <p:ph type="ftr" sz="quarter" idx="12"/>
          </p:nvPr>
        </p:nvSpPr>
        <p:spPr>
          <a:noFill/>
        </p:spPr>
        <p:txBody>
          <a:bodyPr/>
          <a:lstStyle/>
          <a:p>
            <a:r>
              <a:rPr lang="en-US" altLang="zh-CN" smtClean="0">
                <a:latin typeface="Arial" charset="0"/>
              </a:rPr>
              <a:t>www.itcast.cn</a:t>
            </a:r>
          </a:p>
        </p:txBody>
      </p:sp>
      <p:grpSp>
        <p:nvGrpSpPr>
          <p:cNvPr id="24579" name="Group 28"/>
          <p:cNvGrpSpPr>
            <a:grpSpLocks/>
          </p:cNvGrpSpPr>
          <p:nvPr/>
        </p:nvGrpSpPr>
        <p:grpSpPr bwMode="auto">
          <a:xfrm>
            <a:off x="4572000" y="1676400"/>
            <a:ext cx="4286250" cy="3467100"/>
            <a:chOff x="2880" y="1104"/>
            <a:chExt cx="2592" cy="2208"/>
          </a:xfrm>
        </p:grpSpPr>
        <p:sp>
          <p:nvSpPr>
            <p:cNvPr id="110617" name="AutoShape 25"/>
            <p:cNvSpPr>
              <a:spLocks noChangeArrowheads="1"/>
            </p:cNvSpPr>
            <p:nvPr/>
          </p:nvSpPr>
          <p:spPr bwMode="ltGray">
            <a:xfrm>
              <a:off x="2880" y="1104"/>
              <a:ext cx="2592" cy="1776"/>
            </a:xfrm>
            <a:prstGeom prst="roundRect">
              <a:avLst>
                <a:gd name="adj" fmla="val 8389"/>
              </a:avLst>
            </a:prstGeom>
            <a:gradFill rotWithShape="1">
              <a:gsLst>
                <a:gs pos="0">
                  <a:schemeClr val="bg1">
                    <a:gamma/>
                    <a:shade val="66667"/>
                    <a:invGamma/>
                  </a:schemeClr>
                </a:gs>
                <a:gs pos="50000">
                  <a:schemeClr val="bg1"/>
                </a:gs>
                <a:gs pos="100000">
                  <a:schemeClr val="bg1">
                    <a:gamma/>
                    <a:shade val="66667"/>
                    <a:invGamma/>
                  </a:schemeClr>
                </a:gs>
              </a:gsLst>
              <a:lin ang="5400000" scaled="1"/>
            </a:gradFill>
            <a:ln w="38100">
              <a:solidFill>
                <a:schemeClr val="tx2"/>
              </a:solidFill>
              <a:round/>
              <a:headEnd/>
              <a:tailEnd/>
            </a:ln>
            <a:effectLst/>
          </p:spPr>
          <p:txBody>
            <a:bodyPr wrap="none" anchor="ctr"/>
            <a:lstStyle/>
            <a:p>
              <a:pPr eaLnBrk="0" hangingPunct="0">
                <a:defRPr/>
              </a:pPr>
              <a:endParaRPr lang="zh-CN" altLang="en-US"/>
            </a:p>
          </p:txBody>
        </p:sp>
        <p:sp>
          <p:nvSpPr>
            <p:cNvPr id="110619" name="AutoShape 27"/>
            <p:cNvSpPr>
              <a:spLocks noChangeArrowheads="1"/>
            </p:cNvSpPr>
            <p:nvPr/>
          </p:nvSpPr>
          <p:spPr bwMode="ltGray">
            <a:xfrm>
              <a:off x="2880" y="2928"/>
              <a:ext cx="2592" cy="384"/>
            </a:xfrm>
            <a:prstGeom prst="roundRect">
              <a:avLst>
                <a:gd name="adj" fmla="val 41069"/>
              </a:avLst>
            </a:prstGeom>
            <a:gradFill rotWithShape="1">
              <a:gsLst>
                <a:gs pos="0">
                  <a:schemeClr val="accent1"/>
                </a:gs>
                <a:gs pos="100000">
                  <a:schemeClr val="accent1">
                    <a:gamma/>
                    <a:shade val="60392"/>
                    <a:invGamma/>
                    <a:alpha val="0"/>
                  </a:schemeClr>
                </a:gs>
              </a:gsLst>
              <a:lin ang="5400000" scaled="1"/>
            </a:gradFill>
            <a:ln w="19050">
              <a:noFill/>
              <a:round/>
              <a:headEnd/>
              <a:tailEnd/>
            </a:ln>
            <a:effectLst/>
          </p:spPr>
          <p:txBody>
            <a:bodyPr wrap="none" anchor="ctr"/>
            <a:lstStyle/>
            <a:p>
              <a:pPr eaLnBrk="0" hangingPunct="0">
                <a:defRPr/>
              </a:pPr>
              <a:endParaRPr lang="zh-CN" altLang="en-US"/>
            </a:p>
          </p:txBody>
        </p:sp>
      </p:grpSp>
      <p:sp>
        <p:nvSpPr>
          <p:cNvPr id="24580" name="Rectangle 4"/>
          <p:cNvSpPr>
            <a:spLocks noChangeArrowheads="1"/>
          </p:cNvSpPr>
          <p:nvPr/>
        </p:nvSpPr>
        <p:spPr bwMode="auto">
          <a:xfrm>
            <a:off x="4648200" y="2133600"/>
            <a:ext cx="3962400" cy="2387600"/>
          </a:xfrm>
          <a:prstGeom prst="rect">
            <a:avLst/>
          </a:prstGeom>
          <a:noFill/>
          <a:ln w="9525" algn="ctr">
            <a:noFill/>
            <a:miter lim="800000"/>
            <a:headEnd/>
            <a:tailEnd/>
          </a:ln>
        </p:spPr>
        <p:txBody>
          <a:bodyPr>
            <a:spAutoFit/>
          </a:bodyPr>
          <a:lstStyle/>
          <a:p>
            <a:pPr>
              <a:lnSpc>
                <a:spcPct val="120000"/>
              </a:lnSpc>
            </a:pPr>
            <a:r>
              <a:rPr lang="en-US" altLang="zh-CN" sz="1600" b="1">
                <a:solidFill>
                  <a:srgbClr val="33CCCC"/>
                </a:solidFill>
                <a:latin typeface="Arial" charset="0"/>
                <a:cs typeface="Arial" charset="0"/>
              </a:rPr>
              <a:t>1. </a:t>
            </a:r>
            <a:r>
              <a:rPr lang="zh-CN" altLang="en-US" sz="1600" b="1">
                <a:solidFill>
                  <a:srgbClr val="33CCCC"/>
                </a:solidFill>
                <a:latin typeface="Arial" charset="0"/>
                <a:cs typeface="Arial" charset="0"/>
              </a:rPr>
              <a:t>整数</a:t>
            </a:r>
            <a:endParaRPr lang="en-US" altLang="zh-CN" sz="1600" b="1">
              <a:solidFill>
                <a:srgbClr val="33CCCC"/>
              </a:solidFill>
              <a:latin typeface="Arial" charset="0"/>
              <a:cs typeface="Arial" charset="0"/>
            </a:endParaRPr>
          </a:p>
          <a:p>
            <a:pPr>
              <a:lnSpc>
                <a:spcPct val="120000"/>
              </a:lnSpc>
            </a:pPr>
            <a:r>
              <a:rPr lang="zh-CN" altLang="en-US" sz="1400"/>
              <a:t>整数从数学意义上来说就是从负无穷到正无穷之间的任意整型的数据，也就是任意自然数</a:t>
            </a:r>
            <a:r>
              <a:rPr lang="en-US" altLang="zh-CN" sz="1400"/>
              <a:t>(</a:t>
            </a:r>
            <a:r>
              <a:rPr lang="zh-CN" altLang="en-US" sz="1400"/>
              <a:t>如</a:t>
            </a:r>
            <a:r>
              <a:rPr lang="en-US" altLang="zh-CN" sz="1400"/>
              <a:t>1,2,3,4,5)</a:t>
            </a:r>
            <a:r>
              <a:rPr lang="zh-CN" altLang="en-US" sz="1400"/>
              <a:t>以及它们的负数或</a:t>
            </a:r>
            <a:r>
              <a:rPr lang="en-US" altLang="zh-CN" sz="1400"/>
              <a:t>0</a:t>
            </a:r>
            <a:r>
              <a:rPr lang="zh-CN" altLang="en-US" sz="1400"/>
              <a:t>。二进制的位数不能无限使用，所以在计算机中，整数有一定的大小限制，只可能在一定的范围之内。</a:t>
            </a:r>
            <a:endParaRPr lang="en-US" altLang="zh-CN" sz="1400">
              <a:latin typeface="Arial" charset="0"/>
            </a:endParaRPr>
          </a:p>
          <a:p>
            <a:pPr eaLnBrk="0" hangingPunct="0"/>
            <a:r>
              <a:rPr lang="en-US" altLang="zh-CN" b="1">
                <a:solidFill>
                  <a:srgbClr val="F47210"/>
                </a:solidFill>
                <a:latin typeface="Arial" charset="0"/>
              </a:rPr>
              <a:t>2. </a:t>
            </a:r>
            <a:r>
              <a:rPr lang="zh-CN" altLang="en-US" b="1">
                <a:solidFill>
                  <a:srgbClr val="F47210"/>
                </a:solidFill>
                <a:latin typeface="Arial" charset="0"/>
              </a:rPr>
              <a:t>内存可贵，所以珍惜使用</a:t>
            </a:r>
            <a:endParaRPr lang="en-US" altLang="zh-CN" b="1">
              <a:solidFill>
                <a:srgbClr val="F47210"/>
              </a:solidFill>
              <a:latin typeface="Arial" charset="0"/>
            </a:endParaRPr>
          </a:p>
          <a:p>
            <a:pPr eaLnBrk="0" hangingPunct="0"/>
            <a:r>
              <a:rPr lang="zh-CN" altLang="en-US" sz="1400"/>
              <a:t>在以前内存“寸土寸金”的时代，哪怕是为了节约</a:t>
            </a:r>
            <a:r>
              <a:rPr lang="en-US" altLang="zh-CN" sz="1400"/>
              <a:t>2</a:t>
            </a:r>
            <a:r>
              <a:rPr lang="zh-CN" altLang="en-US" sz="1400"/>
              <a:t>个字节的内存，也是非常有必要的。</a:t>
            </a:r>
            <a:endParaRPr lang="en-US" altLang="zh-CN" sz="1400">
              <a:latin typeface="Arial" charset="0"/>
            </a:endParaRPr>
          </a:p>
        </p:txBody>
      </p:sp>
      <p:sp>
        <p:nvSpPr>
          <p:cNvPr id="30726" name="AutoShape 6"/>
          <p:cNvSpPr>
            <a:spLocks noChangeArrowheads="1"/>
          </p:cNvSpPr>
          <p:nvPr/>
        </p:nvSpPr>
        <p:spPr bwMode="gray">
          <a:xfrm rot="16200000" flipV="1">
            <a:off x="2813844" y="3534569"/>
            <a:ext cx="2125663" cy="727075"/>
          </a:xfrm>
          <a:prstGeom prst="cube">
            <a:avLst>
              <a:gd name="adj" fmla="val 23792"/>
            </a:avLst>
          </a:prstGeom>
          <a:gradFill rotWithShape="1">
            <a:gsLst>
              <a:gs pos="0">
                <a:schemeClr val="accent1"/>
              </a:gs>
              <a:gs pos="100000">
                <a:schemeClr val="accent1">
                  <a:gamma/>
                  <a:shade val="34902"/>
                  <a:invGamma/>
                  <a:alpha val="70000"/>
                </a:schemeClr>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30727" name="AutoShape 7"/>
          <p:cNvSpPr>
            <a:spLocks noChangeArrowheads="1"/>
          </p:cNvSpPr>
          <p:nvPr/>
        </p:nvSpPr>
        <p:spPr bwMode="gray">
          <a:xfrm rot="16200000" flipV="1">
            <a:off x="3326606" y="2062957"/>
            <a:ext cx="1109663" cy="717550"/>
          </a:xfrm>
          <a:prstGeom prst="cube">
            <a:avLst>
              <a:gd name="adj" fmla="val 23792"/>
            </a:avLst>
          </a:prstGeom>
          <a:gradFill rotWithShape="1">
            <a:gsLst>
              <a:gs pos="0">
                <a:schemeClr val="accent2">
                  <a:gamma/>
                  <a:shade val="46275"/>
                  <a:invGamma/>
                </a:schemeClr>
              </a:gs>
              <a:gs pos="100000">
                <a:schemeClr val="accent2"/>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30728" name="AutoShape 8"/>
          <p:cNvSpPr>
            <a:spLocks noChangeArrowheads="1"/>
          </p:cNvSpPr>
          <p:nvPr/>
        </p:nvSpPr>
        <p:spPr bwMode="gray">
          <a:xfrm rot="16200000" flipV="1">
            <a:off x="2164557" y="3782219"/>
            <a:ext cx="1631950" cy="725487"/>
          </a:xfrm>
          <a:prstGeom prst="cube">
            <a:avLst>
              <a:gd name="adj" fmla="val 23792"/>
            </a:avLst>
          </a:prstGeom>
          <a:gradFill rotWithShape="1">
            <a:gsLst>
              <a:gs pos="0">
                <a:schemeClr val="accent1"/>
              </a:gs>
              <a:gs pos="100000">
                <a:schemeClr val="accent1">
                  <a:gamma/>
                  <a:shade val="34902"/>
                  <a:invGamma/>
                  <a:alpha val="70000"/>
                </a:schemeClr>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30729" name="AutoShape 9"/>
          <p:cNvSpPr>
            <a:spLocks noChangeArrowheads="1"/>
          </p:cNvSpPr>
          <p:nvPr/>
        </p:nvSpPr>
        <p:spPr bwMode="gray">
          <a:xfrm rot="16200000" flipV="1">
            <a:off x="2430463" y="2557463"/>
            <a:ext cx="1109662" cy="715962"/>
          </a:xfrm>
          <a:prstGeom prst="cube">
            <a:avLst>
              <a:gd name="adj" fmla="val 23792"/>
            </a:avLst>
          </a:prstGeom>
          <a:gradFill rotWithShape="1">
            <a:gsLst>
              <a:gs pos="0">
                <a:schemeClr val="accent2">
                  <a:gamma/>
                  <a:shade val="46275"/>
                  <a:invGamma/>
                </a:schemeClr>
              </a:gs>
              <a:gs pos="100000">
                <a:schemeClr val="accent2"/>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30730" name="AutoShape 10"/>
          <p:cNvSpPr>
            <a:spLocks noChangeArrowheads="1"/>
          </p:cNvSpPr>
          <p:nvPr/>
        </p:nvSpPr>
        <p:spPr bwMode="gray">
          <a:xfrm rot="16200000" flipV="1">
            <a:off x="1486694" y="4042569"/>
            <a:ext cx="1160463" cy="727075"/>
          </a:xfrm>
          <a:prstGeom prst="cube">
            <a:avLst>
              <a:gd name="adj" fmla="val 23792"/>
            </a:avLst>
          </a:prstGeom>
          <a:gradFill rotWithShape="1">
            <a:gsLst>
              <a:gs pos="0">
                <a:schemeClr val="accent1"/>
              </a:gs>
              <a:gs pos="100000">
                <a:schemeClr val="accent1">
                  <a:gamma/>
                  <a:shade val="34902"/>
                  <a:invGamma/>
                  <a:alpha val="70000"/>
                </a:schemeClr>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30731" name="AutoShape 11"/>
          <p:cNvSpPr>
            <a:spLocks noChangeArrowheads="1"/>
          </p:cNvSpPr>
          <p:nvPr/>
        </p:nvSpPr>
        <p:spPr bwMode="gray">
          <a:xfrm rot="16200000" flipV="1">
            <a:off x="1515268" y="3053557"/>
            <a:ext cx="1109663" cy="717550"/>
          </a:xfrm>
          <a:prstGeom prst="cube">
            <a:avLst>
              <a:gd name="adj" fmla="val 23792"/>
            </a:avLst>
          </a:prstGeom>
          <a:gradFill rotWithShape="1">
            <a:gsLst>
              <a:gs pos="0">
                <a:schemeClr val="accent2">
                  <a:gamma/>
                  <a:shade val="46275"/>
                  <a:invGamma/>
                </a:schemeClr>
              </a:gs>
              <a:gs pos="100000">
                <a:schemeClr val="accent2"/>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30732" name="AutoShape 12"/>
          <p:cNvSpPr>
            <a:spLocks noChangeArrowheads="1"/>
          </p:cNvSpPr>
          <p:nvPr/>
        </p:nvSpPr>
        <p:spPr bwMode="gray">
          <a:xfrm rot="16200000" flipV="1">
            <a:off x="787400" y="4256088"/>
            <a:ext cx="735013" cy="725487"/>
          </a:xfrm>
          <a:prstGeom prst="cube">
            <a:avLst>
              <a:gd name="adj" fmla="val 23792"/>
            </a:avLst>
          </a:prstGeom>
          <a:gradFill rotWithShape="1">
            <a:gsLst>
              <a:gs pos="0">
                <a:schemeClr val="accent1"/>
              </a:gs>
              <a:gs pos="100000">
                <a:schemeClr val="accent1">
                  <a:gamma/>
                  <a:shade val="34902"/>
                  <a:invGamma/>
                  <a:alpha val="70000"/>
                </a:schemeClr>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30733" name="AutoShape 13"/>
          <p:cNvSpPr>
            <a:spLocks noChangeArrowheads="1"/>
          </p:cNvSpPr>
          <p:nvPr/>
        </p:nvSpPr>
        <p:spPr bwMode="gray">
          <a:xfrm rot="16200000" flipV="1">
            <a:off x="602457" y="3480594"/>
            <a:ext cx="1109662" cy="717550"/>
          </a:xfrm>
          <a:prstGeom prst="cube">
            <a:avLst>
              <a:gd name="adj" fmla="val 23792"/>
            </a:avLst>
          </a:prstGeom>
          <a:gradFill rotWithShape="1">
            <a:gsLst>
              <a:gs pos="0">
                <a:schemeClr val="accent2">
                  <a:gamma/>
                  <a:shade val="34902"/>
                  <a:invGamma/>
                </a:schemeClr>
              </a:gs>
              <a:gs pos="100000">
                <a:schemeClr val="accent2"/>
              </a:gs>
            </a:gsLst>
            <a:lin ang="0" scaled="1"/>
          </a:gradFill>
          <a:ln w="9525">
            <a:noFill/>
            <a:miter lim="800000"/>
            <a:headEnd/>
            <a:tailEnd/>
          </a:ln>
        </p:spPr>
        <p:txBody>
          <a:bodyPr rot="10800000" vert="eaVert" wrap="none" anchor="ctr"/>
          <a:lstStyle/>
          <a:p>
            <a:pPr>
              <a:defRPr/>
            </a:pPr>
            <a:endParaRPr lang="zh-CN" altLang="zh-CN">
              <a:latin typeface="Calibri" pitchFamily="34" charset="0"/>
              <a:cs typeface="Arial" charset="0"/>
            </a:endParaRPr>
          </a:p>
        </p:txBody>
      </p:sp>
      <p:sp>
        <p:nvSpPr>
          <p:cNvPr id="24589" name="Freeform 14"/>
          <p:cNvSpPr>
            <a:spLocks/>
          </p:cNvSpPr>
          <p:nvPr/>
        </p:nvSpPr>
        <p:spPr bwMode="gray">
          <a:xfrm flipH="1">
            <a:off x="973138" y="2446338"/>
            <a:ext cx="3022600" cy="2432050"/>
          </a:xfrm>
          <a:custGeom>
            <a:avLst/>
            <a:gdLst>
              <a:gd name="T0" fmla="*/ 2147483647 w 1755"/>
              <a:gd name="T1" fmla="*/ 2147483647 h 1413"/>
              <a:gd name="T2" fmla="*/ 2147483647 w 1755"/>
              <a:gd name="T3" fmla="*/ 2147483647 h 1413"/>
              <a:gd name="T4" fmla="*/ 2147483647 w 1755"/>
              <a:gd name="T5" fmla="*/ 2147483647 h 1413"/>
              <a:gd name="T6" fmla="*/ 2147483647 w 1755"/>
              <a:gd name="T7" fmla="*/ 2147483647 h 1413"/>
              <a:gd name="T8" fmla="*/ 2147483647 w 1755"/>
              <a:gd name="T9" fmla="*/ 2147483647 h 1413"/>
              <a:gd name="T10" fmla="*/ 2147483647 w 1755"/>
              <a:gd name="T11" fmla="*/ 2147483647 h 1413"/>
              <a:gd name="T12" fmla="*/ 2147483647 w 1755"/>
              <a:gd name="T13" fmla="*/ 2147483647 h 1413"/>
              <a:gd name="T14" fmla="*/ 2147483647 w 1755"/>
              <a:gd name="T15" fmla="*/ 2147483647 h 1413"/>
              <a:gd name="T16" fmla="*/ 2147483647 w 1755"/>
              <a:gd name="T17" fmla="*/ 0 h 1413"/>
              <a:gd name="T18" fmla="*/ 0 w 1755"/>
              <a:gd name="T19" fmla="*/ 2147483647 h 1413"/>
              <a:gd name="T20" fmla="*/ 2147483647 w 1755"/>
              <a:gd name="T21" fmla="*/ 2147483647 h 1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5"/>
              <a:gd name="T34" fmla="*/ 0 h 1413"/>
              <a:gd name="T35" fmla="*/ 1755 w 1755"/>
              <a:gd name="T36" fmla="*/ 1413 h 1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5" h="1413">
                <a:moveTo>
                  <a:pt x="120" y="288"/>
                </a:moveTo>
                <a:lnTo>
                  <a:pt x="546" y="945"/>
                </a:lnTo>
                <a:lnTo>
                  <a:pt x="1257" y="972"/>
                </a:lnTo>
                <a:lnTo>
                  <a:pt x="1755" y="1413"/>
                </a:lnTo>
                <a:lnTo>
                  <a:pt x="1287" y="924"/>
                </a:lnTo>
                <a:lnTo>
                  <a:pt x="600" y="867"/>
                </a:lnTo>
                <a:lnTo>
                  <a:pt x="237" y="210"/>
                </a:lnTo>
                <a:lnTo>
                  <a:pt x="354" y="129"/>
                </a:lnTo>
                <a:lnTo>
                  <a:pt x="6" y="0"/>
                </a:lnTo>
                <a:lnTo>
                  <a:pt x="0" y="393"/>
                </a:lnTo>
                <a:lnTo>
                  <a:pt x="120" y="288"/>
                </a:lnTo>
                <a:close/>
              </a:path>
            </a:pathLst>
          </a:custGeom>
          <a:solidFill>
            <a:schemeClr val="tx1">
              <a:alpha val="30196"/>
            </a:schemeClr>
          </a:solidFill>
          <a:ln w="9525">
            <a:noFill/>
            <a:round/>
            <a:headEnd/>
            <a:tailEnd/>
          </a:ln>
        </p:spPr>
        <p:txBody>
          <a:bodyPr wrap="none" anchor="ctr"/>
          <a:lstStyle/>
          <a:p>
            <a:endParaRPr lang="zh-CN" altLang="zh-CN">
              <a:latin typeface="Calibri" pitchFamily="34" charset="0"/>
              <a:cs typeface="Arial" charset="0"/>
            </a:endParaRPr>
          </a:p>
        </p:txBody>
      </p:sp>
      <p:sp>
        <p:nvSpPr>
          <p:cNvPr id="24590" name="Rectangle 15"/>
          <p:cNvSpPr>
            <a:spLocks noChangeArrowheads="1"/>
          </p:cNvSpPr>
          <p:nvPr/>
        </p:nvSpPr>
        <p:spPr bwMode="gray">
          <a:xfrm>
            <a:off x="876300" y="3000375"/>
            <a:ext cx="671513" cy="369888"/>
          </a:xfrm>
          <a:prstGeom prst="rect">
            <a:avLst/>
          </a:prstGeom>
          <a:noFill/>
          <a:ln w="9525" algn="ctr">
            <a:noFill/>
            <a:miter lim="800000"/>
            <a:headEnd/>
            <a:tailEnd/>
          </a:ln>
        </p:spPr>
        <p:txBody>
          <a:bodyPr wrap="none">
            <a:spAutoFit/>
          </a:bodyPr>
          <a:lstStyle/>
          <a:p>
            <a:pPr algn="ctr"/>
            <a:r>
              <a:rPr lang="en-US" altLang="zh-CN" b="1">
                <a:latin typeface="Arial" charset="0"/>
                <a:cs typeface="Arial" charset="0"/>
              </a:rPr>
              <a:t>char</a:t>
            </a:r>
          </a:p>
        </p:txBody>
      </p:sp>
      <p:sp>
        <p:nvSpPr>
          <p:cNvPr id="24591" name="Rectangle 16"/>
          <p:cNvSpPr>
            <a:spLocks noChangeArrowheads="1"/>
          </p:cNvSpPr>
          <p:nvPr/>
        </p:nvSpPr>
        <p:spPr bwMode="gray">
          <a:xfrm>
            <a:off x="1798638" y="2508250"/>
            <a:ext cx="762000" cy="369888"/>
          </a:xfrm>
          <a:prstGeom prst="rect">
            <a:avLst/>
          </a:prstGeom>
          <a:noFill/>
          <a:ln w="9525" algn="ctr">
            <a:noFill/>
            <a:miter lim="800000"/>
            <a:headEnd/>
            <a:tailEnd/>
          </a:ln>
        </p:spPr>
        <p:txBody>
          <a:bodyPr wrap="none">
            <a:spAutoFit/>
          </a:bodyPr>
          <a:lstStyle/>
          <a:p>
            <a:pPr algn="ctr"/>
            <a:r>
              <a:rPr lang="en-US" altLang="zh-CN" b="1">
                <a:latin typeface="Arial" charset="0"/>
                <a:cs typeface="Arial" charset="0"/>
              </a:rPr>
              <a:t>short</a:t>
            </a:r>
          </a:p>
        </p:txBody>
      </p:sp>
      <p:sp>
        <p:nvSpPr>
          <p:cNvPr id="24592" name="Rectangle 17"/>
          <p:cNvSpPr>
            <a:spLocks noChangeArrowheads="1"/>
          </p:cNvSpPr>
          <p:nvPr/>
        </p:nvSpPr>
        <p:spPr bwMode="gray">
          <a:xfrm>
            <a:off x="2720975" y="2008188"/>
            <a:ext cx="466725" cy="369887"/>
          </a:xfrm>
          <a:prstGeom prst="rect">
            <a:avLst/>
          </a:prstGeom>
          <a:noFill/>
          <a:ln w="9525" algn="ctr">
            <a:noFill/>
            <a:miter lim="800000"/>
            <a:headEnd/>
            <a:tailEnd/>
          </a:ln>
        </p:spPr>
        <p:txBody>
          <a:bodyPr wrap="none">
            <a:spAutoFit/>
          </a:bodyPr>
          <a:lstStyle/>
          <a:p>
            <a:pPr algn="ctr"/>
            <a:r>
              <a:rPr lang="en-US" altLang="zh-CN" b="1">
                <a:latin typeface="Arial" charset="0"/>
                <a:cs typeface="Arial" charset="0"/>
              </a:rPr>
              <a:t>int</a:t>
            </a:r>
          </a:p>
        </p:txBody>
      </p:sp>
      <p:sp>
        <p:nvSpPr>
          <p:cNvPr id="24593" name="Rectangle 18"/>
          <p:cNvSpPr>
            <a:spLocks noChangeArrowheads="1"/>
          </p:cNvSpPr>
          <p:nvPr/>
        </p:nvSpPr>
        <p:spPr bwMode="gray">
          <a:xfrm>
            <a:off x="3625850" y="1524000"/>
            <a:ext cx="941283" cy="369332"/>
          </a:xfrm>
          <a:prstGeom prst="rect">
            <a:avLst/>
          </a:prstGeom>
          <a:noFill/>
          <a:ln w="9525" algn="ctr">
            <a:noFill/>
            <a:miter lim="800000"/>
            <a:headEnd/>
            <a:tailEnd/>
          </a:ln>
        </p:spPr>
        <p:txBody>
          <a:bodyPr wrap="none">
            <a:spAutoFit/>
          </a:bodyPr>
          <a:lstStyle/>
          <a:p>
            <a:pPr algn="ctr"/>
            <a:r>
              <a:rPr lang="en-US" altLang="zh-CN" b="1" dirty="0" smtClean="0">
                <a:latin typeface="Arial" charset="0"/>
                <a:cs typeface="Arial" charset="0"/>
              </a:rPr>
              <a:t>double</a:t>
            </a:r>
            <a:endParaRPr lang="en-US" altLang="zh-CN" b="1" dirty="0">
              <a:latin typeface="Arial" charset="0"/>
              <a:cs typeface="Arial" charset="0"/>
            </a:endParaRPr>
          </a:p>
        </p:txBody>
      </p:sp>
      <p:sp>
        <p:nvSpPr>
          <p:cNvPr id="24594" name="AutoShape 19"/>
          <p:cNvSpPr>
            <a:spLocks noChangeArrowheads="1"/>
          </p:cNvSpPr>
          <p:nvPr/>
        </p:nvSpPr>
        <p:spPr bwMode="ltGray">
          <a:xfrm>
            <a:off x="838200" y="5181600"/>
            <a:ext cx="3616325" cy="452438"/>
          </a:xfrm>
          <a:prstGeom prst="roundRect">
            <a:avLst>
              <a:gd name="adj" fmla="val 50000"/>
            </a:avLst>
          </a:prstGeom>
          <a:solidFill>
            <a:schemeClr val="folHlink"/>
          </a:solidFill>
          <a:ln w="28575">
            <a:solidFill>
              <a:srgbClr val="FFFFFF"/>
            </a:solidFill>
            <a:round/>
            <a:headEnd/>
            <a:tailEnd/>
          </a:ln>
        </p:spPr>
        <p:txBody>
          <a:bodyPr wrap="none" anchor="ctr"/>
          <a:lstStyle/>
          <a:p>
            <a:endParaRPr lang="zh-CN" altLang="zh-CN">
              <a:latin typeface="Calibri" pitchFamily="34" charset="0"/>
              <a:cs typeface="Arial" charset="0"/>
            </a:endParaRPr>
          </a:p>
        </p:txBody>
      </p:sp>
      <p:sp>
        <p:nvSpPr>
          <p:cNvPr id="24595" name="Rectangle 20"/>
          <p:cNvSpPr>
            <a:spLocks noChangeArrowheads="1"/>
          </p:cNvSpPr>
          <p:nvPr/>
        </p:nvSpPr>
        <p:spPr bwMode="black">
          <a:xfrm>
            <a:off x="1000125" y="5214938"/>
            <a:ext cx="3429000" cy="369887"/>
          </a:xfrm>
          <a:prstGeom prst="rect">
            <a:avLst/>
          </a:prstGeom>
          <a:noFill/>
          <a:ln w="9525" algn="ctr">
            <a:noFill/>
            <a:miter lim="800000"/>
            <a:headEnd/>
            <a:tailEnd/>
          </a:ln>
        </p:spPr>
        <p:txBody>
          <a:bodyPr>
            <a:spAutoFit/>
          </a:bodyPr>
          <a:lstStyle/>
          <a:p>
            <a:pPr algn="ctr"/>
            <a:r>
              <a:rPr lang="zh-CN" altLang="en-US" b="1">
                <a:latin typeface="Arial" charset="0"/>
                <a:cs typeface="Arial" charset="0"/>
              </a:rPr>
              <a:t>不同数据类型占据的空间不同</a:t>
            </a:r>
            <a:endParaRPr lang="en-US" altLang="zh-CN" b="1">
              <a:latin typeface="Arial" charset="0"/>
              <a:cs typeface="Arial" charset="0"/>
            </a:endParaRPr>
          </a:p>
        </p:txBody>
      </p:sp>
      <p:sp>
        <p:nvSpPr>
          <p:cNvPr id="24596" name="Text Box 21"/>
          <p:cNvSpPr txBox="1">
            <a:spLocks noChangeArrowheads="1"/>
          </p:cNvSpPr>
          <p:nvPr/>
        </p:nvSpPr>
        <p:spPr bwMode="gray">
          <a:xfrm>
            <a:off x="762000" y="3511550"/>
            <a:ext cx="638175" cy="523875"/>
          </a:xfrm>
          <a:prstGeom prst="rect">
            <a:avLst/>
          </a:prstGeom>
          <a:noFill/>
          <a:ln w="9525" algn="ctr">
            <a:noFill/>
            <a:miter lim="800000"/>
            <a:headEnd/>
            <a:tailEnd/>
          </a:ln>
        </p:spPr>
        <p:txBody>
          <a:bodyPr>
            <a:spAutoFit/>
          </a:bodyPr>
          <a:lstStyle/>
          <a:p>
            <a:pPr algn="ctr"/>
            <a:r>
              <a:rPr lang="en-US" altLang="zh-CN" sz="1400">
                <a:solidFill>
                  <a:srgbClr val="EAEAEA"/>
                </a:solidFill>
                <a:latin typeface="Arial" charset="0"/>
                <a:cs typeface="Arial" charset="0"/>
              </a:rPr>
              <a:t>1</a:t>
            </a:r>
            <a:r>
              <a:rPr lang="zh-CN" altLang="en-US" sz="1400">
                <a:solidFill>
                  <a:srgbClr val="EAEAEA"/>
                </a:solidFill>
                <a:latin typeface="Arial" charset="0"/>
                <a:cs typeface="Arial" charset="0"/>
              </a:rPr>
              <a:t>个字节</a:t>
            </a:r>
            <a:endParaRPr lang="en-US" altLang="zh-CN" sz="1400">
              <a:solidFill>
                <a:srgbClr val="EAEAEA"/>
              </a:solidFill>
              <a:latin typeface="Arial" charset="0"/>
              <a:cs typeface="Arial" charset="0"/>
            </a:endParaRPr>
          </a:p>
        </p:txBody>
      </p:sp>
      <p:sp>
        <p:nvSpPr>
          <p:cNvPr id="24597" name="Text Box 22"/>
          <p:cNvSpPr txBox="1">
            <a:spLocks noChangeArrowheads="1"/>
          </p:cNvSpPr>
          <p:nvPr/>
        </p:nvSpPr>
        <p:spPr bwMode="gray">
          <a:xfrm>
            <a:off x="1676400" y="3022600"/>
            <a:ext cx="638175" cy="523875"/>
          </a:xfrm>
          <a:prstGeom prst="rect">
            <a:avLst/>
          </a:prstGeom>
          <a:noFill/>
          <a:ln w="9525" algn="ctr">
            <a:noFill/>
            <a:miter lim="800000"/>
            <a:headEnd/>
            <a:tailEnd/>
          </a:ln>
        </p:spPr>
        <p:txBody>
          <a:bodyPr>
            <a:spAutoFit/>
          </a:bodyPr>
          <a:lstStyle/>
          <a:p>
            <a:pPr algn="ctr"/>
            <a:r>
              <a:rPr lang="en-US" altLang="zh-CN" sz="1400">
                <a:solidFill>
                  <a:srgbClr val="EAEAEA"/>
                </a:solidFill>
                <a:latin typeface="Arial" charset="0"/>
                <a:cs typeface="Arial" charset="0"/>
              </a:rPr>
              <a:t>2</a:t>
            </a:r>
            <a:r>
              <a:rPr lang="zh-CN" altLang="en-US" sz="1400">
                <a:solidFill>
                  <a:srgbClr val="EAEAEA"/>
                </a:solidFill>
                <a:latin typeface="Arial" charset="0"/>
                <a:cs typeface="Arial" charset="0"/>
              </a:rPr>
              <a:t>个字节</a:t>
            </a:r>
            <a:endParaRPr lang="en-US" altLang="zh-CN" sz="1400">
              <a:solidFill>
                <a:srgbClr val="EAEAEA"/>
              </a:solidFill>
              <a:latin typeface="Arial" charset="0"/>
              <a:cs typeface="Arial" charset="0"/>
            </a:endParaRPr>
          </a:p>
        </p:txBody>
      </p:sp>
      <p:sp>
        <p:nvSpPr>
          <p:cNvPr id="24598" name="Text Box 23"/>
          <p:cNvSpPr txBox="1">
            <a:spLocks noChangeArrowheads="1"/>
          </p:cNvSpPr>
          <p:nvPr/>
        </p:nvSpPr>
        <p:spPr bwMode="gray">
          <a:xfrm>
            <a:off x="2589213" y="2555875"/>
            <a:ext cx="639762" cy="523875"/>
          </a:xfrm>
          <a:prstGeom prst="rect">
            <a:avLst/>
          </a:prstGeom>
          <a:noFill/>
          <a:ln w="9525" algn="ctr">
            <a:noFill/>
            <a:miter lim="800000"/>
            <a:headEnd/>
            <a:tailEnd/>
          </a:ln>
        </p:spPr>
        <p:txBody>
          <a:bodyPr>
            <a:spAutoFit/>
          </a:bodyPr>
          <a:lstStyle/>
          <a:p>
            <a:pPr algn="ctr"/>
            <a:r>
              <a:rPr lang="en-US" altLang="zh-CN" sz="1400">
                <a:latin typeface="Arial" charset="0"/>
                <a:cs typeface="Arial" charset="0"/>
              </a:rPr>
              <a:t>4</a:t>
            </a:r>
            <a:r>
              <a:rPr lang="zh-CN" altLang="en-US" sz="1400">
                <a:latin typeface="Arial" charset="0"/>
                <a:cs typeface="Arial" charset="0"/>
              </a:rPr>
              <a:t>个字节</a:t>
            </a:r>
            <a:endParaRPr lang="en-US" altLang="zh-CN" sz="1400">
              <a:latin typeface="Arial" charset="0"/>
              <a:cs typeface="Arial" charset="0"/>
            </a:endParaRPr>
          </a:p>
        </p:txBody>
      </p:sp>
      <p:sp>
        <p:nvSpPr>
          <p:cNvPr id="24599" name="Text Box 24"/>
          <p:cNvSpPr txBox="1">
            <a:spLocks noChangeArrowheads="1"/>
          </p:cNvSpPr>
          <p:nvPr/>
        </p:nvSpPr>
        <p:spPr bwMode="gray">
          <a:xfrm>
            <a:off x="3468688" y="2051050"/>
            <a:ext cx="638175" cy="523875"/>
          </a:xfrm>
          <a:prstGeom prst="rect">
            <a:avLst/>
          </a:prstGeom>
          <a:noFill/>
          <a:ln w="9525" algn="ctr">
            <a:noFill/>
            <a:miter lim="800000"/>
            <a:headEnd/>
            <a:tailEnd/>
          </a:ln>
        </p:spPr>
        <p:txBody>
          <a:bodyPr>
            <a:spAutoFit/>
          </a:bodyPr>
          <a:lstStyle/>
          <a:p>
            <a:pPr algn="ctr"/>
            <a:r>
              <a:rPr lang="en-US" altLang="zh-CN" sz="1400">
                <a:latin typeface="Arial" charset="0"/>
                <a:cs typeface="Arial" charset="0"/>
              </a:rPr>
              <a:t>8</a:t>
            </a:r>
            <a:r>
              <a:rPr lang="zh-CN" altLang="en-US" sz="1400">
                <a:latin typeface="Arial" charset="0"/>
                <a:cs typeface="Arial" charset="0"/>
              </a:rPr>
              <a:t>个字节</a:t>
            </a:r>
            <a:endParaRPr lang="en-US" altLang="zh-CN" sz="1400">
              <a:latin typeface="Arial" charset="0"/>
              <a:cs typeface="Arial" charset="0"/>
            </a:endParaRPr>
          </a:p>
        </p:txBody>
      </p:sp>
      <p:sp>
        <p:nvSpPr>
          <p:cNvPr id="110616" name="Rectangle 24"/>
          <p:cNvSpPr>
            <a:spLocks noGrp="1" noChangeArrowheads="1"/>
          </p:cNvSpPr>
          <p:nvPr>
            <p:ph type="title" idx="4294967295"/>
          </p:nvPr>
        </p:nvSpPr>
        <p:spPr/>
        <p:txBody>
          <a:bodyPr/>
          <a:lstStyle/>
          <a:p>
            <a:pPr eaLnBrk="1" hangingPunct="1">
              <a:defRPr/>
            </a:pPr>
            <a:r>
              <a:rPr lang="en-US" altLang="zh-CN" smtClean="0">
                <a:ea typeface="宋体" pitchFamily="2" charset="-122"/>
              </a:rPr>
              <a:t>3.3.11</a:t>
            </a:r>
            <a:r>
              <a:rPr lang="zh-CN" altLang="en-US" smtClean="0">
                <a:ea typeface="宋体" pitchFamily="2" charset="-122"/>
              </a:rPr>
              <a:t>数据类型与内存</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0616"/>
                                        </p:tgtEl>
                                        <p:attrNameLst>
                                          <p:attrName>style.visibility</p:attrName>
                                        </p:attrNameLst>
                                      </p:cBhvr>
                                      <p:to>
                                        <p:strVal val="visible"/>
                                      </p:to>
                                    </p:set>
                                    <p:animEffect transition="in" filter="fade">
                                      <p:cBhvr>
                                        <p:cTn id="7" dur="1000"/>
                                        <p:tgtEl>
                                          <p:spTgt spid="110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3.3.12  sizeof</a:t>
            </a:r>
            <a:r>
              <a:rPr lang="zh-CN" altLang="en-US" smtClean="0">
                <a:ea typeface="宋体" pitchFamily="2" charset="-122"/>
              </a:rPr>
              <a:t>运算符</a:t>
            </a:r>
            <a:endParaRPr lang="en-US" altLang="zh-CN" dirty="0">
              <a:ea typeface="宋体" pitchFamily="2" charset="-122"/>
            </a:endParaRPr>
          </a:p>
        </p:txBody>
      </p:sp>
      <p:sp>
        <p:nvSpPr>
          <p:cNvPr id="2560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9" name="Rectangle 3"/>
          <p:cNvSpPr>
            <a:spLocks noGrp="1" noChangeArrowheads="1"/>
          </p:cNvSpPr>
          <p:nvPr>
            <p:ph type="body" idx="1"/>
          </p:nvPr>
        </p:nvSpPr>
        <p:spPr>
          <a:xfrm>
            <a:off x="571500" y="1285875"/>
            <a:ext cx="8358188" cy="4929188"/>
          </a:xfrm>
        </p:spPr>
        <p:style>
          <a:lnRef idx="0">
            <a:scrgbClr r="0" g="0" b="0"/>
          </a:lnRef>
          <a:fillRef idx="1003">
            <a:schemeClr val="dk2"/>
          </a:fillRef>
          <a:effectRef idx="0">
            <a:scrgbClr r="0" g="0" b="0"/>
          </a:effectRef>
          <a:fontRef idx="major"/>
        </p:style>
        <p:txBody>
          <a:bodyPr/>
          <a:lstStyle/>
          <a:p>
            <a:pPr>
              <a:lnSpc>
                <a:spcPct val="90000"/>
              </a:lnSpc>
              <a:defRPr/>
            </a:pPr>
            <a:r>
              <a:rPr lang="en-US" altLang="zh-CN" sz="2400" smtClean="0">
                <a:ea typeface="宋体" pitchFamily="2" charset="-122"/>
              </a:rPr>
              <a:t>sizeof</a:t>
            </a:r>
            <a:r>
              <a:rPr lang="zh-CN" altLang="en-US" sz="2400" smtClean="0">
                <a:ea typeface="宋体" pitchFamily="2" charset="-122"/>
              </a:rPr>
              <a:t>是个单目运算符，用来计算操作数在内存中占据的字节数，其操作数既可以是括在圆括号中的类型标识符，其返回值是</a:t>
            </a:r>
            <a:r>
              <a:rPr lang="en-US" altLang="zh-CN" sz="2400" smtClean="0">
                <a:ea typeface="宋体" pitchFamily="2" charset="-122"/>
              </a:rPr>
              <a:t>size_t</a:t>
            </a:r>
            <a:r>
              <a:rPr lang="zh-CN" altLang="en-US" sz="2400" smtClean="0">
                <a:ea typeface="宋体" pitchFamily="2" charset="-122"/>
              </a:rPr>
              <a:t>类型，即无符号整数，</a:t>
            </a:r>
            <a:endParaRPr lang="en-US" altLang="zh-CN" sz="2400" smtClean="0">
              <a:ea typeface="宋体" pitchFamily="2" charset="-122"/>
            </a:endParaRPr>
          </a:p>
          <a:p>
            <a:pPr>
              <a:lnSpc>
                <a:spcPct val="90000"/>
              </a:lnSpc>
              <a:defRPr/>
            </a:pPr>
            <a:endParaRPr lang="en-US" altLang="zh-CN" sz="2400" smtClean="0">
              <a:ea typeface="宋体" pitchFamily="2" charset="-122"/>
            </a:endParaRPr>
          </a:p>
          <a:p>
            <a:pPr>
              <a:lnSpc>
                <a:spcPct val="90000"/>
              </a:lnSpc>
              <a:defRPr/>
            </a:pPr>
            <a:r>
              <a:rPr lang="zh-CN" altLang="en-US" sz="2400" smtClean="0">
                <a:ea typeface="宋体" pitchFamily="2" charset="-122"/>
              </a:rPr>
              <a:t>如：</a:t>
            </a:r>
          </a:p>
          <a:p>
            <a:pPr>
              <a:lnSpc>
                <a:spcPct val="90000"/>
              </a:lnSpc>
              <a:defRPr/>
            </a:pPr>
            <a:r>
              <a:rPr lang="en-US" altLang="zh-CN" sz="2400" smtClean="0">
                <a:ea typeface="宋体" pitchFamily="2" charset="-122"/>
              </a:rPr>
              <a:t>sizeof(short);				/*</a:t>
            </a:r>
            <a:r>
              <a:rPr lang="zh-CN" altLang="en-US" sz="2400" smtClean="0">
                <a:ea typeface="宋体" pitchFamily="2" charset="-122"/>
              </a:rPr>
              <a:t>返回</a:t>
            </a:r>
            <a:r>
              <a:rPr lang="en-US" altLang="zh-CN" sz="2400" smtClean="0">
                <a:ea typeface="宋体" pitchFamily="2" charset="-122"/>
              </a:rPr>
              <a:t>2*/</a:t>
            </a:r>
          </a:p>
          <a:p>
            <a:pPr>
              <a:lnSpc>
                <a:spcPct val="90000"/>
              </a:lnSpc>
              <a:defRPr/>
            </a:pPr>
            <a:r>
              <a:rPr lang="en-US" altLang="zh-CN" sz="2400" smtClean="0">
                <a:ea typeface="宋体" pitchFamily="2" charset="-122"/>
              </a:rPr>
              <a:t>sizeof(long);				/*</a:t>
            </a:r>
            <a:r>
              <a:rPr lang="zh-CN" altLang="en-US" sz="2400" smtClean="0">
                <a:ea typeface="宋体" pitchFamily="2" charset="-122"/>
              </a:rPr>
              <a:t>返回</a:t>
            </a:r>
            <a:r>
              <a:rPr lang="en-US" altLang="zh-CN" sz="2400" smtClean="0">
                <a:ea typeface="宋体" pitchFamily="2" charset="-122"/>
              </a:rPr>
              <a:t>4*/</a:t>
            </a:r>
          </a:p>
          <a:p>
            <a:pPr>
              <a:lnSpc>
                <a:spcPct val="90000"/>
              </a:lnSpc>
              <a:defRPr/>
            </a:pPr>
            <a:r>
              <a:rPr lang="en-US" altLang="zh-CN" sz="2400" smtClean="0">
                <a:ea typeface="宋体" pitchFamily="2" charset="-122"/>
              </a:rPr>
              <a:t>sizeof(int);	       /*</a:t>
            </a:r>
            <a:r>
              <a:rPr lang="zh-CN" altLang="en-US" sz="2400" smtClean="0">
                <a:ea typeface="宋体" pitchFamily="2" charset="-122"/>
              </a:rPr>
              <a:t>不确定，取决于不同的系统*</a:t>
            </a:r>
            <a:r>
              <a:rPr lang="en-US" altLang="zh-CN" sz="2400" smtClean="0">
                <a:ea typeface="宋体" pitchFamily="2" charset="-122"/>
              </a:rPr>
              <a:t>/</a:t>
            </a:r>
          </a:p>
          <a:p>
            <a:pPr>
              <a:lnSpc>
                <a:spcPct val="90000"/>
              </a:lnSpc>
              <a:defRPr/>
            </a:pPr>
            <a:r>
              <a:rPr lang="zh-CN" altLang="en-US" sz="2400" smtClean="0">
                <a:ea typeface="宋体" pitchFamily="2" charset="-122"/>
              </a:rPr>
              <a:t>也可以是一个表达式，如：</a:t>
            </a:r>
          </a:p>
          <a:p>
            <a:pPr>
              <a:lnSpc>
                <a:spcPct val="90000"/>
              </a:lnSpc>
              <a:defRPr/>
            </a:pPr>
            <a:r>
              <a:rPr lang="en-US" altLang="zh-CN" sz="2400" smtClean="0">
                <a:ea typeface="宋体" pitchFamily="2" charset="-122"/>
              </a:rPr>
              <a:t>short x</a:t>
            </a:r>
            <a:r>
              <a:rPr lang="zh-CN" altLang="en-US" sz="2400" smtClean="0">
                <a:ea typeface="宋体" pitchFamily="2" charset="-122"/>
              </a:rPr>
              <a:t>；</a:t>
            </a:r>
          </a:p>
          <a:p>
            <a:pPr>
              <a:lnSpc>
                <a:spcPct val="90000"/>
              </a:lnSpc>
              <a:defRPr/>
            </a:pPr>
            <a:r>
              <a:rPr lang="en-US" altLang="zh-CN" sz="2400" smtClean="0">
                <a:ea typeface="宋体" pitchFamily="2" charset="-122"/>
              </a:rPr>
              <a:t>sizeof(x);					/*</a:t>
            </a:r>
            <a:r>
              <a:rPr lang="zh-CN" altLang="en-US" sz="2400" smtClean="0">
                <a:ea typeface="宋体" pitchFamily="2" charset="-122"/>
              </a:rPr>
              <a:t>返回</a:t>
            </a:r>
            <a:r>
              <a:rPr lang="en-US" altLang="zh-CN" sz="2400" smtClean="0">
                <a:ea typeface="宋体" pitchFamily="2" charset="-122"/>
              </a:rPr>
              <a:t>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3.3.13</a:t>
            </a:r>
            <a:r>
              <a:rPr lang="zh-CN" altLang="en-US" smtClean="0">
                <a:ea typeface="宋体" pitchFamily="2" charset="-122"/>
              </a:rPr>
              <a:t>符号的作用</a:t>
            </a:r>
            <a:endParaRPr lang="en-US" altLang="zh-CN" dirty="0">
              <a:ea typeface="宋体" pitchFamily="2" charset="-122"/>
            </a:endParaRPr>
          </a:p>
        </p:txBody>
      </p:sp>
      <p:sp>
        <p:nvSpPr>
          <p:cNvPr id="2662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642938" y="1285875"/>
            <a:ext cx="8358218" cy="4929207"/>
          </a:xfrm>
        </p:spPr>
        <p:style>
          <a:lnRef idx="0">
            <a:scrgbClr r="0" g="0" b="0"/>
          </a:lnRef>
          <a:fillRef idx="1003">
            <a:schemeClr val="dk2"/>
          </a:fillRef>
          <a:effectRef idx="0">
            <a:scrgbClr r="0" g="0" b="0"/>
          </a:effectRef>
          <a:fontRef idx="major"/>
        </p:style>
        <p:txBody>
          <a:bodyPr/>
          <a:lstStyle/>
          <a:p>
            <a:pPr eaLnBrk="1" hangingPunct="1">
              <a:defRPr/>
            </a:pPr>
            <a:r>
              <a:rPr lang="zh-CN" altLang="en-US" sz="2000" dirty="0" smtClean="0">
                <a:ea typeface="宋体" pitchFamily="2" charset="-122"/>
              </a:rPr>
              <a:t>整数的正负</a:t>
            </a:r>
            <a:r>
              <a:rPr lang="en-US" altLang="zh-CN" sz="2000" dirty="0" smtClean="0">
                <a:latin typeface="Arial" charset="0"/>
                <a:ea typeface="宋体" pitchFamily="2" charset="-122"/>
              </a:rPr>
              <a:t>——</a:t>
            </a:r>
            <a:r>
              <a:rPr lang="zh-CN" altLang="en-US" sz="2000" dirty="0" smtClean="0">
                <a:ea typeface="宋体" pitchFamily="2" charset="-122"/>
              </a:rPr>
              <a:t>有符号和无符号</a:t>
            </a:r>
            <a:endParaRPr lang="en-US" altLang="zh-CN" sz="2000" dirty="0" smtClean="0">
              <a:ea typeface="宋体" pitchFamily="2" charset="-122"/>
            </a:endParaRPr>
          </a:p>
          <a:p>
            <a:pPr eaLnBrk="1" hangingPunct="1">
              <a:defRPr/>
            </a:pPr>
            <a:r>
              <a:rPr lang="zh-CN" altLang="en-US" sz="2000" dirty="0" smtClean="0">
                <a:ea typeface="宋体" pitchFamily="2" charset="-122"/>
              </a:rPr>
              <a:t>前面论述的只关注了正整数，负数在计算机中该如何表示呢？正数和负数是两种情况，计算机又是一个很笨的东西，要区分两种情况，就必须有一个标记来表示是哪种情况。两种情况，用二进制的一位刚好可以表示，比如用</a:t>
            </a:r>
            <a:r>
              <a:rPr lang="en-US" altLang="zh-CN" sz="2000" dirty="0" smtClean="0">
                <a:ea typeface="宋体" pitchFamily="2" charset="-122"/>
              </a:rPr>
              <a:t>0</a:t>
            </a:r>
            <a:r>
              <a:rPr lang="zh-CN" altLang="en-US" sz="2000" dirty="0" smtClean="0">
                <a:ea typeface="宋体" pitchFamily="2" charset="-122"/>
              </a:rPr>
              <a:t>表示正数，</a:t>
            </a:r>
            <a:r>
              <a:rPr lang="en-US" altLang="zh-CN" sz="2000" dirty="0" smtClean="0">
                <a:ea typeface="宋体" pitchFamily="2" charset="-122"/>
              </a:rPr>
              <a:t>1</a:t>
            </a:r>
            <a:r>
              <a:rPr lang="zh-CN" altLang="en-US" sz="2000" dirty="0" smtClean="0">
                <a:ea typeface="宋体" pitchFamily="2" charset="-122"/>
              </a:rPr>
              <a:t>表示负数，刚好可以区分清楚。那么一个</a:t>
            </a:r>
            <a:r>
              <a:rPr lang="en-US" altLang="zh-CN" sz="2000" dirty="0" smtClean="0">
                <a:ea typeface="宋体" pitchFamily="2" charset="-122"/>
              </a:rPr>
              <a:t>4</a:t>
            </a:r>
            <a:r>
              <a:rPr lang="zh-CN" altLang="en-US" sz="2000" dirty="0" smtClean="0">
                <a:ea typeface="宋体" pitchFamily="2" charset="-122"/>
              </a:rPr>
              <a:t>字节也就是</a:t>
            </a:r>
            <a:r>
              <a:rPr lang="en-US" altLang="zh-CN" sz="2000" dirty="0" smtClean="0">
                <a:ea typeface="宋体" pitchFamily="2" charset="-122"/>
              </a:rPr>
              <a:t>32</a:t>
            </a:r>
            <a:r>
              <a:rPr lang="zh-CN" altLang="en-US" sz="2000" dirty="0" smtClean="0">
                <a:ea typeface="宋体" pitchFamily="2" charset="-122"/>
              </a:rPr>
              <a:t>位存储单元的整数，应该用哪一位表示数据的正负号呢？最简单的方法就是用最高位（就是最左边那一位）了。</a:t>
            </a:r>
            <a:r>
              <a:rPr lang="en-US" altLang="zh-CN" sz="2000" dirty="0" smtClean="0">
                <a:ea typeface="宋体" pitchFamily="2" charset="-122"/>
              </a:rPr>
              <a:t>C</a:t>
            </a:r>
            <a:r>
              <a:rPr lang="zh-CN" altLang="en-US" sz="2000" dirty="0" smtClean="0">
                <a:ea typeface="宋体" pitchFamily="2" charset="-122"/>
              </a:rPr>
              <a:t>语言中确实就是用最高位来表示一个整数的正负号，</a:t>
            </a:r>
            <a:r>
              <a:rPr lang="en-US" altLang="zh-CN" sz="2000" dirty="0" smtClean="0">
                <a:ea typeface="宋体" pitchFamily="2" charset="-122"/>
              </a:rPr>
              <a:t>0</a:t>
            </a:r>
            <a:r>
              <a:rPr lang="zh-CN" altLang="en-US" sz="2000" dirty="0" smtClean="0">
                <a:ea typeface="宋体" pitchFamily="2" charset="-122"/>
              </a:rPr>
              <a:t>表示为正，</a:t>
            </a:r>
            <a:r>
              <a:rPr lang="en-US" altLang="zh-CN" sz="2000" dirty="0" smtClean="0">
                <a:ea typeface="宋体" pitchFamily="2" charset="-122"/>
              </a:rPr>
              <a:t>1</a:t>
            </a:r>
            <a:r>
              <a:rPr lang="zh-CN" altLang="en-US" sz="2000" dirty="0" smtClean="0">
                <a:ea typeface="宋体" pitchFamily="2" charset="-122"/>
              </a:rPr>
              <a:t>表示为负。</a:t>
            </a:r>
            <a:endParaRPr lang="en-US" altLang="zh-CN" sz="2000" dirty="0" smtClean="0">
              <a:ea typeface="宋体" pitchFamily="2" charset="-122"/>
            </a:endParaRPr>
          </a:p>
          <a:p>
            <a:pPr eaLnBrk="1" hangingPunct="1">
              <a:defRPr/>
            </a:pPr>
            <a:endParaRPr lang="zh-CN" altLang="en-US" sz="2000" dirty="0" smtClean="0">
              <a:ea typeface="宋体" pitchFamily="2" charset="-122"/>
            </a:endParaRPr>
          </a:p>
          <a:p>
            <a:pPr eaLnBrk="1" hangingPunct="1">
              <a:defRPr/>
            </a:pPr>
            <a:r>
              <a:rPr lang="zh-CN" altLang="en-US" sz="2000" dirty="0" smtClean="0">
                <a:ea typeface="宋体" pitchFamily="2" charset="-122"/>
              </a:rPr>
              <a:t>记录中国的人口，考试分数，年龄等。那么就可以不要符号位，而节约一个二进制位，从而可以表达的数就更大了。于是</a:t>
            </a:r>
            <a:r>
              <a:rPr lang="en-US" altLang="zh-CN" sz="2000" dirty="0" smtClean="0">
                <a:ea typeface="宋体" pitchFamily="2" charset="-122"/>
              </a:rPr>
              <a:t>C</a:t>
            </a:r>
            <a:r>
              <a:rPr lang="zh-CN" altLang="en-US" sz="2000" dirty="0" smtClean="0">
                <a:ea typeface="宋体" pitchFamily="2" charset="-122"/>
              </a:rPr>
              <a:t>语言提出了有符号和无符号的概念。某些时候，可能并不需要正负号，比如使用自然数的时候。</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3.3.14</a:t>
            </a:r>
            <a:r>
              <a:rPr lang="zh-CN" altLang="en-US" smtClean="0">
                <a:ea typeface="宋体" pitchFamily="2" charset="-122"/>
              </a:rPr>
              <a:t>原</a:t>
            </a:r>
            <a:r>
              <a:rPr lang="zh-CN" altLang="en-US" dirty="0" smtClean="0">
                <a:ea typeface="宋体" pitchFamily="2" charset="-122"/>
              </a:rPr>
              <a:t>码、反码和补码</a:t>
            </a:r>
            <a:endParaRPr lang="en-US" altLang="zh-CN" dirty="0" smtClean="0">
              <a:ea typeface="宋体" pitchFamily="2" charset="-122"/>
            </a:endParaRPr>
          </a:p>
        </p:txBody>
      </p:sp>
      <p:sp>
        <p:nvSpPr>
          <p:cNvPr id="2867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grpSp>
        <p:nvGrpSpPr>
          <p:cNvPr id="2" name="Group 57"/>
          <p:cNvGrpSpPr>
            <a:grpSpLocks/>
          </p:cNvGrpSpPr>
          <p:nvPr/>
        </p:nvGrpSpPr>
        <p:grpSpPr bwMode="auto">
          <a:xfrm>
            <a:off x="941388" y="1038225"/>
            <a:ext cx="7065962" cy="3676650"/>
            <a:chOff x="593" y="284"/>
            <a:chExt cx="4451" cy="2316"/>
          </a:xfrm>
        </p:grpSpPr>
        <p:sp>
          <p:nvSpPr>
            <p:cNvPr id="28680" name="Rectangle 2"/>
            <p:cNvSpPr>
              <a:spLocks noChangeArrowheads="1"/>
            </p:cNvSpPr>
            <p:nvPr/>
          </p:nvSpPr>
          <p:spPr bwMode="auto">
            <a:xfrm>
              <a:off x="599" y="556"/>
              <a:ext cx="4445" cy="2044"/>
            </a:xfrm>
            <a:prstGeom prst="rect">
              <a:avLst/>
            </a:prstGeom>
            <a:ln w="381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lstStyle/>
            <a:p>
              <a:pPr>
                <a:defRPr/>
              </a:pPr>
              <a:endParaRPr lang="zh-CN" altLang="en-US"/>
            </a:p>
          </p:txBody>
        </p:sp>
        <p:sp>
          <p:nvSpPr>
            <p:cNvPr id="28683" name="Text Box 3"/>
            <p:cNvSpPr txBox="1">
              <a:spLocks noChangeArrowheads="1"/>
            </p:cNvSpPr>
            <p:nvPr/>
          </p:nvSpPr>
          <p:spPr bwMode="auto">
            <a:xfrm>
              <a:off x="1663" y="573"/>
              <a:ext cx="436" cy="250"/>
            </a:xfrm>
            <a:prstGeom prst="rect">
              <a:avLst/>
            </a:prstGeom>
            <a:noFill/>
            <a:ln w="9525">
              <a:noFill/>
              <a:miter lim="800000"/>
              <a:headEnd/>
              <a:tailEnd/>
            </a:ln>
          </p:spPr>
          <p:txBody>
            <a:bodyPr wrap="none">
              <a:spAutoFit/>
            </a:bodyPr>
            <a:lstStyle/>
            <a:p>
              <a:r>
                <a:rPr lang="zh-CN" altLang="en-US" sz="2000"/>
                <a:t>原码</a:t>
              </a:r>
            </a:p>
          </p:txBody>
        </p:sp>
        <p:sp>
          <p:nvSpPr>
            <p:cNvPr id="28684" name="Text Box 4"/>
            <p:cNvSpPr txBox="1">
              <a:spLocks noChangeArrowheads="1"/>
            </p:cNvSpPr>
            <p:nvPr/>
          </p:nvSpPr>
          <p:spPr bwMode="auto">
            <a:xfrm>
              <a:off x="2986" y="573"/>
              <a:ext cx="436" cy="250"/>
            </a:xfrm>
            <a:prstGeom prst="rect">
              <a:avLst/>
            </a:prstGeom>
            <a:noFill/>
            <a:ln w="9525">
              <a:noFill/>
              <a:miter lim="800000"/>
              <a:headEnd/>
              <a:tailEnd/>
            </a:ln>
          </p:spPr>
          <p:txBody>
            <a:bodyPr wrap="none">
              <a:spAutoFit/>
            </a:bodyPr>
            <a:lstStyle/>
            <a:p>
              <a:r>
                <a:rPr lang="zh-CN" altLang="en-US" sz="2000"/>
                <a:t>反码</a:t>
              </a:r>
            </a:p>
          </p:txBody>
        </p:sp>
        <p:sp>
          <p:nvSpPr>
            <p:cNvPr id="28685" name="Text Box 5"/>
            <p:cNvSpPr txBox="1">
              <a:spLocks noChangeArrowheads="1"/>
            </p:cNvSpPr>
            <p:nvPr/>
          </p:nvSpPr>
          <p:spPr bwMode="auto">
            <a:xfrm>
              <a:off x="4198" y="573"/>
              <a:ext cx="436" cy="250"/>
            </a:xfrm>
            <a:prstGeom prst="rect">
              <a:avLst/>
            </a:prstGeom>
            <a:noFill/>
            <a:ln w="9525">
              <a:noFill/>
              <a:miter lim="800000"/>
              <a:headEnd/>
              <a:tailEnd/>
            </a:ln>
          </p:spPr>
          <p:txBody>
            <a:bodyPr wrap="none">
              <a:spAutoFit/>
            </a:bodyPr>
            <a:lstStyle/>
            <a:p>
              <a:r>
                <a:rPr lang="zh-CN" altLang="en-US" sz="2000"/>
                <a:t>补码</a:t>
              </a:r>
            </a:p>
          </p:txBody>
        </p:sp>
        <p:sp>
          <p:nvSpPr>
            <p:cNvPr id="28686" name="Line 6"/>
            <p:cNvSpPr>
              <a:spLocks noChangeShapeType="1"/>
            </p:cNvSpPr>
            <p:nvPr/>
          </p:nvSpPr>
          <p:spPr bwMode="auto">
            <a:xfrm>
              <a:off x="599" y="823"/>
              <a:ext cx="4445" cy="1"/>
            </a:xfrm>
            <a:prstGeom prst="line">
              <a:avLst/>
            </a:prstGeom>
            <a:noFill/>
            <a:ln w="9525">
              <a:solidFill>
                <a:schemeClr val="tx1"/>
              </a:solidFill>
              <a:round/>
              <a:headEnd/>
              <a:tailEnd/>
            </a:ln>
          </p:spPr>
          <p:txBody>
            <a:bodyPr wrap="none" anchor="ctr"/>
            <a:lstStyle/>
            <a:p>
              <a:endParaRPr lang="zh-CN" altLang="en-US"/>
            </a:p>
          </p:txBody>
        </p:sp>
        <p:sp>
          <p:nvSpPr>
            <p:cNvPr id="28687" name="Text Box 7"/>
            <p:cNvSpPr txBox="1">
              <a:spLocks noChangeArrowheads="1"/>
            </p:cNvSpPr>
            <p:nvPr/>
          </p:nvSpPr>
          <p:spPr bwMode="auto">
            <a:xfrm>
              <a:off x="630" y="823"/>
              <a:ext cx="298" cy="250"/>
            </a:xfrm>
            <a:prstGeom prst="rect">
              <a:avLst/>
            </a:prstGeom>
            <a:noFill/>
            <a:ln w="9525">
              <a:noFill/>
              <a:miter lim="800000"/>
              <a:headEnd/>
              <a:tailEnd/>
            </a:ln>
          </p:spPr>
          <p:txBody>
            <a:bodyPr wrap="none">
              <a:spAutoFit/>
            </a:bodyPr>
            <a:lstStyle/>
            <a:p>
              <a:r>
                <a:rPr lang="en-US" altLang="zh-CN" sz="2000"/>
                <a:t>+7</a:t>
              </a:r>
            </a:p>
          </p:txBody>
        </p:sp>
        <p:sp>
          <p:nvSpPr>
            <p:cNvPr id="28688" name="Text Box 8"/>
            <p:cNvSpPr txBox="1">
              <a:spLocks noChangeArrowheads="1"/>
            </p:cNvSpPr>
            <p:nvPr/>
          </p:nvSpPr>
          <p:spPr bwMode="auto">
            <a:xfrm>
              <a:off x="1441" y="823"/>
              <a:ext cx="828" cy="250"/>
            </a:xfrm>
            <a:prstGeom prst="rect">
              <a:avLst/>
            </a:prstGeom>
            <a:noFill/>
            <a:ln w="9525">
              <a:noFill/>
              <a:miter lim="800000"/>
              <a:headEnd/>
              <a:tailEnd/>
            </a:ln>
          </p:spPr>
          <p:txBody>
            <a:bodyPr wrap="none">
              <a:spAutoFit/>
            </a:bodyPr>
            <a:lstStyle/>
            <a:p>
              <a:r>
                <a:rPr lang="en-US" altLang="zh-CN" sz="2000"/>
                <a:t>00000111</a:t>
              </a:r>
            </a:p>
          </p:txBody>
        </p:sp>
        <p:sp>
          <p:nvSpPr>
            <p:cNvPr id="28689" name="Text Box 9"/>
            <p:cNvSpPr txBox="1">
              <a:spLocks noChangeArrowheads="1"/>
            </p:cNvSpPr>
            <p:nvPr/>
          </p:nvSpPr>
          <p:spPr bwMode="auto">
            <a:xfrm>
              <a:off x="2626" y="823"/>
              <a:ext cx="828" cy="250"/>
            </a:xfrm>
            <a:prstGeom prst="rect">
              <a:avLst/>
            </a:prstGeom>
            <a:noFill/>
            <a:ln w="9525">
              <a:noFill/>
              <a:miter lim="800000"/>
              <a:headEnd/>
              <a:tailEnd/>
            </a:ln>
          </p:spPr>
          <p:txBody>
            <a:bodyPr wrap="none">
              <a:spAutoFit/>
            </a:bodyPr>
            <a:lstStyle/>
            <a:p>
              <a:r>
                <a:rPr lang="en-US" altLang="zh-CN" sz="2000"/>
                <a:t>00000111</a:t>
              </a:r>
            </a:p>
          </p:txBody>
        </p:sp>
        <p:sp>
          <p:nvSpPr>
            <p:cNvPr id="28690" name="Text Box 10"/>
            <p:cNvSpPr txBox="1">
              <a:spLocks noChangeArrowheads="1"/>
            </p:cNvSpPr>
            <p:nvPr/>
          </p:nvSpPr>
          <p:spPr bwMode="auto">
            <a:xfrm>
              <a:off x="3938" y="823"/>
              <a:ext cx="828" cy="250"/>
            </a:xfrm>
            <a:prstGeom prst="rect">
              <a:avLst/>
            </a:prstGeom>
            <a:noFill/>
            <a:ln w="9525">
              <a:noFill/>
              <a:miter lim="800000"/>
              <a:headEnd/>
              <a:tailEnd/>
            </a:ln>
          </p:spPr>
          <p:txBody>
            <a:bodyPr wrap="none">
              <a:spAutoFit/>
            </a:bodyPr>
            <a:lstStyle/>
            <a:p>
              <a:r>
                <a:rPr lang="en-US" altLang="zh-CN" sz="2000"/>
                <a:t>00000111</a:t>
              </a:r>
            </a:p>
          </p:txBody>
        </p:sp>
        <p:sp>
          <p:nvSpPr>
            <p:cNvPr id="28691" name="Line 11"/>
            <p:cNvSpPr>
              <a:spLocks noChangeShapeType="1"/>
            </p:cNvSpPr>
            <p:nvPr/>
          </p:nvSpPr>
          <p:spPr bwMode="auto">
            <a:xfrm>
              <a:off x="1299" y="556"/>
              <a:ext cx="0" cy="2044"/>
            </a:xfrm>
            <a:prstGeom prst="line">
              <a:avLst/>
            </a:prstGeom>
            <a:noFill/>
            <a:ln w="9525">
              <a:solidFill>
                <a:schemeClr val="tx1"/>
              </a:solidFill>
              <a:round/>
              <a:headEnd/>
              <a:tailEnd/>
            </a:ln>
          </p:spPr>
          <p:txBody>
            <a:bodyPr wrap="none" anchor="ctr"/>
            <a:lstStyle/>
            <a:p>
              <a:endParaRPr lang="zh-CN" altLang="en-US"/>
            </a:p>
          </p:txBody>
        </p:sp>
        <p:sp>
          <p:nvSpPr>
            <p:cNvPr id="28692" name="Line 12"/>
            <p:cNvSpPr>
              <a:spLocks noChangeShapeType="1"/>
            </p:cNvSpPr>
            <p:nvPr/>
          </p:nvSpPr>
          <p:spPr bwMode="auto">
            <a:xfrm>
              <a:off x="2544" y="556"/>
              <a:ext cx="0" cy="2044"/>
            </a:xfrm>
            <a:prstGeom prst="line">
              <a:avLst/>
            </a:prstGeom>
            <a:noFill/>
            <a:ln w="9525">
              <a:solidFill>
                <a:schemeClr val="tx1"/>
              </a:solidFill>
              <a:round/>
              <a:headEnd/>
              <a:tailEnd/>
            </a:ln>
          </p:spPr>
          <p:txBody>
            <a:bodyPr wrap="none" anchor="ctr"/>
            <a:lstStyle/>
            <a:p>
              <a:endParaRPr lang="zh-CN" altLang="en-US"/>
            </a:p>
          </p:txBody>
        </p:sp>
        <p:sp>
          <p:nvSpPr>
            <p:cNvPr id="28693" name="Line 13"/>
            <p:cNvSpPr>
              <a:spLocks noChangeShapeType="1"/>
            </p:cNvSpPr>
            <p:nvPr/>
          </p:nvSpPr>
          <p:spPr bwMode="auto">
            <a:xfrm>
              <a:off x="3755" y="556"/>
              <a:ext cx="0" cy="2044"/>
            </a:xfrm>
            <a:prstGeom prst="line">
              <a:avLst/>
            </a:prstGeom>
            <a:noFill/>
            <a:ln w="9525">
              <a:solidFill>
                <a:schemeClr val="tx1"/>
              </a:solidFill>
              <a:round/>
              <a:headEnd/>
              <a:tailEnd/>
            </a:ln>
          </p:spPr>
          <p:txBody>
            <a:bodyPr wrap="none" anchor="ctr"/>
            <a:lstStyle/>
            <a:p>
              <a:endParaRPr lang="zh-CN" altLang="en-US"/>
            </a:p>
          </p:txBody>
        </p:sp>
        <p:sp>
          <p:nvSpPr>
            <p:cNvPr id="28694" name="Line 14"/>
            <p:cNvSpPr>
              <a:spLocks noChangeShapeType="1"/>
            </p:cNvSpPr>
            <p:nvPr/>
          </p:nvSpPr>
          <p:spPr bwMode="auto">
            <a:xfrm>
              <a:off x="599" y="1089"/>
              <a:ext cx="4445" cy="0"/>
            </a:xfrm>
            <a:prstGeom prst="line">
              <a:avLst/>
            </a:prstGeom>
            <a:noFill/>
            <a:ln w="9525">
              <a:solidFill>
                <a:schemeClr val="tx1"/>
              </a:solidFill>
              <a:round/>
              <a:headEnd/>
              <a:tailEnd/>
            </a:ln>
          </p:spPr>
          <p:txBody>
            <a:bodyPr wrap="none" anchor="ctr"/>
            <a:lstStyle/>
            <a:p>
              <a:endParaRPr lang="zh-CN" altLang="en-US"/>
            </a:p>
          </p:txBody>
        </p:sp>
        <p:sp>
          <p:nvSpPr>
            <p:cNvPr id="28695" name="Text Box 21"/>
            <p:cNvSpPr txBox="1">
              <a:spLocks noChangeArrowheads="1"/>
            </p:cNvSpPr>
            <p:nvPr/>
          </p:nvSpPr>
          <p:spPr bwMode="auto">
            <a:xfrm>
              <a:off x="626" y="1130"/>
              <a:ext cx="258" cy="250"/>
            </a:xfrm>
            <a:prstGeom prst="rect">
              <a:avLst/>
            </a:prstGeom>
            <a:noFill/>
            <a:ln w="9525">
              <a:noFill/>
              <a:miter lim="800000"/>
              <a:headEnd/>
              <a:tailEnd/>
            </a:ln>
          </p:spPr>
          <p:txBody>
            <a:bodyPr wrap="none">
              <a:spAutoFit/>
            </a:bodyPr>
            <a:lstStyle/>
            <a:p>
              <a:r>
                <a:rPr lang="en-US" altLang="zh-CN" sz="2000"/>
                <a:t>-7</a:t>
              </a:r>
            </a:p>
          </p:txBody>
        </p:sp>
        <p:sp>
          <p:nvSpPr>
            <p:cNvPr id="28696" name="Text Box 22"/>
            <p:cNvSpPr txBox="1">
              <a:spLocks noChangeArrowheads="1"/>
            </p:cNvSpPr>
            <p:nvPr/>
          </p:nvSpPr>
          <p:spPr bwMode="auto">
            <a:xfrm>
              <a:off x="1437" y="1130"/>
              <a:ext cx="828" cy="250"/>
            </a:xfrm>
            <a:prstGeom prst="rect">
              <a:avLst/>
            </a:prstGeom>
            <a:noFill/>
            <a:ln w="9525">
              <a:noFill/>
              <a:miter lim="800000"/>
              <a:headEnd/>
              <a:tailEnd/>
            </a:ln>
          </p:spPr>
          <p:txBody>
            <a:bodyPr wrap="none">
              <a:spAutoFit/>
            </a:bodyPr>
            <a:lstStyle/>
            <a:p>
              <a:r>
                <a:rPr lang="en-US" altLang="zh-CN" sz="2000">
                  <a:solidFill>
                    <a:srgbClr val="FF0000"/>
                  </a:solidFill>
                </a:rPr>
                <a:t>1</a:t>
              </a:r>
              <a:r>
                <a:rPr lang="en-US" altLang="zh-CN" sz="2000"/>
                <a:t>0000111</a:t>
              </a:r>
            </a:p>
          </p:txBody>
        </p:sp>
        <p:sp>
          <p:nvSpPr>
            <p:cNvPr id="28697" name="Text Box 23"/>
            <p:cNvSpPr txBox="1">
              <a:spLocks noChangeArrowheads="1"/>
            </p:cNvSpPr>
            <p:nvPr/>
          </p:nvSpPr>
          <p:spPr bwMode="auto">
            <a:xfrm>
              <a:off x="2622" y="1130"/>
              <a:ext cx="828" cy="250"/>
            </a:xfrm>
            <a:prstGeom prst="rect">
              <a:avLst/>
            </a:prstGeom>
            <a:noFill/>
            <a:ln w="9525">
              <a:noFill/>
              <a:miter lim="800000"/>
              <a:headEnd/>
              <a:tailEnd/>
            </a:ln>
          </p:spPr>
          <p:txBody>
            <a:bodyPr wrap="none">
              <a:spAutoFit/>
            </a:bodyPr>
            <a:lstStyle/>
            <a:p>
              <a:r>
                <a:rPr lang="en-US" altLang="zh-CN" sz="2000">
                  <a:solidFill>
                    <a:srgbClr val="FF0000"/>
                  </a:solidFill>
                </a:rPr>
                <a:t>1</a:t>
              </a:r>
              <a:r>
                <a:rPr lang="en-US" altLang="zh-CN" sz="2000"/>
                <a:t>1111000</a:t>
              </a:r>
            </a:p>
          </p:txBody>
        </p:sp>
        <p:sp>
          <p:nvSpPr>
            <p:cNvPr id="28698" name="Text Box 24"/>
            <p:cNvSpPr txBox="1">
              <a:spLocks noChangeArrowheads="1"/>
            </p:cNvSpPr>
            <p:nvPr/>
          </p:nvSpPr>
          <p:spPr bwMode="auto">
            <a:xfrm>
              <a:off x="3934" y="1130"/>
              <a:ext cx="828" cy="250"/>
            </a:xfrm>
            <a:prstGeom prst="rect">
              <a:avLst/>
            </a:prstGeom>
            <a:noFill/>
            <a:ln w="9525">
              <a:noFill/>
              <a:miter lim="800000"/>
              <a:headEnd/>
              <a:tailEnd/>
            </a:ln>
          </p:spPr>
          <p:txBody>
            <a:bodyPr wrap="none">
              <a:spAutoFit/>
            </a:bodyPr>
            <a:lstStyle/>
            <a:p>
              <a:r>
                <a:rPr lang="en-US" altLang="zh-CN" sz="2000">
                  <a:solidFill>
                    <a:srgbClr val="FF0000"/>
                  </a:solidFill>
                </a:rPr>
                <a:t>1</a:t>
              </a:r>
              <a:r>
                <a:rPr lang="en-US" altLang="zh-CN" sz="2000"/>
                <a:t>1111001</a:t>
              </a:r>
            </a:p>
          </p:txBody>
        </p:sp>
        <p:sp>
          <p:nvSpPr>
            <p:cNvPr id="28699" name="Line 25"/>
            <p:cNvSpPr>
              <a:spLocks noChangeShapeType="1"/>
            </p:cNvSpPr>
            <p:nvPr/>
          </p:nvSpPr>
          <p:spPr bwMode="auto">
            <a:xfrm>
              <a:off x="599" y="1356"/>
              <a:ext cx="4445" cy="0"/>
            </a:xfrm>
            <a:prstGeom prst="line">
              <a:avLst/>
            </a:prstGeom>
            <a:noFill/>
            <a:ln w="9525">
              <a:solidFill>
                <a:schemeClr val="tx1"/>
              </a:solidFill>
              <a:round/>
              <a:headEnd/>
              <a:tailEnd/>
            </a:ln>
          </p:spPr>
          <p:txBody>
            <a:bodyPr wrap="none" anchor="ctr"/>
            <a:lstStyle/>
            <a:p>
              <a:endParaRPr lang="zh-CN" altLang="en-US"/>
            </a:p>
          </p:txBody>
        </p:sp>
        <p:sp>
          <p:nvSpPr>
            <p:cNvPr id="28700" name="Text Box 26"/>
            <p:cNvSpPr txBox="1">
              <a:spLocks noChangeArrowheads="1"/>
            </p:cNvSpPr>
            <p:nvPr/>
          </p:nvSpPr>
          <p:spPr bwMode="auto">
            <a:xfrm>
              <a:off x="604" y="1375"/>
              <a:ext cx="298" cy="250"/>
            </a:xfrm>
            <a:prstGeom prst="rect">
              <a:avLst/>
            </a:prstGeom>
            <a:noFill/>
            <a:ln w="9525">
              <a:noFill/>
              <a:miter lim="800000"/>
              <a:headEnd/>
              <a:tailEnd/>
            </a:ln>
          </p:spPr>
          <p:txBody>
            <a:bodyPr wrap="none">
              <a:spAutoFit/>
            </a:bodyPr>
            <a:lstStyle/>
            <a:p>
              <a:r>
                <a:rPr lang="en-US" altLang="zh-CN" sz="2000"/>
                <a:t>+0</a:t>
              </a:r>
            </a:p>
          </p:txBody>
        </p:sp>
        <p:sp>
          <p:nvSpPr>
            <p:cNvPr id="28701" name="Text Box 27"/>
            <p:cNvSpPr txBox="1">
              <a:spLocks noChangeArrowheads="1"/>
            </p:cNvSpPr>
            <p:nvPr/>
          </p:nvSpPr>
          <p:spPr bwMode="auto">
            <a:xfrm>
              <a:off x="1415" y="1375"/>
              <a:ext cx="828" cy="250"/>
            </a:xfrm>
            <a:prstGeom prst="rect">
              <a:avLst/>
            </a:prstGeom>
            <a:noFill/>
            <a:ln w="9525">
              <a:noFill/>
              <a:miter lim="800000"/>
              <a:headEnd/>
              <a:tailEnd/>
            </a:ln>
          </p:spPr>
          <p:txBody>
            <a:bodyPr wrap="none">
              <a:spAutoFit/>
            </a:bodyPr>
            <a:lstStyle/>
            <a:p>
              <a:r>
                <a:rPr lang="en-US" altLang="zh-CN" sz="2000"/>
                <a:t>00000000</a:t>
              </a:r>
            </a:p>
          </p:txBody>
        </p:sp>
        <p:sp>
          <p:nvSpPr>
            <p:cNvPr id="28702" name="Text Box 28"/>
            <p:cNvSpPr txBox="1">
              <a:spLocks noChangeArrowheads="1"/>
            </p:cNvSpPr>
            <p:nvPr/>
          </p:nvSpPr>
          <p:spPr bwMode="auto">
            <a:xfrm>
              <a:off x="2600" y="1375"/>
              <a:ext cx="828" cy="250"/>
            </a:xfrm>
            <a:prstGeom prst="rect">
              <a:avLst/>
            </a:prstGeom>
            <a:noFill/>
            <a:ln w="9525">
              <a:noFill/>
              <a:miter lim="800000"/>
              <a:headEnd/>
              <a:tailEnd/>
            </a:ln>
          </p:spPr>
          <p:txBody>
            <a:bodyPr wrap="none">
              <a:spAutoFit/>
            </a:bodyPr>
            <a:lstStyle/>
            <a:p>
              <a:r>
                <a:rPr lang="en-US" altLang="zh-CN" sz="2000"/>
                <a:t>00000000</a:t>
              </a:r>
            </a:p>
          </p:txBody>
        </p:sp>
        <p:sp>
          <p:nvSpPr>
            <p:cNvPr id="28703" name="Text Box 29"/>
            <p:cNvSpPr txBox="1">
              <a:spLocks noChangeArrowheads="1"/>
            </p:cNvSpPr>
            <p:nvPr/>
          </p:nvSpPr>
          <p:spPr bwMode="auto">
            <a:xfrm>
              <a:off x="3912" y="1375"/>
              <a:ext cx="828" cy="250"/>
            </a:xfrm>
            <a:prstGeom prst="rect">
              <a:avLst/>
            </a:prstGeom>
            <a:noFill/>
            <a:ln w="9525">
              <a:noFill/>
              <a:miter lim="800000"/>
              <a:headEnd/>
              <a:tailEnd/>
            </a:ln>
          </p:spPr>
          <p:txBody>
            <a:bodyPr wrap="none">
              <a:spAutoFit/>
            </a:bodyPr>
            <a:lstStyle/>
            <a:p>
              <a:r>
                <a:rPr lang="en-US" altLang="zh-CN" sz="2000"/>
                <a:t>00000000</a:t>
              </a:r>
            </a:p>
          </p:txBody>
        </p:sp>
        <p:sp>
          <p:nvSpPr>
            <p:cNvPr id="28704" name="Line 30"/>
            <p:cNvSpPr>
              <a:spLocks noChangeShapeType="1"/>
            </p:cNvSpPr>
            <p:nvPr/>
          </p:nvSpPr>
          <p:spPr bwMode="auto">
            <a:xfrm>
              <a:off x="599" y="1623"/>
              <a:ext cx="4445" cy="0"/>
            </a:xfrm>
            <a:prstGeom prst="line">
              <a:avLst/>
            </a:prstGeom>
            <a:noFill/>
            <a:ln w="9525">
              <a:solidFill>
                <a:schemeClr val="tx1"/>
              </a:solidFill>
              <a:round/>
              <a:headEnd/>
              <a:tailEnd/>
            </a:ln>
          </p:spPr>
          <p:txBody>
            <a:bodyPr wrap="none" anchor="ctr"/>
            <a:lstStyle/>
            <a:p>
              <a:endParaRPr lang="zh-CN" altLang="en-US"/>
            </a:p>
          </p:txBody>
        </p:sp>
        <p:sp>
          <p:nvSpPr>
            <p:cNvPr id="28705" name="Text Box 31"/>
            <p:cNvSpPr txBox="1">
              <a:spLocks noChangeArrowheads="1"/>
            </p:cNvSpPr>
            <p:nvPr/>
          </p:nvSpPr>
          <p:spPr bwMode="auto">
            <a:xfrm>
              <a:off x="593" y="1663"/>
              <a:ext cx="258" cy="250"/>
            </a:xfrm>
            <a:prstGeom prst="rect">
              <a:avLst/>
            </a:prstGeom>
            <a:noFill/>
            <a:ln w="9525">
              <a:noFill/>
              <a:miter lim="800000"/>
              <a:headEnd/>
              <a:tailEnd/>
            </a:ln>
          </p:spPr>
          <p:txBody>
            <a:bodyPr wrap="none">
              <a:spAutoFit/>
            </a:bodyPr>
            <a:lstStyle/>
            <a:p>
              <a:r>
                <a:rPr lang="en-US" altLang="zh-CN" sz="2000"/>
                <a:t>-0</a:t>
              </a:r>
            </a:p>
          </p:txBody>
        </p:sp>
        <p:sp>
          <p:nvSpPr>
            <p:cNvPr id="28706" name="Text Box 32"/>
            <p:cNvSpPr txBox="1">
              <a:spLocks noChangeArrowheads="1"/>
            </p:cNvSpPr>
            <p:nvPr/>
          </p:nvSpPr>
          <p:spPr bwMode="auto">
            <a:xfrm>
              <a:off x="1404" y="1663"/>
              <a:ext cx="828" cy="250"/>
            </a:xfrm>
            <a:prstGeom prst="rect">
              <a:avLst/>
            </a:prstGeom>
            <a:noFill/>
            <a:ln w="9525">
              <a:noFill/>
              <a:miter lim="800000"/>
              <a:headEnd/>
              <a:tailEnd/>
            </a:ln>
          </p:spPr>
          <p:txBody>
            <a:bodyPr wrap="none">
              <a:spAutoFit/>
            </a:bodyPr>
            <a:lstStyle/>
            <a:p>
              <a:r>
                <a:rPr lang="en-US" altLang="zh-CN" sz="2000"/>
                <a:t>10000000</a:t>
              </a:r>
            </a:p>
          </p:txBody>
        </p:sp>
        <p:sp>
          <p:nvSpPr>
            <p:cNvPr id="28707" name="Text Box 33"/>
            <p:cNvSpPr txBox="1">
              <a:spLocks noChangeArrowheads="1"/>
            </p:cNvSpPr>
            <p:nvPr/>
          </p:nvSpPr>
          <p:spPr bwMode="auto">
            <a:xfrm>
              <a:off x="2589" y="1663"/>
              <a:ext cx="828" cy="250"/>
            </a:xfrm>
            <a:prstGeom prst="rect">
              <a:avLst/>
            </a:prstGeom>
            <a:noFill/>
            <a:ln w="9525">
              <a:noFill/>
              <a:miter lim="800000"/>
              <a:headEnd/>
              <a:tailEnd/>
            </a:ln>
          </p:spPr>
          <p:txBody>
            <a:bodyPr wrap="none">
              <a:spAutoFit/>
            </a:bodyPr>
            <a:lstStyle/>
            <a:p>
              <a:r>
                <a:rPr lang="en-US" altLang="zh-CN" sz="2000"/>
                <a:t>11111111</a:t>
              </a:r>
            </a:p>
          </p:txBody>
        </p:sp>
        <p:sp>
          <p:nvSpPr>
            <p:cNvPr id="28708" name="Text Box 34"/>
            <p:cNvSpPr txBox="1">
              <a:spLocks noChangeArrowheads="1"/>
            </p:cNvSpPr>
            <p:nvPr/>
          </p:nvSpPr>
          <p:spPr bwMode="auto">
            <a:xfrm>
              <a:off x="3901" y="1663"/>
              <a:ext cx="828" cy="250"/>
            </a:xfrm>
            <a:prstGeom prst="rect">
              <a:avLst/>
            </a:prstGeom>
            <a:noFill/>
            <a:ln w="9525">
              <a:noFill/>
              <a:miter lim="800000"/>
              <a:headEnd/>
              <a:tailEnd/>
            </a:ln>
          </p:spPr>
          <p:txBody>
            <a:bodyPr wrap="none">
              <a:spAutoFit/>
            </a:bodyPr>
            <a:lstStyle/>
            <a:p>
              <a:r>
                <a:rPr lang="en-US" altLang="zh-CN" sz="2000"/>
                <a:t>00000000</a:t>
              </a:r>
            </a:p>
          </p:txBody>
        </p:sp>
        <p:sp>
          <p:nvSpPr>
            <p:cNvPr id="28709" name="Line 35"/>
            <p:cNvSpPr>
              <a:spLocks noChangeShapeType="1"/>
            </p:cNvSpPr>
            <p:nvPr/>
          </p:nvSpPr>
          <p:spPr bwMode="auto">
            <a:xfrm>
              <a:off x="599" y="1901"/>
              <a:ext cx="4445" cy="0"/>
            </a:xfrm>
            <a:prstGeom prst="line">
              <a:avLst/>
            </a:prstGeom>
            <a:noFill/>
            <a:ln w="9525">
              <a:solidFill>
                <a:schemeClr val="tx1"/>
              </a:solidFill>
              <a:round/>
              <a:headEnd/>
              <a:tailEnd/>
            </a:ln>
          </p:spPr>
          <p:txBody>
            <a:bodyPr wrap="none" anchor="ctr"/>
            <a:lstStyle/>
            <a:p>
              <a:endParaRPr lang="zh-CN" altLang="en-US"/>
            </a:p>
          </p:txBody>
        </p:sp>
        <p:sp>
          <p:nvSpPr>
            <p:cNvPr id="28710" name="Text Box 36"/>
            <p:cNvSpPr txBox="1">
              <a:spLocks noChangeArrowheads="1"/>
            </p:cNvSpPr>
            <p:nvPr/>
          </p:nvSpPr>
          <p:spPr bwMode="auto">
            <a:xfrm>
              <a:off x="629" y="2128"/>
              <a:ext cx="628" cy="212"/>
            </a:xfrm>
            <a:prstGeom prst="rect">
              <a:avLst/>
            </a:prstGeom>
            <a:noFill/>
            <a:ln w="9525">
              <a:noFill/>
              <a:miter lim="800000"/>
              <a:headEnd/>
              <a:tailEnd/>
            </a:ln>
          </p:spPr>
          <p:txBody>
            <a:bodyPr wrap="none">
              <a:spAutoFit/>
            </a:bodyPr>
            <a:lstStyle/>
            <a:p>
              <a:r>
                <a:rPr lang="zh-CN" altLang="en-US" sz="1600"/>
                <a:t>数的范围</a:t>
              </a:r>
              <a:endParaRPr lang="zh-CN" altLang="en-US" sz="2000"/>
            </a:p>
          </p:txBody>
        </p:sp>
        <p:sp>
          <p:nvSpPr>
            <p:cNvPr id="28711" name="Text Box 37"/>
            <p:cNvSpPr txBox="1">
              <a:spLocks noChangeArrowheads="1"/>
            </p:cNvSpPr>
            <p:nvPr/>
          </p:nvSpPr>
          <p:spPr bwMode="auto">
            <a:xfrm>
              <a:off x="1374" y="1949"/>
              <a:ext cx="995" cy="634"/>
            </a:xfrm>
            <a:prstGeom prst="rect">
              <a:avLst/>
            </a:prstGeom>
            <a:noFill/>
            <a:ln w="9525">
              <a:noFill/>
              <a:miter lim="800000"/>
              <a:headEnd/>
              <a:tailEnd/>
            </a:ln>
          </p:spPr>
          <p:txBody>
            <a:bodyPr wrap="none">
              <a:spAutoFit/>
            </a:bodyPr>
            <a:lstStyle/>
            <a:p>
              <a:r>
                <a:rPr lang="en-US" altLang="zh-CN" sz="2000"/>
                <a:t>01111111~</a:t>
              </a:r>
            </a:p>
            <a:p>
              <a:r>
                <a:rPr lang="en-US" altLang="zh-CN" sz="2000"/>
                <a:t>11111111</a:t>
              </a:r>
            </a:p>
            <a:p>
              <a:r>
                <a:rPr lang="en-US" altLang="zh-CN" sz="2000"/>
                <a:t>(-127~+127)</a:t>
              </a:r>
            </a:p>
          </p:txBody>
        </p:sp>
        <p:sp>
          <p:nvSpPr>
            <p:cNvPr id="28712" name="Text Box 39"/>
            <p:cNvSpPr txBox="1">
              <a:spLocks noChangeArrowheads="1"/>
            </p:cNvSpPr>
            <p:nvPr/>
          </p:nvSpPr>
          <p:spPr bwMode="auto">
            <a:xfrm>
              <a:off x="2603" y="1945"/>
              <a:ext cx="995" cy="634"/>
            </a:xfrm>
            <a:prstGeom prst="rect">
              <a:avLst/>
            </a:prstGeom>
            <a:noFill/>
            <a:ln w="9525">
              <a:noFill/>
              <a:miter lim="800000"/>
              <a:headEnd/>
              <a:tailEnd/>
            </a:ln>
          </p:spPr>
          <p:txBody>
            <a:bodyPr wrap="none">
              <a:spAutoFit/>
            </a:bodyPr>
            <a:lstStyle/>
            <a:p>
              <a:r>
                <a:rPr lang="en-US" altLang="zh-CN" sz="2000"/>
                <a:t>01111111~</a:t>
              </a:r>
            </a:p>
            <a:p>
              <a:r>
                <a:rPr lang="en-US" altLang="zh-CN" sz="2000"/>
                <a:t>10000000</a:t>
              </a:r>
            </a:p>
            <a:p>
              <a:r>
                <a:rPr lang="en-US" altLang="zh-CN" sz="2000"/>
                <a:t>(-127~+127)</a:t>
              </a:r>
            </a:p>
          </p:txBody>
        </p:sp>
        <p:sp>
          <p:nvSpPr>
            <p:cNvPr id="28713" name="Text Box 40"/>
            <p:cNvSpPr txBox="1">
              <a:spLocks noChangeArrowheads="1"/>
            </p:cNvSpPr>
            <p:nvPr/>
          </p:nvSpPr>
          <p:spPr bwMode="auto">
            <a:xfrm>
              <a:off x="3914" y="1923"/>
              <a:ext cx="995" cy="634"/>
            </a:xfrm>
            <a:prstGeom prst="rect">
              <a:avLst/>
            </a:prstGeom>
            <a:noFill/>
            <a:ln w="9525">
              <a:noFill/>
              <a:miter lim="800000"/>
              <a:headEnd/>
              <a:tailEnd/>
            </a:ln>
          </p:spPr>
          <p:txBody>
            <a:bodyPr wrap="none">
              <a:spAutoFit/>
            </a:bodyPr>
            <a:lstStyle/>
            <a:p>
              <a:r>
                <a:rPr lang="en-US" altLang="zh-CN" sz="2000"/>
                <a:t>01111111~</a:t>
              </a:r>
            </a:p>
            <a:p>
              <a:r>
                <a:rPr lang="en-US" altLang="zh-CN" sz="2000"/>
                <a:t>10000000</a:t>
              </a:r>
            </a:p>
            <a:p>
              <a:r>
                <a:rPr lang="en-US" altLang="zh-CN" sz="2000"/>
                <a:t>(-128~+127)</a:t>
              </a:r>
            </a:p>
          </p:txBody>
        </p:sp>
        <p:sp>
          <p:nvSpPr>
            <p:cNvPr id="28714" name="Text Box 41"/>
            <p:cNvSpPr txBox="1">
              <a:spLocks noChangeArrowheads="1"/>
            </p:cNvSpPr>
            <p:nvPr/>
          </p:nvSpPr>
          <p:spPr bwMode="auto">
            <a:xfrm>
              <a:off x="1975" y="284"/>
              <a:ext cx="1556" cy="250"/>
            </a:xfrm>
            <a:prstGeom prst="rect">
              <a:avLst/>
            </a:prstGeom>
            <a:noFill/>
            <a:ln w="9525">
              <a:noFill/>
              <a:miter lim="800000"/>
              <a:headEnd/>
              <a:tailEnd/>
            </a:ln>
          </p:spPr>
          <p:txBody>
            <a:bodyPr wrap="none">
              <a:spAutoFit/>
            </a:bodyPr>
            <a:lstStyle/>
            <a:p>
              <a:r>
                <a:rPr lang="zh-CN" altLang="en-US" sz="2000"/>
                <a:t>（用一字节表示数）</a:t>
              </a:r>
            </a:p>
          </p:txBody>
        </p:sp>
      </p:grpSp>
      <p:sp>
        <p:nvSpPr>
          <p:cNvPr id="42" name="Rectangle 43"/>
          <p:cNvSpPr>
            <a:spLocks noChangeArrowheads="1"/>
          </p:cNvSpPr>
          <p:nvPr/>
        </p:nvSpPr>
        <p:spPr bwMode="auto">
          <a:xfrm>
            <a:off x="0" y="4911725"/>
            <a:ext cx="9144000" cy="595313"/>
          </a:xfrm>
          <a:prstGeom prst="rect">
            <a:avLst/>
          </a:prstGeom>
          <a:noFill/>
          <a:ln w="9525">
            <a:noFill/>
            <a:miter lim="800000"/>
            <a:headEnd/>
            <a:tailEnd/>
          </a:ln>
        </p:spPr>
        <p:txBody>
          <a:bodyPr/>
          <a:lstStyle/>
          <a:p>
            <a:pPr marL="1143000" lvl="2" indent="-228600">
              <a:spcBef>
                <a:spcPct val="20000"/>
              </a:spcBef>
              <a:buClr>
                <a:srgbClr val="FF3300"/>
              </a:buClr>
              <a:buFont typeface="Wingdings" pitchFamily="2" charset="2"/>
              <a:buChar char="v"/>
            </a:pPr>
            <a:r>
              <a:rPr lang="zh-CN" altLang="en-US" sz="2400">
                <a:ea typeface="隶书" pitchFamily="49" charset="-122"/>
              </a:rPr>
              <a:t>负数补码转换成十进制数：最高位不动，其余位取反加</a:t>
            </a:r>
            <a:r>
              <a:rPr lang="en-US" altLang="zh-CN" sz="2400">
                <a:ea typeface="隶书" pitchFamily="49" charset="-122"/>
              </a:rPr>
              <a:t>1</a:t>
            </a:r>
          </a:p>
        </p:txBody>
      </p:sp>
      <p:sp>
        <p:nvSpPr>
          <p:cNvPr id="43" name="Text Box 44"/>
          <p:cNvSpPr txBox="1">
            <a:spLocks noChangeArrowheads="1"/>
          </p:cNvSpPr>
          <p:nvPr/>
        </p:nvSpPr>
        <p:spPr bwMode="auto">
          <a:xfrm>
            <a:off x="1212850" y="5637213"/>
            <a:ext cx="2895600" cy="1006475"/>
          </a:xfrm>
          <a:prstGeom prst="rect">
            <a:avLst/>
          </a:prstGeom>
          <a:noFill/>
          <a:ln w="9525">
            <a:noFill/>
            <a:miter lim="800000"/>
            <a:headEnd/>
            <a:tailEnd/>
          </a:ln>
        </p:spPr>
        <p:txBody>
          <a:bodyPr wrap="none">
            <a:spAutoFit/>
          </a:bodyPr>
          <a:lstStyle/>
          <a:p>
            <a:r>
              <a:rPr lang="zh-CN" altLang="en-US" sz="2000"/>
              <a:t>例  补码：</a:t>
            </a:r>
            <a:r>
              <a:rPr lang="en-US" altLang="zh-CN" sz="2000"/>
              <a:t>11111001</a:t>
            </a:r>
          </a:p>
          <a:p>
            <a:r>
              <a:rPr lang="en-US" altLang="zh-CN" sz="2000"/>
              <a:t>      </a:t>
            </a:r>
            <a:r>
              <a:rPr lang="zh-CN" altLang="en-US" sz="2000"/>
              <a:t>取反：</a:t>
            </a:r>
            <a:r>
              <a:rPr lang="en-US" altLang="zh-CN" sz="2000"/>
              <a:t>10000110</a:t>
            </a:r>
          </a:p>
          <a:p>
            <a:r>
              <a:rPr lang="en-US" altLang="zh-CN" sz="2000"/>
              <a:t>      </a:t>
            </a:r>
            <a:r>
              <a:rPr lang="zh-CN" altLang="en-US" sz="2000"/>
              <a:t>加</a:t>
            </a:r>
            <a:r>
              <a:rPr lang="en-US" altLang="zh-CN" sz="2000"/>
              <a:t>1</a:t>
            </a:r>
            <a:r>
              <a:rPr lang="zh-CN" altLang="en-US" sz="2000"/>
              <a:t>：  </a:t>
            </a:r>
            <a:r>
              <a:rPr lang="en-US" altLang="zh-CN" sz="2000"/>
              <a:t>10000111=-7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box(out)">
                                      <p:cBhvr>
                                        <p:cTn id="12" dur="500"/>
                                        <p:tgtEl>
                                          <p:spTgt spid="4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box(out)">
                                      <p:cBhvr>
                                        <p:cTn id="17" dur="500"/>
                                        <p:tgtEl>
                                          <p:spTgt spid="4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
                                            <p:txEl>
                                              <p:pRg st="1" end="1"/>
                                            </p:txEl>
                                          </p:spTgt>
                                        </p:tgtEl>
                                        <p:attrNameLst>
                                          <p:attrName>style.visibility</p:attrName>
                                        </p:attrNameLst>
                                      </p:cBhvr>
                                      <p:to>
                                        <p:strVal val="visible"/>
                                      </p:to>
                                    </p:set>
                                    <p:animEffect transition="in" filter="box(out)">
                                      <p:cBhvr>
                                        <p:cTn id="22" dur="500"/>
                                        <p:tgtEl>
                                          <p:spTgt spid="43">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3">
                                            <p:txEl>
                                              <p:pRg st="2" end="2"/>
                                            </p:txEl>
                                          </p:spTgt>
                                        </p:tgtEl>
                                        <p:attrNameLst>
                                          <p:attrName>style.visibility</p:attrName>
                                        </p:attrNameLst>
                                      </p:cBhvr>
                                      <p:to>
                                        <p:strVal val="visible"/>
                                      </p:to>
                                    </p:set>
                                    <p:animEffect transition="in" filter="box(out)">
                                      <p:cBhvr>
                                        <p:cTn id="27" dur="500"/>
                                        <p:tgtEl>
                                          <p:spTgt spid="43">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autoUpdateAnimBg="0"/>
      <p:bldP spid="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3.3.15</a:t>
            </a:r>
            <a:r>
              <a:rPr lang="zh-CN" altLang="en-US" smtClean="0">
                <a:ea typeface="宋体" pitchFamily="2" charset="-122"/>
              </a:rPr>
              <a:t>原</a:t>
            </a:r>
            <a:r>
              <a:rPr lang="zh-CN" altLang="en-US" dirty="0" smtClean="0">
                <a:ea typeface="宋体" pitchFamily="2" charset="-122"/>
              </a:rPr>
              <a:t>码、反码和补码</a:t>
            </a:r>
            <a:endParaRPr lang="en-US" altLang="zh-CN" dirty="0" smtClean="0">
              <a:ea typeface="宋体" pitchFamily="2" charset="-122"/>
            </a:endParaRPr>
          </a:p>
        </p:txBody>
      </p:sp>
      <p:sp>
        <p:nvSpPr>
          <p:cNvPr id="2765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1027"/>
          <p:cNvSpPr>
            <a:spLocks noGrp="1" noChangeArrowheads="1"/>
          </p:cNvSpPr>
          <p:nvPr>
            <p:ph type="body" idx="1"/>
          </p:nvPr>
        </p:nvSpPr>
        <p:spPr>
          <a:xfrm>
            <a:off x="285750" y="1285874"/>
            <a:ext cx="8572530" cy="5000645"/>
          </a:xfrm>
        </p:spPr>
        <p:style>
          <a:lnRef idx="0">
            <a:scrgbClr r="0" g="0" b="0"/>
          </a:lnRef>
          <a:fillRef idx="1003">
            <a:schemeClr val="dk2"/>
          </a:fillRef>
          <a:effectRef idx="0">
            <a:scrgbClr r="0" g="0" b="0"/>
          </a:effectRef>
          <a:fontRef idx="major"/>
        </p:style>
        <p:txBody>
          <a:bodyPr/>
          <a:lstStyle/>
          <a:p>
            <a:pPr lvl="1">
              <a:defRPr/>
            </a:pPr>
            <a:r>
              <a:rPr lang="zh-CN" altLang="en-US" dirty="0" smtClean="0">
                <a:ea typeface="宋体" pitchFamily="2" charset="-122"/>
              </a:rPr>
              <a:t>数值的表示方法</a:t>
            </a:r>
            <a:r>
              <a:rPr lang="en-US" altLang="zh-CN" dirty="0" smtClean="0">
                <a:ea typeface="宋体" pitchFamily="2" charset="-122"/>
              </a:rPr>
              <a:t>——</a:t>
            </a:r>
            <a:r>
              <a:rPr lang="zh-CN" altLang="en-US" dirty="0" smtClean="0">
                <a:ea typeface="宋体" pitchFamily="2" charset="-122"/>
              </a:rPr>
              <a:t>原码、反码和补码</a:t>
            </a:r>
          </a:p>
          <a:p>
            <a:pPr lvl="2">
              <a:defRPr/>
            </a:pPr>
            <a:r>
              <a:rPr lang="zh-CN" altLang="en-US" dirty="0" smtClean="0">
                <a:ea typeface="宋体" pitchFamily="2" charset="-122"/>
              </a:rPr>
              <a:t>原码：最高位为符号位，其余各位为数值本身的绝对值</a:t>
            </a:r>
          </a:p>
          <a:p>
            <a:pPr lvl="2">
              <a:defRPr/>
            </a:pPr>
            <a:r>
              <a:rPr lang="zh-CN" altLang="en-US" dirty="0" smtClean="0">
                <a:ea typeface="宋体" pitchFamily="2" charset="-122"/>
              </a:rPr>
              <a:t>反码：</a:t>
            </a:r>
          </a:p>
          <a:p>
            <a:pPr lvl="3">
              <a:defRPr/>
            </a:pPr>
            <a:r>
              <a:rPr lang="zh-CN" altLang="en-US" dirty="0" smtClean="0">
                <a:ea typeface="宋体" pitchFamily="2" charset="-122"/>
              </a:rPr>
              <a:t>正数：反码与原码相同</a:t>
            </a:r>
          </a:p>
          <a:p>
            <a:pPr lvl="3">
              <a:defRPr/>
            </a:pPr>
            <a:r>
              <a:rPr lang="zh-CN" altLang="en-US" dirty="0" smtClean="0">
                <a:ea typeface="宋体" pitchFamily="2" charset="-122"/>
              </a:rPr>
              <a:t>负数：符号位为</a:t>
            </a:r>
            <a:r>
              <a:rPr lang="en-US" altLang="zh-CN" dirty="0" smtClean="0">
                <a:ea typeface="宋体" pitchFamily="2" charset="-122"/>
              </a:rPr>
              <a:t>1</a:t>
            </a:r>
            <a:r>
              <a:rPr lang="zh-CN" altLang="en-US" dirty="0" smtClean="0">
                <a:ea typeface="宋体" pitchFamily="2" charset="-122"/>
              </a:rPr>
              <a:t>，其余位对原码取反</a:t>
            </a:r>
          </a:p>
          <a:p>
            <a:pPr lvl="2">
              <a:defRPr/>
            </a:pPr>
            <a:r>
              <a:rPr lang="zh-CN" altLang="en-US" dirty="0" smtClean="0">
                <a:ea typeface="宋体" pitchFamily="2" charset="-122"/>
              </a:rPr>
              <a:t>补码：</a:t>
            </a:r>
          </a:p>
          <a:p>
            <a:pPr lvl="3">
              <a:defRPr/>
            </a:pPr>
            <a:r>
              <a:rPr lang="zh-CN" altLang="en-US" dirty="0" smtClean="0">
                <a:ea typeface="宋体" pitchFamily="2" charset="-122"/>
              </a:rPr>
              <a:t>正数：原码、反码、补码相同</a:t>
            </a:r>
          </a:p>
          <a:p>
            <a:pPr lvl="3">
              <a:defRPr/>
            </a:pPr>
            <a:r>
              <a:rPr lang="zh-CN" altLang="en-US" dirty="0" smtClean="0">
                <a:ea typeface="宋体" pitchFamily="2" charset="-122"/>
              </a:rPr>
              <a:t>负数：最高位为</a:t>
            </a:r>
            <a:r>
              <a:rPr lang="en-US" altLang="zh-CN" dirty="0" smtClean="0">
                <a:ea typeface="宋体" pitchFamily="2" charset="-122"/>
              </a:rPr>
              <a:t>1</a:t>
            </a:r>
            <a:r>
              <a:rPr lang="zh-CN" altLang="en-US" dirty="0" smtClean="0">
                <a:ea typeface="宋体" pitchFamily="2" charset="-122"/>
              </a:rPr>
              <a:t>，其余位为原码取反，再对整个数加</a:t>
            </a:r>
            <a:r>
              <a:rPr lang="en-US" altLang="zh-CN" dirty="0" smtClean="0">
                <a:ea typeface="宋体"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out)">
                                      <p:cBhvr>
                                        <p:cTn id="7" dur="500"/>
                                        <p:tgtEl>
                                          <p:spTgt spid="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out)">
                                      <p:cBhvr>
                                        <p:cTn id="12" dur="500"/>
                                        <p:tgtEl>
                                          <p:spTgt spid="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out)">
                                      <p:cBhvr>
                                        <p:cTn id="17" dur="500"/>
                                        <p:tgtEl>
                                          <p:spTgt spid="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out)">
                                      <p:cBhvr>
                                        <p:cTn id="22" dur="500"/>
                                        <p:tgtEl>
                                          <p:spTgt spid="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out)">
                                      <p:cBhvr>
                                        <p:cTn id="27" dur="500"/>
                                        <p:tgtEl>
                                          <p:spTgt spid="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ox(out)">
                                      <p:cBhvr>
                                        <p:cTn id="32" dur="500"/>
                                        <p:tgtEl>
                                          <p:spTgt spid="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ox(out)">
                                      <p:cBhvr>
                                        <p:cTn id="37" dur="500"/>
                                        <p:tgtEl>
                                          <p:spTgt spid="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ox(out)">
                                      <p:cBhvr>
                                        <p:cTn id="42" dur="500"/>
                                        <p:tgtEl>
                                          <p:spTgt spid="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3.3.16</a:t>
            </a:r>
            <a:r>
              <a:rPr lang="zh-CN" altLang="en-US" smtClean="0">
                <a:ea typeface="宋体" pitchFamily="2" charset="-122"/>
              </a:rPr>
              <a:t>原码、反码和补码</a:t>
            </a:r>
            <a:endParaRPr lang="en-US" altLang="zh-CN" smtClean="0">
              <a:ea typeface="宋体" pitchFamily="2" charset="-122"/>
            </a:endParaRPr>
          </a:p>
        </p:txBody>
      </p:sp>
      <p:sp>
        <p:nvSpPr>
          <p:cNvPr id="2970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29701" name="TextBox 43"/>
          <p:cNvSpPr txBox="1">
            <a:spLocks noChangeArrowheads="1"/>
          </p:cNvSpPr>
          <p:nvPr/>
        </p:nvSpPr>
        <p:spPr bwMode="auto">
          <a:xfrm>
            <a:off x="0" y="928670"/>
            <a:ext cx="9144000" cy="4093428"/>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wrap="square">
            <a:spAutoFit/>
          </a:bodyPr>
          <a:lstStyle/>
          <a:p>
            <a:pPr>
              <a:defRPr/>
            </a:pPr>
            <a:r>
              <a:rPr lang="zh-CN" altLang="en-US" sz="2000" dirty="0"/>
              <a:t>在计算机系统中，数值一律用补码来表示（存储）。 </a:t>
            </a:r>
            <a:br>
              <a:rPr lang="zh-CN" altLang="en-US" sz="2000" dirty="0"/>
            </a:br>
            <a:r>
              <a:rPr lang="zh-CN" altLang="en-US" sz="2000" dirty="0"/>
              <a:t>主要原因：使用补码，可以将符号位和其它位统一处理；同时，减法也可按加法来处理。另外，两个用</a:t>
            </a:r>
            <a:r>
              <a:rPr lang="zh-CN" altLang="en-US" sz="2000" dirty="0" smtClean="0"/>
              <a:t>补码</a:t>
            </a:r>
            <a:r>
              <a:rPr lang="zh-CN" altLang="en-US" sz="2000" dirty="0"/>
              <a:t>表示的数相加时，如果最高位（符号位）有进位，则进位被舍弃。</a:t>
            </a:r>
            <a:endParaRPr lang="en-US" altLang="zh-CN" sz="2000" dirty="0"/>
          </a:p>
          <a:p>
            <a:pPr>
              <a:defRPr/>
            </a:pPr>
            <a:r>
              <a:rPr lang="zh-CN" altLang="en-US" sz="2000" dirty="0"/>
              <a:t>采用原码表示法简单易懂，但它的最大缺点是加法运算复杂。这是因为，当两数相加时，如果是同号则数值相加；如果是异号，则要进行减法。而在进行减法时还要比较绝对值的大小，然后大数减去小数，最后还要给结果选择符号。为了解决这些矛盾，人们找到了补码表示法。机器数的补码可由原码得到。如果机器数是正数，则该机器数的补码与原码一样；如果机器数是负数，则该机器数的补码是对它的原码（除符号位外）各位取反，并在未位加</a:t>
            </a:r>
            <a:r>
              <a:rPr lang="en-US" altLang="zh-CN" sz="2000" dirty="0"/>
              <a:t>1</a:t>
            </a:r>
            <a:r>
              <a:rPr lang="zh-CN" altLang="en-US" sz="2000" dirty="0"/>
              <a:t>而得到的。</a:t>
            </a:r>
            <a:endParaRPr lang="en-US" altLang="zh-CN" sz="2000" dirty="0"/>
          </a:p>
          <a:p>
            <a:pPr>
              <a:defRPr/>
            </a:pPr>
            <a:endParaRPr lang="en-US" altLang="zh-CN" sz="2000" dirty="0"/>
          </a:p>
          <a:p>
            <a:pPr>
              <a:defRPr/>
            </a:pPr>
            <a:r>
              <a:rPr lang="zh-CN" altLang="en-US" sz="2000" dirty="0"/>
              <a:t/>
            </a:r>
            <a:br>
              <a:rPr lang="zh-CN" altLang="en-US" sz="2000" dirty="0"/>
            </a:br>
            <a:endParaRPr lang="zh-CN" altLang="en-US" sz="2000" dirty="0"/>
          </a:p>
        </p:txBody>
      </p:sp>
      <p:grpSp>
        <p:nvGrpSpPr>
          <p:cNvPr id="6" name="Group 57"/>
          <p:cNvGrpSpPr>
            <a:grpSpLocks/>
          </p:cNvGrpSpPr>
          <p:nvPr/>
        </p:nvGrpSpPr>
        <p:grpSpPr bwMode="auto">
          <a:xfrm>
            <a:off x="500034" y="4000504"/>
            <a:ext cx="7143800" cy="2857496"/>
            <a:chOff x="593" y="556"/>
            <a:chExt cx="4451" cy="2044"/>
          </a:xfrm>
        </p:grpSpPr>
        <p:sp>
          <p:nvSpPr>
            <p:cNvPr id="7" name="Rectangle 2"/>
            <p:cNvSpPr>
              <a:spLocks noChangeArrowheads="1"/>
            </p:cNvSpPr>
            <p:nvPr/>
          </p:nvSpPr>
          <p:spPr bwMode="auto">
            <a:xfrm>
              <a:off x="599" y="556"/>
              <a:ext cx="4445" cy="2044"/>
            </a:xfrm>
            <a:prstGeom prst="rect">
              <a:avLst/>
            </a:prstGeom>
            <a:ln w="38100">
              <a:solidFill>
                <a:schemeClr val="tx1"/>
              </a:solidFill>
              <a:miter lim="800000"/>
              <a:headEnd/>
              <a:tailEnd/>
            </a:ln>
          </p:spPr>
          <p:style>
            <a:lnRef idx="0">
              <a:scrgbClr r="0" g="0" b="0"/>
            </a:lnRef>
            <a:fillRef idx="1003">
              <a:schemeClr val="dk2"/>
            </a:fillRef>
            <a:effectRef idx="0">
              <a:scrgbClr r="0" g="0" b="0"/>
            </a:effectRef>
            <a:fontRef idx="major"/>
          </p:style>
          <p:txBody>
            <a:bodyPr wrap="none" anchor="ctr"/>
            <a:lstStyle/>
            <a:p>
              <a:pPr>
                <a:defRPr/>
              </a:pPr>
              <a:endParaRPr lang="zh-CN" altLang="en-US"/>
            </a:p>
          </p:txBody>
        </p:sp>
        <p:sp>
          <p:nvSpPr>
            <p:cNvPr id="8" name="Text Box 3"/>
            <p:cNvSpPr txBox="1">
              <a:spLocks noChangeArrowheads="1"/>
            </p:cNvSpPr>
            <p:nvPr/>
          </p:nvSpPr>
          <p:spPr bwMode="auto">
            <a:xfrm>
              <a:off x="1663" y="573"/>
              <a:ext cx="436" cy="250"/>
            </a:xfrm>
            <a:prstGeom prst="rect">
              <a:avLst/>
            </a:prstGeom>
            <a:noFill/>
            <a:ln w="9525">
              <a:noFill/>
              <a:miter lim="800000"/>
              <a:headEnd/>
              <a:tailEnd/>
            </a:ln>
          </p:spPr>
          <p:txBody>
            <a:bodyPr wrap="none">
              <a:spAutoFit/>
            </a:bodyPr>
            <a:lstStyle/>
            <a:p>
              <a:r>
                <a:rPr lang="zh-CN" altLang="en-US" sz="2000"/>
                <a:t>原码</a:t>
              </a:r>
            </a:p>
          </p:txBody>
        </p:sp>
        <p:sp>
          <p:nvSpPr>
            <p:cNvPr id="9" name="Text Box 4"/>
            <p:cNvSpPr txBox="1">
              <a:spLocks noChangeArrowheads="1"/>
            </p:cNvSpPr>
            <p:nvPr/>
          </p:nvSpPr>
          <p:spPr bwMode="auto">
            <a:xfrm>
              <a:off x="2986" y="573"/>
              <a:ext cx="436" cy="250"/>
            </a:xfrm>
            <a:prstGeom prst="rect">
              <a:avLst/>
            </a:prstGeom>
            <a:noFill/>
            <a:ln w="9525">
              <a:noFill/>
              <a:miter lim="800000"/>
              <a:headEnd/>
              <a:tailEnd/>
            </a:ln>
          </p:spPr>
          <p:txBody>
            <a:bodyPr wrap="none">
              <a:spAutoFit/>
            </a:bodyPr>
            <a:lstStyle/>
            <a:p>
              <a:r>
                <a:rPr lang="zh-CN" altLang="en-US" sz="2000"/>
                <a:t>反码</a:t>
              </a:r>
            </a:p>
          </p:txBody>
        </p:sp>
        <p:sp>
          <p:nvSpPr>
            <p:cNvPr id="10" name="Text Box 5"/>
            <p:cNvSpPr txBox="1">
              <a:spLocks noChangeArrowheads="1"/>
            </p:cNvSpPr>
            <p:nvPr/>
          </p:nvSpPr>
          <p:spPr bwMode="auto">
            <a:xfrm>
              <a:off x="4198" y="573"/>
              <a:ext cx="436" cy="250"/>
            </a:xfrm>
            <a:prstGeom prst="rect">
              <a:avLst/>
            </a:prstGeom>
            <a:noFill/>
            <a:ln w="9525">
              <a:noFill/>
              <a:miter lim="800000"/>
              <a:headEnd/>
              <a:tailEnd/>
            </a:ln>
          </p:spPr>
          <p:txBody>
            <a:bodyPr wrap="none">
              <a:spAutoFit/>
            </a:bodyPr>
            <a:lstStyle/>
            <a:p>
              <a:r>
                <a:rPr lang="zh-CN" altLang="en-US" sz="2000" dirty="0"/>
                <a:t>补码</a:t>
              </a:r>
            </a:p>
          </p:txBody>
        </p:sp>
        <p:sp>
          <p:nvSpPr>
            <p:cNvPr id="11" name="Line 6"/>
            <p:cNvSpPr>
              <a:spLocks noChangeShapeType="1"/>
            </p:cNvSpPr>
            <p:nvPr/>
          </p:nvSpPr>
          <p:spPr bwMode="auto">
            <a:xfrm>
              <a:off x="599" y="823"/>
              <a:ext cx="4445" cy="1"/>
            </a:xfrm>
            <a:prstGeom prst="line">
              <a:avLst/>
            </a:prstGeom>
            <a:noFill/>
            <a:ln w="9525">
              <a:solidFill>
                <a:schemeClr val="tx1"/>
              </a:solidFill>
              <a:round/>
              <a:headEnd/>
              <a:tailEnd/>
            </a:ln>
          </p:spPr>
          <p:txBody>
            <a:bodyPr wrap="none" anchor="ctr"/>
            <a:lstStyle/>
            <a:p>
              <a:endParaRPr lang="zh-CN" altLang="en-US"/>
            </a:p>
          </p:txBody>
        </p:sp>
        <p:sp>
          <p:nvSpPr>
            <p:cNvPr id="12" name="Text Box 7"/>
            <p:cNvSpPr txBox="1">
              <a:spLocks noChangeArrowheads="1"/>
            </p:cNvSpPr>
            <p:nvPr/>
          </p:nvSpPr>
          <p:spPr bwMode="auto">
            <a:xfrm>
              <a:off x="630" y="823"/>
              <a:ext cx="298" cy="250"/>
            </a:xfrm>
            <a:prstGeom prst="rect">
              <a:avLst/>
            </a:prstGeom>
            <a:noFill/>
            <a:ln w="9525">
              <a:noFill/>
              <a:miter lim="800000"/>
              <a:headEnd/>
              <a:tailEnd/>
            </a:ln>
          </p:spPr>
          <p:txBody>
            <a:bodyPr wrap="none">
              <a:spAutoFit/>
            </a:bodyPr>
            <a:lstStyle/>
            <a:p>
              <a:r>
                <a:rPr lang="en-US" altLang="zh-CN" sz="2000"/>
                <a:t>+7</a:t>
              </a:r>
            </a:p>
          </p:txBody>
        </p:sp>
        <p:sp>
          <p:nvSpPr>
            <p:cNvPr id="13" name="Text Box 8"/>
            <p:cNvSpPr txBox="1">
              <a:spLocks noChangeArrowheads="1"/>
            </p:cNvSpPr>
            <p:nvPr/>
          </p:nvSpPr>
          <p:spPr bwMode="auto">
            <a:xfrm>
              <a:off x="1441" y="823"/>
              <a:ext cx="828" cy="250"/>
            </a:xfrm>
            <a:prstGeom prst="rect">
              <a:avLst/>
            </a:prstGeom>
            <a:noFill/>
            <a:ln w="9525">
              <a:noFill/>
              <a:miter lim="800000"/>
              <a:headEnd/>
              <a:tailEnd/>
            </a:ln>
          </p:spPr>
          <p:txBody>
            <a:bodyPr wrap="none">
              <a:spAutoFit/>
            </a:bodyPr>
            <a:lstStyle/>
            <a:p>
              <a:r>
                <a:rPr lang="en-US" altLang="zh-CN" sz="2000"/>
                <a:t>00000111</a:t>
              </a:r>
            </a:p>
          </p:txBody>
        </p:sp>
        <p:sp>
          <p:nvSpPr>
            <p:cNvPr id="14" name="Text Box 9"/>
            <p:cNvSpPr txBox="1">
              <a:spLocks noChangeArrowheads="1"/>
            </p:cNvSpPr>
            <p:nvPr/>
          </p:nvSpPr>
          <p:spPr bwMode="auto">
            <a:xfrm>
              <a:off x="2626" y="823"/>
              <a:ext cx="828" cy="250"/>
            </a:xfrm>
            <a:prstGeom prst="rect">
              <a:avLst/>
            </a:prstGeom>
            <a:noFill/>
            <a:ln w="9525">
              <a:noFill/>
              <a:miter lim="800000"/>
              <a:headEnd/>
              <a:tailEnd/>
            </a:ln>
          </p:spPr>
          <p:txBody>
            <a:bodyPr wrap="none">
              <a:spAutoFit/>
            </a:bodyPr>
            <a:lstStyle/>
            <a:p>
              <a:r>
                <a:rPr lang="en-US" altLang="zh-CN" sz="2000"/>
                <a:t>00000111</a:t>
              </a:r>
            </a:p>
          </p:txBody>
        </p:sp>
        <p:sp>
          <p:nvSpPr>
            <p:cNvPr id="15" name="Text Box 10"/>
            <p:cNvSpPr txBox="1">
              <a:spLocks noChangeArrowheads="1"/>
            </p:cNvSpPr>
            <p:nvPr/>
          </p:nvSpPr>
          <p:spPr bwMode="auto">
            <a:xfrm>
              <a:off x="3938" y="823"/>
              <a:ext cx="828" cy="250"/>
            </a:xfrm>
            <a:prstGeom prst="rect">
              <a:avLst/>
            </a:prstGeom>
            <a:noFill/>
            <a:ln w="9525">
              <a:noFill/>
              <a:miter lim="800000"/>
              <a:headEnd/>
              <a:tailEnd/>
            </a:ln>
          </p:spPr>
          <p:txBody>
            <a:bodyPr wrap="none">
              <a:spAutoFit/>
            </a:bodyPr>
            <a:lstStyle/>
            <a:p>
              <a:r>
                <a:rPr lang="en-US" altLang="zh-CN" sz="2000" dirty="0"/>
                <a:t>00000111</a:t>
              </a:r>
            </a:p>
          </p:txBody>
        </p:sp>
        <p:sp>
          <p:nvSpPr>
            <p:cNvPr id="16" name="Line 11"/>
            <p:cNvSpPr>
              <a:spLocks noChangeShapeType="1"/>
            </p:cNvSpPr>
            <p:nvPr/>
          </p:nvSpPr>
          <p:spPr bwMode="auto">
            <a:xfrm>
              <a:off x="1299" y="556"/>
              <a:ext cx="0" cy="2044"/>
            </a:xfrm>
            <a:prstGeom prst="line">
              <a:avLst/>
            </a:prstGeom>
            <a:noFill/>
            <a:ln w="9525">
              <a:solidFill>
                <a:schemeClr val="tx1"/>
              </a:solidFill>
              <a:round/>
              <a:headEnd/>
              <a:tailEnd/>
            </a:ln>
          </p:spPr>
          <p:txBody>
            <a:bodyPr wrap="none" anchor="ctr"/>
            <a:lstStyle/>
            <a:p>
              <a:endParaRPr lang="zh-CN" altLang="en-US"/>
            </a:p>
          </p:txBody>
        </p:sp>
        <p:sp>
          <p:nvSpPr>
            <p:cNvPr id="17" name="Line 12"/>
            <p:cNvSpPr>
              <a:spLocks noChangeShapeType="1"/>
            </p:cNvSpPr>
            <p:nvPr/>
          </p:nvSpPr>
          <p:spPr bwMode="auto">
            <a:xfrm>
              <a:off x="2544" y="556"/>
              <a:ext cx="0" cy="2044"/>
            </a:xfrm>
            <a:prstGeom prst="line">
              <a:avLst/>
            </a:prstGeom>
            <a:noFill/>
            <a:ln w="9525">
              <a:solidFill>
                <a:schemeClr val="tx1"/>
              </a:solidFill>
              <a:round/>
              <a:headEnd/>
              <a:tailEnd/>
            </a:ln>
          </p:spPr>
          <p:txBody>
            <a:bodyPr wrap="none" anchor="ctr"/>
            <a:lstStyle/>
            <a:p>
              <a:endParaRPr lang="zh-CN" altLang="en-US"/>
            </a:p>
          </p:txBody>
        </p:sp>
        <p:sp>
          <p:nvSpPr>
            <p:cNvPr id="18" name="Line 13"/>
            <p:cNvSpPr>
              <a:spLocks noChangeShapeType="1"/>
            </p:cNvSpPr>
            <p:nvPr/>
          </p:nvSpPr>
          <p:spPr bwMode="auto">
            <a:xfrm>
              <a:off x="3755" y="556"/>
              <a:ext cx="0" cy="2044"/>
            </a:xfrm>
            <a:prstGeom prst="line">
              <a:avLst/>
            </a:prstGeom>
            <a:noFill/>
            <a:ln w="9525">
              <a:solidFill>
                <a:schemeClr val="tx1"/>
              </a:solidFill>
              <a:round/>
              <a:headEnd/>
              <a:tailEnd/>
            </a:ln>
          </p:spPr>
          <p:txBody>
            <a:bodyPr wrap="none" anchor="ctr"/>
            <a:lstStyle/>
            <a:p>
              <a:endParaRPr lang="zh-CN" altLang="en-US"/>
            </a:p>
          </p:txBody>
        </p:sp>
        <p:sp>
          <p:nvSpPr>
            <p:cNvPr id="19" name="Line 14"/>
            <p:cNvSpPr>
              <a:spLocks noChangeShapeType="1"/>
            </p:cNvSpPr>
            <p:nvPr/>
          </p:nvSpPr>
          <p:spPr bwMode="auto">
            <a:xfrm>
              <a:off x="599" y="1089"/>
              <a:ext cx="4445" cy="0"/>
            </a:xfrm>
            <a:prstGeom prst="line">
              <a:avLst/>
            </a:prstGeom>
            <a:noFill/>
            <a:ln w="9525">
              <a:solidFill>
                <a:schemeClr val="tx1"/>
              </a:solidFill>
              <a:round/>
              <a:headEnd/>
              <a:tailEnd/>
            </a:ln>
          </p:spPr>
          <p:txBody>
            <a:bodyPr wrap="none" anchor="ctr"/>
            <a:lstStyle/>
            <a:p>
              <a:endParaRPr lang="zh-CN" altLang="en-US"/>
            </a:p>
          </p:txBody>
        </p:sp>
        <p:sp>
          <p:nvSpPr>
            <p:cNvPr id="20" name="Text Box 21"/>
            <p:cNvSpPr txBox="1">
              <a:spLocks noChangeArrowheads="1"/>
            </p:cNvSpPr>
            <p:nvPr/>
          </p:nvSpPr>
          <p:spPr bwMode="auto">
            <a:xfrm>
              <a:off x="626" y="1130"/>
              <a:ext cx="258" cy="250"/>
            </a:xfrm>
            <a:prstGeom prst="rect">
              <a:avLst/>
            </a:prstGeom>
            <a:noFill/>
            <a:ln w="9525">
              <a:noFill/>
              <a:miter lim="800000"/>
              <a:headEnd/>
              <a:tailEnd/>
            </a:ln>
          </p:spPr>
          <p:txBody>
            <a:bodyPr wrap="none">
              <a:spAutoFit/>
            </a:bodyPr>
            <a:lstStyle/>
            <a:p>
              <a:r>
                <a:rPr lang="en-US" altLang="zh-CN" sz="2000"/>
                <a:t>-7</a:t>
              </a:r>
            </a:p>
          </p:txBody>
        </p:sp>
        <p:sp>
          <p:nvSpPr>
            <p:cNvPr id="21" name="Text Box 22"/>
            <p:cNvSpPr txBox="1">
              <a:spLocks noChangeArrowheads="1"/>
            </p:cNvSpPr>
            <p:nvPr/>
          </p:nvSpPr>
          <p:spPr bwMode="auto">
            <a:xfrm>
              <a:off x="1437" y="1130"/>
              <a:ext cx="828" cy="250"/>
            </a:xfrm>
            <a:prstGeom prst="rect">
              <a:avLst/>
            </a:prstGeom>
            <a:noFill/>
            <a:ln w="9525">
              <a:noFill/>
              <a:miter lim="800000"/>
              <a:headEnd/>
              <a:tailEnd/>
            </a:ln>
          </p:spPr>
          <p:txBody>
            <a:bodyPr wrap="none">
              <a:spAutoFit/>
            </a:bodyPr>
            <a:lstStyle/>
            <a:p>
              <a:r>
                <a:rPr lang="en-US" altLang="zh-CN" sz="2000">
                  <a:solidFill>
                    <a:srgbClr val="FF0000"/>
                  </a:solidFill>
                </a:rPr>
                <a:t>1</a:t>
              </a:r>
              <a:r>
                <a:rPr lang="en-US" altLang="zh-CN" sz="2000"/>
                <a:t>0000111</a:t>
              </a:r>
            </a:p>
          </p:txBody>
        </p:sp>
        <p:sp>
          <p:nvSpPr>
            <p:cNvPr id="22" name="Text Box 23"/>
            <p:cNvSpPr txBox="1">
              <a:spLocks noChangeArrowheads="1"/>
            </p:cNvSpPr>
            <p:nvPr/>
          </p:nvSpPr>
          <p:spPr bwMode="auto">
            <a:xfrm>
              <a:off x="2622" y="1130"/>
              <a:ext cx="828" cy="250"/>
            </a:xfrm>
            <a:prstGeom prst="rect">
              <a:avLst/>
            </a:prstGeom>
            <a:noFill/>
            <a:ln w="9525">
              <a:noFill/>
              <a:miter lim="800000"/>
              <a:headEnd/>
              <a:tailEnd/>
            </a:ln>
          </p:spPr>
          <p:txBody>
            <a:bodyPr wrap="none">
              <a:spAutoFit/>
            </a:bodyPr>
            <a:lstStyle/>
            <a:p>
              <a:r>
                <a:rPr lang="en-US" altLang="zh-CN" sz="2000">
                  <a:solidFill>
                    <a:srgbClr val="FF0000"/>
                  </a:solidFill>
                </a:rPr>
                <a:t>1</a:t>
              </a:r>
              <a:r>
                <a:rPr lang="en-US" altLang="zh-CN" sz="2000"/>
                <a:t>1111000</a:t>
              </a:r>
            </a:p>
          </p:txBody>
        </p:sp>
        <p:sp>
          <p:nvSpPr>
            <p:cNvPr id="23" name="Text Box 24"/>
            <p:cNvSpPr txBox="1">
              <a:spLocks noChangeArrowheads="1"/>
            </p:cNvSpPr>
            <p:nvPr/>
          </p:nvSpPr>
          <p:spPr bwMode="auto">
            <a:xfrm>
              <a:off x="3934" y="1130"/>
              <a:ext cx="828" cy="250"/>
            </a:xfrm>
            <a:prstGeom prst="rect">
              <a:avLst/>
            </a:prstGeom>
            <a:noFill/>
            <a:ln w="9525">
              <a:noFill/>
              <a:miter lim="800000"/>
              <a:headEnd/>
              <a:tailEnd/>
            </a:ln>
          </p:spPr>
          <p:txBody>
            <a:bodyPr wrap="none">
              <a:spAutoFit/>
            </a:bodyPr>
            <a:lstStyle/>
            <a:p>
              <a:r>
                <a:rPr lang="en-US" altLang="zh-CN" sz="2000">
                  <a:solidFill>
                    <a:srgbClr val="FF0000"/>
                  </a:solidFill>
                </a:rPr>
                <a:t>1</a:t>
              </a:r>
              <a:r>
                <a:rPr lang="en-US" altLang="zh-CN" sz="2000"/>
                <a:t>1111001</a:t>
              </a:r>
            </a:p>
          </p:txBody>
        </p:sp>
        <p:sp>
          <p:nvSpPr>
            <p:cNvPr id="24" name="Line 25"/>
            <p:cNvSpPr>
              <a:spLocks noChangeShapeType="1"/>
            </p:cNvSpPr>
            <p:nvPr/>
          </p:nvSpPr>
          <p:spPr bwMode="auto">
            <a:xfrm>
              <a:off x="599" y="1356"/>
              <a:ext cx="4445" cy="0"/>
            </a:xfrm>
            <a:prstGeom prst="line">
              <a:avLst/>
            </a:prstGeom>
            <a:noFill/>
            <a:ln w="9525">
              <a:solidFill>
                <a:schemeClr val="tx1"/>
              </a:solidFill>
              <a:round/>
              <a:headEnd/>
              <a:tailEnd/>
            </a:ln>
          </p:spPr>
          <p:txBody>
            <a:bodyPr wrap="none" anchor="ctr"/>
            <a:lstStyle/>
            <a:p>
              <a:endParaRPr lang="zh-CN" altLang="en-US"/>
            </a:p>
          </p:txBody>
        </p:sp>
        <p:sp>
          <p:nvSpPr>
            <p:cNvPr id="25" name="Text Box 26"/>
            <p:cNvSpPr txBox="1">
              <a:spLocks noChangeArrowheads="1"/>
            </p:cNvSpPr>
            <p:nvPr/>
          </p:nvSpPr>
          <p:spPr bwMode="auto">
            <a:xfrm>
              <a:off x="604" y="1375"/>
              <a:ext cx="298" cy="250"/>
            </a:xfrm>
            <a:prstGeom prst="rect">
              <a:avLst/>
            </a:prstGeom>
            <a:noFill/>
            <a:ln w="9525">
              <a:noFill/>
              <a:miter lim="800000"/>
              <a:headEnd/>
              <a:tailEnd/>
            </a:ln>
          </p:spPr>
          <p:txBody>
            <a:bodyPr wrap="none">
              <a:spAutoFit/>
            </a:bodyPr>
            <a:lstStyle/>
            <a:p>
              <a:r>
                <a:rPr lang="en-US" altLang="zh-CN" sz="2000"/>
                <a:t>+0</a:t>
              </a:r>
            </a:p>
          </p:txBody>
        </p:sp>
        <p:sp>
          <p:nvSpPr>
            <p:cNvPr id="26" name="Text Box 27"/>
            <p:cNvSpPr txBox="1">
              <a:spLocks noChangeArrowheads="1"/>
            </p:cNvSpPr>
            <p:nvPr/>
          </p:nvSpPr>
          <p:spPr bwMode="auto">
            <a:xfrm>
              <a:off x="1415" y="1375"/>
              <a:ext cx="828" cy="250"/>
            </a:xfrm>
            <a:prstGeom prst="rect">
              <a:avLst/>
            </a:prstGeom>
            <a:noFill/>
            <a:ln w="9525">
              <a:noFill/>
              <a:miter lim="800000"/>
              <a:headEnd/>
              <a:tailEnd/>
            </a:ln>
          </p:spPr>
          <p:txBody>
            <a:bodyPr wrap="none">
              <a:spAutoFit/>
            </a:bodyPr>
            <a:lstStyle/>
            <a:p>
              <a:r>
                <a:rPr lang="en-US" altLang="zh-CN" sz="2000"/>
                <a:t>00000000</a:t>
              </a:r>
            </a:p>
          </p:txBody>
        </p:sp>
        <p:sp>
          <p:nvSpPr>
            <p:cNvPr id="27" name="Text Box 28"/>
            <p:cNvSpPr txBox="1">
              <a:spLocks noChangeArrowheads="1"/>
            </p:cNvSpPr>
            <p:nvPr/>
          </p:nvSpPr>
          <p:spPr bwMode="auto">
            <a:xfrm>
              <a:off x="2600" y="1375"/>
              <a:ext cx="828" cy="250"/>
            </a:xfrm>
            <a:prstGeom prst="rect">
              <a:avLst/>
            </a:prstGeom>
            <a:noFill/>
            <a:ln w="9525">
              <a:noFill/>
              <a:miter lim="800000"/>
              <a:headEnd/>
              <a:tailEnd/>
            </a:ln>
          </p:spPr>
          <p:txBody>
            <a:bodyPr wrap="none">
              <a:spAutoFit/>
            </a:bodyPr>
            <a:lstStyle/>
            <a:p>
              <a:r>
                <a:rPr lang="en-US" altLang="zh-CN" sz="2000"/>
                <a:t>00000000</a:t>
              </a:r>
            </a:p>
          </p:txBody>
        </p:sp>
        <p:sp>
          <p:nvSpPr>
            <p:cNvPr id="28" name="Text Box 29"/>
            <p:cNvSpPr txBox="1">
              <a:spLocks noChangeArrowheads="1"/>
            </p:cNvSpPr>
            <p:nvPr/>
          </p:nvSpPr>
          <p:spPr bwMode="auto">
            <a:xfrm>
              <a:off x="3912" y="1375"/>
              <a:ext cx="828" cy="250"/>
            </a:xfrm>
            <a:prstGeom prst="rect">
              <a:avLst/>
            </a:prstGeom>
            <a:noFill/>
            <a:ln w="9525">
              <a:noFill/>
              <a:miter lim="800000"/>
              <a:headEnd/>
              <a:tailEnd/>
            </a:ln>
          </p:spPr>
          <p:txBody>
            <a:bodyPr wrap="none">
              <a:spAutoFit/>
            </a:bodyPr>
            <a:lstStyle/>
            <a:p>
              <a:r>
                <a:rPr lang="en-US" altLang="zh-CN" sz="2000"/>
                <a:t>00000000</a:t>
              </a:r>
            </a:p>
          </p:txBody>
        </p:sp>
        <p:sp>
          <p:nvSpPr>
            <p:cNvPr id="29" name="Line 30"/>
            <p:cNvSpPr>
              <a:spLocks noChangeShapeType="1"/>
            </p:cNvSpPr>
            <p:nvPr/>
          </p:nvSpPr>
          <p:spPr bwMode="auto">
            <a:xfrm>
              <a:off x="599" y="1623"/>
              <a:ext cx="4445" cy="0"/>
            </a:xfrm>
            <a:prstGeom prst="line">
              <a:avLst/>
            </a:prstGeom>
            <a:noFill/>
            <a:ln w="9525">
              <a:solidFill>
                <a:schemeClr val="tx1"/>
              </a:solidFill>
              <a:round/>
              <a:headEnd/>
              <a:tailEnd/>
            </a:ln>
          </p:spPr>
          <p:txBody>
            <a:bodyPr wrap="none" anchor="ctr"/>
            <a:lstStyle/>
            <a:p>
              <a:endParaRPr lang="zh-CN" altLang="en-US"/>
            </a:p>
          </p:txBody>
        </p:sp>
        <p:sp>
          <p:nvSpPr>
            <p:cNvPr id="30" name="Text Box 31"/>
            <p:cNvSpPr txBox="1">
              <a:spLocks noChangeArrowheads="1"/>
            </p:cNvSpPr>
            <p:nvPr/>
          </p:nvSpPr>
          <p:spPr bwMode="auto">
            <a:xfrm>
              <a:off x="593" y="1663"/>
              <a:ext cx="258" cy="250"/>
            </a:xfrm>
            <a:prstGeom prst="rect">
              <a:avLst/>
            </a:prstGeom>
            <a:noFill/>
            <a:ln w="9525">
              <a:noFill/>
              <a:miter lim="800000"/>
              <a:headEnd/>
              <a:tailEnd/>
            </a:ln>
          </p:spPr>
          <p:txBody>
            <a:bodyPr wrap="none">
              <a:spAutoFit/>
            </a:bodyPr>
            <a:lstStyle/>
            <a:p>
              <a:r>
                <a:rPr lang="en-US" altLang="zh-CN" sz="2000"/>
                <a:t>-0</a:t>
              </a:r>
            </a:p>
          </p:txBody>
        </p:sp>
        <p:sp>
          <p:nvSpPr>
            <p:cNvPr id="31" name="Text Box 32"/>
            <p:cNvSpPr txBox="1">
              <a:spLocks noChangeArrowheads="1"/>
            </p:cNvSpPr>
            <p:nvPr/>
          </p:nvSpPr>
          <p:spPr bwMode="auto">
            <a:xfrm>
              <a:off x="1404" y="1663"/>
              <a:ext cx="828" cy="250"/>
            </a:xfrm>
            <a:prstGeom prst="rect">
              <a:avLst/>
            </a:prstGeom>
            <a:noFill/>
            <a:ln w="9525">
              <a:noFill/>
              <a:miter lim="800000"/>
              <a:headEnd/>
              <a:tailEnd/>
            </a:ln>
          </p:spPr>
          <p:txBody>
            <a:bodyPr wrap="none">
              <a:spAutoFit/>
            </a:bodyPr>
            <a:lstStyle/>
            <a:p>
              <a:r>
                <a:rPr lang="en-US" altLang="zh-CN" sz="2000"/>
                <a:t>10000000</a:t>
              </a:r>
            </a:p>
          </p:txBody>
        </p:sp>
        <p:sp>
          <p:nvSpPr>
            <p:cNvPr id="32" name="Text Box 33"/>
            <p:cNvSpPr txBox="1">
              <a:spLocks noChangeArrowheads="1"/>
            </p:cNvSpPr>
            <p:nvPr/>
          </p:nvSpPr>
          <p:spPr bwMode="auto">
            <a:xfrm>
              <a:off x="2589" y="1663"/>
              <a:ext cx="828" cy="250"/>
            </a:xfrm>
            <a:prstGeom prst="rect">
              <a:avLst/>
            </a:prstGeom>
            <a:noFill/>
            <a:ln w="9525">
              <a:noFill/>
              <a:miter lim="800000"/>
              <a:headEnd/>
              <a:tailEnd/>
            </a:ln>
          </p:spPr>
          <p:txBody>
            <a:bodyPr wrap="none">
              <a:spAutoFit/>
            </a:bodyPr>
            <a:lstStyle/>
            <a:p>
              <a:r>
                <a:rPr lang="en-US" altLang="zh-CN" sz="2000"/>
                <a:t>11111111</a:t>
              </a:r>
            </a:p>
          </p:txBody>
        </p:sp>
        <p:sp>
          <p:nvSpPr>
            <p:cNvPr id="33" name="Text Box 34"/>
            <p:cNvSpPr txBox="1">
              <a:spLocks noChangeArrowheads="1"/>
            </p:cNvSpPr>
            <p:nvPr/>
          </p:nvSpPr>
          <p:spPr bwMode="auto">
            <a:xfrm>
              <a:off x="3901" y="1663"/>
              <a:ext cx="828" cy="250"/>
            </a:xfrm>
            <a:prstGeom prst="rect">
              <a:avLst/>
            </a:prstGeom>
            <a:noFill/>
            <a:ln w="9525">
              <a:noFill/>
              <a:miter lim="800000"/>
              <a:headEnd/>
              <a:tailEnd/>
            </a:ln>
          </p:spPr>
          <p:txBody>
            <a:bodyPr wrap="none">
              <a:spAutoFit/>
            </a:bodyPr>
            <a:lstStyle/>
            <a:p>
              <a:r>
                <a:rPr lang="en-US" altLang="zh-CN" sz="2000"/>
                <a:t>00000000</a:t>
              </a:r>
            </a:p>
          </p:txBody>
        </p:sp>
        <p:sp>
          <p:nvSpPr>
            <p:cNvPr id="34" name="Line 35"/>
            <p:cNvSpPr>
              <a:spLocks noChangeShapeType="1"/>
            </p:cNvSpPr>
            <p:nvPr/>
          </p:nvSpPr>
          <p:spPr bwMode="auto">
            <a:xfrm>
              <a:off x="599" y="1901"/>
              <a:ext cx="4445" cy="0"/>
            </a:xfrm>
            <a:prstGeom prst="line">
              <a:avLst/>
            </a:prstGeom>
            <a:noFill/>
            <a:ln w="9525">
              <a:solidFill>
                <a:schemeClr val="tx1"/>
              </a:solidFill>
              <a:round/>
              <a:headEnd/>
              <a:tailEnd/>
            </a:ln>
          </p:spPr>
          <p:txBody>
            <a:bodyPr wrap="none" anchor="ctr"/>
            <a:lstStyle/>
            <a:p>
              <a:endParaRPr lang="zh-CN" altLang="en-US"/>
            </a:p>
          </p:txBody>
        </p:sp>
        <p:sp>
          <p:nvSpPr>
            <p:cNvPr id="35" name="Text Box 36"/>
            <p:cNvSpPr txBox="1">
              <a:spLocks noChangeArrowheads="1"/>
            </p:cNvSpPr>
            <p:nvPr/>
          </p:nvSpPr>
          <p:spPr bwMode="auto">
            <a:xfrm>
              <a:off x="629" y="2128"/>
              <a:ext cx="628" cy="212"/>
            </a:xfrm>
            <a:prstGeom prst="rect">
              <a:avLst/>
            </a:prstGeom>
            <a:noFill/>
            <a:ln w="9525">
              <a:noFill/>
              <a:miter lim="800000"/>
              <a:headEnd/>
              <a:tailEnd/>
            </a:ln>
          </p:spPr>
          <p:txBody>
            <a:bodyPr wrap="none">
              <a:spAutoFit/>
            </a:bodyPr>
            <a:lstStyle/>
            <a:p>
              <a:r>
                <a:rPr lang="zh-CN" altLang="en-US" sz="1600"/>
                <a:t>数的范围</a:t>
              </a:r>
              <a:endParaRPr lang="zh-CN" altLang="en-US" sz="2000"/>
            </a:p>
          </p:txBody>
        </p:sp>
        <p:sp>
          <p:nvSpPr>
            <p:cNvPr id="36" name="Text Box 37"/>
            <p:cNvSpPr txBox="1">
              <a:spLocks noChangeArrowheads="1"/>
            </p:cNvSpPr>
            <p:nvPr/>
          </p:nvSpPr>
          <p:spPr bwMode="auto">
            <a:xfrm>
              <a:off x="1374" y="1949"/>
              <a:ext cx="995" cy="634"/>
            </a:xfrm>
            <a:prstGeom prst="rect">
              <a:avLst/>
            </a:prstGeom>
            <a:noFill/>
            <a:ln w="9525">
              <a:noFill/>
              <a:miter lim="800000"/>
              <a:headEnd/>
              <a:tailEnd/>
            </a:ln>
          </p:spPr>
          <p:txBody>
            <a:bodyPr wrap="none">
              <a:spAutoFit/>
            </a:bodyPr>
            <a:lstStyle/>
            <a:p>
              <a:r>
                <a:rPr lang="en-US" altLang="zh-CN" sz="2000"/>
                <a:t>01111111~</a:t>
              </a:r>
            </a:p>
            <a:p>
              <a:r>
                <a:rPr lang="en-US" altLang="zh-CN" sz="2000"/>
                <a:t>11111111</a:t>
              </a:r>
            </a:p>
            <a:p>
              <a:r>
                <a:rPr lang="en-US" altLang="zh-CN" sz="2000"/>
                <a:t>(-127~+127)</a:t>
              </a:r>
            </a:p>
          </p:txBody>
        </p:sp>
        <p:sp>
          <p:nvSpPr>
            <p:cNvPr id="37" name="Text Box 39"/>
            <p:cNvSpPr txBox="1">
              <a:spLocks noChangeArrowheads="1"/>
            </p:cNvSpPr>
            <p:nvPr/>
          </p:nvSpPr>
          <p:spPr bwMode="auto">
            <a:xfrm>
              <a:off x="2603" y="1945"/>
              <a:ext cx="995" cy="634"/>
            </a:xfrm>
            <a:prstGeom prst="rect">
              <a:avLst/>
            </a:prstGeom>
            <a:noFill/>
            <a:ln w="9525">
              <a:noFill/>
              <a:miter lim="800000"/>
              <a:headEnd/>
              <a:tailEnd/>
            </a:ln>
          </p:spPr>
          <p:txBody>
            <a:bodyPr wrap="none">
              <a:spAutoFit/>
            </a:bodyPr>
            <a:lstStyle/>
            <a:p>
              <a:r>
                <a:rPr lang="en-US" altLang="zh-CN" sz="2000"/>
                <a:t>01111111~</a:t>
              </a:r>
            </a:p>
            <a:p>
              <a:r>
                <a:rPr lang="en-US" altLang="zh-CN" sz="2000"/>
                <a:t>10000000</a:t>
              </a:r>
            </a:p>
            <a:p>
              <a:r>
                <a:rPr lang="en-US" altLang="zh-CN" sz="2000"/>
                <a:t>(-127~+127)</a:t>
              </a:r>
            </a:p>
          </p:txBody>
        </p:sp>
        <p:sp>
          <p:nvSpPr>
            <p:cNvPr id="38" name="Text Box 40"/>
            <p:cNvSpPr txBox="1">
              <a:spLocks noChangeArrowheads="1"/>
            </p:cNvSpPr>
            <p:nvPr/>
          </p:nvSpPr>
          <p:spPr bwMode="auto">
            <a:xfrm>
              <a:off x="3914" y="1923"/>
              <a:ext cx="995" cy="634"/>
            </a:xfrm>
            <a:prstGeom prst="rect">
              <a:avLst/>
            </a:prstGeom>
            <a:noFill/>
            <a:ln w="9525">
              <a:noFill/>
              <a:miter lim="800000"/>
              <a:headEnd/>
              <a:tailEnd/>
            </a:ln>
          </p:spPr>
          <p:txBody>
            <a:bodyPr wrap="none">
              <a:spAutoFit/>
            </a:bodyPr>
            <a:lstStyle/>
            <a:p>
              <a:r>
                <a:rPr lang="en-US" altLang="zh-CN" sz="2000"/>
                <a:t>01111111~</a:t>
              </a:r>
            </a:p>
            <a:p>
              <a:r>
                <a:rPr lang="en-US" altLang="zh-CN" sz="2000"/>
                <a:t>10000000</a:t>
              </a:r>
            </a:p>
            <a:p>
              <a:r>
                <a:rPr lang="en-US" altLang="zh-CN" sz="2000"/>
                <a:t>(-128~+127)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3.1.1</a:t>
            </a:r>
            <a:r>
              <a:rPr lang="zh-CN" altLang="en-US" smtClean="0">
                <a:ea typeface="宋体" pitchFamily="2" charset="-122"/>
              </a:rPr>
              <a:t>转义字符</a:t>
            </a:r>
            <a:endParaRPr lang="en-US" altLang="zh-CN" dirty="0">
              <a:ea typeface="宋体" pitchFamily="2" charset="-122"/>
            </a:endParaRPr>
          </a:p>
        </p:txBody>
      </p:sp>
      <p:pic>
        <p:nvPicPr>
          <p:cNvPr id="6148" name="Picture 2"/>
          <p:cNvPicPr>
            <a:picLocks noChangeAspect="1" noChangeArrowheads="1"/>
          </p:cNvPicPr>
          <p:nvPr/>
        </p:nvPicPr>
        <p:blipFill>
          <a:blip r:embed="rId2"/>
          <a:srcRect/>
          <a:stretch>
            <a:fillRect/>
          </a:stretch>
        </p:blipFill>
        <p:spPr bwMode="auto">
          <a:xfrm>
            <a:off x="1071563" y="1071563"/>
            <a:ext cx="5286375" cy="495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3.3.17</a:t>
            </a:r>
            <a:r>
              <a:rPr lang="zh-CN" altLang="en-US" smtClean="0">
                <a:ea typeface="宋体" pitchFamily="2" charset="-122"/>
              </a:rPr>
              <a:t>基本</a:t>
            </a:r>
            <a:r>
              <a:rPr lang="zh-CN" altLang="en-US" dirty="0" smtClean="0">
                <a:ea typeface="宋体" pitchFamily="2" charset="-122"/>
              </a:rPr>
              <a:t>数据类型</a:t>
            </a:r>
            <a:endParaRPr lang="en-US" altLang="zh-CN" dirty="0">
              <a:ea typeface="宋体" pitchFamily="2" charset="-122"/>
            </a:endParaRPr>
          </a:p>
        </p:txBody>
      </p:sp>
      <p:pic>
        <p:nvPicPr>
          <p:cNvPr id="78" name="Picture 2"/>
          <p:cNvPicPr>
            <a:picLocks noChangeAspect="1" noChangeArrowheads="1"/>
          </p:cNvPicPr>
          <p:nvPr/>
        </p:nvPicPr>
        <p:blipFill>
          <a:blip r:embed="rId2"/>
          <a:srcRect/>
          <a:stretch>
            <a:fillRect/>
          </a:stretch>
        </p:blipFill>
        <p:spPr bwMode="auto">
          <a:xfrm>
            <a:off x="71406" y="1928802"/>
            <a:ext cx="8957082"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3.3.18</a:t>
            </a:r>
            <a:r>
              <a:rPr lang="zh-CN" altLang="en-US" smtClean="0">
                <a:ea typeface="宋体" pitchFamily="2" charset="-122"/>
              </a:rPr>
              <a:t>数值</a:t>
            </a:r>
            <a:r>
              <a:rPr lang="zh-CN" altLang="en-US" dirty="0" smtClean="0">
                <a:ea typeface="宋体" pitchFamily="2" charset="-122"/>
              </a:rPr>
              <a:t>范围</a:t>
            </a:r>
            <a:endParaRPr lang="en-US" altLang="zh-CN" dirty="0">
              <a:ea typeface="宋体" pitchFamily="2" charset="-122"/>
            </a:endParaRPr>
          </a:p>
        </p:txBody>
      </p:sp>
      <p:sp>
        <p:nvSpPr>
          <p:cNvPr id="3174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grpSp>
        <p:nvGrpSpPr>
          <p:cNvPr id="2" name="Group 2"/>
          <p:cNvGrpSpPr>
            <a:grpSpLocks/>
          </p:cNvGrpSpPr>
          <p:nvPr/>
        </p:nvGrpSpPr>
        <p:grpSpPr bwMode="auto">
          <a:xfrm>
            <a:off x="1069975" y="1754188"/>
            <a:ext cx="7043316" cy="1356634"/>
            <a:chOff x="374" y="422"/>
            <a:chExt cx="4372" cy="814"/>
          </a:xfrm>
        </p:grpSpPr>
        <p:grpSp>
          <p:nvGrpSpPr>
            <p:cNvPr id="31771" name="Group 3"/>
            <p:cNvGrpSpPr>
              <a:grpSpLocks/>
            </p:cNvGrpSpPr>
            <p:nvPr/>
          </p:nvGrpSpPr>
          <p:grpSpPr bwMode="auto">
            <a:xfrm>
              <a:off x="374" y="422"/>
              <a:ext cx="4337" cy="288"/>
              <a:chOff x="374" y="422"/>
              <a:chExt cx="4337" cy="288"/>
            </a:xfrm>
          </p:grpSpPr>
          <p:grpSp>
            <p:nvGrpSpPr>
              <p:cNvPr id="31782" name="Group 4"/>
              <p:cNvGrpSpPr>
                <a:grpSpLocks/>
              </p:cNvGrpSpPr>
              <p:nvPr/>
            </p:nvGrpSpPr>
            <p:grpSpPr bwMode="auto">
              <a:xfrm>
                <a:off x="932" y="422"/>
                <a:ext cx="2496" cy="288"/>
                <a:chOff x="699" y="733"/>
                <a:chExt cx="2496" cy="288"/>
              </a:xfrm>
            </p:grpSpPr>
            <p:sp>
              <p:nvSpPr>
                <p:cNvPr id="31785" name="Rectangle 5"/>
                <p:cNvSpPr>
                  <a:spLocks noChangeArrowheads="1"/>
                </p:cNvSpPr>
                <p:nvPr/>
              </p:nvSpPr>
              <p:spPr bwMode="auto">
                <a:xfrm>
                  <a:off x="699" y="733"/>
                  <a:ext cx="2496" cy="288"/>
                </a:xfrm>
                <a:prstGeom prst="rect">
                  <a:avLst/>
                </a:prstGeom>
                <a:noFill/>
                <a:ln w="9525">
                  <a:solidFill>
                    <a:schemeClr val="tx1"/>
                  </a:solidFill>
                  <a:miter lim="800000"/>
                  <a:headEnd/>
                  <a:tailEnd/>
                </a:ln>
              </p:spPr>
              <p:txBody>
                <a:bodyPr wrap="none" anchor="ctr"/>
                <a:lstStyle/>
                <a:p>
                  <a:r>
                    <a:rPr lang="en-US" altLang="zh-CN" sz="2000" dirty="0"/>
                    <a:t>01   11   11    11  11   11   11    11</a:t>
                  </a:r>
                </a:p>
              </p:txBody>
            </p:sp>
            <p:sp>
              <p:nvSpPr>
                <p:cNvPr id="31786" name="Line 6"/>
                <p:cNvSpPr>
                  <a:spLocks noChangeShapeType="1"/>
                </p:cNvSpPr>
                <p:nvPr/>
              </p:nvSpPr>
              <p:spPr bwMode="auto">
                <a:xfrm>
                  <a:off x="1947" y="733"/>
                  <a:ext cx="0" cy="288"/>
                </a:xfrm>
                <a:prstGeom prst="line">
                  <a:avLst/>
                </a:prstGeom>
                <a:noFill/>
                <a:ln w="9525">
                  <a:solidFill>
                    <a:srgbClr val="3333FF"/>
                  </a:solidFill>
                  <a:round/>
                  <a:headEnd/>
                  <a:tailEnd/>
                </a:ln>
              </p:spPr>
              <p:txBody>
                <a:bodyPr wrap="none" anchor="ctr"/>
                <a:lstStyle/>
                <a:p>
                  <a:endParaRPr lang="zh-CN" altLang="en-US"/>
                </a:p>
              </p:txBody>
            </p:sp>
            <p:sp>
              <p:nvSpPr>
                <p:cNvPr id="31787" name="Line 7"/>
                <p:cNvSpPr>
                  <a:spLocks noChangeShapeType="1"/>
                </p:cNvSpPr>
                <p:nvPr/>
              </p:nvSpPr>
              <p:spPr bwMode="auto">
                <a:xfrm>
                  <a:off x="1311" y="733"/>
                  <a:ext cx="0" cy="288"/>
                </a:xfrm>
                <a:prstGeom prst="line">
                  <a:avLst/>
                </a:prstGeom>
                <a:noFill/>
                <a:ln w="9525">
                  <a:solidFill>
                    <a:schemeClr val="tx1"/>
                  </a:solidFill>
                  <a:round/>
                  <a:headEnd/>
                  <a:tailEnd/>
                </a:ln>
              </p:spPr>
              <p:txBody>
                <a:bodyPr wrap="none" anchor="ctr"/>
                <a:lstStyle/>
                <a:p>
                  <a:endParaRPr lang="zh-CN" altLang="en-US"/>
                </a:p>
              </p:txBody>
            </p:sp>
            <p:sp>
              <p:nvSpPr>
                <p:cNvPr id="31788" name="Line 8"/>
                <p:cNvSpPr>
                  <a:spLocks noChangeShapeType="1"/>
                </p:cNvSpPr>
                <p:nvPr/>
              </p:nvSpPr>
              <p:spPr bwMode="auto">
                <a:xfrm>
                  <a:off x="993" y="733"/>
                  <a:ext cx="0" cy="288"/>
                </a:xfrm>
                <a:prstGeom prst="line">
                  <a:avLst/>
                </a:prstGeom>
                <a:noFill/>
                <a:ln w="9525">
                  <a:solidFill>
                    <a:schemeClr val="tx1"/>
                  </a:solidFill>
                  <a:round/>
                  <a:headEnd/>
                  <a:tailEnd/>
                </a:ln>
              </p:spPr>
              <p:txBody>
                <a:bodyPr wrap="none" anchor="ctr"/>
                <a:lstStyle/>
                <a:p>
                  <a:endParaRPr lang="zh-CN" altLang="en-US"/>
                </a:p>
              </p:txBody>
            </p:sp>
            <p:sp>
              <p:nvSpPr>
                <p:cNvPr id="31789" name="Line 9"/>
                <p:cNvSpPr>
                  <a:spLocks noChangeShapeType="1"/>
                </p:cNvSpPr>
                <p:nvPr/>
              </p:nvSpPr>
              <p:spPr bwMode="auto">
                <a:xfrm>
                  <a:off x="1629" y="733"/>
                  <a:ext cx="0" cy="288"/>
                </a:xfrm>
                <a:prstGeom prst="line">
                  <a:avLst/>
                </a:prstGeom>
                <a:noFill/>
                <a:ln w="9525">
                  <a:solidFill>
                    <a:schemeClr val="tx1"/>
                  </a:solidFill>
                  <a:round/>
                  <a:headEnd/>
                  <a:tailEnd/>
                </a:ln>
              </p:spPr>
              <p:txBody>
                <a:bodyPr wrap="none" anchor="ctr"/>
                <a:lstStyle/>
                <a:p>
                  <a:endParaRPr lang="zh-CN" altLang="en-US"/>
                </a:p>
              </p:txBody>
            </p:sp>
            <p:sp>
              <p:nvSpPr>
                <p:cNvPr id="31790" name="Line 10"/>
                <p:cNvSpPr>
                  <a:spLocks noChangeShapeType="1"/>
                </p:cNvSpPr>
                <p:nvPr/>
              </p:nvSpPr>
              <p:spPr bwMode="auto">
                <a:xfrm>
                  <a:off x="2583" y="733"/>
                  <a:ext cx="0" cy="288"/>
                </a:xfrm>
                <a:prstGeom prst="line">
                  <a:avLst/>
                </a:prstGeom>
                <a:noFill/>
                <a:ln w="9525">
                  <a:solidFill>
                    <a:schemeClr val="tx1"/>
                  </a:solidFill>
                  <a:round/>
                  <a:headEnd/>
                  <a:tailEnd/>
                </a:ln>
              </p:spPr>
              <p:txBody>
                <a:bodyPr wrap="none" anchor="ctr"/>
                <a:lstStyle/>
                <a:p>
                  <a:endParaRPr lang="zh-CN" altLang="en-US"/>
                </a:p>
              </p:txBody>
            </p:sp>
            <p:sp>
              <p:nvSpPr>
                <p:cNvPr id="31791" name="Line 11"/>
                <p:cNvSpPr>
                  <a:spLocks noChangeShapeType="1"/>
                </p:cNvSpPr>
                <p:nvPr/>
              </p:nvSpPr>
              <p:spPr bwMode="auto">
                <a:xfrm>
                  <a:off x="2265" y="733"/>
                  <a:ext cx="0" cy="288"/>
                </a:xfrm>
                <a:prstGeom prst="line">
                  <a:avLst/>
                </a:prstGeom>
                <a:noFill/>
                <a:ln w="9525">
                  <a:solidFill>
                    <a:schemeClr val="tx1"/>
                  </a:solidFill>
                  <a:round/>
                  <a:headEnd/>
                  <a:tailEnd/>
                </a:ln>
              </p:spPr>
              <p:txBody>
                <a:bodyPr wrap="none" anchor="ctr"/>
                <a:lstStyle/>
                <a:p>
                  <a:endParaRPr lang="zh-CN" altLang="en-US"/>
                </a:p>
              </p:txBody>
            </p:sp>
            <p:sp>
              <p:nvSpPr>
                <p:cNvPr id="31792" name="Line 12"/>
                <p:cNvSpPr>
                  <a:spLocks noChangeShapeType="1"/>
                </p:cNvSpPr>
                <p:nvPr/>
              </p:nvSpPr>
              <p:spPr bwMode="auto">
                <a:xfrm>
                  <a:off x="2901" y="733"/>
                  <a:ext cx="0" cy="288"/>
                </a:xfrm>
                <a:prstGeom prst="line">
                  <a:avLst/>
                </a:prstGeom>
                <a:noFill/>
                <a:ln w="9525">
                  <a:solidFill>
                    <a:schemeClr val="tx1"/>
                  </a:solidFill>
                  <a:round/>
                  <a:headEnd/>
                  <a:tailEnd/>
                </a:ln>
              </p:spPr>
              <p:txBody>
                <a:bodyPr wrap="none" anchor="ctr"/>
                <a:lstStyle/>
                <a:p>
                  <a:endParaRPr lang="zh-CN" altLang="en-US"/>
                </a:p>
              </p:txBody>
            </p:sp>
          </p:grpSp>
          <p:sp>
            <p:nvSpPr>
              <p:cNvPr id="31783" name="Text Box 13"/>
              <p:cNvSpPr txBox="1">
                <a:spLocks noChangeArrowheads="1"/>
              </p:cNvSpPr>
              <p:nvPr/>
            </p:nvSpPr>
            <p:spPr bwMode="auto">
              <a:xfrm>
                <a:off x="374" y="436"/>
                <a:ext cx="605" cy="250"/>
              </a:xfrm>
              <a:prstGeom prst="rect">
                <a:avLst/>
              </a:prstGeom>
              <a:noFill/>
              <a:ln w="9525">
                <a:noFill/>
                <a:miter lim="800000"/>
                <a:headEnd/>
                <a:tailEnd/>
              </a:ln>
            </p:spPr>
            <p:txBody>
              <a:bodyPr wrap="none">
                <a:spAutoFit/>
              </a:bodyPr>
              <a:lstStyle/>
              <a:p>
                <a:r>
                  <a:rPr lang="en-US" altLang="zh-CN" sz="2000" dirty="0" err="1"/>
                  <a:t>int</a:t>
                </a:r>
                <a:r>
                  <a:rPr lang="zh-CN" altLang="zh-CN" sz="2000" dirty="0"/>
                  <a:t>型：</a:t>
                </a:r>
                <a:endParaRPr lang="zh-CN" altLang="en-US" sz="2000" dirty="0"/>
              </a:p>
            </p:txBody>
          </p:sp>
          <p:sp>
            <p:nvSpPr>
              <p:cNvPr id="31784" name="Text Box 14"/>
              <p:cNvSpPr txBox="1">
                <a:spLocks noChangeArrowheads="1"/>
              </p:cNvSpPr>
              <p:nvPr/>
            </p:nvSpPr>
            <p:spPr bwMode="auto">
              <a:xfrm>
                <a:off x="3497" y="437"/>
                <a:ext cx="1214" cy="240"/>
              </a:xfrm>
              <a:prstGeom prst="rect">
                <a:avLst/>
              </a:prstGeom>
              <a:noFill/>
              <a:ln w="9525">
                <a:noFill/>
                <a:miter lim="800000"/>
                <a:headEnd/>
                <a:tailEnd/>
              </a:ln>
            </p:spPr>
            <p:txBody>
              <a:bodyPr wrap="none">
                <a:spAutoFit/>
              </a:bodyPr>
              <a:lstStyle/>
              <a:p>
                <a:r>
                  <a:rPr lang="zh-CN" altLang="en-US" sz="2000" dirty="0"/>
                  <a:t>最大</a:t>
                </a:r>
                <a:r>
                  <a:rPr lang="en-US" altLang="zh-CN" sz="2000" dirty="0" smtClean="0"/>
                  <a:t>:2147483647</a:t>
                </a:r>
                <a:endParaRPr lang="en-US" altLang="zh-CN" sz="2000" dirty="0"/>
              </a:p>
            </p:txBody>
          </p:sp>
        </p:grpSp>
        <p:grpSp>
          <p:nvGrpSpPr>
            <p:cNvPr id="31772" name="Group 15"/>
            <p:cNvGrpSpPr>
              <a:grpSpLocks/>
            </p:cNvGrpSpPr>
            <p:nvPr/>
          </p:nvGrpSpPr>
          <p:grpSpPr bwMode="auto">
            <a:xfrm>
              <a:off x="917" y="796"/>
              <a:ext cx="2496" cy="288"/>
              <a:chOff x="699" y="733"/>
              <a:chExt cx="2496" cy="288"/>
            </a:xfrm>
          </p:grpSpPr>
          <p:sp>
            <p:nvSpPr>
              <p:cNvPr id="31774" name="Rectangle 16"/>
              <p:cNvSpPr>
                <a:spLocks noChangeArrowheads="1"/>
              </p:cNvSpPr>
              <p:nvPr/>
            </p:nvSpPr>
            <p:spPr bwMode="auto">
              <a:xfrm>
                <a:off x="699" y="733"/>
                <a:ext cx="2496" cy="288"/>
              </a:xfrm>
              <a:prstGeom prst="rect">
                <a:avLst/>
              </a:prstGeom>
              <a:noFill/>
              <a:ln w="9525">
                <a:solidFill>
                  <a:schemeClr val="tx1"/>
                </a:solidFill>
                <a:miter lim="800000"/>
                <a:headEnd/>
                <a:tailEnd/>
              </a:ln>
            </p:spPr>
            <p:txBody>
              <a:bodyPr wrap="none" anchor="ctr"/>
              <a:lstStyle/>
              <a:p>
                <a:r>
                  <a:rPr lang="en-US" altLang="zh-CN" sz="2000" dirty="0"/>
                  <a:t>1</a:t>
                </a:r>
                <a:r>
                  <a:rPr lang="en-US" altLang="zh-CN" sz="2000" dirty="0" smtClean="0"/>
                  <a:t>0   01   </a:t>
                </a:r>
                <a:r>
                  <a:rPr lang="en-US" altLang="zh-CN" sz="2000" dirty="0"/>
                  <a:t>00    00  00   00   00    00</a:t>
                </a:r>
              </a:p>
            </p:txBody>
          </p:sp>
          <p:sp>
            <p:nvSpPr>
              <p:cNvPr id="31775" name="Line 17"/>
              <p:cNvSpPr>
                <a:spLocks noChangeShapeType="1"/>
              </p:cNvSpPr>
              <p:nvPr/>
            </p:nvSpPr>
            <p:spPr bwMode="auto">
              <a:xfrm>
                <a:off x="1947" y="733"/>
                <a:ext cx="0" cy="288"/>
              </a:xfrm>
              <a:prstGeom prst="line">
                <a:avLst/>
              </a:prstGeom>
              <a:noFill/>
              <a:ln w="9525">
                <a:solidFill>
                  <a:srgbClr val="3333FF"/>
                </a:solidFill>
                <a:round/>
                <a:headEnd/>
                <a:tailEnd/>
              </a:ln>
            </p:spPr>
            <p:txBody>
              <a:bodyPr wrap="none" anchor="ctr"/>
              <a:lstStyle/>
              <a:p>
                <a:endParaRPr lang="zh-CN" altLang="en-US"/>
              </a:p>
            </p:txBody>
          </p:sp>
          <p:sp>
            <p:nvSpPr>
              <p:cNvPr id="31776" name="Line 18"/>
              <p:cNvSpPr>
                <a:spLocks noChangeShapeType="1"/>
              </p:cNvSpPr>
              <p:nvPr/>
            </p:nvSpPr>
            <p:spPr bwMode="auto">
              <a:xfrm>
                <a:off x="1311" y="733"/>
                <a:ext cx="0" cy="288"/>
              </a:xfrm>
              <a:prstGeom prst="line">
                <a:avLst/>
              </a:prstGeom>
              <a:noFill/>
              <a:ln w="9525">
                <a:solidFill>
                  <a:schemeClr val="tx1"/>
                </a:solidFill>
                <a:round/>
                <a:headEnd/>
                <a:tailEnd/>
              </a:ln>
            </p:spPr>
            <p:txBody>
              <a:bodyPr wrap="none" anchor="ctr"/>
              <a:lstStyle/>
              <a:p>
                <a:endParaRPr lang="zh-CN" altLang="en-US"/>
              </a:p>
            </p:txBody>
          </p:sp>
          <p:sp>
            <p:nvSpPr>
              <p:cNvPr id="31777" name="Line 19"/>
              <p:cNvSpPr>
                <a:spLocks noChangeShapeType="1"/>
              </p:cNvSpPr>
              <p:nvPr/>
            </p:nvSpPr>
            <p:spPr bwMode="auto">
              <a:xfrm>
                <a:off x="993" y="733"/>
                <a:ext cx="0" cy="288"/>
              </a:xfrm>
              <a:prstGeom prst="line">
                <a:avLst/>
              </a:prstGeom>
              <a:noFill/>
              <a:ln w="9525">
                <a:solidFill>
                  <a:schemeClr val="tx1"/>
                </a:solidFill>
                <a:round/>
                <a:headEnd/>
                <a:tailEnd/>
              </a:ln>
            </p:spPr>
            <p:txBody>
              <a:bodyPr wrap="none" anchor="ctr"/>
              <a:lstStyle/>
              <a:p>
                <a:endParaRPr lang="zh-CN" altLang="en-US"/>
              </a:p>
            </p:txBody>
          </p:sp>
          <p:sp>
            <p:nvSpPr>
              <p:cNvPr id="31778" name="Line 20"/>
              <p:cNvSpPr>
                <a:spLocks noChangeShapeType="1"/>
              </p:cNvSpPr>
              <p:nvPr/>
            </p:nvSpPr>
            <p:spPr bwMode="auto">
              <a:xfrm>
                <a:off x="1629" y="733"/>
                <a:ext cx="0" cy="288"/>
              </a:xfrm>
              <a:prstGeom prst="line">
                <a:avLst/>
              </a:prstGeom>
              <a:noFill/>
              <a:ln w="9525">
                <a:solidFill>
                  <a:schemeClr val="tx1"/>
                </a:solidFill>
                <a:round/>
                <a:headEnd/>
                <a:tailEnd/>
              </a:ln>
            </p:spPr>
            <p:txBody>
              <a:bodyPr wrap="none" anchor="ctr"/>
              <a:lstStyle/>
              <a:p>
                <a:endParaRPr lang="zh-CN" altLang="en-US"/>
              </a:p>
            </p:txBody>
          </p:sp>
          <p:sp>
            <p:nvSpPr>
              <p:cNvPr id="31779" name="Line 21"/>
              <p:cNvSpPr>
                <a:spLocks noChangeShapeType="1"/>
              </p:cNvSpPr>
              <p:nvPr/>
            </p:nvSpPr>
            <p:spPr bwMode="auto">
              <a:xfrm>
                <a:off x="2583" y="733"/>
                <a:ext cx="0" cy="288"/>
              </a:xfrm>
              <a:prstGeom prst="line">
                <a:avLst/>
              </a:prstGeom>
              <a:noFill/>
              <a:ln w="9525">
                <a:solidFill>
                  <a:schemeClr val="tx1"/>
                </a:solidFill>
                <a:round/>
                <a:headEnd/>
                <a:tailEnd/>
              </a:ln>
            </p:spPr>
            <p:txBody>
              <a:bodyPr wrap="none" anchor="ctr"/>
              <a:lstStyle/>
              <a:p>
                <a:endParaRPr lang="zh-CN" altLang="en-US"/>
              </a:p>
            </p:txBody>
          </p:sp>
          <p:sp>
            <p:nvSpPr>
              <p:cNvPr id="31780" name="Line 22"/>
              <p:cNvSpPr>
                <a:spLocks noChangeShapeType="1"/>
              </p:cNvSpPr>
              <p:nvPr/>
            </p:nvSpPr>
            <p:spPr bwMode="auto">
              <a:xfrm>
                <a:off x="2265" y="733"/>
                <a:ext cx="0" cy="288"/>
              </a:xfrm>
              <a:prstGeom prst="line">
                <a:avLst/>
              </a:prstGeom>
              <a:noFill/>
              <a:ln w="9525">
                <a:solidFill>
                  <a:schemeClr val="tx1"/>
                </a:solidFill>
                <a:round/>
                <a:headEnd/>
                <a:tailEnd/>
              </a:ln>
            </p:spPr>
            <p:txBody>
              <a:bodyPr wrap="none" anchor="ctr"/>
              <a:lstStyle/>
              <a:p>
                <a:endParaRPr lang="zh-CN" altLang="en-US"/>
              </a:p>
            </p:txBody>
          </p:sp>
          <p:sp>
            <p:nvSpPr>
              <p:cNvPr id="31781" name="Line 23"/>
              <p:cNvSpPr>
                <a:spLocks noChangeShapeType="1"/>
              </p:cNvSpPr>
              <p:nvPr/>
            </p:nvSpPr>
            <p:spPr bwMode="auto">
              <a:xfrm>
                <a:off x="2901" y="733"/>
                <a:ext cx="0" cy="288"/>
              </a:xfrm>
              <a:prstGeom prst="line">
                <a:avLst/>
              </a:prstGeom>
              <a:noFill/>
              <a:ln w="9525">
                <a:solidFill>
                  <a:schemeClr val="tx1"/>
                </a:solidFill>
                <a:round/>
                <a:headEnd/>
                <a:tailEnd/>
              </a:ln>
            </p:spPr>
            <p:txBody>
              <a:bodyPr wrap="none" anchor="ctr"/>
              <a:lstStyle/>
              <a:p>
                <a:endParaRPr lang="zh-CN" altLang="en-US"/>
              </a:p>
            </p:txBody>
          </p:sp>
        </p:grpSp>
        <p:sp>
          <p:nvSpPr>
            <p:cNvPr id="31773" name="Text Box 24"/>
            <p:cNvSpPr txBox="1">
              <a:spLocks noChangeArrowheads="1"/>
            </p:cNvSpPr>
            <p:nvPr/>
          </p:nvSpPr>
          <p:spPr bwMode="auto">
            <a:xfrm>
              <a:off x="3482" y="811"/>
              <a:ext cx="1264" cy="425"/>
            </a:xfrm>
            <a:prstGeom prst="rect">
              <a:avLst/>
            </a:prstGeom>
            <a:noFill/>
            <a:ln w="9525">
              <a:noFill/>
              <a:miter lim="800000"/>
              <a:headEnd/>
              <a:tailEnd/>
            </a:ln>
          </p:spPr>
          <p:txBody>
            <a:bodyPr wrap="none">
              <a:spAutoFit/>
            </a:bodyPr>
            <a:lstStyle/>
            <a:p>
              <a:r>
                <a:rPr lang="zh-CN" altLang="en-US" sz="2000" dirty="0"/>
                <a:t>最小</a:t>
              </a:r>
              <a:r>
                <a:rPr lang="en-US" altLang="zh-CN" sz="2000" dirty="0" smtClean="0"/>
                <a:t>:-2147483648</a:t>
              </a:r>
            </a:p>
            <a:p>
              <a:endParaRPr lang="en-US" altLang="zh-CN" sz="2000" dirty="0"/>
            </a:p>
          </p:txBody>
        </p:sp>
      </p:grpSp>
      <p:grpSp>
        <p:nvGrpSpPr>
          <p:cNvPr id="6" name="Group 25"/>
          <p:cNvGrpSpPr>
            <a:grpSpLocks/>
          </p:cNvGrpSpPr>
          <p:nvPr/>
        </p:nvGrpSpPr>
        <p:grpSpPr bwMode="auto">
          <a:xfrm>
            <a:off x="881063" y="3949700"/>
            <a:ext cx="8118477" cy="1050925"/>
            <a:chOff x="315" y="1373"/>
            <a:chExt cx="5114" cy="662"/>
          </a:xfrm>
        </p:grpSpPr>
        <p:grpSp>
          <p:nvGrpSpPr>
            <p:cNvPr id="31751" name="Group 26"/>
            <p:cNvGrpSpPr>
              <a:grpSpLocks/>
            </p:cNvGrpSpPr>
            <p:nvPr/>
          </p:nvGrpSpPr>
          <p:grpSpPr bwMode="auto">
            <a:xfrm>
              <a:off x="1506" y="1373"/>
              <a:ext cx="2496" cy="288"/>
              <a:chOff x="699" y="733"/>
              <a:chExt cx="2496" cy="288"/>
            </a:xfrm>
          </p:grpSpPr>
          <p:sp>
            <p:nvSpPr>
              <p:cNvPr id="31763" name="Rectangle 27"/>
              <p:cNvSpPr>
                <a:spLocks noChangeArrowheads="1"/>
              </p:cNvSpPr>
              <p:nvPr/>
            </p:nvSpPr>
            <p:spPr bwMode="auto">
              <a:xfrm>
                <a:off x="699" y="733"/>
                <a:ext cx="2496" cy="288"/>
              </a:xfrm>
              <a:prstGeom prst="rect">
                <a:avLst/>
              </a:prstGeom>
              <a:noFill/>
              <a:ln w="9525">
                <a:solidFill>
                  <a:schemeClr val="tx1"/>
                </a:solidFill>
                <a:miter lim="800000"/>
                <a:headEnd/>
                <a:tailEnd/>
              </a:ln>
            </p:spPr>
            <p:txBody>
              <a:bodyPr wrap="none" anchor="ctr"/>
              <a:lstStyle/>
              <a:p>
                <a:r>
                  <a:rPr lang="en-US" altLang="zh-CN" sz="2000" dirty="0"/>
                  <a:t>11   11   11    11  11   11   11    11</a:t>
                </a:r>
              </a:p>
            </p:txBody>
          </p:sp>
          <p:sp>
            <p:nvSpPr>
              <p:cNvPr id="31764" name="Line 28"/>
              <p:cNvSpPr>
                <a:spLocks noChangeShapeType="1"/>
              </p:cNvSpPr>
              <p:nvPr/>
            </p:nvSpPr>
            <p:spPr bwMode="auto">
              <a:xfrm>
                <a:off x="1947" y="733"/>
                <a:ext cx="0" cy="288"/>
              </a:xfrm>
              <a:prstGeom prst="line">
                <a:avLst/>
              </a:prstGeom>
              <a:noFill/>
              <a:ln w="9525">
                <a:solidFill>
                  <a:srgbClr val="3333FF"/>
                </a:solidFill>
                <a:round/>
                <a:headEnd/>
                <a:tailEnd/>
              </a:ln>
            </p:spPr>
            <p:txBody>
              <a:bodyPr wrap="none" anchor="ctr"/>
              <a:lstStyle/>
              <a:p>
                <a:endParaRPr lang="zh-CN" altLang="en-US"/>
              </a:p>
            </p:txBody>
          </p:sp>
          <p:sp>
            <p:nvSpPr>
              <p:cNvPr id="31765" name="Line 29"/>
              <p:cNvSpPr>
                <a:spLocks noChangeShapeType="1"/>
              </p:cNvSpPr>
              <p:nvPr/>
            </p:nvSpPr>
            <p:spPr bwMode="auto">
              <a:xfrm>
                <a:off x="1311" y="733"/>
                <a:ext cx="0" cy="288"/>
              </a:xfrm>
              <a:prstGeom prst="line">
                <a:avLst/>
              </a:prstGeom>
              <a:noFill/>
              <a:ln w="9525">
                <a:solidFill>
                  <a:schemeClr val="tx1"/>
                </a:solidFill>
                <a:round/>
                <a:headEnd/>
                <a:tailEnd/>
              </a:ln>
            </p:spPr>
            <p:txBody>
              <a:bodyPr wrap="none" anchor="ctr"/>
              <a:lstStyle/>
              <a:p>
                <a:endParaRPr lang="zh-CN" altLang="en-US"/>
              </a:p>
            </p:txBody>
          </p:sp>
          <p:sp>
            <p:nvSpPr>
              <p:cNvPr id="31766" name="Line 30"/>
              <p:cNvSpPr>
                <a:spLocks noChangeShapeType="1"/>
              </p:cNvSpPr>
              <p:nvPr/>
            </p:nvSpPr>
            <p:spPr bwMode="auto">
              <a:xfrm>
                <a:off x="993" y="733"/>
                <a:ext cx="0" cy="288"/>
              </a:xfrm>
              <a:prstGeom prst="line">
                <a:avLst/>
              </a:prstGeom>
              <a:noFill/>
              <a:ln w="9525">
                <a:solidFill>
                  <a:schemeClr val="tx1"/>
                </a:solidFill>
                <a:round/>
                <a:headEnd/>
                <a:tailEnd/>
              </a:ln>
            </p:spPr>
            <p:txBody>
              <a:bodyPr wrap="none" anchor="ctr"/>
              <a:lstStyle/>
              <a:p>
                <a:endParaRPr lang="zh-CN" altLang="en-US"/>
              </a:p>
            </p:txBody>
          </p:sp>
          <p:sp>
            <p:nvSpPr>
              <p:cNvPr id="31767" name="Line 31"/>
              <p:cNvSpPr>
                <a:spLocks noChangeShapeType="1"/>
              </p:cNvSpPr>
              <p:nvPr/>
            </p:nvSpPr>
            <p:spPr bwMode="auto">
              <a:xfrm>
                <a:off x="1629" y="733"/>
                <a:ext cx="0" cy="288"/>
              </a:xfrm>
              <a:prstGeom prst="line">
                <a:avLst/>
              </a:prstGeom>
              <a:noFill/>
              <a:ln w="9525">
                <a:solidFill>
                  <a:schemeClr val="tx1"/>
                </a:solidFill>
                <a:round/>
                <a:headEnd/>
                <a:tailEnd/>
              </a:ln>
            </p:spPr>
            <p:txBody>
              <a:bodyPr wrap="none" anchor="ctr"/>
              <a:lstStyle/>
              <a:p>
                <a:endParaRPr lang="zh-CN" altLang="en-US"/>
              </a:p>
            </p:txBody>
          </p:sp>
          <p:sp>
            <p:nvSpPr>
              <p:cNvPr id="31768" name="Line 32"/>
              <p:cNvSpPr>
                <a:spLocks noChangeShapeType="1"/>
              </p:cNvSpPr>
              <p:nvPr/>
            </p:nvSpPr>
            <p:spPr bwMode="auto">
              <a:xfrm>
                <a:off x="2583" y="733"/>
                <a:ext cx="0" cy="288"/>
              </a:xfrm>
              <a:prstGeom prst="line">
                <a:avLst/>
              </a:prstGeom>
              <a:noFill/>
              <a:ln w="9525">
                <a:solidFill>
                  <a:schemeClr val="tx1"/>
                </a:solidFill>
                <a:round/>
                <a:headEnd/>
                <a:tailEnd/>
              </a:ln>
            </p:spPr>
            <p:txBody>
              <a:bodyPr wrap="none" anchor="ctr"/>
              <a:lstStyle/>
              <a:p>
                <a:endParaRPr lang="zh-CN" altLang="en-US"/>
              </a:p>
            </p:txBody>
          </p:sp>
          <p:sp>
            <p:nvSpPr>
              <p:cNvPr id="31769" name="Line 33"/>
              <p:cNvSpPr>
                <a:spLocks noChangeShapeType="1"/>
              </p:cNvSpPr>
              <p:nvPr/>
            </p:nvSpPr>
            <p:spPr bwMode="auto">
              <a:xfrm>
                <a:off x="2265" y="733"/>
                <a:ext cx="0" cy="288"/>
              </a:xfrm>
              <a:prstGeom prst="line">
                <a:avLst/>
              </a:prstGeom>
              <a:noFill/>
              <a:ln w="9525">
                <a:solidFill>
                  <a:schemeClr val="tx1"/>
                </a:solidFill>
                <a:round/>
                <a:headEnd/>
                <a:tailEnd/>
              </a:ln>
            </p:spPr>
            <p:txBody>
              <a:bodyPr wrap="none" anchor="ctr"/>
              <a:lstStyle/>
              <a:p>
                <a:endParaRPr lang="zh-CN" altLang="en-US"/>
              </a:p>
            </p:txBody>
          </p:sp>
          <p:sp>
            <p:nvSpPr>
              <p:cNvPr id="31770" name="Line 34"/>
              <p:cNvSpPr>
                <a:spLocks noChangeShapeType="1"/>
              </p:cNvSpPr>
              <p:nvPr/>
            </p:nvSpPr>
            <p:spPr bwMode="auto">
              <a:xfrm>
                <a:off x="2901" y="733"/>
                <a:ext cx="0" cy="288"/>
              </a:xfrm>
              <a:prstGeom prst="line">
                <a:avLst/>
              </a:prstGeom>
              <a:noFill/>
              <a:ln w="9525">
                <a:solidFill>
                  <a:schemeClr val="tx1"/>
                </a:solidFill>
                <a:round/>
                <a:headEnd/>
                <a:tailEnd/>
              </a:ln>
            </p:spPr>
            <p:txBody>
              <a:bodyPr wrap="none" anchor="ctr"/>
              <a:lstStyle/>
              <a:p>
                <a:endParaRPr lang="zh-CN" altLang="en-US"/>
              </a:p>
            </p:txBody>
          </p:sp>
        </p:grpSp>
        <p:sp>
          <p:nvSpPr>
            <p:cNvPr id="31752" name="Text Box 35"/>
            <p:cNvSpPr txBox="1">
              <a:spLocks noChangeArrowheads="1"/>
            </p:cNvSpPr>
            <p:nvPr/>
          </p:nvSpPr>
          <p:spPr bwMode="auto">
            <a:xfrm>
              <a:off x="315" y="1387"/>
              <a:ext cx="1299" cy="250"/>
            </a:xfrm>
            <a:prstGeom prst="rect">
              <a:avLst/>
            </a:prstGeom>
            <a:noFill/>
            <a:ln w="9525">
              <a:noFill/>
              <a:miter lim="800000"/>
              <a:headEnd/>
              <a:tailEnd/>
            </a:ln>
          </p:spPr>
          <p:txBody>
            <a:bodyPr wrap="none">
              <a:spAutoFit/>
            </a:bodyPr>
            <a:lstStyle/>
            <a:p>
              <a:r>
                <a:rPr lang="en-US" altLang="zh-CN" sz="2000"/>
                <a:t>unsigned int</a:t>
              </a:r>
              <a:r>
                <a:rPr lang="zh-CN" altLang="zh-CN" sz="2000"/>
                <a:t>型：</a:t>
              </a:r>
              <a:endParaRPr lang="zh-CN" altLang="en-US" sz="2000"/>
            </a:p>
          </p:txBody>
        </p:sp>
        <p:sp>
          <p:nvSpPr>
            <p:cNvPr id="31753" name="Text Box 36"/>
            <p:cNvSpPr txBox="1">
              <a:spLocks noChangeArrowheads="1"/>
            </p:cNvSpPr>
            <p:nvPr/>
          </p:nvSpPr>
          <p:spPr bwMode="auto">
            <a:xfrm>
              <a:off x="4071" y="1388"/>
              <a:ext cx="1358" cy="640"/>
            </a:xfrm>
            <a:prstGeom prst="rect">
              <a:avLst/>
            </a:prstGeom>
            <a:noFill/>
            <a:ln w="9525">
              <a:noFill/>
              <a:miter lim="800000"/>
              <a:headEnd/>
              <a:tailEnd/>
            </a:ln>
          </p:spPr>
          <p:txBody>
            <a:bodyPr wrap="none">
              <a:spAutoFit/>
            </a:bodyPr>
            <a:lstStyle/>
            <a:p>
              <a:r>
                <a:rPr lang="zh-CN" altLang="en-US" sz="2000" dirty="0"/>
                <a:t>最大</a:t>
              </a:r>
              <a:r>
                <a:rPr lang="en-US" altLang="zh-CN" sz="2000" dirty="0"/>
                <a:t>:</a:t>
              </a:r>
              <a:r>
                <a:rPr lang="en-US" altLang="zh-CN" sz="2000" dirty="0" smtClean="0"/>
                <a:t>0xffffffff</a:t>
              </a:r>
            </a:p>
            <a:p>
              <a:r>
                <a:rPr lang="zh-CN" altLang="en-US" sz="2000" dirty="0" smtClean="0"/>
                <a:t>也就是</a:t>
              </a:r>
              <a:r>
                <a:rPr lang="en-US" altLang="zh-CN" sz="2000" dirty="0" smtClean="0"/>
                <a:t>4294967295</a:t>
              </a:r>
              <a:endParaRPr lang="en-US" altLang="zh-CN" sz="2000" dirty="0"/>
            </a:p>
            <a:p>
              <a:endParaRPr lang="en-US" altLang="zh-CN" sz="2000" dirty="0"/>
            </a:p>
          </p:txBody>
        </p:sp>
        <p:sp>
          <p:nvSpPr>
            <p:cNvPr id="31754" name="Rectangle 37"/>
            <p:cNvSpPr>
              <a:spLocks noChangeArrowheads="1"/>
            </p:cNvSpPr>
            <p:nvPr/>
          </p:nvSpPr>
          <p:spPr bwMode="auto">
            <a:xfrm>
              <a:off x="1514" y="1747"/>
              <a:ext cx="2496" cy="288"/>
            </a:xfrm>
            <a:prstGeom prst="rect">
              <a:avLst/>
            </a:prstGeom>
            <a:noFill/>
            <a:ln w="9525">
              <a:solidFill>
                <a:schemeClr val="tx1"/>
              </a:solidFill>
              <a:miter lim="800000"/>
              <a:headEnd/>
              <a:tailEnd/>
            </a:ln>
          </p:spPr>
          <p:txBody>
            <a:bodyPr wrap="none" anchor="ctr"/>
            <a:lstStyle/>
            <a:p>
              <a:r>
                <a:rPr lang="en-US" altLang="zh-CN" sz="2000" dirty="0"/>
                <a:t>1</a:t>
              </a:r>
              <a:r>
                <a:rPr lang="en-US" altLang="zh-CN" sz="2000" dirty="0" smtClean="0"/>
                <a:t>0   </a:t>
              </a:r>
              <a:r>
                <a:rPr lang="en-US" altLang="zh-CN" sz="2000" dirty="0"/>
                <a:t>00   00    00  00   00   00    00</a:t>
              </a:r>
            </a:p>
          </p:txBody>
        </p:sp>
        <p:sp>
          <p:nvSpPr>
            <p:cNvPr id="31755" name="Line 38"/>
            <p:cNvSpPr>
              <a:spLocks noChangeShapeType="1"/>
            </p:cNvSpPr>
            <p:nvPr/>
          </p:nvSpPr>
          <p:spPr bwMode="auto">
            <a:xfrm>
              <a:off x="2739" y="1747"/>
              <a:ext cx="0" cy="288"/>
            </a:xfrm>
            <a:prstGeom prst="line">
              <a:avLst/>
            </a:prstGeom>
            <a:noFill/>
            <a:ln w="9525">
              <a:solidFill>
                <a:srgbClr val="3333FF"/>
              </a:solidFill>
              <a:round/>
              <a:headEnd/>
              <a:tailEnd/>
            </a:ln>
          </p:spPr>
          <p:txBody>
            <a:bodyPr wrap="none" anchor="ctr"/>
            <a:lstStyle/>
            <a:p>
              <a:endParaRPr lang="zh-CN" altLang="en-US"/>
            </a:p>
          </p:txBody>
        </p:sp>
        <p:sp>
          <p:nvSpPr>
            <p:cNvPr id="31756" name="Line 39"/>
            <p:cNvSpPr>
              <a:spLocks noChangeShapeType="1"/>
            </p:cNvSpPr>
            <p:nvPr/>
          </p:nvSpPr>
          <p:spPr bwMode="auto">
            <a:xfrm>
              <a:off x="2103" y="1747"/>
              <a:ext cx="0" cy="288"/>
            </a:xfrm>
            <a:prstGeom prst="line">
              <a:avLst/>
            </a:prstGeom>
            <a:noFill/>
            <a:ln w="9525">
              <a:solidFill>
                <a:schemeClr val="tx1"/>
              </a:solidFill>
              <a:round/>
              <a:headEnd/>
              <a:tailEnd/>
            </a:ln>
          </p:spPr>
          <p:txBody>
            <a:bodyPr wrap="none" anchor="ctr"/>
            <a:lstStyle/>
            <a:p>
              <a:endParaRPr lang="zh-CN" altLang="en-US"/>
            </a:p>
          </p:txBody>
        </p:sp>
        <p:sp>
          <p:nvSpPr>
            <p:cNvPr id="31757" name="Line 40"/>
            <p:cNvSpPr>
              <a:spLocks noChangeShapeType="1"/>
            </p:cNvSpPr>
            <p:nvPr/>
          </p:nvSpPr>
          <p:spPr bwMode="auto">
            <a:xfrm>
              <a:off x="1785" y="1747"/>
              <a:ext cx="0" cy="288"/>
            </a:xfrm>
            <a:prstGeom prst="line">
              <a:avLst/>
            </a:prstGeom>
            <a:noFill/>
            <a:ln w="9525">
              <a:solidFill>
                <a:schemeClr val="tx1"/>
              </a:solidFill>
              <a:round/>
              <a:headEnd/>
              <a:tailEnd/>
            </a:ln>
          </p:spPr>
          <p:txBody>
            <a:bodyPr wrap="none" anchor="ctr"/>
            <a:lstStyle/>
            <a:p>
              <a:endParaRPr lang="zh-CN" altLang="en-US"/>
            </a:p>
          </p:txBody>
        </p:sp>
        <p:sp>
          <p:nvSpPr>
            <p:cNvPr id="31758" name="Line 41"/>
            <p:cNvSpPr>
              <a:spLocks noChangeShapeType="1"/>
            </p:cNvSpPr>
            <p:nvPr/>
          </p:nvSpPr>
          <p:spPr bwMode="auto">
            <a:xfrm>
              <a:off x="2421" y="1747"/>
              <a:ext cx="0" cy="288"/>
            </a:xfrm>
            <a:prstGeom prst="line">
              <a:avLst/>
            </a:prstGeom>
            <a:noFill/>
            <a:ln w="9525">
              <a:solidFill>
                <a:schemeClr val="tx1"/>
              </a:solidFill>
              <a:round/>
              <a:headEnd/>
              <a:tailEnd/>
            </a:ln>
          </p:spPr>
          <p:txBody>
            <a:bodyPr wrap="none" anchor="ctr"/>
            <a:lstStyle/>
            <a:p>
              <a:endParaRPr lang="zh-CN" altLang="en-US"/>
            </a:p>
          </p:txBody>
        </p:sp>
        <p:sp>
          <p:nvSpPr>
            <p:cNvPr id="31759" name="Line 42"/>
            <p:cNvSpPr>
              <a:spLocks noChangeShapeType="1"/>
            </p:cNvSpPr>
            <p:nvPr/>
          </p:nvSpPr>
          <p:spPr bwMode="auto">
            <a:xfrm>
              <a:off x="3375" y="1747"/>
              <a:ext cx="0" cy="288"/>
            </a:xfrm>
            <a:prstGeom prst="line">
              <a:avLst/>
            </a:prstGeom>
            <a:noFill/>
            <a:ln w="9525">
              <a:solidFill>
                <a:schemeClr val="tx1"/>
              </a:solidFill>
              <a:round/>
              <a:headEnd/>
              <a:tailEnd/>
            </a:ln>
          </p:spPr>
          <p:txBody>
            <a:bodyPr wrap="none" anchor="ctr"/>
            <a:lstStyle/>
            <a:p>
              <a:endParaRPr lang="zh-CN" altLang="en-US"/>
            </a:p>
          </p:txBody>
        </p:sp>
        <p:sp>
          <p:nvSpPr>
            <p:cNvPr id="31760" name="Line 43"/>
            <p:cNvSpPr>
              <a:spLocks noChangeShapeType="1"/>
            </p:cNvSpPr>
            <p:nvPr/>
          </p:nvSpPr>
          <p:spPr bwMode="auto">
            <a:xfrm>
              <a:off x="3057" y="1747"/>
              <a:ext cx="0" cy="288"/>
            </a:xfrm>
            <a:prstGeom prst="line">
              <a:avLst/>
            </a:prstGeom>
            <a:noFill/>
            <a:ln w="9525">
              <a:solidFill>
                <a:schemeClr val="tx1"/>
              </a:solidFill>
              <a:round/>
              <a:headEnd/>
              <a:tailEnd/>
            </a:ln>
          </p:spPr>
          <p:txBody>
            <a:bodyPr wrap="none" anchor="ctr"/>
            <a:lstStyle/>
            <a:p>
              <a:endParaRPr lang="zh-CN" altLang="en-US"/>
            </a:p>
          </p:txBody>
        </p:sp>
        <p:sp>
          <p:nvSpPr>
            <p:cNvPr id="31761" name="Line 44"/>
            <p:cNvSpPr>
              <a:spLocks noChangeShapeType="1"/>
            </p:cNvSpPr>
            <p:nvPr/>
          </p:nvSpPr>
          <p:spPr bwMode="auto">
            <a:xfrm>
              <a:off x="3693" y="1747"/>
              <a:ext cx="0" cy="288"/>
            </a:xfrm>
            <a:prstGeom prst="line">
              <a:avLst/>
            </a:prstGeom>
            <a:noFill/>
            <a:ln w="9525">
              <a:solidFill>
                <a:schemeClr val="tx1"/>
              </a:solidFill>
              <a:round/>
              <a:headEnd/>
              <a:tailEnd/>
            </a:ln>
          </p:spPr>
          <p:txBody>
            <a:bodyPr wrap="none" anchor="ctr"/>
            <a:lstStyle/>
            <a:p>
              <a:endParaRPr lang="zh-CN" altLang="en-US"/>
            </a:p>
          </p:txBody>
        </p:sp>
        <p:sp>
          <p:nvSpPr>
            <p:cNvPr id="31762" name="Text Box 45"/>
            <p:cNvSpPr txBox="1">
              <a:spLocks noChangeArrowheads="1"/>
            </p:cNvSpPr>
            <p:nvPr/>
          </p:nvSpPr>
          <p:spPr bwMode="auto">
            <a:xfrm>
              <a:off x="4056" y="1762"/>
              <a:ext cx="569" cy="250"/>
            </a:xfrm>
            <a:prstGeom prst="rect">
              <a:avLst/>
            </a:prstGeom>
            <a:noFill/>
            <a:ln w="9525">
              <a:noFill/>
              <a:miter lim="800000"/>
              <a:headEnd/>
              <a:tailEnd/>
            </a:ln>
          </p:spPr>
          <p:txBody>
            <a:bodyPr wrap="none">
              <a:spAutoFit/>
            </a:bodyPr>
            <a:lstStyle/>
            <a:p>
              <a:r>
                <a:rPr lang="zh-CN" altLang="en-US" sz="2000"/>
                <a:t>最小</a:t>
              </a:r>
              <a:r>
                <a:rPr lang="en-US" altLang="zh-CN" sz="2000"/>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3.3.19</a:t>
            </a:r>
            <a:r>
              <a:rPr lang="zh-CN" altLang="en-US" smtClean="0">
                <a:ea typeface="宋体" pitchFamily="2" charset="-122"/>
              </a:rPr>
              <a:t>整型常量</a:t>
            </a:r>
            <a:endParaRPr lang="en-US" altLang="zh-CN" dirty="0">
              <a:ea typeface="宋体" pitchFamily="2" charset="-122"/>
            </a:endParaRPr>
          </a:p>
        </p:txBody>
      </p:sp>
      <p:sp>
        <p:nvSpPr>
          <p:cNvPr id="3277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0" y="1142985"/>
            <a:ext cx="9144000" cy="5214974"/>
          </a:xfrm>
        </p:spPr>
        <p:style>
          <a:lnRef idx="0">
            <a:scrgbClr r="0" g="0" b="0"/>
          </a:lnRef>
          <a:fillRef idx="1003">
            <a:schemeClr val="dk2"/>
          </a:fillRef>
          <a:effectRef idx="0">
            <a:scrgbClr r="0" g="0" b="0"/>
          </a:effectRef>
          <a:fontRef idx="major"/>
        </p:style>
        <p:txBody>
          <a:bodyPr/>
          <a:lstStyle/>
          <a:p>
            <a:pPr>
              <a:lnSpc>
                <a:spcPct val="80000"/>
              </a:lnSpc>
              <a:buFontTx/>
              <a:buNone/>
              <a:defRPr/>
            </a:pPr>
            <a:r>
              <a:rPr lang="zh-CN" altLang="en-US" sz="2000" b="1" smtClean="0">
                <a:ea typeface="宋体" pitchFamily="2" charset="-122"/>
              </a:rPr>
              <a:t>整型常量</a:t>
            </a:r>
          </a:p>
          <a:p>
            <a:pPr lvl="1">
              <a:lnSpc>
                <a:spcPct val="80000"/>
              </a:lnSpc>
              <a:buFontTx/>
              <a:buNone/>
              <a:defRPr/>
            </a:pPr>
            <a:r>
              <a:rPr lang="zh-CN" altLang="en-US" sz="2000" b="1" smtClean="0">
                <a:ea typeface="宋体" pitchFamily="2" charset="-122"/>
              </a:rPr>
              <a:t>三种表示形式：</a:t>
            </a:r>
          </a:p>
          <a:p>
            <a:pPr lvl="1">
              <a:lnSpc>
                <a:spcPct val="80000"/>
              </a:lnSpc>
              <a:defRPr/>
            </a:pPr>
            <a:r>
              <a:rPr lang="zh-CN" altLang="en-US" sz="2000" b="1" smtClean="0">
                <a:ea typeface="宋体" pitchFamily="2" charset="-122"/>
              </a:rPr>
              <a:t>十进制整数：由数字</a:t>
            </a:r>
            <a:r>
              <a:rPr lang="en-US" altLang="zh-CN" sz="2000" b="1" smtClean="0">
                <a:ea typeface="宋体" pitchFamily="2" charset="-122"/>
              </a:rPr>
              <a:t>0</a:t>
            </a:r>
            <a:r>
              <a:rPr lang="zh-CN" altLang="en-US" sz="2000" b="1" smtClean="0">
                <a:ea typeface="宋体" pitchFamily="2" charset="-122"/>
              </a:rPr>
              <a:t>～</a:t>
            </a:r>
            <a:r>
              <a:rPr lang="en-US" altLang="zh-CN" sz="2000" b="1" smtClean="0">
                <a:ea typeface="宋体" pitchFamily="2" charset="-122"/>
              </a:rPr>
              <a:t>9</a:t>
            </a:r>
            <a:r>
              <a:rPr lang="zh-CN" altLang="en-US" sz="2000" b="1" smtClean="0">
                <a:ea typeface="宋体" pitchFamily="2" charset="-122"/>
              </a:rPr>
              <a:t>和正负号表示。</a:t>
            </a:r>
            <a:br>
              <a:rPr lang="zh-CN" altLang="en-US" sz="2000" b="1" smtClean="0">
                <a:ea typeface="宋体" pitchFamily="2" charset="-122"/>
              </a:rPr>
            </a:br>
            <a:r>
              <a:rPr lang="zh-CN" altLang="en-US" sz="2000" b="1" smtClean="0">
                <a:ea typeface="宋体" pitchFamily="2" charset="-122"/>
              </a:rPr>
              <a:t>如</a:t>
            </a:r>
            <a:r>
              <a:rPr lang="en-US" altLang="zh-CN" sz="2000" b="1" smtClean="0">
                <a:ea typeface="宋体" pitchFamily="2" charset="-122"/>
              </a:rPr>
              <a:t>123,-456,0</a:t>
            </a:r>
          </a:p>
          <a:p>
            <a:pPr lvl="4">
              <a:lnSpc>
                <a:spcPct val="80000"/>
              </a:lnSpc>
              <a:defRPr/>
            </a:pPr>
            <a:endParaRPr lang="en-US" altLang="zh-CN" b="1" smtClean="0">
              <a:ea typeface="宋体" pitchFamily="2" charset="-122"/>
            </a:endParaRPr>
          </a:p>
          <a:p>
            <a:pPr lvl="1">
              <a:lnSpc>
                <a:spcPct val="80000"/>
              </a:lnSpc>
              <a:defRPr/>
            </a:pPr>
            <a:r>
              <a:rPr lang="zh-CN" altLang="en-US" sz="2000" b="1" smtClean="0">
                <a:ea typeface="宋体" pitchFamily="2" charset="-122"/>
              </a:rPr>
              <a:t>八进制整数：由数字</a:t>
            </a:r>
            <a:r>
              <a:rPr lang="en-US" altLang="zh-CN" sz="2000" b="1" smtClean="0">
                <a:ea typeface="宋体" pitchFamily="2" charset="-122"/>
              </a:rPr>
              <a:t>0</a:t>
            </a:r>
            <a:r>
              <a:rPr lang="zh-CN" altLang="en-US" sz="2000" b="1" smtClean="0">
                <a:ea typeface="宋体" pitchFamily="2" charset="-122"/>
              </a:rPr>
              <a:t>开头</a:t>
            </a:r>
            <a:r>
              <a:rPr lang="en-US" altLang="zh-CN" sz="2000" b="1" smtClean="0">
                <a:ea typeface="宋体" pitchFamily="2" charset="-122"/>
              </a:rPr>
              <a:t>,</a:t>
            </a:r>
            <a:r>
              <a:rPr lang="zh-CN" altLang="en-US" sz="2000" b="1" smtClean="0">
                <a:ea typeface="宋体" pitchFamily="2" charset="-122"/>
              </a:rPr>
              <a:t>后跟数字</a:t>
            </a:r>
            <a:r>
              <a:rPr lang="en-US" altLang="zh-CN" sz="2000" b="1" smtClean="0">
                <a:ea typeface="宋体" pitchFamily="2" charset="-122"/>
              </a:rPr>
              <a:t>0</a:t>
            </a:r>
            <a:r>
              <a:rPr lang="zh-CN" altLang="en-US" sz="2000" b="1" smtClean="0">
                <a:ea typeface="宋体" pitchFamily="2" charset="-122"/>
              </a:rPr>
              <a:t>～</a:t>
            </a:r>
            <a:r>
              <a:rPr lang="en-US" altLang="zh-CN" sz="2000" b="1" smtClean="0">
                <a:ea typeface="宋体" pitchFamily="2" charset="-122"/>
              </a:rPr>
              <a:t>7</a:t>
            </a:r>
            <a:r>
              <a:rPr lang="zh-CN" altLang="en-US" sz="2000" b="1" smtClean="0">
                <a:ea typeface="宋体" pitchFamily="2" charset="-122"/>
              </a:rPr>
              <a:t>表示。</a:t>
            </a:r>
            <a:br>
              <a:rPr lang="zh-CN" altLang="en-US" sz="2000" b="1" smtClean="0">
                <a:ea typeface="宋体" pitchFamily="2" charset="-122"/>
              </a:rPr>
            </a:br>
            <a:r>
              <a:rPr lang="zh-CN" altLang="en-US" sz="2000" b="1" smtClean="0">
                <a:ea typeface="宋体" pitchFamily="2" charset="-122"/>
              </a:rPr>
              <a:t>如</a:t>
            </a:r>
            <a:r>
              <a:rPr lang="en-US" altLang="zh-CN" sz="2000" b="1" smtClean="0">
                <a:ea typeface="宋体" pitchFamily="2" charset="-122"/>
              </a:rPr>
              <a:t>0123,011</a:t>
            </a:r>
          </a:p>
          <a:p>
            <a:pPr lvl="4">
              <a:lnSpc>
                <a:spcPct val="80000"/>
              </a:lnSpc>
              <a:defRPr/>
            </a:pPr>
            <a:endParaRPr lang="en-US" altLang="zh-CN" b="1" smtClean="0">
              <a:ea typeface="宋体" pitchFamily="2" charset="-122"/>
            </a:endParaRPr>
          </a:p>
          <a:p>
            <a:pPr lvl="1">
              <a:lnSpc>
                <a:spcPct val="80000"/>
              </a:lnSpc>
              <a:defRPr/>
            </a:pPr>
            <a:r>
              <a:rPr lang="zh-CN" altLang="en-US" sz="2000" b="1" smtClean="0">
                <a:ea typeface="宋体" pitchFamily="2" charset="-122"/>
              </a:rPr>
              <a:t>十六进制整数：由</a:t>
            </a:r>
            <a:r>
              <a:rPr lang="en-US" altLang="zh-CN" sz="2000" b="1" smtClean="0">
                <a:ea typeface="宋体" pitchFamily="2" charset="-122"/>
              </a:rPr>
              <a:t>0x</a:t>
            </a:r>
            <a:r>
              <a:rPr lang="zh-CN" altLang="en-US" sz="2000" b="1" smtClean="0">
                <a:ea typeface="宋体" pitchFamily="2" charset="-122"/>
              </a:rPr>
              <a:t>或</a:t>
            </a:r>
            <a:r>
              <a:rPr lang="en-US" altLang="zh-CN" sz="2000" b="1" smtClean="0">
                <a:ea typeface="宋体" pitchFamily="2" charset="-122"/>
              </a:rPr>
              <a:t>0X</a:t>
            </a:r>
            <a:r>
              <a:rPr lang="zh-CN" altLang="en-US" sz="2000" b="1" smtClean="0">
                <a:ea typeface="宋体" pitchFamily="2" charset="-122"/>
              </a:rPr>
              <a:t>开头</a:t>
            </a:r>
            <a:r>
              <a:rPr lang="en-US" altLang="zh-CN" sz="2000" b="1" smtClean="0">
                <a:ea typeface="宋体" pitchFamily="2" charset="-122"/>
              </a:rPr>
              <a:t>,</a:t>
            </a:r>
            <a:r>
              <a:rPr lang="zh-CN" altLang="en-US" sz="2000" b="1" smtClean="0">
                <a:ea typeface="宋体" pitchFamily="2" charset="-122"/>
              </a:rPr>
              <a:t>后跟</a:t>
            </a:r>
            <a:r>
              <a:rPr lang="en-US" altLang="zh-CN" sz="2000" b="1" smtClean="0">
                <a:ea typeface="宋体" pitchFamily="2" charset="-122"/>
              </a:rPr>
              <a:t>0</a:t>
            </a:r>
            <a:r>
              <a:rPr lang="zh-CN" altLang="en-US" sz="2000" b="1" smtClean="0">
                <a:ea typeface="宋体" pitchFamily="2" charset="-122"/>
              </a:rPr>
              <a:t>～</a:t>
            </a:r>
            <a:r>
              <a:rPr lang="en-US" altLang="zh-CN" sz="2000" b="1" smtClean="0">
                <a:ea typeface="宋体" pitchFamily="2" charset="-122"/>
              </a:rPr>
              <a:t>9,a</a:t>
            </a:r>
            <a:r>
              <a:rPr lang="zh-CN" altLang="en-US" sz="2000" b="1" smtClean="0">
                <a:ea typeface="宋体" pitchFamily="2" charset="-122"/>
              </a:rPr>
              <a:t>～</a:t>
            </a:r>
            <a:r>
              <a:rPr lang="en-US" altLang="zh-CN" sz="2000" b="1" smtClean="0">
                <a:ea typeface="宋体" pitchFamily="2" charset="-122"/>
              </a:rPr>
              <a:t>f,A</a:t>
            </a:r>
            <a:r>
              <a:rPr lang="zh-CN" altLang="en-US" sz="2000" b="1" smtClean="0">
                <a:ea typeface="宋体" pitchFamily="2" charset="-122"/>
              </a:rPr>
              <a:t>～</a:t>
            </a:r>
            <a:r>
              <a:rPr lang="en-US" altLang="zh-CN" sz="2000" b="1" smtClean="0">
                <a:ea typeface="宋体" pitchFamily="2" charset="-122"/>
              </a:rPr>
              <a:t>F</a:t>
            </a:r>
            <a:r>
              <a:rPr lang="zh-CN" altLang="en-US" sz="2000" b="1" smtClean="0">
                <a:ea typeface="宋体" pitchFamily="2" charset="-122"/>
              </a:rPr>
              <a:t>表示。</a:t>
            </a:r>
            <a:br>
              <a:rPr lang="zh-CN" altLang="en-US" sz="2000" b="1" smtClean="0">
                <a:ea typeface="宋体" pitchFamily="2" charset="-122"/>
              </a:rPr>
            </a:br>
            <a:r>
              <a:rPr lang="zh-CN" altLang="en-US" sz="2000" b="1" smtClean="0">
                <a:ea typeface="宋体" pitchFamily="2" charset="-122"/>
              </a:rPr>
              <a:t>如</a:t>
            </a:r>
            <a:r>
              <a:rPr lang="en-US" altLang="zh-CN" sz="2000" b="1" smtClean="0">
                <a:ea typeface="宋体" pitchFamily="2" charset="-122"/>
              </a:rPr>
              <a:t>0x123,0Xff</a:t>
            </a:r>
          </a:p>
          <a:p>
            <a:pPr lvl="4">
              <a:lnSpc>
                <a:spcPct val="80000"/>
              </a:lnSpc>
              <a:defRPr/>
            </a:pPr>
            <a:endParaRPr lang="en-US" altLang="zh-CN" b="1" smtClean="0">
              <a:ea typeface="宋体" pitchFamily="2" charset="-122"/>
            </a:endParaRPr>
          </a:p>
          <a:p>
            <a:pPr lvl="1">
              <a:lnSpc>
                <a:spcPct val="80000"/>
              </a:lnSpc>
              <a:buFontTx/>
              <a:buNone/>
              <a:defRPr/>
            </a:pPr>
            <a:r>
              <a:rPr lang="zh-CN" altLang="en-US" sz="2000" b="1" smtClean="0">
                <a:ea typeface="宋体" pitchFamily="2" charset="-122"/>
              </a:rPr>
              <a:t>长整型常量：</a:t>
            </a:r>
            <a:r>
              <a:rPr lang="en-US" altLang="zh-CN" sz="2000" b="1" smtClean="0">
                <a:ea typeface="宋体" pitchFamily="2" charset="-122"/>
              </a:rPr>
              <a:t>789L</a:t>
            </a:r>
            <a:r>
              <a:rPr lang="zh-CN" altLang="en-US" sz="2000" b="1" smtClean="0">
                <a:ea typeface="宋体" pitchFamily="2" charset="-122"/>
              </a:rPr>
              <a:t>、</a:t>
            </a:r>
            <a:r>
              <a:rPr lang="en-US" altLang="zh-CN" sz="2000" b="1" smtClean="0">
                <a:ea typeface="宋体" pitchFamily="2" charset="-122"/>
              </a:rPr>
              <a:t>017L</a:t>
            </a:r>
            <a:r>
              <a:rPr lang="zh-CN" altLang="en-US" sz="2000" b="1" smtClean="0">
                <a:ea typeface="宋体" pitchFamily="2" charset="-122"/>
              </a:rPr>
              <a:t>、</a:t>
            </a:r>
            <a:r>
              <a:rPr lang="en-US" altLang="zh-CN" sz="2000" b="1" smtClean="0">
                <a:ea typeface="宋体" pitchFamily="2" charset="-122"/>
              </a:rPr>
              <a:t>0x12aL(</a:t>
            </a:r>
            <a:r>
              <a:rPr lang="zh-CN" altLang="en-US" sz="2000" b="1" smtClean="0">
                <a:ea typeface="宋体" pitchFamily="2" charset="-122"/>
              </a:rPr>
              <a:t>用</a:t>
            </a:r>
            <a:r>
              <a:rPr lang="en-US" altLang="zh-CN" sz="2000" b="1" smtClean="0">
                <a:ea typeface="宋体" pitchFamily="2" charset="-122"/>
              </a:rPr>
              <a:t>l</a:t>
            </a:r>
            <a:r>
              <a:rPr lang="zh-CN" altLang="en-US" sz="2000" b="1" smtClean="0">
                <a:ea typeface="宋体" pitchFamily="2" charset="-122"/>
              </a:rPr>
              <a:t>或</a:t>
            </a:r>
            <a:r>
              <a:rPr lang="en-US" altLang="zh-CN" sz="2000" b="1" smtClean="0">
                <a:ea typeface="宋体" pitchFamily="2" charset="-122"/>
              </a:rPr>
              <a:t>L</a:t>
            </a:r>
            <a:r>
              <a:rPr lang="zh-CN" altLang="en-US" sz="2000" b="1" smtClean="0">
                <a:ea typeface="宋体" pitchFamily="2" charset="-122"/>
              </a:rPr>
              <a:t>引出</a:t>
            </a:r>
            <a:r>
              <a:rPr lang="en-US" altLang="zh-CN" sz="2000" b="1" smtClean="0">
                <a:ea typeface="宋体" pitchFamily="2" charset="-122"/>
              </a:rPr>
              <a:t>)</a:t>
            </a:r>
          </a:p>
        </p:txBody>
      </p:sp>
      <p:graphicFrame>
        <p:nvGraphicFramePr>
          <p:cNvPr id="6" name="Group 98"/>
          <p:cNvGraphicFramePr>
            <a:graphicFrameLocks noGrp="1"/>
          </p:cNvGraphicFramePr>
          <p:nvPr>
            <p:ph sz="half" idx="2"/>
          </p:nvPr>
        </p:nvGraphicFramePr>
        <p:xfrm>
          <a:off x="357158" y="4714884"/>
          <a:ext cx="8262938" cy="1066800"/>
        </p:xfrm>
        <a:graphic>
          <a:graphicData uri="http://schemas.openxmlformats.org/drawingml/2006/table">
            <a:tbl>
              <a:tblPr/>
              <a:tblGrid>
                <a:gridCol w="2438400"/>
                <a:gridCol w="715963"/>
                <a:gridCol w="730250"/>
                <a:gridCol w="728662"/>
                <a:gridCol w="730250"/>
                <a:gridCol w="728663"/>
                <a:gridCol w="731837"/>
                <a:gridCol w="728663"/>
                <a:gridCol w="730250"/>
              </a:tblGrid>
              <a:tr h="533400">
                <a:tc>
                  <a:txBody>
                    <a:bodyPr/>
                    <a:lstStyle/>
                    <a:p>
                      <a:pPr marL="469900" marR="0" lvl="0" indent="-469900" algn="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整数</a:t>
                      </a: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10</a:t>
                      </a: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二进制形式：</a:t>
                      </a:r>
                      <a:endParaRPr kumimoji="0" lang="zh-CN" altLang="en-US"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469900" marR="0" lvl="0" indent="-469900" algn="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整数</a:t>
                      </a: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-10</a:t>
                      </a: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二进制形式：</a:t>
                      </a:r>
                      <a:endParaRPr kumimoji="0" lang="zh-CN" altLang="en-US"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bldLst>
      <p:bldP spid="1085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3.3.20</a:t>
            </a:r>
            <a:r>
              <a:rPr lang="zh-CN" altLang="en-US" smtClean="0">
                <a:ea typeface="宋体" pitchFamily="2" charset="-122"/>
              </a:rPr>
              <a:t>整型变量</a:t>
            </a:r>
            <a:endParaRPr lang="en-US" altLang="zh-CN" dirty="0">
              <a:ea typeface="宋体" pitchFamily="2" charset="-122"/>
            </a:endParaRPr>
          </a:p>
        </p:txBody>
      </p:sp>
      <p:sp>
        <p:nvSpPr>
          <p:cNvPr id="3379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8" name="Rectangle 3"/>
          <p:cNvSpPr>
            <a:spLocks noGrp="1" noChangeArrowheads="1"/>
          </p:cNvSpPr>
          <p:nvPr>
            <p:ph type="body" idx="1"/>
          </p:nvPr>
        </p:nvSpPr>
        <p:spPr>
          <a:xfrm>
            <a:off x="142844" y="1000108"/>
            <a:ext cx="9001156" cy="5429288"/>
          </a:xfrm>
        </p:spPr>
        <p:style>
          <a:lnRef idx="0">
            <a:scrgbClr r="0" g="0" b="0"/>
          </a:lnRef>
          <a:fillRef idx="1003">
            <a:schemeClr val="dk2"/>
          </a:fillRef>
          <a:effectRef idx="0">
            <a:scrgbClr r="0" g="0" b="0"/>
          </a:effectRef>
          <a:fontRef idx="major"/>
        </p:style>
        <p:txBody>
          <a:bodyPr/>
          <a:lstStyle/>
          <a:p>
            <a:pPr>
              <a:lnSpc>
                <a:spcPct val="90000"/>
              </a:lnSpc>
              <a:buFontTx/>
              <a:buNone/>
              <a:defRPr/>
            </a:pPr>
            <a:r>
              <a:rPr lang="en-US" altLang="zh-CN" sz="2400" b="1" smtClean="0">
                <a:ea typeface="宋体" pitchFamily="2" charset="-122"/>
              </a:rPr>
              <a:t> </a:t>
            </a:r>
            <a:r>
              <a:rPr lang="zh-CN" altLang="en-US" sz="2400" b="1" smtClean="0">
                <a:ea typeface="宋体" pitchFamily="2" charset="-122"/>
              </a:rPr>
              <a:t>整型变量</a:t>
            </a:r>
          </a:p>
          <a:p>
            <a:pPr>
              <a:lnSpc>
                <a:spcPct val="90000"/>
              </a:lnSpc>
              <a:defRPr/>
            </a:pPr>
            <a:r>
              <a:rPr lang="zh-CN" altLang="en-US" sz="2400" b="1" smtClean="0">
                <a:ea typeface="宋体" pitchFamily="2" charset="-122"/>
              </a:rPr>
              <a:t>整型变量用于存放整型数据。根据数值的表示范围整型可以为整型（</a:t>
            </a:r>
            <a:r>
              <a:rPr lang="en-US" altLang="zh-CN" sz="2400" b="1" smtClean="0">
                <a:solidFill>
                  <a:srgbClr val="000099"/>
                </a:solidFill>
                <a:ea typeface="宋体" pitchFamily="2" charset="-122"/>
              </a:rPr>
              <a:t>int</a:t>
            </a:r>
            <a:r>
              <a:rPr lang="zh-CN" altLang="en-US" sz="2400" b="1" smtClean="0">
                <a:ea typeface="宋体" pitchFamily="2" charset="-122"/>
              </a:rPr>
              <a:t>）、短整型（</a:t>
            </a:r>
            <a:r>
              <a:rPr lang="en-US" altLang="zh-CN" sz="2400" b="1" smtClean="0">
                <a:solidFill>
                  <a:srgbClr val="000099"/>
                </a:solidFill>
                <a:ea typeface="宋体" pitchFamily="2" charset="-122"/>
              </a:rPr>
              <a:t>short</a:t>
            </a:r>
            <a:r>
              <a:rPr lang="zh-CN" altLang="en-US" sz="2400" b="1" smtClean="0">
                <a:ea typeface="宋体" pitchFamily="2" charset="-122"/>
              </a:rPr>
              <a:t>）、长整型（</a:t>
            </a:r>
            <a:r>
              <a:rPr lang="en-US" altLang="zh-CN" sz="2400" b="1" smtClean="0">
                <a:solidFill>
                  <a:srgbClr val="000099"/>
                </a:solidFill>
                <a:ea typeface="宋体" pitchFamily="2" charset="-122"/>
              </a:rPr>
              <a:t>long</a:t>
            </a:r>
            <a:r>
              <a:rPr lang="zh-CN" altLang="en-US" sz="2400" b="1" smtClean="0">
                <a:ea typeface="宋体" pitchFamily="2" charset="-122"/>
              </a:rPr>
              <a:t>）三种。</a:t>
            </a:r>
          </a:p>
          <a:p>
            <a:pPr>
              <a:lnSpc>
                <a:spcPct val="90000"/>
              </a:lnSpc>
              <a:defRPr/>
            </a:pPr>
            <a:r>
              <a:rPr lang="zh-CN" altLang="en-US" sz="2400" b="1" smtClean="0">
                <a:ea typeface="宋体" pitchFamily="2" charset="-122"/>
              </a:rPr>
              <a:t>这三种整型都默认为有符号型（</a:t>
            </a:r>
            <a:r>
              <a:rPr lang="en-US" altLang="zh-CN" sz="2400" b="1" smtClean="0">
                <a:solidFill>
                  <a:srgbClr val="CC0066"/>
                </a:solidFill>
                <a:ea typeface="宋体" pitchFamily="2" charset="-122"/>
              </a:rPr>
              <a:t>signed</a:t>
            </a:r>
            <a:r>
              <a:rPr lang="zh-CN" altLang="en-US" sz="2400" b="1" smtClean="0">
                <a:ea typeface="宋体" pitchFamily="2" charset="-122"/>
              </a:rPr>
              <a:t>），有符号型即可以是正数、负数和</a:t>
            </a:r>
            <a:r>
              <a:rPr lang="en-US" altLang="zh-CN" sz="2400" b="1" smtClean="0">
                <a:ea typeface="宋体" pitchFamily="2" charset="-122"/>
              </a:rPr>
              <a:t>0</a:t>
            </a:r>
            <a:r>
              <a:rPr lang="zh-CN" altLang="en-US" sz="2400" b="1" smtClean="0">
                <a:ea typeface="宋体" pitchFamily="2" charset="-122"/>
              </a:rPr>
              <a:t>。也可以根据需要，将整型指定为无符号型（</a:t>
            </a:r>
            <a:r>
              <a:rPr lang="en-US" altLang="zh-CN" sz="2400" b="1" smtClean="0">
                <a:solidFill>
                  <a:srgbClr val="CC0066"/>
                </a:solidFill>
                <a:ea typeface="宋体" pitchFamily="2" charset="-122"/>
              </a:rPr>
              <a:t>unsigned</a:t>
            </a:r>
            <a:r>
              <a:rPr lang="zh-CN" altLang="en-US" sz="2400" b="1" smtClean="0">
                <a:ea typeface="宋体" pitchFamily="2" charset="-122"/>
              </a:rPr>
              <a:t>），此时整型变量只能存放非负数。</a:t>
            </a:r>
          </a:p>
          <a:p>
            <a:pPr>
              <a:lnSpc>
                <a:spcPct val="90000"/>
              </a:lnSpc>
              <a:defRPr/>
            </a:pPr>
            <a:r>
              <a:rPr lang="zh-CN" altLang="en-US" sz="2400" b="1" smtClean="0">
                <a:ea typeface="宋体" pitchFamily="2" charset="-122"/>
              </a:rPr>
              <a:t>上面提到的</a:t>
            </a:r>
            <a:r>
              <a:rPr lang="en-US" altLang="zh-CN" sz="2400" b="1" smtClean="0">
                <a:ea typeface="宋体" pitchFamily="2" charset="-122"/>
              </a:rPr>
              <a:t>short</a:t>
            </a:r>
            <a:r>
              <a:rPr lang="zh-CN" altLang="en-US" sz="2400" b="1" smtClean="0">
                <a:ea typeface="宋体" pitchFamily="2" charset="-122"/>
              </a:rPr>
              <a:t>、</a:t>
            </a:r>
            <a:r>
              <a:rPr lang="en-US" altLang="zh-CN" sz="2400" b="1" smtClean="0">
                <a:ea typeface="宋体" pitchFamily="2" charset="-122"/>
              </a:rPr>
              <a:t>long</a:t>
            </a:r>
            <a:r>
              <a:rPr lang="zh-CN" altLang="en-US" sz="2400" b="1" smtClean="0">
                <a:ea typeface="宋体" pitchFamily="2" charset="-122"/>
              </a:rPr>
              <a:t>、</a:t>
            </a:r>
            <a:r>
              <a:rPr lang="en-US" altLang="zh-CN" sz="2400" b="1" smtClean="0">
                <a:ea typeface="宋体" pitchFamily="2" charset="-122"/>
              </a:rPr>
              <a:t>signed</a:t>
            </a:r>
            <a:r>
              <a:rPr lang="zh-CN" altLang="en-US" sz="2400" b="1" smtClean="0">
                <a:ea typeface="宋体" pitchFamily="2" charset="-122"/>
              </a:rPr>
              <a:t>、</a:t>
            </a:r>
            <a:r>
              <a:rPr lang="en-US" altLang="zh-CN" sz="2400" b="1" smtClean="0">
                <a:ea typeface="宋体" pitchFamily="2" charset="-122"/>
              </a:rPr>
              <a:t>unsigned</a:t>
            </a:r>
            <a:r>
              <a:rPr lang="zh-CN" altLang="en-US" sz="2400" b="1" smtClean="0">
                <a:ea typeface="宋体" pitchFamily="2" charset="-122"/>
              </a:rPr>
              <a:t>都是一些类型修饰符，用于补充说明变量的特性</a:t>
            </a:r>
            <a:endParaRPr lang="en-US" altLang="zh-CN" sz="2400" b="1" smtClean="0">
              <a:ea typeface="宋体" pitchFamily="2" charset="-122"/>
            </a:endParaRPr>
          </a:p>
          <a:p>
            <a:pPr>
              <a:lnSpc>
                <a:spcPct val="90000"/>
              </a:lnSpc>
              <a:defRPr/>
            </a:pPr>
            <a:endParaRPr lang="zh-CN" altLang="en-US" sz="2400" b="1" smtClean="0">
              <a:ea typeface="宋体" pitchFamily="2" charset="-122"/>
            </a:endParaRPr>
          </a:p>
        </p:txBody>
      </p:sp>
      <p:graphicFrame>
        <p:nvGraphicFramePr>
          <p:cNvPr id="6" name="Group 139"/>
          <p:cNvGraphicFramePr>
            <a:graphicFrameLocks noGrp="1"/>
          </p:cNvGraphicFramePr>
          <p:nvPr>
            <p:ph sz="half" idx="2"/>
          </p:nvPr>
        </p:nvGraphicFramePr>
        <p:xfrm>
          <a:off x="214282" y="4071942"/>
          <a:ext cx="8382001" cy="1371600"/>
        </p:xfrm>
        <a:graphic>
          <a:graphicData uri="http://schemas.openxmlformats.org/drawingml/2006/table">
            <a:tbl>
              <a:tblPr/>
              <a:tblGrid>
                <a:gridCol w="2845266"/>
                <a:gridCol w="647234"/>
                <a:gridCol w="698500"/>
                <a:gridCol w="730541"/>
                <a:gridCol w="768991"/>
                <a:gridCol w="692092"/>
                <a:gridCol w="692092"/>
                <a:gridCol w="692092"/>
                <a:gridCol w="615193"/>
              </a:tblGrid>
              <a:tr h="685800">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整数</a:t>
                      </a: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10</a:t>
                      </a: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二进制形式：</a:t>
                      </a:r>
                      <a:endParaRPr kumimoji="0" lang="zh-CN" altLang="en-US"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5800">
                <a:tc>
                  <a:txBody>
                    <a:bodyPr/>
                    <a:lstStyle/>
                    <a:p>
                      <a:pPr marL="469900" marR="0" lvl="0" indent="-469900" algn="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整数</a:t>
                      </a: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138</a:t>
                      </a:r>
                      <a:r>
                        <a:rPr kumimoji="0" lang="zh-CN" altLang="en-US"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二进制形式：</a:t>
                      </a:r>
                      <a:endParaRPr kumimoji="0" lang="zh-CN" altLang="en-US"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bldLst>
      <p:bldP spid="1085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3.3.21</a:t>
            </a:r>
            <a:r>
              <a:rPr lang="zh-CN" altLang="en-US" smtClean="0">
                <a:ea typeface="宋体" pitchFamily="2" charset="-122"/>
              </a:rPr>
              <a:t>浮点型数据</a:t>
            </a:r>
            <a:endParaRPr lang="en-US" altLang="zh-CN" dirty="0">
              <a:ea typeface="宋体" pitchFamily="2" charset="-122"/>
            </a:endParaRPr>
          </a:p>
        </p:txBody>
      </p:sp>
      <p:sp>
        <p:nvSpPr>
          <p:cNvPr id="348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8" name="Rectangle 3"/>
          <p:cNvSpPr>
            <a:spLocks noGrp="1" noChangeArrowheads="1"/>
          </p:cNvSpPr>
          <p:nvPr>
            <p:ph type="body" idx="1"/>
          </p:nvPr>
        </p:nvSpPr>
        <p:spPr>
          <a:xfrm>
            <a:off x="214313" y="1143000"/>
            <a:ext cx="8472487" cy="5599113"/>
          </a:xfrm>
        </p:spPr>
        <p:style>
          <a:lnRef idx="0">
            <a:scrgbClr r="0" g="0" b="0"/>
          </a:lnRef>
          <a:fillRef idx="1003">
            <a:schemeClr val="dk2"/>
          </a:fillRef>
          <a:effectRef idx="0">
            <a:scrgbClr r="0" g="0" b="0"/>
          </a:effectRef>
          <a:fontRef idx="major"/>
        </p:style>
        <p:txBody>
          <a:bodyPr/>
          <a:lstStyle/>
          <a:p>
            <a:pPr>
              <a:lnSpc>
                <a:spcPct val="90000"/>
              </a:lnSpc>
              <a:buFontTx/>
              <a:buNone/>
              <a:defRPr/>
            </a:pPr>
            <a:r>
              <a:rPr lang="en-US" altLang="zh-CN" sz="2800" b="1" smtClean="0">
                <a:ea typeface="宋体" pitchFamily="2" charset="-122"/>
              </a:rPr>
              <a:t> </a:t>
            </a:r>
            <a:r>
              <a:rPr lang="zh-CN" altLang="en-US" sz="2800" b="1" smtClean="0">
                <a:ea typeface="宋体" pitchFamily="2" charset="-122"/>
              </a:rPr>
              <a:t>浮点型常量</a:t>
            </a:r>
          </a:p>
          <a:p>
            <a:pPr>
              <a:lnSpc>
                <a:spcPct val="90000"/>
              </a:lnSpc>
              <a:buFontTx/>
              <a:buNone/>
              <a:defRPr/>
            </a:pPr>
            <a:r>
              <a:rPr lang="zh-CN" altLang="en-US" sz="2400" b="1" smtClean="0">
                <a:ea typeface="宋体" pitchFamily="2" charset="-122"/>
              </a:rPr>
              <a:t>两种表示形式：</a:t>
            </a:r>
          </a:p>
          <a:p>
            <a:pPr>
              <a:lnSpc>
                <a:spcPct val="90000"/>
              </a:lnSpc>
              <a:defRPr/>
            </a:pPr>
            <a:r>
              <a:rPr lang="zh-CN" altLang="en-US" sz="2400" b="1" smtClean="0">
                <a:ea typeface="宋体" pitchFamily="2" charset="-122"/>
              </a:rPr>
              <a:t>十进制小数形式：必须带小数点</a:t>
            </a:r>
          </a:p>
          <a:p>
            <a:pPr>
              <a:lnSpc>
                <a:spcPct val="90000"/>
              </a:lnSpc>
              <a:buFontTx/>
              <a:buNone/>
              <a:defRPr/>
            </a:pPr>
            <a:r>
              <a:rPr lang="zh-CN" altLang="en-US" sz="2400" b="1" smtClean="0">
                <a:ea typeface="宋体" pitchFamily="2" charset="-122"/>
              </a:rPr>
              <a:t>	如</a:t>
            </a:r>
            <a:r>
              <a:rPr lang="en-US" altLang="zh-CN" sz="2400" b="1" smtClean="0">
                <a:ea typeface="宋体" pitchFamily="2" charset="-122"/>
              </a:rPr>
              <a:t>0.123, .123, 123.0, 0.0, 123.</a:t>
            </a:r>
          </a:p>
          <a:p>
            <a:pPr>
              <a:lnSpc>
                <a:spcPct val="90000"/>
              </a:lnSpc>
              <a:defRPr/>
            </a:pPr>
            <a:r>
              <a:rPr lang="zh-CN" altLang="en-US" sz="2400" b="1" smtClean="0">
                <a:ea typeface="宋体" pitchFamily="2" charset="-122"/>
              </a:rPr>
              <a:t>指数形式：</a:t>
            </a:r>
            <a:r>
              <a:rPr lang="en-US" altLang="zh-CN" sz="2400" b="1" smtClean="0">
                <a:ea typeface="宋体" pitchFamily="2" charset="-122"/>
              </a:rPr>
              <a:t>e</a:t>
            </a:r>
            <a:r>
              <a:rPr lang="zh-CN" altLang="zh-CN" sz="2400" b="1" smtClean="0">
                <a:ea typeface="宋体" pitchFamily="2" charset="-122"/>
              </a:rPr>
              <a:t>或</a:t>
            </a:r>
            <a:r>
              <a:rPr lang="en-US" altLang="zh-CN" sz="2400" b="1" smtClean="0">
                <a:ea typeface="宋体" pitchFamily="2" charset="-122"/>
              </a:rPr>
              <a:t>E</a:t>
            </a:r>
            <a:r>
              <a:rPr lang="zh-CN" altLang="zh-CN" sz="2400" b="1" smtClean="0">
                <a:ea typeface="宋体" pitchFamily="2" charset="-122"/>
              </a:rPr>
              <a:t>之前必须有数字；指数必须为整数</a:t>
            </a:r>
            <a:endParaRPr lang="zh-CN" altLang="en-US" sz="2400" b="1" smtClean="0">
              <a:ea typeface="宋体" pitchFamily="2" charset="-122"/>
            </a:endParaRPr>
          </a:p>
          <a:p>
            <a:pPr>
              <a:lnSpc>
                <a:spcPct val="90000"/>
              </a:lnSpc>
              <a:buFontTx/>
              <a:buNone/>
              <a:defRPr/>
            </a:pPr>
            <a:r>
              <a:rPr lang="zh-CN" altLang="en-US" sz="2400" b="1" smtClean="0">
                <a:ea typeface="宋体" pitchFamily="2" charset="-122"/>
              </a:rPr>
              <a:t>	</a:t>
            </a:r>
            <a:r>
              <a:rPr lang="zh-CN" altLang="zh-CN" sz="2400" b="1" smtClean="0">
                <a:ea typeface="宋体" pitchFamily="2" charset="-122"/>
              </a:rPr>
              <a:t>如12.3</a:t>
            </a:r>
            <a:r>
              <a:rPr lang="en-US" altLang="zh-CN" sz="2400" b="1" smtClean="0">
                <a:ea typeface="宋体" pitchFamily="2" charset="-122"/>
              </a:rPr>
              <a:t>e3, 123E2, 1.23e4, e-5 ,1.2E-3.5</a:t>
            </a:r>
          </a:p>
          <a:p>
            <a:pPr>
              <a:lnSpc>
                <a:spcPct val="90000"/>
              </a:lnSpc>
              <a:defRPr/>
            </a:pPr>
            <a:endParaRPr lang="en-US" altLang="zh-CN" sz="2400" b="1" smtClean="0">
              <a:ea typeface="宋体" pitchFamily="2" charset="-122"/>
            </a:endParaRPr>
          </a:p>
          <a:p>
            <a:pPr>
              <a:lnSpc>
                <a:spcPct val="90000"/>
              </a:lnSpc>
              <a:buFontTx/>
              <a:buNone/>
              <a:defRPr/>
            </a:pPr>
            <a:r>
              <a:rPr lang="zh-CN" altLang="en-US" sz="2400" b="1" smtClean="0">
                <a:ea typeface="宋体" pitchFamily="2" charset="-122"/>
              </a:rPr>
              <a:t>实型常量的类型细分：</a:t>
            </a:r>
          </a:p>
          <a:p>
            <a:pPr>
              <a:lnSpc>
                <a:spcPct val="90000"/>
              </a:lnSpc>
              <a:buFontTx/>
              <a:buNone/>
              <a:defRPr/>
            </a:pPr>
            <a:r>
              <a:rPr lang="zh-CN" altLang="en-US" sz="2400" b="1" smtClean="0">
                <a:ea typeface="宋体" pitchFamily="2" charset="-122"/>
              </a:rPr>
              <a:t>	默认为</a:t>
            </a:r>
            <a:r>
              <a:rPr lang="en-US" altLang="zh-CN" sz="2400" b="1" smtClean="0">
                <a:ea typeface="宋体" pitchFamily="2" charset="-122"/>
              </a:rPr>
              <a:t>double</a:t>
            </a:r>
            <a:r>
              <a:rPr lang="zh-CN" altLang="en-US" sz="2400" b="1" smtClean="0">
                <a:ea typeface="宋体" pitchFamily="2" charset="-122"/>
              </a:rPr>
              <a:t>型</a:t>
            </a:r>
            <a:r>
              <a:rPr lang="en-US" altLang="zh-CN" sz="2400" b="1" smtClean="0">
                <a:ea typeface="宋体" pitchFamily="2" charset="-122"/>
              </a:rPr>
              <a:t>,</a:t>
            </a:r>
            <a:r>
              <a:rPr lang="zh-CN" altLang="en-US" sz="2400" b="1" smtClean="0">
                <a:ea typeface="宋体" pitchFamily="2" charset="-122"/>
              </a:rPr>
              <a:t>例如</a:t>
            </a:r>
            <a:r>
              <a:rPr lang="en-US" altLang="zh-CN" sz="2400" b="1" smtClean="0">
                <a:ea typeface="宋体" pitchFamily="2" charset="-122"/>
              </a:rPr>
              <a:t>3.14</a:t>
            </a:r>
            <a:r>
              <a:rPr lang="zh-CN" altLang="en-US" sz="2400" b="1" smtClean="0">
                <a:ea typeface="宋体" pitchFamily="2" charset="-122"/>
              </a:rPr>
              <a:t>就是</a:t>
            </a:r>
            <a:r>
              <a:rPr lang="en-US" altLang="zh-CN" sz="2400" b="1" smtClean="0">
                <a:ea typeface="宋体" pitchFamily="2" charset="-122"/>
              </a:rPr>
              <a:t>double</a:t>
            </a:r>
            <a:r>
              <a:rPr lang="zh-CN" altLang="en-US" sz="2400" b="1" smtClean="0">
                <a:ea typeface="宋体" pitchFamily="2" charset="-122"/>
              </a:rPr>
              <a:t>类型</a:t>
            </a:r>
          </a:p>
          <a:p>
            <a:pPr>
              <a:lnSpc>
                <a:spcPct val="90000"/>
              </a:lnSpc>
              <a:buFontTx/>
              <a:buNone/>
              <a:defRPr/>
            </a:pPr>
            <a:r>
              <a:rPr lang="zh-CN" altLang="en-US" sz="2400" b="1" smtClean="0">
                <a:ea typeface="宋体" pitchFamily="2" charset="-122"/>
              </a:rPr>
              <a:t>	后面加</a:t>
            </a:r>
            <a:r>
              <a:rPr lang="en-US" altLang="zh-CN" sz="2400" b="1" smtClean="0">
                <a:ea typeface="宋体" pitchFamily="2" charset="-122"/>
              </a:rPr>
              <a:t>f</a:t>
            </a:r>
            <a:r>
              <a:rPr lang="zh-CN" altLang="en-US" sz="2400" b="1" smtClean="0">
                <a:ea typeface="宋体" pitchFamily="2" charset="-122"/>
              </a:rPr>
              <a:t>或</a:t>
            </a:r>
            <a:r>
              <a:rPr lang="en-US" altLang="zh-CN" sz="2400" b="1" smtClean="0">
                <a:ea typeface="宋体" pitchFamily="2" charset="-122"/>
              </a:rPr>
              <a:t>F</a:t>
            </a:r>
            <a:r>
              <a:rPr lang="zh-CN" altLang="en-US" sz="2400" b="1" smtClean="0">
                <a:ea typeface="宋体" pitchFamily="2" charset="-122"/>
              </a:rPr>
              <a:t>认为是</a:t>
            </a:r>
            <a:r>
              <a:rPr lang="en-US" altLang="zh-CN" sz="2400" b="1" smtClean="0">
                <a:ea typeface="宋体" pitchFamily="2" charset="-122"/>
              </a:rPr>
              <a:t>float</a:t>
            </a:r>
            <a:r>
              <a:rPr lang="zh-CN" altLang="en-US" sz="2400" b="1" smtClean="0">
                <a:ea typeface="宋体" pitchFamily="2" charset="-122"/>
              </a:rPr>
              <a:t>型</a:t>
            </a:r>
            <a:r>
              <a:rPr lang="en-US" altLang="zh-CN" sz="2400" b="1" smtClean="0">
                <a:ea typeface="宋体" pitchFamily="2" charset="-122"/>
              </a:rPr>
              <a:t>,</a:t>
            </a:r>
            <a:r>
              <a:rPr lang="zh-CN" altLang="en-US" sz="2400" b="1" smtClean="0">
                <a:ea typeface="宋体" pitchFamily="2" charset="-122"/>
              </a:rPr>
              <a:t>例如</a:t>
            </a:r>
            <a:r>
              <a:rPr lang="en-US" altLang="zh-CN" sz="2400" b="1" smtClean="0">
                <a:ea typeface="宋体" pitchFamily="2" charset="-122"/>
              </a:rPr>
              <a:t>3.14f</a:t>
            </a:r>
            <a:r>
              <a:rPr lang="zh-CN" altLang="en-US" sz="2400" b="1" smtClean="0">
                <a:ea typeface="宋体" pitchFamily="2" charset="-122"/>
              </a:rPr>
              <a:t>就是</a:t>
            </a:r>
            <a:r>
              <a:rPr lang="en-US" altLang="zh-CN" sz="2400" b="1" smtClean="0">
                <a:ea typeface="宋体" pitchFamily="2" charset="-122"/>
              </a:rPr>
              <a:t>float</a:t>
            </a:r>
            <a:r>
              <a:rPr lang="zh-CN" altLang="en-US" sz="2400" b="1" smtClean="0">
                <a:ea typeface="宋体" pitchFamily="2" charset="-122"/>
              </a:rPr>
              <a:t>类型</a:t>
            </a:r>
          </a:p>
        </p:txBody>
      </p:sp>
    </p:spTree>
  </p:cSld>
  <p:clrMapOvr>
    <a:masterClrMapping/>
  </p:clrMapOvr>
  <p:timing>
    <p:tnLst>
      <p:par>
        <p:cTn id="1" dur="indefinite" restart="never" nodeType="tmRoot"/>
      </p:par>
    </p:tnLst>
    <p:bldLst>
      <p:bldP spid="1085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3.3.22</a:t>
            </a:r>
            <a:r>
              <a:rPr lang="zh-CN" altLang="en-US" smtClean="0">
                <a:ea typeface="宋体" pitchFamily="2" charset="-122"/>
              </a:rPr>
              <a:t>浮点型数据</a:t>
            </a:r>
            <a:endParaRPr lang="en-US" altLang="zh-CN" dirty="0">
              <a:ea typeface="宋体" pitchFamily="2" charset="-122"/>
            </a:endParaRPr>
          </a:p>
        </p:txBody>
      </p:sp>
      <p:sp>
        <p:nvSpPr>
          <p:cNvPr id="3584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428625" y="1428750"/>
            <a:ext cx="8258175" cy="4697413"/>
          </a:xfrm>
        </p:spPr>
        <p:style>
          <a:lnRef idx="0">
            <a:scrgbClr r="0" g="0" b="0"/>
          </a:lnRef>
          <a:fillRef idx="1003">
            <a:schemeClr val="dk2"/>
          </a:fillRef>
          <a:effectRef idx="0">
            <a:scrgbClr r="0" g="0" b="0"/>
          </a:effectRef>
          <a:fontRef idx="major"/>
        </p:style>
        <p:txBody>
          <a:bodyPr/>
          <a:lstStyle/>
          <a:p>
            <a:pPr>
              <a:buFontTx/>
              <a:buNone/>
              <a:defRPr/>
            </a:pPr>
            <a:r>
              <a:rPr lang="en-US" altLang="zh-CN" sz="2800" b="1" dirty="0" smtClean="0">
                <a:ea typeface="宋体" pitchFamily="2" charset="-122"/>
              </a:rPr>
              <a:t> </a:t>
            </a:r>
            <a:r>
              <a:rPr lang="zh-CN" altLang="en-US" sz="2800" b="1" dirty="0" smtClean="0">
                <a:ea typeface="宋体" pitchFamily="2" charset="-122"/>
              </a:rPr>
              <a:t>浮点型变量</a:t>
            </a:r>
          </a:p>
          <a:p>
            <a:pPr>
              <a:buFontTx/>
              <a:buNone/>
              <a:defRPr/>
            </a:pPr>
            <a:r>
              <a:rPr lang="zh-CN" altLang="en-US" sz="2400" b="1" dirty="0" smtClean="0">
                <a:ea typeface="宋体" pitchFamily="2" charset="-122"/>
              </a:rPr>
              <a:t>	浮点型分为单精度型（</a:t>
            </a:r>
            <a:r>
              <a:rPr lang="en-US" altLang="zh-CN" sz="2400" b="1" dirty="0" smtClean="0">
                <a:ea typeface="宋体" pitchFamily="2" charset="-122"/>
              </a:rPr>
              <a:t>float</a:t>
            </a:r>
            <a:r>
              <a:rPr lang="zh-CN" altLang="en-US" sz="2400" b="1" dirty="0" smtClean="0">
                <a:ea typeface="宋体" pitchFamily="2" charset="-122"/>
              </a:rPr>
              <a:t>）和双精度型（</a:t>
            </a:r>
            <a:r>
              <a:rPr lang="en-US" altLang="zh-CN" sz="2400" b="1" dirty="0" smtClean="0">
                <a:ea typeface="宋体" pitchFamily="2" charset="-122"/>
              </a:rPr>
              <a:t>double</a:t>
            </a:r>
            <a:r>
              <a:rPr lang="zh-CN" altLang="en-US" sz="2400" b="1" dirty="0" smtClean="0">
                <a:ea typeface="宋体" pitchFamily="2" charset="-122"/>
              </a:rPr>
              <a:t>）两种。</a:t>
            </a:r>
          </a:p>
          <a:p>
            <a:pPr>
              <a:defRPr/>
            </a:pPr>
            <a:r>
              <a:rPr lang="en-US" altLang="zh-CN" sz="2400" b="1" dirty="0" smtClean="0">
                <a:ea typeface="宋体" pitchFamily="2" charset="-122"/>
              </a:rPr>
              <a:t>float</a:t>
            </a:r>
            <a:r>
              <a:rPr lang="zh-CN" altLang="en-US" sz="2400" b="1" dirty="0" smtClean="0">
                <a:ea typeface="宋体" pitchFamily="2" charset="-122"/>
              </a:rPr>
              <a:t>型数据占用</a:t>
            </a:r>
            <a:r>
              <a:rPr lang="en-US" altLang="zh-CN" sz="2400" b="1" dirty="0" smtClean="0">
                <a:ea typeface="宋体" pitchFamily="2" charset="-122"/>
              </a:rPr>
              <a:t>4</a:t>
            </a:r>
            <a:r>
              <a:rPr lang="zh-CN" altLang="en-US" sz="2400" b="1" dirty="0" smtClean="0">
                <a:ea typeface="宋体" pitchFamily="2" charset="-122"/>
              </a:rPr>
              <a:t>个字节（</a:t>
            </a:r>
            <a:r>
              <a:rPr lang="en-US" altLang="zh-CN" sz="2400" b="1" dirty="0" smtClean="0">
                <a:ea typeface="宋体" pitchFamily="2" charset="-122"/>
              </a:rPr>
              <a:t>32bits</a:t>
            </a:r>
            <a:r>
              <a:rPr lang="zh-CN" altLang="en-US" sz="2400" b="1" dirty="0" smtClean="0">
                <a:ea typeface="宋体" pitchFamily="2" charset="-122"/>
              </a:rPr>
              <a:t>）存储单元，提供的有效数字是</a:t>
            </a:r>
            <a:r>
              <a:rPr lang="en-US" altLang="zh-CN" sz="2400" b="1" dirty="0" smtClean="0">
                <a:ea typeface="宋体" pitchFamily="2" charset="-122"/>
              </a:rPr>
              <a:t>6</a:t>
            </a:r>
            <a:r>
              <a:rPr lang="zh-CN" altLang="en-US" sz="2400" b="1" dirty="0" smtClean="0">
                <a:ea typeface="宋体" pitchFamily="2" charset="-122"/>
              </a:rPr>
              <a:t>～</a:t>
            </a:r>
            <a:r>
              <a:rPr lang="en-US" altLang="zh-CN" sz="2400" b="1" dirty="0" smtClean="0">
                <a:ea typeface="宋体" pitchFamily="2" charset="-122"/>
              </a:rPr>
              <a:t>7</a:t>
            </a:r>
            <a:r>
              <a:rPr lang="zh-CN" altLang="en-US" sz="2400" b="1" dirty="0" smtClean="0">
                <a:ea typeface="宋体" pitchFamily="2" charset="-122"/>
              </a:rPr>
              <a:t>位；</a:t>
            </a:r>
          </a:p>
          <a:p>
            <a:pPr>
              <a:defRPr/>
            </a:pPr>
            <a:r>
              <a:rPr lang="en-US" altLang="zh-CN" sz="2400" b="1" dirty="0" smtClean="0">
                <a:ea typeface="宋体" pitchFamily="2" charset="-122"/>
              </a:rPr>
              <a:t>double</a:t>
            </a:r>
            <a:r>
              <a:rPr lang="zh-CN" altLang="en-US" sz="2400" b="1" dirty="0" smtClean="0">
                <a:ea typeface="宋体" pitchFamily="2" charset="-122"/>
              </a:rPr>
              <a:t>型数据占用</a:t>
            </a:r>
            <a:r>
              <a:rPr lang="en-US" altLang="zh-CN" sz="2400" b="1" dirty="0" smtClean="0">
                <a:ea typeface="宋体" pitchFamily="2" charset="-122"/>
              </a:rPr>
              <a:t>8</a:t>
            </a:r>
            <a:r>
              <a:rPr lang="zh-CN" altLang="en-US" sz="2400" b="1" dirty="0" smtClean="0">
                <a:ea typeface="宋体" pitchFamily="2" charset="-122"/>
              </a:rPr>
              <a:t>个字节（</a:t>
            </a:r>
            <a:r>
              <a:rPr lang="en-US" altLang="zh-CN" sz="2400" b="1" dirty="0" smtClean="0">
                <a:ea typeface="宋体" pitchFamily="2" charset="-122"/>
              </a:rPr>
              <a:t>64bits</a:t>
            </a:r>
            <a:r>
              <a:rPr lang="zh-CN" altLang="en-US" sz="2400" b="1" dirty="0" smtClean="0">
                <a:ea typeface="宋体" pitchFamily="2" charset="-122"/>
              </a:rPr>
              <a:t>）存储单元，提供的有效数字是</a:t>
            </a:r>
            <a:r>
              <a:rPr lang="en-US" altLang="zh-CN" sz="2400" b="1" dirty="0" smtClean="0">
                <a:ea typeface="宋体" pitchFamily="2" charset="-122"/>
              </a:rPr>
              <a:t>15~16</a:t>
            </a:r>
            <a:r>
              <a:rPr lang="zh-CN" altLang="en-US" sz="2400" b="1" dirty="0" smtClean="0">
                <a:ea typeface="宋体" pitchFamily="2" charset="-122"/>
              </a:rPr>
              <a:t>位。</a:t>
            </a:r>
            <a:r>
              <a:rPr lang="zh-CN" altLang="en-US" dirty="0" smtClean="0">
                <a:ea typeface="宋体" pitchFamily="2" charset="-122"/>
              </a:rPr>
              <a:t> </a:t>
            </a:r>
          </a:p>
        </p:txBody>
      </p:sp>
    </p:spTree>
  </p:cSld>
  <p:clrMapOvr>
    <a:masterClrMapping/>
  </p:clrMapOvr>
  <p:timing>
    <p:tnLst>
      <p:par>
        <p:cTn id="1" dur="indefinite" restart="never" nodeType="tmRoot"/>
      </p:par>
    </p:tnLst>
    <p:bldLst>
      <p:bldP spid="1085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3.3.23</a:t>
            </a:r>
            <a:r>
              <a:rPr lang="zh-CN" altLang="en-US" smtClean="0">
                <a:ea typeface="宋体" pitchFamily="2" charset="-122"/>
              </a:rPr>
              <a:t>浮点型数据表示</a:t>
            </a:r>
            <a:endParaRPr lang="en-US" altLang="zh-CN" dirty="0">
              <a:ea typeface="宋体" pitchFamily="2" charset="-122"/>
            </a:endParaRPr>
          </a:p>
        </p:txBody>
      </p:sp>
      <p:sp>
        <p:nvSpPr>
          <p:cNvPr id="3686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500034" y="1071546"/>
            <a:ext cx="8358246" cy="5429287"/>
          </a:xfrm>
        </p:spPr>
        <p:style>
          <a:lnRef idx="0">
            <a:scrgbClr r="0" g="0" b="0"/>
          </a:lnRef>
          <a:fillRef idx="1003">
            <a:schemeClr val="dk2"/>
          </a:fillRef>
          <a:effectRef idx="0">
            <a:scrgbClr r="0" g="0" b="0"/>
          </a:effectRef>
          <a:fontRef idx="major"/>
        </p:style>
        <p:txBody>
          <a:bodyPr/>
          <a:lstStyle/>
          <a:p>
            <a:pPr eaLnBrk="1" hangingPunct="1">
              <a:defRPr/>
            </a:pPr>
            <a:r>
              <a:rPr lang="zh-CN" altLang="en-US" sz="2300" dirty="0" smtClean="0">
                <a:ea typeface="宋体" pitchFamily="2" charset="-122"/>
              </a:rPr>
              <a:t>在计算机中表示整数比较简单，但表示带有小数点的数据却稍微麻烦了一些。如何确定小数点的位置呢？通常有两种方法：</a:t>
            </a:r>
            <a:endParaRPr lang="en-US" altLang="zh-CN" sz="2300" dirty="0" smtClean="0">
              <a:ea typeface="宋体" pitchFamily="2" charset="-122"/>
            </a:endParaRPr>
          </a:p>
          <a:p>
            <a:pPr eaLnBrk="1" hangingPunct="1">
              <a:defRPr/>
            </a:pPr>
            <a:r>
              <a:rPr lang="zh-CN" altLang="en-US" sz="2300" dirty="0" smtClean="0">
                <a:ea typeface="宋体" pitchFamily="2" charset="-122"/>
              </a:rPr>
              <a:t>一种是规定小数点位置固定不变，称为定点数。</a:t>
            </a:r>
            <a:endParaRPr lang="en-US" altLang="zh-CN" sz="2300" dirty="0" smtClean="0">
              <a:ea typeface="宋体" pitchFamily="2" charset="-122"/>
            </a:endParaRPr>
          </a:p>
          <a:p>
            <a:pPr eaLnBrk="1" hangingPunct="1">
              <a:defRPr/>
            </a:pPr>
            <a:r>
              <a:rPr lang="zh-CN" altLang="en-US" sz="2300" dirty="0" smtClean="0">
                <a:ea typeface="宋体" pitchFamily="2" charset="-122"/>
              </a:rPr>
              <a:t>另一种是小数点的位置不固定，可以浮动，称为浮点数。</a:t>
            </a:r>
            <a:endParaRPr lang="en-US" altLang="zh-CN" sz="2300" dirty="0" smtClean="0">
              <a:ea typeface="宋体" pitchFamily="2" charset="-122"/>
            </a:endParaRPr>
          </a:p>
          <a:p>
            <a:pPr eaLnBrk="1" hangingPunct="1">
              <a:defRPr/>
            </a:pPr>
            <a:r>
              <a:rPr lang="zh-CN" altLang="en-US" sz="2300" dirty="0" smtClean="0">
                <a:ea typeface="宋体" pitchFamily="2" charset="-122"/>
              </a:rPr>
              <a:t>在计算机中，通常是用定点数来表示整数和纯小数，分别称为定点整数和定点小数。对于既有整数部分、又有小数部分的数，一般用浮点数表示。这种表达方式利用科学计数法来表达实数，即用一个尾数（</a:t>
            </a:r>
            <a:r>
              <a:rPr lang="en-US" altLang="zh-CN" sz="2300" dirty="0" smtClean="0">
                <a:ea typeface="宋体" pitchFamily="2" charset="-122"/>
              </a:rPr>
              <a:t>Mantissa</a:t>
            </a:r>
            <a:r>
              <a:rPr lang="zh-CN" altLang="en-US" sz="2300" dirty="0" smtClean="0">
                <a:ea typeface="宋体" pitchFamily="2" charset="-122"/>
              </a:rPr>
              <a:t>），一个基数（</a:t>
            </a:r>
            <a:r>
              <a:rPr lang="en-US" altLang="zh-CN" sz="2300" dirty="0" smtClean="0">
                <a:ea typeface="宋体" pitchFamily="2" charset="-122"/>
              </a:rPr>
              <a:t>Base</a:t>
            </a:r>
            <a:r>
              <a:rPr lang="zh-CN" altLang="en-US" sz="2300" dirty="0" smtClean="0">
                <a:ea typeface="宋体" pitchFamily="2" charset="-122"/>
              </a:rPr>
              <a:t>），一个指数（</a:t>
            </a:r>
            <a:r>
              <a:rPr lang="en-US" altLang="zh-CN" sz="2300" dirty="0" smtClean="0">
                <a:ea typeface="宋体" pitchFamily="2" charset="-122"/>
              </a:rPr>
              <a:t>Exponent</a:t>
            </a:r>
            <a:r>
              <a:rPr lang="zh-CN" altLang="en-US" sz="2300" dirty="0" smtClean="0">
                <a:ea typeface="宋体" pitchFamily="2" charset="-122"/>
              </a:rPr>
              <a:t>）以及一个表示正负的符号来表达实数。</a:t>
            </a:r>
            <a:endParaRPr lang="en-US" altLang="zh-CN" sz="2300" dirty="0" smtClean="0">
              <a:ea typeface="宋体" pitchFamily="2" charset="-122"/>
            </a:endParaRPr>
          </a:p>
          <a:p>
            <a:pPr eaLnBrk="1" hangingPunct="1">
              <a:defRPr/>
            </a:pPr>
            <a:r>
              <a:rPr lang="zh-CN" altLang="en-US" sz="2300" dirty="0" smtClean="0">
                <a:ea typeface="宋体" pitchFamily="2" charset="-122"/>
              </a:rPr>
              <a:t>比如</a:t>
            </a:r>
            <a:r>
              <a:rPr lang="en-US" altLang="zh-CN" sz="2300" dirty="0" smtClean="0">
                <a:ea typeface="宋体" pitchFamily="2" charset="-122"/>
              </a:rPr>
              <a:t>123.45 </a:t>
            </a:r>
            <a:r>
              <a:rPr lang="zh-CN" altLang="en-US" sz="2300" dirty="0" smtClean="0">
                <a:ea typeface="宋体" pitchFamily="2" charset="-122"/>
              </a:rPr>
              <a:t>用十进制科学计数法可以表达为</a:t>
            </a:r>
            <a:r>
              <a:rPr lang="en-US" altLang="zh-CN" sz="2300" smtClean="0">
                <a:ea typeface="宋体" pitchFamily="2" charset="-122"/>
              </a:rPr>
              <a:t>1.2345 × 100</a:t>
            </a:r>
            <a:r>
              <a:rPr lang="zh-CN" altLang="en-US" sz="2300" smtClean="0">
                <a:ea typeface="宋体" pitchFamily="2" charset="-122"/>
              </a:rPr>
              <a:t>，</a:t>
            </a:r>
            <a:r>
              <a:rPr lang="zh-CN" altLang="en-US" sz="2300" dirty="0" smtClean="0">
                <a:ea typeface="宋体" pitchFamily="2" charset="-122"/>
              </a:rPr>
              <a:t>用科学计数法表示为</a:t>
            </a:r>
            <a:r>
              <a:rPr lang="en-US" altLang="zh-CN" sz="2300" dirty="0" smtClean="0">
                <a:ea typeface="宋体" pitchFamily="2" charset="-122"/>
              </a:rPr>
              <a:t>1.2345e2</a:t>
            </a:r>
            <a:r>
              <a:rPr lang="zh-CN" altLang="en-US" sz="2300" dirty="0" smtClean="0">
                <a:ea typeface="宋体" pitchFamily="2" charset="-122"/>
              </a:rPr>
              <a:t>。其中 </a:t>
            </a:r>
            <a:r>
              <a:rPr lang="en-US" altLang="zh-CN" sz="2300" dirty="0" smtClean="0">
                <a:ea typeface="宋体" pitchFamily="2" charset="-122"/>
              </a:rPr>
              <a:t>1.2345 </a:t>
            </a:r>
            <a:r>
              <a:rPr lang="zh-CN" altLang="en-US" sz="2300" dirty="0" smtClean="0">
                <a:ea typeface="宋体" pitchFamily="2" charset="-122"/>
              </a:rPr>
              <a:t>为尾数，</a:t>
            </a:r>
            <a:r>
              <a:rPr lang="en-US" altLang="zh-CN" sz="2300" dirty="0" smtClean="0">
                <a:ea typeface="宋体" pitchFamily="2" charset="-122"/>
              </a:rPr>
              <a:t>10 </a:t>
            </a:r>
            <a:r>
              <a:rPr lang="zh-CN" altLang="en-US" sz="2300" dirty="0" smtClean="0">
                <a:ea typeface="宋体" pitchFamily="2" charset="-122"/>
              </a:rPr>
              <a:t>为基数，</a:t>
            </a:r>
            <a:r>
              <a:rPr lang="en-US" altLang="zh-CN" sz="2300" dirty="0" smtClean="0">
                <a:ea typeface="宋体" pitchFamily="2" charset="-122"/>
              </a:rPr>
              <a:t>2 </a:t>
            </a:r>
            <a:r>
              <a:rPr lang="zh-CN" altLang="en-US" sz="2300" dirty="0" smtClean="0">
                <a:ea typeface="宋体" pitchFamily="2" charset="-122"/>
              </a:rPr>
              <a:t>为指数。浮点数利用指数达到了浮动小数点的效果，从而可以灵活地表达更大范围的实数。</a:t>
            </a:r>
          </a:p>
        </p:txBody>
      </p:sp>
    </p:spTree>
  </p:cSld>
  <p:clrMapOvr>
    <a:masterClrMapping/>
  </p:clrMapOvr>
  <p:timing>
    <p:tnLst>
      <p:par>
        <p:cTn id="1" dur="indefinite" restart="never" nodeType="tmRoot"/>
      </p:par>
    </p:tnLst>
    <p:bldLst>
      <p:bldP spid="1085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3.3.24</a:t>
            </a:r>
            <a:r>
              <a:rPr lang="zh-CN" altLang="en-US" smtClean="0">
                <a:ea typeface="宋体" pitchFamily="2" charset="-122"/>
              </a:rPr>
              <a:t>浮点型数据</a:t>
            </a:r>
            <a:r>
              <a:rPr lang="en-US" altLang="zh-CN" smtClean="0">
                <a:ea typeface="宋体" pitchFamily="2" charset="-122"/>
              </a:rPr>
              <a:t>-</a:t>
            </a:r>
            <a:r>
              <a:rPr lang="zh-CN" altLang="en-US" smtClean="0">
                <a:ea typeface="宋体" pitchFamily="2" charset="-122"/>
              </a:rPr>
              <a:t>三角形</a:t>
            </a:r>
            <a:endParaRPr lang="en-US" altLang="zh-CN" dirty="0">
              <a:ea typeface="宋体" pitchFamily="2" charset="-122"/>
            </a:endParaRPr>
          </a:p>
        </p:txBody>
      </p:sp>
      <p:sp>
        <p:nvSpPr>
          <p:cNvPr id="3789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7"/>
          <p:cNvSpPr>
            <a:spLocks noGrp="1" noChangeArrowheads="1"/>
          </p:cNvSpPr>
          <p:nvPr>
            <p:ph type="body" sz="half" idx="1"/>
          </p:nvPr>
        </p:nvSpPr>
        <p:spPr>
          <a:xfrm>
            <a:off x="357188" y="1143000"/>
            <a:ext cx="8001000" cy="714375"/>
          </a:xfrm>
        </p:spPr>
        <p:txBody>
          <a:bodyPr/>
          <a:lstStyle/>
          <a:p>
            <a:pPr>
              <a:buFont typeface="Wingdings" pitchFamily="2" charset="2"/>
              <a:buNone/>
              <a:defRPr/>
            </a:pPr>
            <a:r>
              <a:rPr lang="zh-CN" altLang="zh-CN" smtClean="0">
                <a:ea typeface="宋体" pitchFamily="2" charset="-122"/>
              </a:rPr>
              <a:t>给出三角形的三边长，求三角形面积。</a:t>
            </a:r>
            <a:endParaRPr lang="en-US" altLang="zh-CN" smtClean="0">
              <a:ea typeface="宋体" pitchFamily="2" charset="-122"/>
            </a:endParaRPr>
          </a:p>
        </p:txBody>
      </p:sp>
      <p:sp>
        <p:nvSpPr>
          <p:cNvPr id="6" name="Rectangle 7"/>
          <p:cNvSpPr txBox="1">
            <a:spLocks noChangeArrowheads="1"/>
          </p:cNvSpPr>
          <p:nvPr/>
        </p:nvSpPr>
        <p:spPr bwMode="auto">
          <a:xfrm>
            <a:off x="428625" y="1857375"/>
            <a:ext cx="7715250" cy="4429125"/>
          </a:xfrm>
          <a:prstGeom prst="rect">
            <a:avLst/>
          </a:prstGeom>
          <a:ln w="9525">
            <a:noFill/>
            <a:miter lim="800000"/>
            <a:headEnd/>
            <a:tailEnd/>
          </a:ln>
          <a:effectLst/>
        </p:spPr>
        <p:style>
          <a:lnRef idx="0">
            <a:scrgbClr r="0" g="0" b="0"/>
          </a:lnRef>
          <a:fillRef idx="1003">
            <a:schemeClr val="dk2"/>
          </a:fillRef>
          <a:effectRef idx="0">
            <a:scrgbClr r="0" g="0" b="0"/>
          </a:effectRef>
          <a:fontRef idx="major"/>
        </p:style>
        <p:txBody>
          <a:bodyPr/>
          <a:lstStyle/>
          <a:p>
            <a:pPr marL="342900" indent="-342900" eaLnBrk="0" hangingPunct="0">
              <a:spcBef>
                <a:spcPct val="20000"/>
              </a:spcBef>
              <a:buClr>
                <a:schemeClr val="hlink"/>
              </a:buClr>
              <a:buSzPct val="70000"/>
              <a:buFont typeface="Wingdings" pitchFamily="2" charset="2"/>
              <a:buChar char="n"/>
              <a:defRPr/>
            </a:pPr>
            <a:r>
              <a:rPr lang="zh-CN" altLang="zh-CN" sz="3200" kern="0" dirty="0">
                <a:effectLst>
                  <a:outerShdw blurRad="38100" dist="38100" dir="2700000" algn="tl">
                    <a:srgbClr val="000000"/>
                  </a:outerShdw>
                </a:effectLst>
                <a:latin typeface="+mn-lt"/>
                <a:ea typeface="+mn-ea"/>
              </a:rPr>
              <a:t>解题思路：假设给定的三个边符合构成三角形的条件</a:t>
            </a:r>
            <a:endParaRPr lang="en-US" altLang="zh-CN" sz="3200" kern="0" dirty="0">
              <a:effectLst>
                <a:outerShdw blurRad="38100" dist="38100" dir="2700000" algn="tl">
                  <a:srgbClr val="000000"/>
                </a:outerShdw>
              </a:effectLst>
              <a:latin typeface="+mn-lt"/>
              <a:ea typeface="+mn-ea"/>
            </a:endParaRPr>
          </a:p>
          <a:p>
            <a:pPr marL="342900" indent="-342900" eaLnBrk="0" hangingPunct="0">
              <a:spcBef>
                <a:spcPct val="20000"/>
              </a:spcBef>
              <a:buClr>
                <a:schemeClr val="hlink"/>
              </a:buClr>
              <a:buSzPct val="70000"/>
              <a:buFont typeface="Wingdings" pitchFamily="2" charset="2"/>
              <a:buChar char="n"/>
              <a:defRPr/>
            </a:pPr>
            <a:r>
              <a:rPr lang="zh-CN" altLang="zh-CN" sz="3200" kern="0" dirty="0">
                <a:effectLst>
                  <a:outerShdw blurRad="38100" dist="38100" dir="2700000" algn="tl">
                    <a:srgbClr val="000000"/>
                  </a:outerShdw>
                </a:effectLst>
                <a:latin typeface="+mn-lt"/>
                <a:ea typeface="+mn-ea"/>
              </a:rPr>
              <a:t>关键是找到求三角形面积的公式</a:t>
            </a:r>
            <a:endParaRPr lang="en-US" altLang="zh-CN" sz="3200" kern="0" dirty="0">
              <a:effectLst>
                <a:outerShdw blurRad="38100" dist="38100" dir="2700000" algn="tl">
                  <a:srgbClr val="000000"/>
                </a:outerShdw>
              </a:effectLst>
              <a:latin typeface="+mn-lt"/>
              <a:ea typeface="+mn-ea"/>
            </a:endParaRPr>
          </a:p>
          <a:p>
            <a:pPr marL="342900" indent="-342900" eaLnBrk="0" hangingPunct="0">
              <a:spcBef>
                <a:spcPct val="20000"/>
              </a:spcBef>
              <a:buClr>
                <a:schemeClr val="hlink"/>
              </a:buClr>
              <a:buSzPct val="70000"/>
              <a:buFont typeface="Wingdings" pitchFamily="2" charset="2"/>
              <a:buChar char="n"/>
              <a:defRPr/>
            </a:pPr>
            <a:r>
              <a:rPr lang="zh-CN" altLang="zh-CN" sz="3200" kern="0" dirty="0">
                <a:effectLst>
                  <a:outerShdw blurRad="38100" dist="38100" dir="2700000" algn="tl">
                    <a:srgbClr val="000000"/>
                  </a:outerShdw>
                </a:effectLst>
                <a:latin typeface="+mn-lt"/>
                <a:ea typeface="+mn-ea"/>
              </a:rPr>
              <a:t>公式为：</a:t>
            </a:r>
            <a:r>
              <a:rPr lang="en-US" sz="3200" dirty="0"/>
              <a:t>S*S=[p(p-a)(p-b)(p-c)]</a:t>
            </a:r>
            <a:endParaRPr lang="en-US" altLang="zh-CN" sz="3200" kern="0" dirty="0">
              <a:effectLst>
                <a:outerShdw blurRad="38100" dist="38100" dir="2700000" algn="tl">
                  <a:srgbClr val="000000"/>
                </a:outerShdw>
              </a:effectLst>
              <a:latin typeface="+mn-lt"/>
              <a:ea typeface="+mn-ea"/>
            </a:endParaRPr>
          </a:p>
          <a:p>
            <a:pPr marL="342900" indent="-342900" eaLnBrk="0" hangingPunct="0">
              <a:spcBef>
                <a:spcPct val="20000"/>
              </a:spcBef>
              <a:buClr>
                <a:schemeClr val="hlink"/>
              </a:buClr>
              <a:buSzPct val="70000"/>
              <a:buFont typeface="Wingdings" pitchFamily="2" charset="2"/>
              <a:buNone/>
              <a:defRPr/>
            </a:pPr>
            <a:endParaRPr lang="en-US" altLang="zh-CN" sz="3200" kern="0" dirty="0">
              <a:effectLst>
                <a:outerShdw blurRad="38100" dist="38100" dir="2700000" algn="tl">
                  <a:srgbClr val="000000"/>
                </a:outerShdw>
              </a:effectLst>
              <a:latin typeface="+mn-lt"/>
              <a:ea typeface="+mn-ea"/>
            </a:endParaRPr>
          </a:p>
          <a:p>
            <a:pPr marL="342900" indent="-342900" eaLnBrk="0" hangingPunct="0">
              <a:spcBef>
                <a:spcPct val="20000"/>
              </a:spcBef>
              <a:buClr>
                <a:schemeClr val="hlink"/>
              </a:buClr>
              <a:buSzPct val="70000"/>
              <a:buFont typeface="Wingdings" pitchFamily="2" charset="2"/>
              <a:buNone/>
              <a:defRPr/>
            </a:pPr>
            <a:r>
              <a:rPr lang="zh-CN" altLang="zh-CN" sz="3200" kern="0" dirty="0" smtClean="0">
                <a:effectLst>
                  <a:outerShdw blurRad="38100" dist="38100" dir="2700000" algn="tl">
                    <a:srgbClr val="000000"/>
                  </a:outerShdw>
                </a:effectLst>
                <a:latin typeface="+mn-lt"/>
                <a:ea typeface="+mn-ea"/>
              </a:rPr>
              <a:t>其中</a:t>
            </a:r>
            <a:r>
              <a:rPr lang="en-US" altLang="zh-CN" sz="3200" kern="0" dirty="0" smtClean="0">
                <a:effectLst>
                  <a:outerShdw blurRad="38100" dist="38100" dir="2700000" algn="tl">
                    <a:srgbClr val="000000"/>
                  </a:outerShdw>
                </a:effectLst>
                <a:latin typeface="+mn-lt"/>
                <a:ea typeface="+mn-ea"/>
              </a:rPr>
              <a:t>p=(</a:t>
            </a:r>
            <a:r>
              <a:rPr lang="en-US" altLang="zh-CN" sz="3200" kern="0" dirty="0" err="1">
                <a:effectLst>
                  <a:outerShdw blurRad="38100" dist="38100" dir="2700000" algn="tl">
                    <a:srgbClr val="000000"/>
                  </a:outerShdw>
                </a:effectLst>
                <a:latin typeface="+mn-lt"/>
                <a:ea typeface="+mn-ea"/>
              </a:rPr>
              <a:t>a+b+c</a:t>
            </a:r>
            <a:r>
              <a:rPr lang="en-US" altLang="zh-CN" sz="3200" kern="0" dirty="0">
                <a:effectLst>
                  <a:outerShdw blurRad="38100" dist="38100" dir="2700000" algn="tl">
                    <a:srgbClr val="000000"/>
                  </a:outerShdw>
                </a:effectLst>
                <a:latin typeface="+mn-lt"/>
                <a:ea typeface="+mn-ea"/>
              </a:rPr>
              <a:t>)/2</a:t>
            </a:r>
          </a:p>
        </p:txBody>
      </p:sp>
    </p:spTree>
  </p:cSld>
  <p:clrMapOvr>
    <a:masterClrMapping/>
  </p:clrMapOvr>
  <p:timing>
    <p:tnLst>
      <p:par>
        <p:cTn id="1" dur="indefinite" restart="never" nodeType="tmRoot"/>
      </p:par>
    </p:tnLst>
    <p:bldLst>
      <p:bldP spid="1085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3.3.24</a:t>
            </a:r>
            <a:r>
              <a:rPr lang="zh-CN" altLang="en-US" smtClean="0">
                <a:ea typeface="宋体" pitchFamily="2" charset="-122"/>
              </a:rPr>
              <a:t>浮点型数据</a:t>
            </a:r>
            <a:r>
              <a:rPr lang="en-US" altLang="zh-CN" smtClean="0">
                <a:ea typeface="宋体" pitchFamily="2" charset="-122"/>
              </a:rPr>
              <a:t>-</a:t>
            </a:r>
            <a:r>
              <a:rPr lang="zh-CN" altLang="en-US" smtClean="0">
                <a:ea typeface="宋体" pitchFamily="2" charset="-122"/>
              </a:rPr>
              <a:t>案例代码</a:t>
            </a:r>
            <a:endParaRPr lang="en-US" altLang="zh-CN" dirty="0">
              <a:ea typeface="宋体" pitchFamily="2" charset="-122"/>
            </a:endParaRPr>
          </a:p>
        </p:txBody>
      </p:sp>
      <p:sp>
        <p:nvSpPr>
          <p:cNvPr id="3891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7"/>
          <p:cNvSpPr>
            <a:spLocks noGrp="1" noChangeArrowheads="1"/>
          </p:cNvSpPr>
          <p:nvPr>
            <p:ph type="body" sz="half" idx="1"/>
          </p:nvPr>
        </p:nvSpPr>
        <p:spPr>
          <a:xfrm>
            <a:off x="642939" y="1143001"/>
            <a:ext cx="7786714" cy="5286396"/>
          </a:xfrm>
        </p:spPr>
        <p:style>
          <a:lnRef idx="0">
            <a:scrgbClr r="0" g="0" b="0"/>
          </a:lnRef>
          <a:fillRef idx="1003">
            <a:schemeClr val="dk2"/>
          </a:fillRef>
          <a:effectRef idx="0">
            <a:scrgbClr r="0" g="0" b="0"/>
          </a:effectRef>
          <a:fontRef idx="major"/>
        </p:style>
        <p:txBody>
          <a:bodyPr/>
          <a:lstStyle/>
          <a:p>
            <a:pPr>
              <a:lnSpc>
                <a:spcPts val="3100"/>
              </a:lnSpc>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#include &lt;math.h&gt;</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int main ( )</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 double a,b,c,s,area; </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   a=3.67;  b=5.43; c=6.21;                            </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   s=(a+b+c)/2;	                      </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   area=sqrt(s*(s-a)*(s-b)*(s-c));   printf("a=%f\tb=%f\t%f\n",a,b,c);     </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   printf("area=%f\n",area);                </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a:lnSpc>
                <a:spcPts val="3100"/>
              </a:lnSpc>
              <a:buFont typeface="Wingdings" pitchFamily="2" charset="2"/>
              <a:buNone/>
              <a:defRPr/>
            </a:pPr>
            <a:r>
              <a:rPr lang="en-US" altLang="zh-CN" sz="2800" smtClean="0">
                <a:ea typeface="宋体" pitchFamily="2" charset="-122"/>
              </a:rPr>
              <a:t> }</a:t>
            </a:r>
          </a:p>
        </p:txBody>
      </p:sp>
    </p:spTree>
  </p:cSld>
  <p:clrMapOvr>
    <a:masterClrMapping/>
  </p:clrMapOvr>
  <p:timing>
    <p:tnLst>
      <p:par>
        <p:cTn id="1" dur="indefinite" restart="never" nodeType="tmRoot"/>
      </p:par>
    </p:tnLst>
    <p:bldLst>
      <p:bldP spid="1085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3.3.25</a:t>
            </a:r>
            <a:r>
              <a:rPr lang="zh-CN" altLang="en-US" smtClean="0">
                <a:ea typeface="宋体" pitchFamily="2" charset="-122"/>
              </a:rPr>
              <a:t>字符</a:t>
            </a:r>
            <a:r>
              <a:rPr lang="zh-CN" altLang="en-US" dirty="0" smtClean="0">
                <a:ea typeface="宋体" pitchFamily="2" charset="-122"/>
              </a:rPr>
              <a:t>常量</a:t>
            </a:r>
            <a:endParaRPr lang="en-US" altLang="zh-CN" dirty="0">
              <a:ea typeface="宋体" pitchFamily="2" charset="-122"/>
            </a:endParaRPr>
          </a:p>
        </p:txBody>
      </p:sp>
      <p:sp>
        <p:nvSpPr>
          <p:cNvPr id="4096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2"/>
          <p:cNvSpPr>
            <a:spLocks noChangeArrowheads="1"/>
          </p:cNvSpPr>
          <p:nvPr/>
        </p:nvSpPr>
        <p:spPr bwMode="auto">
          <a:xfrm>
            <a:off x="214313" y="1143000"/>
            <a:ext cx="8715375" cy="928688"/>
          </a:xfrm>
          <a:prstGeom prst="rect">
            <a:avLst/>
          </a:prstGeom>
          <a:noFill/>
          <a:ln w="9525">
            <a:noFill/>
            <a:miter lim="800000"/>
            <a:headEnd/>
            <a:tailEnd/>
          </a:ln>
        </p:spPr>
        <p:txBody>
          <a:bodyPr/>
          <a:lstStyle/>
          <a:p>
            <a:pPr marL="742950" lvl="1" indent="-285750">
              <a:spcBef>
                <a:spcPct val="20000"/>
              </a:spcBef>
              <a:buFont typeface="Wingdings" pitchFamily="2" charset="2"/>
              <a:buChar char="&amp;"/>
            </a:pPr>
            <a:r>
              <a:rPr lang="zh-CN" altLang="en-US" sz="2800">
                <a:latin typeface="隶书" pitchFamily="49" charset="-122"/>
              </a:rPr>
              <a:t>字符常量</a:t>
            </a:r>
          </a:p>
          <a:p>
            <a:pPr marL="1143000" lvl="2" indent="-228600">
              <a:spcBef>
                <a:spcPct val="20000"/>
              </a:spcBef>
              <a:buFontTx/>
              <a:buChar char="•"/>
            </a:pPr>
            <a:r>
              <a:rPr lang="zh-CN" altLang="en-US" sz="2400">
                <a:latin typeface="隶书" pitchFamily="49" charset="-122"/>
              </a:rPr>
              <a:t>定义</a:t>
            </a:r>
            <a:r>
              <a:rPr lang="en-US" altLang="zh-CN" sz="2400">
                <a:latin typeface="隶书" pitchFamily="49" charset="-122"/>
              </a:rPr>
              <a:t>:</a:t>
            </a:r>
            <a:r>
              <a:rPr lang="zh-CN" altLang="en-US" sz="2400">
                <a:latin typeface="隶书" pitchFamily="49" charset="-122"/>
              </a:rPr>
              <a:t>用单引号括起来的单个普通字符或</a:t>
            </a:r>
            <a:r>
              <a:rPr lang="zh-CN" altLang="zh-CN" sz="2400">
                <a:latin typeface="隶书" pitchFamily="49" charset="-122"/>
              </a:rPr>
              <a:t>转义字符</a:t>
            </a:r>
            <a:r>
              <a:rPr lang="en-US" altLang="zh-CN" sz="2400"/>
              <a:t>.</a:t>
            </a:r>
            <a:r>
              <a:rPr lang="en-US" altLang="zh-CN" sz="2400">
                <a:latin typeface="隶书" pitchFamily="49" charset="-122"/>
              </a:rPr>
              <a:t> </a:t>
            </a:r>
          </a:p>
        </p:txBody>
      </p:sp>
      <p:sp>
        <p:nvSpPr>
          <p:cNvPr id="6" name="Rectangle 3"/>
          <p:cNvSpPr>
            <a:spLocks noChangeArrowheads="1"/>
          </p:cNvSpPr>
          <p:nvPr/>
        </p:nvSpPr>
        <p:spPr bwMode="auto">
          <a:xfrm>
            <a:off x="142875" y="2071688"/>
            <a:ext cx="8731250" cy="428625"/>
          </a:xfrm>
          <a:prstGeom prst="rect">
            <a:avLst/>
          </a:prstGeom>
          <a:noFill/>
          <a:ln w="9525">
            <a:noFill/>
            <a:miter lim="800000"/>
            <a:headEnd/>
            <a:tailEnd/>
          </a:ln>
        </p:spPr>
        <p:txBody>
          <a:bodyPr/>
          <a:lstStyle/>
          <a:p>
            <a:pPr marL="1143000" lvl="2" indent="-228600">
              <a:spcBef>
                <a:spcPct val="20000"/>
              </a:spcBef>
              <a:buFontTx/>
              <a:buChar char="•"/>
            </a:pPr>
            <a:r>
              <a:rPr lang="zh-CN" altLang="en-US" sz="2400">
                <a:latin typeface="隶书" pitchFamily="49" charset="-122"/>
              </a:rPr>
              <a:t>字符常量的值：该字符的</a:t>
            </a:r>
            <a:r>
              <a:rPr lang="en-US" altLang="zh-CN" sz="2400">
                <a:latin typeface="隶书" pitchFamily="49" charset="-122"/>
              </a:rPr>
              <a:t>ASCII</a:t>
            </a:r>
            <a:r>
              <a:rPr lang="zh-CN" altLang="zh-CN" sz="2400">
                <a:latin typeface="隶书" pitchFamily="49" charset="-122"/>
              </a:rPr>
              <a:t>码</a:t>
            </a:r>
            <a:r>
              <a:rPr lang="zh-CN" altLang="en-US" sz="2400">
                <a:latin typeface="隶书" pitchFamily="49" charset="-122"/>
              </a:rPr>
              <a:t>值</a:t>
            </a:r>
          </a:p>
        </p:txBody>
      </p:sp>
      <p:grpSp>
        <p:nvGrpSpPr>
          <p:cNvPr id="2" name="Group 4"/>
          <p:cNvGrpSpPr>
            <a:grpSpLocks/>
          </p:cNvGrpSpPr>
          <p:nvPr/>
        </p:nvGrpSpPr>
        <p:grpSpPr bwMode="auto">
          <a:xfrm>
            <a:off x="214313" y="3214688"/>
            <a:ext cx="8715375" cy="2867025"/>
            <a:chOff x="280" y="2508"/>
            <a:chExt cx="5458" cy="2075"/>
          </a:xfrm>
        </p:grpSpPr>
        <p:sp>
          <p:nvSpPr>
            <p:cNvPr id="43018" name="Oval 5">
              <a:hlinkClick r:id="rId3" action="ppaction://hlinksldjump" highlightClick="1"/>
            </p:cNvPr>
            <p:cNvSpPr>
              <a:spLocks noChangeArrowheads="1"/>
            </p:cNvSpPr>
            <p:nvPr/>
          </p:nvSpPr>
          <p:spPr bwMode="auto">
            <a:xfrm>
              <a:off x="794" y="3612"/>
              <a:ext cx="336" cy="240"/>
            </a:xfrm>
            <a:prstGeom prst="ellipse">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pPr algn="ctr">
                <a:defRPr/>
              </a:pPr>
              <a:r>
                <a:rPr kumimoji="1" lang="en-US" altLang="zh-CN" sz="2400">
                  <a:latin typeface="Times New Roman" pitchFamily="18" charset="0"/>
                </a:rPr>
                <a:t>&lt;</a:t>
              </a:r>
            </a:p>
          </p:txBody>
        </p:sp>
        <p:sp>
          <p:nvSpPr>
            <p:cNvPr id="43058" name="Rectangle 7"/>
            <p:cNvSpPr>
              <a:spLocks noChangeArrowheads="1"/>
            </p:cNvSpPr>
            <p:nvPr/>
          </p:nvSpPr>
          <p:spPr bwMode="auto">
            <a:xfrm>
              <a:off x="280" y="2508"/>
              <a:ext cx="5458" cy="207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defRPr/>
              </a:pPr>
              <a:endParaRPr kumimoji="1" lang="zh-CN" altLang="zh-CN" sz="4000">
                <a:latin typeface="Times New Roman" pitchFamily="18" charset="0"/>
              </a:endParaRPr>
            </a:p>
          </p:txBody>
        </p:sp>
        <p:grpSp>
          <p:nvGrpSpPr>
            <p:cNvPr id="40972" name="Group 9"/>
            <p:cNvGrpSpPr>
              <a:grpSpLocks/>
            </p:cNvGrpSpPr>
            <p:nvPr/>
          </p:nvGrpSpPr>
          <p:grpSpPr bwMode="auto">
            <a:xfrm>
              <a:off x="479" y="2564"/>
              <a:ext cx="5097" cy="2019"/>
              <a:chOff x="333" y="1928"/>
              <a:chExt cx="5097" cy="2019"/>
            </a:xfrm>
          </p:grpSpPr>
          <p:sp>
            <p:nvSpPr>
              <p:cNvPr id="43030" name="Text Box 10"/>
              <p:cNvSpPr txBox="1">
                <a:spLocks noChangeArrowheads="1"/>
              </p:cNvSpPr>
              <p:nvPr/>
            </p:nvSpPr>
            <p:spPr bwMode="auto">
              <a:xfrm>
                <a:off x="333" y="1928"/>
                <a:ext cx="751"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转义字符</a:t>
                </a:r>
                <a:endParaRPr kumimoji="1" lang="zh-CN" altLang="en-US" sz="4000">
                  <a:latin typeface="Times New Roman" pitchFamily="18" charset="0"/>
                </a:endParaRPr>
              </a:p>
            </p:txBody>
          </p:sp>
          <p:sp>
            <p:nvSpPr>
              <p:cNvPr id="43031" name="Text Box 11"/>
              <p:cNvSpPr txBox="1">
                <a:spLocks noChangeArrowheads="1"/>
              </p:cNvSpPr>
              <p:nvPr/>
            </p:nvSpPr>
            <p:spPr bwMode="auto">
              <a:xfrm>
                <a:off x="1677" y="1928"/>
                <a:ext cx="431"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含义</a:t>
                </a:r>
                <a:endParaRPr kumimoji="1" lang="zh-CN" altLang="en-US" sz="4000">
                  <a:latin typeface="Times New Roman" pitchFamily="18" charset="0"/>
                </a:endParaRPr>
              </a:p>
            </p:txBody>
          </p:sp>
          <p:sp>
            <p:nvSpPr>
              <p:cNvPr id="43032" name="Text Box 12"/>
              <p:cNvSpPr txBox="1">
                <a:spLocks noChangeArrowheads="1"/>
              </p:cNvSpPr>
              <p:nvPr/>
            </p:nvSpPr>
            <p:spPr bwMode="auto">
              <a:xfrm>
                <a:off x="419" y="2227"/>
                <a:ext cx="239"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solidFill>
                      <a:srgbClr val="FF0000"/>
                    </a:solidFill>
                    <a:latin typeface="Times New Roman" pitchFamily="18" charset="0"/>
                  </a:rPr>
                  <a:t>\n</a:t>
                </a:r>
                <a:endParaRPr kumimoji="1" lang="en-US" altLang="zh-CN" sz="2000">
                  <a:latin typeface="Times New Roman" pitchFamily="18" charset="0"/>
                </a:endParaRPr>
              </a:p>
            </p:txBody>
          </p:sp>
          <p:sp>
            <p:nvSpPr>
              <p:cNvPr id="43033" name="Text Box 13"/>
              <p:cNvSpPr txBox="1">
                <a:spLocks noChangeArrowheads="1"/>
              </p:cNvSpPr>
              <p:nvPr/>
            </p:nvSpPr>
            <p:spPr bwMode="auto">
              <a:xfrm>
                <a:off x="408" y="2521"/>
                <a:ext cx="241"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latin typeface="Times New Roman" pitchFamily="18" charset="0"/>
                  </a:rPr>
                  <a:t>\v</a:t>
                </a:r>
                <a:endParaRPr kumimoji="1" lang="en-US" altLang="zh-CN" sz="4000">
                  <a:latin typeface="Times New Roman" pitchFamily="18" charset="0"/>
                </a:endParaRPr>
              </a:p>
            </p:txBody>
          </p:sp>
          <p:sp>
            <p:nvSpPr>
              <p:cNvPr id="43034" name="Text Box 14"/>
              <p:cNvSpPr txBox="1">
                <a:spLocks noChangeArrowheads="1"/>
              </p:cNvSpPr>
              <p:nvPr/>
            </p:nvSpPr>
            <p:spPr bwMode="auto">
              <a:xfrm>
                <a:off x="446" y="2815"/>
                <a:ext cx="212" cy="24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latin typeface="Times New Roman" pitchFamily="18" charset="0"/>
                  </a:rPr>
                  <a:t>\r</a:t>
                </a:r>
                <a:endParaRPr kumimoji="1" lang="en-US" altLang="zh-CN" sz="4000">
                  <a:latin typeface="Times New Roman" pitchFamily="18" charset="0"/>
                </a:endParaRPr>
              </a:p>
            </p:txBody>
          </p:sp>
          <p:sp>
            <p:nvSpPr>
              <p:cNvPr id="43035" name="Text Box 15"/>
              <p:cNvSpPr txBox="1">
                <a:spLocks noChangeArrowheads="1"/>
              </p:cNvSpPr>
              <p:nvPr/>
            </p:nvSpPr>
            <p:spPr bwMode="auto">
              <a:xfrm>
                <a:off x="427" y="3109"/>
                <a:ext cx="230"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latin typeface="Times New Roman" pitchFamily="18" charset="0"/>
                  </a:rPr>
                  <a:t>\a</a:t>
                </a:r>
                <a:endParaRPr kumimoji="1" lang="en-US" altLang="zh-CN" sz="4000">
                  <a:latin typeface="Times New Roman" pitchFamily="18" charset="0"/>
                </a:endParaRPr>
              </a:p>
            </p:txBody>
          </p:sp>
          <p:sp>
            <p:nvSpPr>
              <p:cNvPr id="43036" name="Text Box 16"/>
              <p:cNvSpPr txBox="1">
                <a:spLocks noChangeArrowheads="1"/>
              </p:cNvSpPr>
              <p:nvPr/>
            </p:nvSpPr>
            <p:spPr bwMode="auto">
              <a:xfrm>
                <a:off x="446" y="3359"/>
                <a:ext cx="212"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solidFill>
                      <a:srgbClr val="FF0000"/>
                    </a:solidFill>
                    <a:latin typeface="Times New Roman" pitchFamily="18" charset="0"/>
                  </a:rPr>
                  <a:t>\‘</a:t>
                </a:r>
                <a:endParaRPr kumimoji="1" lang="en-US" altLang="zh-CN" sz="4000">
                  <a:latin typeface="Times New Roman" pitchFamily="18" charset="0"/>
                </a:endParaRPr>
              </a:p>
            </p:txBody>
          </p:sp>
          <p:sp>
            <p:nvSpPr>
              <p:cNvPr id="43037" name="Text Box 17"/>
              <p:cNvSpPr txBox="1">
                <a:spLocks noChangeArrowheads="1"/>
              </p:cNvSpPr>
              <p:nvPr/>
            </p:nvSpPr>
            <p:spPr bwMode="auto">
              <a:xfrm>
                <a:off x="419" y="3697"/>
                <a:ext cx="399"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pPr eaLnBrk="0" hangingPunct="0">
                  <a:defRPr/>
                </a:pPr>
                <a:r>
                  <a:rPr kumimoji="1" lang="en-US" altLang="zh-CN" sz="2000">
                    <a:solidFill>
                      <a:srgbClr val="0000FF"/>
                    </a:solidFill>
                    <a:latin typeface="Times New Roman" pitchFamily="18" charset="0"/>
                  </a:rPr>
                  <a:t>\ddd</a:t>
                </a:r>
                <a:endParaRPr kumimoji="1" lang="en-US" altLang="zh-CN" sz="4000">
                  <a:latin typeface="Times New Roman" pitchFamily="18" charset="0"/>
                </a:endParaRPr>
              </a:p>
            </p:txBody>
          </p:sp>
          <p:sp>
            <p:nvSpPr>
              <p:cNvPr id="43038" name="Text Box 18"/>
              <p:cNvSpPr txBox="1">
                <a:spLocks noChangeArrowheads="1"/>
              </p:cNvSpPr>
              <p:nvPr/>
            </p:nvSpPr>
            <p:spPr bwMode="auto">
              <a:xfrm>
                <a:off x="2941" y="2186"/>
                <a:ext cx="204"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solidFill>
                      <a:srgbClr val="FF0000"/>
                    </a:solidFill>
                    <a:latin typeface="Times New Roman" pitchFamily="18" charset="0"/>
                  </a:rPr>
                  <a:t>\t</a:t>
                </a:r>
                <a:endParaRPr kumimoji="1" lang="en-US" altLang="zh-CN" sz="4000">
                  <a:latin typeface="Times New Roman" pitchFamily="18" charset="0"/>
                </a:endParaRPr>
              </a:p>
            </p:txBody>
          </p:sp>
          <p:sp>
            <p:nvSpPr>
              <p:cNvPr id="43039" name="Text Box 19"/>
              <p:cNvSpPr txBox="1">
                <a:spLocks noChangeArrowheads="1"/>
              </p:cNvSpPr>
              <p:nvPr/>
            </p:nvSpPr>
            <p:spPr bwMode="auto">
              <a:xfrm>
                <a:off x="2942" y="2500"/>
                <a:ext cx="240"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latin typeface="Times New Roman" pitchFamily="18" charset="0"/>
                  </a:rPr>
                  <a:t>\b</a:t>
                </a:r>
                <a:endParaRPr kumimoji="1" lang="en-US" altLang="zh-CN" sz="4000">
                  <a:latin typeface="Times New Roman" pitchFamily="18" charset="0"/>
                </a:endParaRPr>
              </a:p>
            </p:txBody>
          </p:sp>
          <p:sp>
            <p:nvSpPr>
              <p:cNvPr id="43040" name="Text Box 20"/>
              <p:cNvSpPr txBox="1">
                <a:spLocks noChangeArrowheads="1"/>
              </p:cNvSpPr>
              <p:nvPr/>
            </p:nvSpPr>
            <p:spPr bwMode="auto">
              <a:xfrm>
                <a:off x="2941" y="2815"/>
                <a:ext cx="213" cy="24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latin typeface="Times New Roman" pitchFamily="18" charset="0"/>
                  </a:rPr>
                  <a:t>\f</a:t>
                </a:r>
                <a:endParaRPr kumimoji="1" lang="en-US" altLang="zh-CN" sz="4000">
                  <a:latin typeface="Times New Roman" pitchFamily="18" charset="0"/>
                </a:endParaRPr>
              </a:p>
            </p:txBody>
          </p:sp>
          <p:sp>
            <p:nvSpPr>
              <p:cNvPr id="43041" name="Text Box 21"/>
              <p:cNvSpPr txBox="1">
                <a:spLocks noChangeArrowheads="1"/>
              </p:cNvSpPr>
              <p:nvPr/>
            </p:nvSpPr>
            <p:spPr bwMode="auto">
              <a:xfrm>
                <a:off x="2977" y="3109"/>
                <a:ext cx="203"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solidFill>
                      <a:srgbClr val="FF0000"/>
                    </a:solidFill>
                    <a:latin typeface="Times New Roman" pitchFamily="18" charset="0"/>
                  </a:rPr>
                  <a:t>\\</a:t>
                </a:r>
                <a:endParaRPr kumimoji="1" lang="en-US" altLang="zh-CN" sz="4000">
                  <a:latin typeface="Times New Roman" pitchFamily="18" charset="0"/>
                </a:endParaRPr>
              </a:p>
            </p:txBody>
          </p:sp>
          <p:sp>
            <p:nvSpPr>
              <p:cNvPr id="43042" name="Text Box 22"/>
              <p:cNvSpPr txBox="1">
                <a:spLocks noChangeArrowheads="1"/>
              </p:cNvSpPr>
              <p:nvPr/>
            </p:nvSpPr>
            <p:spPr bwMode="auto">
              <a:xfrm>
                <a:off x="2977" y="3359"/>
                <a:ext cx="230"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solidFill>
                      <a:srgbClr val="FF0000"/>
                    </a:solidFill>
                    <a:latin typeface="Times New Roman" pitchFamily="18" charset="0"/>
                  </a:rPr>
                  <a:t>\“</a:t>
                </a:r>
                <a:endParaRPr kumimoji="1" lang="en-US" altLang="zh-CN" sz="4000">
                  <a:latin typeface="Times New Roman" pitchFamily="18" charset="0"/>
                </a:endParaRPr>
              </a:p>
            </p:txBody>
          </p:sp>
          <p:sp>
            <p:nvSpPr>
              <p:cNvPr id="43043" name="Text Box 23"/>
              <p:cNvSpPr txBox="1">
                <a:spLocks noChangeArrowheads="1"/>
              </p:cNvSpPr>
              <p:nvPr/>
            </p:nvSpPr>
            <p:spPr bwMode="auto">
              <a:xfrm>
                <a:off x="2941" y="3697"/>
                <a:ext cx="399"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solidFill>
                      <a:srgbClr val="0000FF"/>
                    </a:solidFill>
                    <a:latin typeface="Times New Roman" pitchFamily="18" charset="0"/>
                  </a:rPr>
                  <a:t>\xhh</a:t>
                </a:r>
                <a:endParaRPr kumimoji="1" lang="en-US" altLang="zh-CN" sz="4000">
                  <a:latin typeface="Times New Roman" pitchFamily="18" charset="0"/>
                </a:endParaRPr>
              </a:p>
            </p:txBody>
          </p:sp>
          <p:sp>
            <p:nvSpPr>
              <p:cNvPr id="43044" name="Text Box 24"/>
              <p:cNvSpPr txBox="1">
                <a:spLocks noChangeArrowheads="1"/>
              </p:cNvSpPr>
              <p:nvPr/>
            </p:nvSpPr>
            <p:spPr bwMode="auto">
              <a:xfrm>
                <a:off x="2757" y="1928"/>
                <a:ext cx="753"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转义字符</a:t>
                </a:r>
                <a:endParaRPr kumimoji="1" lang="zh-CN" altLang="en-US" sz="4000">
                  <a:latin typeface="Times New Roman" pitchFamily="18" charset="0"/>
                </a:endParaRPr>
              </a:p>
            </p:txBody>
          </p:sp>
          <p:sp>
            <p:nvSpPr>
              <p:cNvPr id="43045" name="Text Box 25"/>
              <p:cNvSpPr txBox="1">
                <a:spLocks noChangeArrowheads="1"/>
              </p:cNvSpPr>
              <p:nvPr/>
            </p:nvSpPr>
            <p:spPr bwMode="auto">
              <a:xfrm>
                <a:off x="4140" y="1928"/>
                <a:ext cx="433"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含义</a:t>
                </a:r>
                <a:endParaRPr kumimoji="1" lang="zh-CN" altLang="en-US" sz="4000">
                  <a:latin typeface="Times New Roman" pitchFamily="18" charset="0"/>
                </a:endParaRPr>
              </a:p>
            </p:txBody>
          </p:sp>
          <p:sp>
            <p:nvSpPr>
              <p:cNvPr id="43046" name="Text Box 26"/>
              <p:cNvSpPr txBox="1">
                <a:spLocks noChangeArrowheads="1"/>
              </p:cNvSpPr>
              <p:nvPr/>
            </p:nvSpPr>
            <p:spPr bwMode="auto">
              <a:xfrm>
                <a:off x="1620" y="2227"/>
                <a:ext cx="432"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换行</a:t>
                </a:r>
                <a:endParaRPr kumimoji="1" lang="zh-CN" altLang="en-US" sz="4000">
                  <a:latin typeface="Times New Roman" pitchFamily="18" charset="0"/>
                </a:endParaRPr>
              </a:p>
            </p:txBody>
          </p:sp>
          <p:sp>
            <p:nvSpPr>
              <p:cNvPr id="43047" name="Text Box 27"/>
              <p:cNvSpPr txBox="1">
                <a:spLocks noChangeArrowheads="1"/>
              </p:cNvSpPr>
              <p:nvPr/>
            </p:nvSpPr>
            <p:spPr bwMode="auto">
              <a:xfrm>
                <a:off x="1444" y="2500"/>
                <a:ext cx="751"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垂直制表</a:t>
                </a:r>
                <a:endParaRPr kumimoji="1" lang="zh-CN" altLang="en-US" sz="4000">
                  <a:latin typeface="Times New Roman" pitchFamily="18" charset="0"/>
                </a:endParaRPr>
              </a:p>
            </p:txBody>
          </p:sp>
          <p:sp>
            <p:nvSpPr>
              <p:cNvPr id="43048" name="Text Box 28"/>
              <p:cNvSpPr txBox="1">
                <a:spLocks noChangeArrowheads="1"/>
              </p:cNvSpPr>
              <p:nvPr/>
            </p:nvSpPr>
            <p:spPr bwMode="auto">
              <a:xfrm>
                <a:off x="1620" y="2815"/>
                <a:ext cx="432" cy="24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回车</a:t>
                </a:r>
                <a:endParaRPr kumimoji="1" lang="zh-CN" altLang="en-US" sz="4000">
                  <a:latin typeface="Times New Roman" pitchFamily="18" charset="0"/>
                </a:endParaRPr>
              </a:p>
            </p:txBody>
          </p:sp>
          <p:sp>
            <p:nvSpPr>
              <p:cNvPr id="43049" name="Text Box 29"/>
              <p:cNvSpPr txBox="1">
                <a:spLocks noChangeArrowheads="1"/>
              </p:cNvSpPr>
              <p:nvPr/>
            </p:nvSpPr>
            <p:spPr bwMode="auto">
              <a:xfrm>
                <a:off x="1620" y="3109"/>
                <a:ext cx="432"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响铃</a:t>
                </a:r>
                <a:endParaRPr kumimoji="1" lang="zh-CN" altLang="en-US" sz="4000">
                  <a:latin typeface="Times New Roman" pitchFamily="18" charset="0"/>
                </a:endParaRPr>
              </a:p>
            </p:txBody>
          </p:sp>
          <p:sp>
            <p:nvSpPr>
              <p:cNvPr id="43050" name="Text Box 30"/>
              <p:cNvSpPr txBox="1">
                <a:spLocks noChangeArrowheads="1"/>
              </p:cNvSpPr>
              <p:nvPr/>
            </p:nvSpPr>
            <p:spPr bwMode="auto">
              <a:xfrm>
                <a:off x="1518" y="3359"/>
                <a:ext cx="592"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单引号</a:t>
                </a:r>
                <a:endParaRPr kumimoji="1" lang="zh-CN" altLang="en-US" sz="4000">
                  <a:latin typeface="Times New Roman" pitchFamily="18" charset="0"/>
                </a:endParaRPr>
              </a:p>
            </p:txBody>
          </p:sp>
          <p:sp>
            <p:nvSpPr>
              <p:cNvPr id="43051" name="Text Box 31"/>
              <p:cNvSpPr txBox="1">
                <a:spLocks noChangeArrowheads="1"/>
              </p:cNvSpPr>
              <p:nvPr/>
            </p:nvSpPr>
            <p:spPr bwMode="auto">
              <a:xfrm>
                <a:off x="1058" y="3697"/>
                <a:ext cx="1705"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latin typeface="Times New Roman" pitchFamily="18" charset="0"/>
                  </a:rPr>
                  <a:t>3</a:t>
                </a:r>
                <a:r>
                  <a:rPr kumimoji="1" lang="zh-CN" altLang="en-US" sz="2000">
                    <a:latin typeface="Times New Roman" pitchFamily="18" charset="0"/>
                  </a:rPr>
                  <a:t>位</a:t>
                </a:r>
                <a:r>
                  <a:rPr kumimoji="1" lang="en-US" altLang="zh-CN" sz="2000">
                    <a:latin typeface="Times New Roman" pitchFamily="18" charset="0"/>
                  </a:rPr>
                  <a:t>8</a:t>
                </a:r>
                <a:r>
                  <a:rPr kumimoji="1" lang="zh-CN" altLang="en-US" sz="2000">
                    <a:latin typeface="Times New Roman" pitchFamily="18" charset="0"/>
                  </a:rPr>
                  <a:t>进制数代表的字符</a:t>
                </a:r>
                <a:endParaRPr kumimoji="1" lang="zh-CN" altLang="en-US" sz="4000">
                  <a:latin typeface="Times New Roman" pitchFamily="18" charset="0"/>
                </a:endParaRPr>
              </a:p>
            </p:txBody>
          </p:sp>
          <p:sp>
            <p:nvSpPr>
              <p:cNvPr id="43052" name="Text Box 32"/>
              <p:cNvSpPr txBox="1">
                <a:spLocks noChangeArrowheads="1"/>
              </p:cNvSpPr>
              <p:nvPr/>
            </p:nvSpPr>
            <p:spPr bwMode="auto">
              <a:xfrm>
                <a:off x="4156" y="2227"/>
                <a:ext cx="751"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水平制表</a:t>
                </a:r>
                <a:endParaRPr kumimoji="1" lang="zh-CN" altLang="en-US" sz="4000">
                  <a:latin typeface="Times New Roman" pitchFamily="18" charset="0"/>
                </a:endParaRPr>
              </a:p>
            </p:txBody>
          </p:sp>
          <p:sp>
            <p:nvSpPr>
              <p:cNvPr id="43053" name="Text Box 33"/>
              <p:cNvSpPr txBox="1">
                <a:spLocks noChangeArrowheads="1"/>
              </p:cNvSpPr>
              <p:nvPr/>
            </p:nvSpPr>
            <p:spPr bwMode="auto">
              <a:xfrm>
                <a:off x="4313" y="2500"/>
                <a:ext cx="434"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退格</a:t>
                </a:r>
                <a:endParaRPr kumimoji="1" lang="zh-CN" altLang="en-US" sz="4000">
                  <a:latin typeface="Times New Roman" pitchFamily="18" charset="0"/>
                </a:endParaRPr>
              </a:p>
            </p:txBody>
          </p:sp>
          <p:sp>
            <p:nvSpPr>
              <p:cNvPr id="43054" name="Text Box 34"/>
              <p:cNvSpPr txBox="1">
                <a:spLocks noChangeArrowheads="1"/>
              </p:cNvSpPr>
              <p:nvPr/>
            </p:nvSpPr>
            <p:spPr bwMode="auto">
              <a:xfrm>
                <a:off x="4313" y="2815"/>
                <a:ext cx="434" cy="24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换页</a:t>
                </a:r>
                <a:endParaRPr kumimoji="1" lang="zh-CN" altLang="en-US" sz="4000">
                  <a:latin typeface="Times New Roman" pitchFamily="18" charset="0"/>
                </a:endParaRPr>
              </a:p>
            </p:txBody>
          </p:sp>
          <p:sp>
            <p:nvSpPr>
              <p:cNvPr id="43055" name="Text Box 35"/>
              <p:cNvSpPr txBox="1">
                <a:spLocks noChangeArrowheads="1"/>
              </p:cNvSpPr>
              <p:nvPr/>
            </p:nvSpPr>
            <p:spPr bwMode="auto">
              <a:xfrm>
                <a:off x="4313" y="3109"/>
                <a:ext cx="595" cy="24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反斜线</a:t>
                </a:r>
                <a:endParaRPr kumimoji="1" lang="zh-CN" altLang="en-US" sz="4000">
                  <a:latin typeface="Times New Roman" pitchFamily="18" charset="0"/>
                </a:endParaRPr>
              </a:p>
            </p:txBody>
          </p:sp>
          <p:sp>
            <p:nvSpPr>
              <p:cNvPr id="43056" name="Text Box 36"/>
              <p:cNvSpPr txBox="1">
                <a:spLocks noChangeArrowheads="1"/>
              </p:cNvSpPr>
              <p:nvPr/>
            </p:nvSpPr>
            <p:spPr bwMode="auto">
              <a:xfrm>
                <a:off x="4313" y="3404"/>
                <a:ext cx="595" cy="24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zh-CN" altLang="en-US" sz="2000">
                    <a:latin typeface="Times New Roman" pitchFamily="18" charset="0"/>
                  </a:rPr>
                  <a:t>双引号</a:t>
                </a:r>
                <a:endParaRPr kumimoji="1" lang="zh-CN" altLang="en-US" sz="4000">
                  <a:latin typeface="Times New Roman" pitchFamily="18" charset="0"/>
                </a:endParaRPr>
              </a:p>
            </p:txBody>
          </p:sp>
          <p:sp>
            <p:nvSpPr>
              <p:cNvPr id="43057" name="Text Box 37"/>
              <p:cNvSpPr txBox="1">
                <a:spLocks noChangeArrowheads="1"/>
              </p:cNvSpPr>
              <p:nvPr/>
            </p:nvSpPr>
            <p:spPr bwMode="auto">
              <a:xfrm>
                <a:off x="3644" y="3653"/>
                <a:ext cx="1786" cy="25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pPr eaLnBrk="0" hangingPunct="0">
                  <a:defRPr/>
                </a:pPr>
                <a:r>
                  <a:rPr kumimoji="1" lang="en-US" altLang="zh-CN" sz="2000">
                    <a:latin typeface="Times New Roman" pitchFamily="18" charset="0"/>
                  </a:rPr>
                  <a:t>2</a:t>
                </a:r>
                <a:r>
                  <a:rPr kumimoji="1" lang="zh-CN" altLang="en-US" sz="2000">
                    <a:latin typeface="Times New Roman" pitchFamily="18" charset="0"/>
                  </a:rPr>
                  <a:t>位</a:t>
                </a:r>
                <a:r>
                  <a:rPr kumimoji="1" lang="en-US" altLang="zh-CN" sz="2000">
                    <a:latin typeface="Times New Roman" pitchFamily="18" charset="0"/>
                  </a:rPr>
                  <a:t>16</a:t>
                </a:r>
                <a:r>
                  <a:rPr kumimoji="1" lang="zh-CN" altLang="en-US" sz="2000">
                    <a:latin typeface="Times New Roman" pitchFamily="18" charset="0"/>
                  </a:rPr>
                  <a:t>进制数代表的字符</a:t>
                </a:r>
                <a:endParaRPr kumimoji="1" lang="zh-CN" altLang="en-US" sz="4000">
                  <a:latin typeface="Times New Roman" pitchFamily="18" charset="0"/>
                </a:endParaRPr>
              </a:p>
            </p:txBody>
          </p:sp>
        </p:grpSp>
        <p:sp>
          <p:nvSpPr>
            <p:cNvPr id="43021" name="Line 38"/>
            <p:cNvSpPr>
              <a:spLocks noChangeShapeType="1"/>
            </p:cNvSpPr>
            <p:nvPr/>
          </p:nvSpPr>
          <p:spPr bwMode="auto">
            <a:xfrm>
              <a:off x="2903" y="2508"/>
              <a:ext cx="0" cy="2075"/>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2" name="Line 39"/>
            <p:cNvSpPr>
              <a:spLocks noChangeShapeType="1"/>
            </p:cNvSpPr>
            <p:nvPr/>
          </p:nvSpPr>
          <p:spPr bwMode="auto">
            <a:xfrm>
              <a:off x="1204" y="2508"/>
              <a:ext cx="0" cy="2075"/>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3" name="Line 40"/>
            <p:cNvSpPr>
              <a:spLocks noChangeShapeType="1"/>
            </p:cNvSpPr>
            <p:nvPr/>
          </p:nvSpPr>
          <p:spPr bwMode="auto">
            <a:xfrm>
              <a:off x="3793" y="2508"/>
              <a:ext cx="0" cy="2075"/>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4" name="Line 41"/>
            <p:cNvSpPr>
              <a:spLocks noChangeShapeType="1"/>
            </p:cNvSpPr>
            <p:nvPr/>
          </p:nvSpPr>
          <p:spPr bwMode="auto">
            <a:xfrm>
              <a:off x="324" y="2821"/>
              <a:ext cx="5414" cy="0"/>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5" name="Line 42"/>
            <p:cNvSpPr>
              <a:spLocks noChangeShapeType="1"/>
            </p:cNvSpPr>
            <p:nvPr/>
          </p:nvSpPr>
          <p:spPr bwMode="auto">
            <a:xfrm>
              <a:off x="324" y="3113"/>
              <a:ext cx="5414" cy="0"/>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6" name="Line 43"/>
            <p:cNvSpPr>
              <a:spLocks noChangeShapeType="1"/>
            </p:cNvSpPr>
            <p:nvPr/>
          </p:nvSpPr>
          <p:spPr bwMode="auto">
            <a:xfrm>
              <a:off x="324" y="3406"/>
              <a:ext cx="5414" cy="0"/>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7" name="Line 44"/>
            <p:cNvSpPr>
              <a:spLocks noChangeShapeType="1"/>
            </p:cNvSpPr>
            <p:nvPr/>
          </p:nvSpPr>
          <p:spPr bwMode="auto">
            <a:xfrm>
              <a:off x="324" y="3701"/>
              <a:ext cx="5414" cy="0"/>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8" name="Line 45"/>
            <p:cNvSpPr>
              <a:spLocks noChangeShapeType="1"/>
            </p:cNvSpPr>
            <p:nvPr/>
          </p:nvSpPr>
          <p:spPr bwMode="auto">
            <a:xfrm>
              <a:off x="324" y="3995"/>
              <a:ext cx="5414" cy="0"/>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43029" name="Line 46"/>
            <p:cNvSpPr>
              <a:spLocks noChangeShapeType="1"/>
            </p:cNvSpPr>
            <p:nvPr/>
          </p:nvSpPr>
          <p:spPr bwMode="auto">
            <a:xfrm>
              <a:off x="324" y="4289"/>
              <a:ext cx="5414" cy="0"/>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grpSp>
      <p:sp>
        <p:nvSpPr>
          <p:cNvPr id="50" name="Rectangle 52"/>
          <p:cNvSpPr>
            <a:spLocks noChangeArrowheads="1"/>
          </p:cNvSpPr>
          <p:nvPr/>
        </p:nvSpPr>
        <p:spPr bwMode="auto">
          <a:xfrm>
            <a:off x="214313" y="2571750"/>
            <a:ext cx="8659812" cy="500063"/>
          </a:xfrm>
          <a:prstGeom prst="rect">
            <a:avLst/>
          </a:prstGeom>
          <a:noFill/>
          <a:ln w="9525">
            <a:noFill/>
            <a:miter lim="800000"/>
            <a:headEnd/>
            <a:tailEnd/>
          </a:ln>
        </p:spPr>
        <p:txBody>
          <a:bodyPr/>
          <a:lstStyle/>
          <a:p>
            <a:pPr marL="1143000" lvl="2" indent="-228600">
              <a:spcBef>
                <a:spcPct val="20000"/>
              </a:spcBef>
              <a:buFontTx/>
              <a:buChar char="•"/>
            </a:pPr>
            <a:r>
              <a:rPr lang="zh-CN" altLang="zh-CN" sz="2400">
                <a:latin typeface="隶书" pitchFamily="49" charset="-122"/>
              </a:rPr>
              <a:t>转义字符:</a:t>
            </a:r>
            <a:r>
              <a:rPr lang="zh-CN" altLang="en-US" sz="2400">
                <a:latin typeface="隶书" pitchFamily="49" charset="-122"/>
              </a:rPr>
              <a:t>反斜线后面跟一个字符或一个代码值表示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ox(out)">
                                      <p:cBhvr>
                                        <p:cTn id="17" dur="500"/>
                                        <p:tgtEl>
                                          <p:spTgt spid="5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5" grpId="0" autoUpdateAnimBg="0"/>
      <p:bldP spid="6" grpId="0" autoUpdateAnimBg="0"/>
      <p:bldP spid="5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7171"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7172" name="AutoShape 31"/>
          <p:cNvSpPr>
            <a:spLocks noChangeArrowheads="1"/>
          </p:cNvSpPr>
          <p:nvPr/>
        </p:nvSpPr>
        <p:spPr bwMode="invGray">
          <a:xfrm>
            <a:off x="1181403" y="295897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7173"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7174"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7175"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7176"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7177"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7196"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7178"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7192"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7179"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7188"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7180"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 1</a:t>
            </a:r>
            <a:r>
              <a:rPr lang="zh-CN" altLang="en-US" sz="1600" b="1">
                <a:solidFill>
                  <a:srgbClr val="FFFFFF"/>
                </a:solidFill>
                <a:latin typeface="Arial" charset="0"/>
                <a:cs typeface="Arial" charset="0"/>
              </a:rPr>
              <a:t>写个符合下列规则的函数调用</a:t>
            </a:r>
            <a:endParaRPr lang="en-US" altLang="zh-CN" sz="1600" b="1">
              <a:solidFill>
                <a:srgbClr val="FFFFFF"/>
              </a:solidFill>
              <a:latin typeface="Arial" charset="0"/>
              <a:cs typeface="Arial" charset="0"/>
            </a:endParaRPr>
          </a:p>
        </p:txBody>
      </p:sp>
      <p:sp>
        <p:nvSpPr>
          <p:cNvPr id="7181"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 2</a:t>
            </a:r>
            <a:r>
              <a:rPr lang="zh-CN" altLang="en-US" sz="1600" b="1">
                <a:solidFill>
                  <a:srgbClr val="FFFFFF"/>
                </a:solidFill>
                <a:latin typeface="Arial" charset="0"/>
                <a:cs typeface="Arial" charset="0"/>
              </a:rPr>
              <a:t>写个符合下列规则的函数调用</a:t>
            </a:r>
            <a:endParaRPr lang="en-US" altLang="zh-CN" sz="1600" b="1">
              <a:solidFill>
                <a:srgbClr val="FFFFFF"/>
              </a:solidFill>
              <a:latin typeface="Arial" charset="0"/>
              <a:cs typeface="Arial" charset="0"/>
            </a:endParaRPr>
          </a:p>
        </p:txBody>
      </p:sp>
      <p:sp>
        <p:nvSpPr>
          <p:cNvPr id="7182"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dirty="0">
                <a:solidFill>
                  <a:srgbClr val="FFFFFF"/>
                </a:solidFill>
                <a:latin typeface="Arial" charset="0"/>
                <a:cs typeface="Arial" charset="0"/>
              </a:rPr>
              <a:t> </a:t>
            </a:r>
            <a:r>
              <a:rPr lang="en-US" altLang="zh-CN" sz="1600" b="1" dirty="0" smtClean="0">
                <a:solidFill>
                  <a:srgbClr val="FFFFFF"/>
                </a:solidFill>
                <a:latin typeface="Arial" charset="0"/>
                <a:cs typeface="Arial" charset="0"/>
              </a:rPr>
              <a:t>3.</a:t>
            </a:r>
            <a:r>
              <a:rPr lang="zh-CN" altLang="en-US" sz="1600" b="1" dirty="0" smtClean="0">
                <a:solidFill>
                  <a:srgbClr val="FFFFFF"/>
                </a:solidFill>
                <a:latin typeface="Arial" charset="0"/>
                <a:cs typeface="Arial" charset="0"/>
              </a:rPr>
              <a:t>尝试打印所有的转义字符</a:t>
            </a:r>
            <a:endParaRPr lang="en-US" altLang="zh-CN" sz="1600" b="1" dirty="0">
              <a:solidFill>
                <a:srgbClr val="FFFFFF"/>
              </a:solidFill>
              <a:latin typeface="Arial" charset="0"/>
              <a:cs typeface="Arial" charset="0"/>
            </a:endParaRPr>
          </a:p>
        </p:txBody>
      </p:sp>
      <p:sp>
        <p:nvSpPr>
          <p:cNvPr id="7183" name="Rectangle 25"/>
          <p:cNvSpPr>
            <a:spLocks noChangeArrowheads="1"/>
          </p:cNvSpPr>
          <p:nvPr/>
        </p:nvSpPr>
        <p:spPr bwMode="white">
          <a:xfrm>
            <a:off x="1690688" y="1857375"/>
            <a:ext cx="5781675" cy="329321"/>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rgbClr val="000000"/>
                </a:solidFill>
                <a:latin typeface="Arial" charset="0"/>
                <a:cs typeface="Arial" charset="0"/>
              </a:rPr>
              <a:t>按照换行模式，打印出自己的姓名，</a:t>
            </a:r>
            <a:r>
              <a:rPr lang="zh-CN" altLang="en-US" sz="1400" b="1" dirty="0" smtClean="0">
                <a:solidFill>
                  <a:srgbClr val="000000"/>
                </a:solidFill>
                <a:latin typeface="Arial" charset="0"/>
                <a:cs typeface="Arial" charset="0"/>
              </a:rPr>
              <a:t>年龄，性别，毕业学校</a:t>
            </a:r>
            <a:endParaRPr lang="en-US" altLang="zh-CN" sz="1400" b="1" dirty="0">
              <a:solidFill>
                <a:srgbClr val="000000"/>
              </a:solidFill>
              <a:latin typeface="Arial" charset="0"/>
              <a:cs typeface="Arial" charset="0"/>
            </a:endParaRPr>
          </a:p>
        </p:txBody>
      </p:sp>
      <p:sp>
        <p:nvSpPr>
          <p:cNvPr id="7184" name="Rectangle 26"/>
          <p:cNvSpPr>
            <a:spLocks noChangeArrowheads="1"/>
          </p:cNvSpPr>
          <p:nvPr/>
        </p:nvSpPr>
        <p:spPr bwMode="white">
          <a:xfrm>
            <a:off x="1755775" y="4772025"/>
            <a:ext cx="5781675" cy="329321"/>
          </a:xfrm>
          <a:prstGeom prst="rect">
            <a:avLst/>
          </a:prstGeom>
          <a:noFill/>
          <a:ln w="9525">
            <a:noFill/>
            <a:miter lim="800000"/>
            <a:headEnd/>
            <a:tailEnd/>
          </a:ln>
        </p:spPr>
        <p:txBody>
          <a:bodyPr>
            <a:spAutoFit/>
          </a:bodyPr>
          <a:lstStyle/>
          <a:p>
            <a:pPr eaLnBrk="0" hangingPunct="0">
              <a:lnSpc>
                <a:spcPct val="110000"/>
              </a:lnSpc>
            </a:pPr>
            <a:r>
              <a:rPr lang="zh-CN" altLang="en-US" sz="1400" b="1" dirty="0" smtClean="0">
                <a:solidFill>
                  <a:srgbClr val="000000"/>
                </a:solidFill>
                <a:latin typeface="Arial" charset="0"/>
                <a:cs typeface="Arial" charset="0"/>
              </a:rPr>
              <a:t>尝试性打印出所有的转义字符，并实现打开</a:t>
            </a:r>
            <a:r>
              <a:rPr lang="en-US" altLang="zh-CN" sz="1400" b="1" dirty="0" smtClean="0">
                <a:solidFill>
                  <a:srgbClr val="000000"/>
                </a:solidFill>
                <a:latin typeface="Arial" charset="0"/>
                <a:cs typeface="Arial" charset="0"/>
              </a:rPr>
              <a:t>QQ</a:t>
            </a:r>
            <a:r>
              <a:rPr lang="zh-CN" altLang="en-US" sz="1400" b="1" dirty="0" smtClean="0">
                <a:solidFill>
                  <a:srgbClr val="000000"/>
                </a:solidFill>
                <a:latin typeface="Arial" charset="0"/>
                <a:cs typeface="Arial" charset="0"/>
              </a:rPr>
              <a:t>，然后关闭。</a:t>
            </a:r>
            <a:endParaRPr lang="en-US" altLang="zh-CN" sz="1400" b="1" dirty="0">
              <a:solidFill>
                <a:srgbClr val="000000"/>
              </a:solidFill>
              <a:latin typeface="Arial" charset="0"/>
              <a:cs typeface="Arial" charset="0"/>
            </a:endParaRPr>
          </a:p>
        </p:txBody>
      </p:sp>
      <p:sp>
        <p:nvSpPr>
          <p:cNvPr id="7185" name="Rectangle 28"/>
          <p:cNvSpPr>
            <a:spLocks noChangeArrowheads="1"/>
          </p:cNvSpPr>
          <p:nvPr/>
        </p:nvSpPr>
        <p:spPr bwMode="white">
          <a:xfrm>
            <a:off x="1762125" y="3309938"/>
            <a:ext cx="5781675" cy="311150"/>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rgbClr val="000000"/>
                </a:solidFill>
                <a:latin typeface="Arial" charset="0"/>
                <a:cs typeface="Arial" charset="0"/>
              </a:rPr>
              <a:t>按照转义字符，打印出回车，换行，翻页，退格</a:t>
            </a:r>
            <a:endParaRPr lang="en-US" altLang="zh-CN" sz="1400" b="1" dirty="0">
              <a:solidFill>
                <a:srgbClr val="000000"/>
              </a:solidFill>
              <a:latin typeface="Arial" charset="0"/>
              <a:cs typeface="Arial"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sz="3600" smtClean="0">
                <a:ea typeface="宋体" pitchFamily="2" charset="-122"/>
              </a:rPr>
              <a:t>3.1.2</a:t>
            </a:r>
            <a:r>
              <a:rPr lang="zh-CN" altLang="en-US" sz="3600" smtClean="0">
                <a:ea typeface="宋体" pitchFamily="2" charset="-122"/>
              </a:rPr>
              <a:t>转义字符拓展习题</a:t>
            </a:r>
            <a:endParaRPr lang="en-US" altLang="zh-CN" sz="3600">
              <a:ea typeface="宋体"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3.3.26</a:t>
            </a:r>
            <a:r>
              <a:rPr lang="zh-CN" altLang="en-US" smtClean="0">
                <a:ea typeface="宋体" pitchFamily="2" charset="-122"/>
              </a:rPr>
              <a:t>字符串</a:t>
            </a:r>
            <a:r>
              <a:rPr lang="zh-CN" altLang="en-US" dirty="0" smtClean="0">
                <a:ea typeface="宋体" pitchFamily="2" charset="-122"/>
              </a:rPr>
              <a:t>常量</a:t>
            </a:r>
            <a:endParaRPr lang="en-US" altLang="zh-CN" dirty="0">
              <a:ea typeface="宋体" pitchFamily="2" charset="-122"/>
            </a:endParaRPr>
          </a:p>
        </p:txBody>
      </p:sp>
      <p:sp>
        <p:nvSpPr>
          <p:cNvPr id="4198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6" name="Rectangle 3"/>
          <p:cNvSpPr>
            <a:spLocks noGrp="1" noChangeArrowheads="1"/>
          </p:cNvSpPr>
          <p:nvPr>
            <p:ph type="body" idx="1"/>
          </p:nvPr>
        </p:nvSpPr>
        <p:spPr>
          <a:xfrm>
            <a:off x="457200" y="1600200"/>
            <a:ext cx="8229600" cy="4525963"/>
          </a:xfrm>
        </p:spPr>
        <p:style>
          <a:lnRef idx="0">
            <a:scrgbClr r="0" g="0" b="0"/>
          </a:lnRef>
          <a:fillRef idx="1003">
            <a:schemeClr val="dk2"/>
          </a:fillRef>
          <a:effectRef idx="0">
            <a:scrgbClr r="0" g="0" b="0"/>
          </a:effectRef>
          <a:fontRef idx="major"/>
        </p:style>
        <p:txBody>
          <a:bodyPr/>
          <a:lstStyle/>
          <a:p>
            <a:pPr>
              <a:buFontTx/>
              <a:buNone/>
              <a:defRPr/>
            </a:pPr>
            <a:r>
              <a:rPr lang="en-US" altLang="zh-CN" b="1" smtClean="0">
                <a:ea typeface="宋体" pitchFamily="2" charset="-122"/>
              </a:rPr>
              <a:t> </a:t>
            </a:r>
            <a:r>
              <a:rPr lang="zh-CN" altLang="en-US" b="1" smtClean="0">
                <a:ea typeface="宋体" pitchFamily="2" charset="-122"/>
              </a:rPr>
              <a:t>字符串常量</a:t>
            </a:r>
          </a:p>
          <a:p>
            <a:pPr>
              <a:defRPr/>
            </a:pPr>
            <a:r>
              <a:rPr lang="zh-CN" altLang="en-US" sz="2400" b="1" u="sng" smtClean="0">
                <a:ea typeface="宋体" pitchFamily="2" charset="-122"/>
              </a:rPr>
              <a:t>字符串常量</a:t>
            </a:r>
            <a:endParaRPr lang="zh-CN" altLang="en-US" sz="2400" b="1" smtClean="0">
              <a:ea typeface="宋体" pitchFamily="2" charset="-122"/>
            </a:endParaRPr>
          </a:p>
          <a:p>
            <a:pPr>
              <a:defRPr/>
            </a:pPr>
            <a:r>
              <a:rPr lang="zh-CN" altLang="en-US" sz="2400" b="1" smtClean="0">
                <a:ea typeface="宋体" pitchFamily="2" charset="-122"/>
              </a:rPr>
              <a:t>定义：</a:t>
            </a:r>
            <a:br>
              <a:rPr lang="zh-CN" altLang="en-US" sz="2400" b="1" smtClean="0">
                <a:ea typeface="宋体" pitchFamily="2" charset="-122"/>
              </a:rPr>
            </a:br>
            <a:r>
              <a:rPr lang="zh-CN" altLang="en-US" sz="2400" b="1" smtClean="0">
                <a:ea typeface="宋体" pitchFamily="2" charset="-122"/>
              </a:rPr>
              <a:t>用双引号括起来的字符序列</a:t>
            </a:r>
            <a:br>
              <a:rPr lang="zh-CN" altLang="en-US" sz="2400" b="1" smtClean="0">
                <a:ea typeface="宋体" pitchFamily="2" charset="-122"/>
              </a:rPr>
            </a:br>
            <a:r>
              <a:rPr lang="zh-CN" altLang="en-US" sz="2400" b="1" smtClean="0">
                <a:ea typeface="宋体" pitchFamily="2" charset="-122"/>
              </a:rPr>
              <a:t>如</a:t>
            </a:r>
            <a:r>
              <a:rPr lang="en-US" altLang="zh-CN" sz="2400" b="1" smtClean="0">
                <a:ea typeface="宋体" pitchFamily="2" charset="-122"/>
              </a:rPr>
              <a:t>: </a:t>
            </a:r>
            <a:r>
              <a:rPr lang="en-US" altLang="zh-CN" sz="2400" b="1" smtClean="0">
                <a:latin typeface="Arial" charset="0"/>
                <a:ea typeface="宋体" pitchFamily="2" charset="-122"/>
              </a:rPr>
              <a:t>“</a:t>
            </a:r>
            <a:r>
              <a:rPr lang="en-US" altLang="zh-CN" sz="2400" b="1" smtClean="0">
                <a:ea typeface="宋体" pitchFamily="2" charset="-122"/>
              </a:rPr>
              <a:t>hello,world</a:t>
            </a:r>
            <a:r>
              <a:rPr lang="en-US" altLang="zh-CN" sz="2400" b="1" smtClean="0">
                <a:latin typeface="Arial" charset="0"/>
                <a:ea typeface="宋体" pitchFamily="2" charset="-122"/>
              </a:rPr>
              <a:t>”</a:t>
            </a:r>
            <a:r>
              <a:rPr lang="en-US" altLang="zh-CN" sz="2400" b="1" smtClean="0">
                <a:ea typeface="宋体" pitchFamily="2" charset="-122"/>
              </a:rPr>
              <a:t>        </a:t>
            </a:r>
            <a:r>
              <a:rPr lang="en-US" altLang="zh-CN" sz="2400" b="1" smtClean="0">
                <a:latin typeface="Arial" charset="0"/>
                <a:ea typeface="宋体" pitchFamily="2" charset="-122"/>
              </a:rPr>
              <a:t>“</a:t>
            </a:r>
            <a:r>
              <a:rPr lang="en-US" altLang="zh-CN" sz="2400" b="1" smtClean="0">
                <a:ea typeface="宋体" pitchFamily="2" charset="-122"/>
              </a:rPr>
              <a:t>A</a:t>
            </a:r>
            <a:r>
              <a:rPr lang="en-US" altLang="zh-CN" sz="2400" b="1" smtClean="0">
                <a:latin typeface="Arial" charset="0"/>
                <a:ea typeface="宋体" pitchFamily="2" charset="-122"/>
              </a:rPr>
              <a:t>”</a:t>
            </a:r>
            <a:r>
              <a:rPr lang="en-US" altLang="zh-CN" sz="2400" b="1" smtClean="0">
                <a:ea typeface="宋体" pitchFamily="2" charset="-122"/>
              </a:rPr>
              <a:t>          </a:t>
            </a:r>
            <a:r>
              <a:rPr lang="en-US" altLang="zh-CN" sz="2400" b="1" smtClean="0">
                <a:latin typeface="Arial" charset="0"/>
                <a:ea typeface="宋体" pitchFamily="2" charset="-122"/>
              </a:rPr>
              <a:t>“”</a:t>
            </a:r>
            <a:endParaRPr lang="en-US" altLang="zh-CN" sz="2400" b="1" smtClean="0">
              <a:ea typeface="宋体" pitchFamily="2" charset="-122"/>
            </a:endParaRPr>
          </a:p>
          <a:p>
            <a:pPr>
              <a:defRPr/>
            </a:pPr>
            <a:r>
              <a:rPr lang="zh-CN" altLang="en-US" sz="2400" b="1" smtClean="0">
                <a:ea typeface="宋体" pitchFamily="2" charset="-122"/>
              </a:rPr>
              <a:t>存储</a:t>
            </a:r>
            <a:r>
              <a:rPr lang="en-US" altLang="zh-CN" sz="2400" b="1" smtClean="0">
                <a:ea typeface="宋体" pitchFamily="2" charset="-122"/>
              </a:rPr>
              <a:t>:</a:t>
            </a:r>
            <a:br>
              <a:rPr lang="en-US" altLang="zh-CN" sz="2400" b="1" smtClean="0">
                <a:ea typeface="宋体" pitchFamily="2" charset="-122"/>
              </a:rPr>
            </a:br>
            <a:r>
              <a:rPr lang="zh-CN" altLang="en-US" sz="2400" b="1" smtClean="0">
                <a:ea typeface="宋体" pitchFamily="2" charset="-122"/>
              </a:rPr>
              <a:t>每个字符串尾自动加个</a:t>
            </a:r>
            <a:r>
              <a:rPr lang="zh-CN" altLang="en-US" sz="2400" b="1" smtClean="0">
                <a:latin typeface="Arial" charset="0"/>
                <a:ea typeface="宋体" pitchFamily="2" charset="-122"/>
              </a:rPr>
              <a:t>‘</a:t>
            </a:r>
            <a:r>
              <a:rPr lang="en-US" altLang="zh-CN" sz="2400" b="1" smtClean="0">
                <a:ea typeface="宋体" pitchFamily="2" charset="-122"/>
              </a:rPr>
              <a:t>\0</a:t>
            </a:r>
            <a:r>
              <a:rPr lang="en-US" altLang="zh-CN" sz="2400" b="1" smtClean="0">
                <a:latin typeface="Arial" charset="0"/>
                <a:ea typeface="宋体" pitchFamily="2" charset="-122"/>
              </a:rPr>
              <a:t>’</a:t>
            </a:r>
            <a:r>
              <a:rPr lang="zh-CN" altLang="en-US" sz="2400" b="1" smtClean="0">
                <a:ea typeface="宋体" pitchFamily="2" charset="-122"/>
              </a:rPr>
              <a:t>作为字符串结束标志</a:t>
            </a:r>
          </a:p>
          <a:p>
            <a:pPr>
              <a:defRPr/>
            </a:pPr>
            <a:endParaRPr lang="zh-CN" altLang="en-US" sz="2400" b="1" smtClean="0">
              <a:ea typeface="宋体" pitchFamily="2" charset="-122"/>
            </a:endParaRPr>
          </a:p>
          <a:p>
            <a:pPr>
              <a:defRPr/>
            </a:pPr>
            <a:r>
              <a:rPr lang="zh-CN" altLang="en-US" sz="2400" b="1" smtClean="0">
                <a:ea typeface="宋体" pitchFamily="2" charset="-122"/>
              </a:rPr>
              <a:t>注意</a:t>
            </a:r>
            <a:r>
              <a:rPr lang="en-US" altLang="zh-CN" sz="2400" b="1" smtClean="0">
                <a:ea typeface="宋体" pitchFamily="2" charset="-122"/>
              </a:rPr>
              <a:t>:</a:t>
            </a:r>
            <a:br>
              <a:rPr lang="en-US" altLang="zh-CN" sz="2400" b="1" smtClean="0">
                <a:ea typeface="宋体" pitchFamily="2" charset="-122"/>
              </a:rPr>
            </a:br>
            <a:r>
              <a:rPr lang="zh-CN" altLang="en-US" sz="2400" b="1" smtClean="0">
                <a:ea typeface="宋体" pitchFamily="2" charset="-122"/>
              </a:rPr>
              <a:t>字符常量和字符串常量是两个不同的概念</a:t>
            </a:r>
          </a:p>
        </p:txBody>
      </p:sp>
      <p:graphicFrame>
        <p:nvGraphicFramePr>
          <p:cNvPr id="7" name="Group 7"/>
          <p:cNvGraphicFramePr>
            <a:graphicFrameLocks noGrp="1"/>
          </p:cNvGraphicFramePr>
          <p:nvPr/>
        </p:nvGraphicFramePr>
        <p:xfrm>
          <a:off x="298450" y="4581525"/>
          <a:ext cx="6073775" cy="474600"/>
        </p:xfrm>
        <a:graphic>
          <a:graphicData uri="http://schemas.openxmlformats.org/drawingml/2006/table">
            <a:tbl>
              <a:tblPr/>
              <a:tblGrid>
                <a:gridCol w="506413"/>
                <a:gridCol w="506412"/>
                <a:gridCol w="504825"/>
                <a:gridCol w="506413"/>
                <a:gridCol w="506412"/>
                <a:gridCol w="506413"/>
                <a:gridCol w="506412"/>
                <a:gridCol w="506413"/>
                <a:gridCol w="506412"/>
                <a:gridCol w="504825"/>
                <a:gridCol w="506413"/>
                <a:gridCol w="506412"/>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h</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e</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l</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l</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o</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w</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o</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r</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l</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d</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FF0000"/>
                          </a:solidFill>
                          <a:effectLst/>
                          <a:latin typeface="楷体_GB2312" pitchFamily="49" charset="-122"/>
                          <a:ea typeface="楷体_GB2312" pitchFamily="49" charset="-122"/>
                        </a:rPr>
                        <a:t>\0</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r>
            </a:tbl>
          </a:graphicData>
        </a:graphic>
      </p:graphicFrame>
      <p:graphicFrame>
        <p:nvGraphicFramePr>
          <p:cNvPr id="8" name="Group 50"/>
          <p:cNvGraphicFramePr>
            <a:graphicFrameLocks noGrp="1"/>
          </p:cNvGraphicFramePr>
          <p:nvPr/>
        </p:nvGraphicFramePr>
        <p:xfrm>
          <a:off x="6588125" y="4581525"/>
          <a:ext cx="1223963" cy="474600"/>
        </p:xfrm>
        <a:graphic>
          <a:graphicData uri="http://schemas.openxmlformats.org/drawingml/2006/table">
            <a:tbl>
              <a:tblPr/>
              <a:tblGrid>
                <a:gridCol w="612775"/>
                <a:gridCol w="611188"/>
              </a:tblGrid>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000000"/>
                          </a:solidFill>
                          <a:effectLst/>
                          <a:latin typeface="楷体_GB2312" pitchFamily="49" charset="-122"/>
                          <a:ea typeface="楷体_GB2312" pitchFamily="49" charset="-122"/>
                        </a:rPr>
                        <a:t>A</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FF0000"/>
                          </a:solidFill>
                          <a:effectLst/>
                          <a:latin typeface="楷体_GB2312" pitchFamily="49" charset="-122"/>
                          <a:ea typeface="楷体_GB2312" pitchFamily="49" charset="-122"/>
                        </a:rPr>
                        <a:t>\0</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r>
            </a:tbl>
          </a:graphicData>
        </a:graphic>
      </p:graphicFrame>
      <p:graphicFrame>
        <p:nvGraphicFramePr>
          <p:cNvPr id="9" name="Group 43"/>
          <p:cNvGraphicFramePr>
            <a:graphicFrameLocks noGrp="1"/>
          </p:cNvGraphicFramePr>
          <p:nvPr/>
        </p:nvGraphicFramePr>
        <p:xfrm>
          <a:off x="8316913" y="4581525"/>
          <a:ext cx="503237" cy="474600"/>
        </p:xfrm>
        <a:graphic>
          <a:graphicData uri="http://schemas.openxmlformats.org/drawingml/2006/table">
            <a:tbl>
              <a:tblPr/>
              <a:tblGrid>
                <a:gridCol w="503237"/>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500" b="1" i="0" u="none" strike="noStrike" cap="none" normalizeH="0" baseline="0" smtClean="0">
                          <a:ln>
                            <a:noFill/>
                          </a:ln>
                          <a:solidFill>
                            <a:srgbClr val="FF0000"/>
                          </a:solidFill>
                          <a:effectLst/>
                          <a:latin typeface="楷体_GB2312" pitchFamily="49" charset="-122"/>
                          <a:ea typeface="楷体_GB2312" pitchFamily="49" charset="-122"/>
                        </a:rPr>
                        <a:t>\0</a:t>
                      </a:r>
                    </a:p>
                  </a:txBody>
                  <a:tcPr marL="90000" marR="90000" marT="46800" marB="4680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bldLst>
      <p:bldP spid="1085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905000" y="228600"/>
            <a:ext cx="7096125" cy="842963"/>
          </a:xfrm>
        </p:spPr>
        <p:txBody>
          <a:bodyPr/>
          <a:lstStyle/>
          <a:p>
            <a:pPr eaLnBrk="1" hangingPunct="1">
              <a:defRPr/>
            </a:pPr>
            <a:r>
              <a:rPr lang="en-US" altLang="zh-CN" smtClean="0">
                <a:ea typeface="宋体" pitchFamily="2" charset="-122"/>
              </a:rPr>
              <a:t>3.3.27</a:t>
            </a:r>
            <a:r>
              <a:rPr lang="zh-CN" altLang="en-US" smtClean="0">
                <a:ea typeface="宋体" pitchFamily="2" charset="-122"/>
              </a:rPr>
              <a:t>字符</a:t>
            </a:r>
            <a:r>
              <a:rPr lang="zh-CN" altLang="en-US" dirty="0" smtClean="0">
                <a:ea typeface="宋体" pitchFamily="2" charset="-122"/>
              </a:rPr>
              <a:t>常量与字符串常量</a:t>
            </a:r>
            <a:endParaRPr lang="en-US" altLang="zh-CN" dirty="0">
              <a:ea typeface="宋体" pitchFamily="2" charset="-122"/>
            </a:endParaRPr>
          </a:p>
        </p:txBody>
      </p:sp>
      <p:sp>
        <p:nvSpPr>
          <p:cNvPr id="4301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43013" name="Rectangle 3"/>
          <p:cNvSpPr>
            <a:spLocks noChangeArrowheads="1"/>
          </p:cNvSpPr>
          <p:nvPr/>
        </p:nvSpPr>
        <p:spPr bwMode="auto">
          <a:xfrm>
            <a:off x="457200" y="2667000"/>
            <a:ext cx="8010525" cy="381000"/>
          </a:xfrm>
          <a:prstGeom prst="rect">
            <a:avLst/>
          </a:prstGeom>
          <a:noFill/>
          <a:ln w="9525">
            <a:noFill/>
            <a:miter lim="800000"/>
            <a:headEnd/>
            <a:tailEnd/>
          </a:ln>
        </p:spPr>
        <p:txBody>
          <a:bodyPr/>
          <a:lstStyle/>
          <a:p>
            <a:pPr marL="1143000" lvl="2" indent="-228600">
              <a:spcBef>
                <a:spcPct val="20000"/>
              </a:spcBef>
              <a:buFontTx/>
              <a:buChar char="•"/>
            </a:pPr>
            <a:r>
              <a:rPr lang="zh-CN" altLang="zh-CN" sz="2400">
                <a:latin typeface="隶书" pitchFamily="49" charset="-122"/>
              </a:rPr>
              <a:t>字符常量与字符串常量不同</a:t>
            </a:r>
          </a:p>
        </p:txBody>
      </p:sp>
      <p:grpSp>
        <p:nvGrpSpPr>
          <p:cNvPr id="43014" name="Group 14"/>
          <p:cNvGrpSpPr>
            <a:grpSpLocks/>
          </p:cNvGrpSpPr>
          <p:nvPr/>
        </p:nvGrpSpPr>
        <p:grpSpPr bwMode="auto">
          <a:xfrm>
            <a:off x="1295400" y="3276600"/>
            <a:ext cx="4135438" cy="457200"/>
            <a:chOff x="1248" y="2688"/>
            <a:chExt cx="2605" cy="288"/>
          </a:xfrm>
        </p:grpSpPr>
        <p:sp>
          <p:nvSpPr>
            <p:cNvPr id="43031" name="Rectangle 15"/>
            <p:cNvSpPr>
              <a:spLocks noChangeArrowheads="1"/>
            </p:cNvSpPr>
            <p:nvPr/>
          </p:nvSpPr>
          <p:spPr bwMode="auto">
            <a:xfrm>
              <a:off x="1968" y="2736"/>
              <a:ext cx="234" cy="170"/>
            </a:xfrm>
            <a:prstGeom prst="rect">
              <a:avLst/>
            </a:prstGeom>
            <a:noFill/>
            <a:ln w="9525">
              <a:solidFill>
                <a:schemeClr val="tx1"/>
              </a:solidFill>
              <a:miter lim="800000"/>
              <a:headEnd/>
              <a:tailEnd/>
            </a:ln>
          </p:spPr>
          <p:txBody>
            <a:bodyPr wrap="none" anchor="ctr"/>
            <a:lstStyle/>
            <a:p>
              <a:pPr algn="ctr"/>
              <a:r>
                <a:rPr kumimoji="1" lang="en-US" altLang="zh-CN" sz="2400">
                  <a:latin typeface="Times New Roman" pitchFamily="18" charset="0"/>
                </a:rPr>
                <a:t>a</a:t>
              </a:r>
            </a:p>
          </p:txBody>
        </p:sp>
        <p:grpSp>
          <p:nvGrpSpPr>
            <p:cNvPr id="43032" name="Group 16"/>
            <p:cNvGrpSpPr>
              <a:grpSpLocks/>
            </p:cNvGrpSpPr>
            <p:nvPr/>
          </p:nvGrpSpPr>
          <p:grpSpPr bwMode="auto">
            <a:xfrm>
              <a:off x="3264" y="2736"/>
              <a:ext cx="589" cy="192"/>
              <a:chOff x="3264" y="2736"/>
              <a:chExt cx="589" cy="267"/>
            </a:xfrm>
          </p:grpSpPr>
          <p:sp>
            <p:nvSpPr>
              <p:cNvPr id="43035" name="Rectangle 17"/>
              <p:cNvSpPr>
                <a:spLocks noChangeArrowheads="1"/>
              </p:cNvSpPr>
              <p:nvPr/>
            </p:nvSpPr>
            <p:spPr bwMode="auto">
              <a:xfrm>
                <a:off x="3264" y="2736"/>
                <a:ext cx="589" cy="267"/>
              </a:xfrm>
              <a:prstGeom prst="rect">
                <a:avLst/>
              </a:prstGeom>
              <a:noFill/>
              <a:ln w="9525">
                <a:solidFill>
                  <a:schemeClr val="tx1"/>
                </a:solidFill>
                <a:miter lim="800000"/>
                <a:headEnd/>
                <a:tailEnd/>
              </a:ln>
            </p:spPr>
            <p:txBody>
              <a:bodyPr wrap="none" anchor="ctr"/>
              <a:lstStyle/>
              <a:p>
                <a:r>
                  <a:rPr kumimoji="1" lang="en-US" altLang="zh-CN" sz="2400">
                    <a:latin typeface="Times New Roman" pitchFamily="18" charset="0"/>
                  </a:rPr>
                  <a:t> a   \0</a:t>
                </a:r>
              </a:p>
            </p:txBody>
          </p:sp>
          <p:sp>
            <p:nvSpPr>
              <p:cNvPr id="43036" name="Line 18"/>
              <p:cNvSpPr>
                <a:spLocks noChangeShapeType="1"/>
              </p:cNvSpPr>
              <p:nvPr/>
            </p:nvSpPr>
            <p:spPr bwMode="auto">
              <a:xfrm>
                <a:off x="3552" y="2736"/>
                <a:ext cx="0" cy="267"/>
              </a:xfrm>
              <a:prstGeom prst="line">
                <a:avLst/>
              </a:prstGeom>
              <a:noFill/>
              <a:ln w="9525">
                <a:solidFill>
                  <a:schemeClr val="tx1"/>
                </a:solidFill>
                <a:round/>
                <a:headEnd/>
                <a:tailEnd/>
              </a:ln>
            </p:spPr>
            <p:txBody>
              <a:bodyPr wrap="none" anchor="ctr"/>
              <a:lstStyle/>
              <a:p>
                <a:endParaRPr lang="zh-CN" altLang="en-US"/>
              </a:p>
            </p:txBody>
          </p:sp>
        </p:grpSp>
        <p:sp>
          <p:nvSpPr>
            <p:cNvPr id="43033" name="Text Box 19"/>
            <p:cNvSpPr txBox="1">
              <a:spLocks noChangeArrowheads="1"/>
            </p:cNvSpPr>
            <p:nvPr/>
          </p:nvSpPr>
          <p:spPr bwMode="auto">
            <a:xfrm>
              <a:off x="1248" y="2688"/>
              <a:ext cx="537" cy="288"/>
            </a:xfrm>
            <a:prstGeom prst="rect">
              <a:avLst/>
            </a:prstGeom>
            <a:noFill/>
            <a:ln w="9525">
              <a:noFill/>
              <a:miter lim="800000"/>
              <a:headEnd/>
              <a:tailEnd/>
            </a:ln>
          </p:spPr>
          <p:txBody>
            <a:bodyPr wrap="none">
              <a:spAutoFit/>
            </a:bodyPr>
            <a:lstStyle/>
            <a:p>
              <a:r>
                <a:rPr kumimoji="1" lang="zh-CN" altLang="en-US" sz="2000">
                  <a:latin typeface="Times New Roman" pitchFamily="18" charset="0"/>
                </a:rPr>
                <a:t>例</a:t>
              </a:r>
              <a:r>
                <a:rPr kumimoji="1" lang="zh-CN" altLang="en-US" sz="2400">
                  <a:latin typeface="Times New Roman" pitchFamily="18" charset="0"/>
                </a:rPr>
                <a:t> ‘</a:t>
              </a:r>
              <a:r>
                <a:rPr kumimoji="1" lang="en-US" altLang="zh-CN" sz="2400">
                  <a:latin typeface="Times New Roman" pitchFamily="18" charset="0"/>
                </a:rPr>
                <a:t>a’</a:t>
              </a:r>
            </a:p>
          </p:txBody>
        </p:sp>
        <p:sp>
          <p:nvSpPr>
            <p:cNvPr id="43034" name="Text Box 20"/>
            <p:cNvSpPr txBox="1">
              <a:spLocks noChangeArrowheads="1"/>
            </p:cNvSpPr>
            <p:nvPr/>
          </p:nvSpPr>
          <p:spPr bwMode="auto">
            <a:xfrm>
              <a:off x="2688" y="2688"/>
              <a:ext cx="371" cy="288"/>
            </a:xfrm>
            <a:prstGeom prst="rect">
              <a:avLst/>
            </a:prstGeom>
            <a:noFill/>
            <a:ln w="9525">
              <a:noFill/>
              <a:miter lim="800000"/>
              <a:headEnd/>
              <a:tailEnd/>
            </a:ln>
          </p:spPr>
          <p:txBody>
            <a:bodyPr wrap="none">
              <a:spAutoFit/>
            </a:bodyPr>
            <a:lstStyle/>
            <a:p>
              <a:r>
                <a:rPr kumimoji="1" lang="en-US" altLang="zh-CN" sz="2400">
                  <a:latin typeface="Times New Roman" pitchFamily="18" charset="0"/>
                </a:rPr>
                <a:t>“a”</a:t>
              </a:r>
            </a:p>
          </p:txBody>
        </p:sp>
      </p:grpSp>
      <p:grpSp>
        <p:nvGrpSpPr>
          <p:cNvPr id="43015" name="Group 21"/>
          <p:cNvGrpSpPr>
            <a:grpSpLocks/>
          </p:cNvGrpSpPr>
          <p:nvPr/>
        </p:nvGrpSpPr>
        <p:grpSpPr bwMode="auto">
          <a:xfrm>
            <a:off x="1295400" y="1600200"/>
            <a:ext cx="2808288" cy="434975"/>
            <a:chOff x="1053" y="1915"/>
            <a:chExt cx="1769" cy="274"/>
          </a:xfrm>
        </p:grpSpPr>
        <p:sp>
          <p:nvSpPr>
            <p:cNvPr id="43029" name="Text Box 22"/>
            <p:cNvSpPr txBox="1">
              <a:spLocks noChangeArrowheads="1"/>
            </p:cNvSpPr>
            <p:nvPr/>
          </p:nvSpPr>
          <p:spPr bwMode="auto">
            <a:xfrm>
              <a:off x="1053" y="1915"/>
              <a:ext cx="878" cy="250"/>
            </a:xfrm>
            <a:prstGeom prst="rect">
              <a:avLst/>
            </a:prstGeom>
            <a:noFill/>
            <a:ln w="9525">
              <a:noFill/>
              <a:miter lim="800000"/>
              <a:headEnd/>
              <a:tailEnd/>
            </a:ln>
          </p:spPr>
          <p:txBody>
            <a:bodyPr wrap="none">
              <a:spAutoFit/>
            </a:bodyPr>
            <a:lstStyle/>
            <a:p>
              <a:r>
                <a:rPr kumimoji="1" lang="zh-CN" altLang="en-US" sz="2000">
                  <a:latin typeface="Arial" charset="0"/>
                </a:rPr>
                <a:t>例  </a:t>
              </a:r>
              <a:r>
                <a:rPr kumimoji="1" lang="zh-CN" altLang="zh-CN" sz="2000">
                  <a:latin typeface="Arial" charset="0"/>
                </a:rPr>
                <a:t>空串  “”</a:t>
              </a:r>
              <a:endParaRPr kumimoji="1" lang="zh-CN" altLang="en-US" sz="2000">
                <a:latin typeface="Arial" charset="0"/>
              </a:endParaRPr>
            </a:p>
          </p:txBody>
        </p:sp>
        <p:sp>
          <p:nvSpPr>
            <p:cNvPr id="43030" name="Text Box 23"/>
            <p:cNvSpPr txBox="1">
              <a:spLocks noChangeArrowheads="1"/>
            </p:cNvSpPr>
            <p:nvPr/>
          </p:nvSpPr>
          <p:spPr bwMode="auto">
            <a:xfrm>
              <a:off x="2556" y="1933"/>
              <a:ext cx="266" cy="256"/>
            </a:xfrm>
            <a:prstGeom prst="rect">
              <a:avLst/>
            </a:prstGeom>
            <a:noFill/>
            <a:ln w="9525">
              <a:solidFill>
                <a:schemeClr val="tx1"/>
              </a:solidFill>
              <a:miter lim="800000"/>
              <a:headEnd/>
              <a:tailEnd/>
            </a:ln>
          </p:spPr>
          <p:txBody>
            <a:bodyPr>
              <a:spAutoFit/>
            </a:bodyPr>
            <a:lstStyle/>
            <a:p>
              <a:pPr>
                <a:spcBef>
                  <a:spcPct val="50000"/>
                </a:spcBef>
              </a:pPr>
              <a:r>
                <a:rPr kumimoji="1" lang="en-US" altLang="zh-CN" sz="2000">
                  <a:latin typeface="Arial" charset="0"/>
                </a:rPr>
                <a:t>\0</a:t>
              </a:r>
            </a:p>
          </p:txBody>
        </p:sp>
      </p:grpSp>
      <p:sp>
        <p:nvSpPr>
          <p:cNvPr id="45064" name="Text Box 24"/>
          <p:cNvSpPr txBox="1">
            <a:spLocks noChangeArrowheads="1"/>
          </p:cNvSpPr>
          <p:nvPr/>
        </p:nvSpPr>
        <p:spPr bwMode="auto">
          <a:xfrm>
            <a:off x="590550" y="4927600"/>
            <a:ext cx="3633788" cy="984250"/>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kumimoji="1" lang="zh-CN" altLang="en-US" sz="2800">
                <a:latin typeface="Times New Roman" pitchFamily="18" charset="0"/>
                <a:ea typeface="隶书" pitchFamily="49" charset="-122"/>
              </a:rPr>
              <a:t>例</a:t>
            </a:r>
            <a:r>
              <a:rPr kumimoji="1" lang="en-US" altLang="zh-CN" sz="2800">
                <a:latin typeface="Times New Roman" pitchFamily="18" charset="0"/>
                <a:ea typeface="隶书" pitchFamily="49" charset="-122"/>
              </a:rPr>
              <a:t>:       char   ch;</a:t>
            </a:r>
          </a:p>
          <a:p>
            <a:pPr eaLnBrk="0" hangingPunct="0">
              <a:defRPr/>
            </a:pPr>
            <a:r>
              <a:rPr kumimoji="1" lang="en-US" altLang="zh-CN" sz="2800">
                <a:latin typeface="Times New Roman" pitchFamily="18" charset="0"/>
                <a:ea typeface="隶书" pitchFamily="49" charset="-122"/>
              </a:rPr>
              <a:t>            ch=“A”;          </a:t>
            </a:r>
          </a:p>
        </p:txBody>
      </p:sp>
      <p:grpSp>
        <p:nvGrpSpPr>
          <p:cNvPr id="43019" name="Group 25"/>
          <p:cNvGrpSpPr>
            <a:grpSpLocks/>
          </p:cNvGrpSpPr>
          <p:nvPr/>
        </p:nvGrpSpPr>
        <p:grpSpPr bwMode="auto">
          <a:xfrm>
            <a:off x="3548063" y="5484813"/>
            <a:ext cx="381000" cy="381000"/>
            <a:chOff x="4344" y="3540"/>
            <a:chExt cx="240" cy="240"/>
          </a:xfrm>
        </p:grpSpPr>
        <p:sp>
          <p:nvSpPr>
            <p:cNvPr id="43027" name="Line 26"/>
            <p:cNvSpPr>
              <a:spLocks noChangeShapeType="1"/>
            </p:cNvSpPr>
            <p:nvPr/>
          </p:nvSpPr>
          <p:spPr bwMode="auto">
            <a:xfrm flipH="1">
              <a:off x="4344" y="3540"/>
              <a:ext cx="240" cy="240"/>
            </a:xfrm>
            <a:prstGeom prst="line">
              <a:avLst/>
            </a:prstGeom>
            <a:noFill/>
            <a:ln w="38100">
              <a:solidFill>
                <a:srgbClr val="FF0000"/>
              </a:solidFill>
              <a:round/>
              <a:headEnd/>
              <a:tailEnd/>
            </a:ln>
          </p:spPr>
          <p:txBody>
            <a:bodyPr wrap="none" lIns="90000" tIns="46800" rIns="90000" bIns="46800" anchor="ctr"/>
            <a:lstStyle/>
            <a:p>
              <a:endParaRPr lang="zh-CN" altLang="en-US"/>
            </a:p>
          </p:txBody>
        </p:sp>
        <p:sp>
          <p:nvSpPr>
            <p:cNvPr id="43028" name="Line 27"/>
            <p:cNvSpPr>
              <a:spLocks noChangeShapeType="1"/>
            </p:cNvSpPr>
            <p:nvPr/>
          </p:nvSpPr>
          <p:spPr bwMode="auto">
            <a:xfrm>
              <a:off x="4356" y="3540"/>
              <a:ext cx="228" cy="216"/>
            </a:xfrm>
            <a:prstGeom prst="line">
              <a:avLst/>
            </a:prstGeom>
            <a:noFill/>
            <a:ln w="38100">
              <a:solidFill>
                <a:srgbClr val="FF0000"/>
              </a:solidFill>
              <a:round/>
              <a:headEnd/>
              <a:tailEnd/>
            </a:ln>
          </p:spPr>
          <p:txBody>
            <a:bodyPr wrap="none" lIns="90000" tIns="46800" rIns="90000" bIns="46800" anchor="ctr"/>
            <a:lstStyle/>
            <a:p>
              <a:endParaRPr lang="zh-CN" altLang="en-US"/>
            </a:p>
          </p:txBody>
        </p:sp>
      </p:grpSp>
      <p:grpSp>
        <p:nvGrpSpPr>
          <p:cNvPr id="43020" name="Group 28"/>
          <p:cNvGrpSpPr>
            <a:grpSpLocks/>
          </p:cNvGrpSpPr>
          <p:nvPr/>
        </p:nvGrpSpPr>
        <p:grpSpPr bwMode="auto">
          <a:xfrm>
            <a:off x="4592638" y="4902200"/>
            <a:ext cx="3633787" cy="984250"/>
            <a:chOff x="1203" y="3170"/>
            <a:chExt cx="2289" cy="620"/>
          </a:xfrm>
        </p:grpSpPr>
        <p:sp>
          <p:nvSpPr>
            <p:cNvPr id="45067" name="Text Box 29"/>
            <p:cNvSpPr txBox="1">
              <a:spLocks noChangeArrowheads="1"/>
            </p:cNvSpPr>
            <p:nvPr/>
          </p:nvSpPr>
          <p:spPr bwMode="auto">
            <a:xfrm>
              <a:off x="1203" y="3170"/>
              <a:ext cx="2289" cy="620"/>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kumimoji="1" lang="zh-CN" altLang="en-US" sz="2800">
                  <a:latin typeface="Times New Roman" pitchFamily="18" charset="0"/>
                  <a:ea typeface="隶书" pitchFamily="49" charset="-122"/>
                </a:rPr>
                <a:t>例</a:t>
              </a:r>
              <a:r>
                <a:rPr kumimoji="1" lang="en-US" altLang="zh-CN" sz="2800">
                  <a:latin typeface="Times New Roman" pitchFamily="18" charset="0"/>
                  <a:ea typeface="隶书" pitchFamily="49" charset="-122"/>
                </a:rPr>
                <a:t>:       char   ch;</a:t>
              </a:r>
            </a:p>
            <a:p>
              <a:pPr eaLnBrk="0" hangingPunct="0">
                <a:defRPr/>
              </a:pPr>
              <a:r>
                <a:rPr kumimoji="1" lang="en-US" altLang="zh-CN" sz="2800">
                  <a:latin typeface="Times New Roman" pitchFamily="18" charset="0"/>
                  <a:ea typeface="隶书" pitchFamily="49" charset="-122"/>
                </a:rPr>
                <a:t>            ch=‘A’;          </a:t>
              </a:r>
            </a:p>
          </p:txBody>
        </p:sp>
        <p:sp>
          <p:nvSpPr>
            <p:cNvPr id="45068" name="Freeform 30"/>
            <p:cNvSpPr>
              <a:spLocks/>
            </p:cNvSpPr>
            <p:nvPr/>
          </p:nvSpPr>
          <p:spPr bwMode="auto">
            <a:xfrm>
              <a:off x="3000" y="3444"/>
              <a:ext cx="384" cy="250"/>
            </a:xfrm>
            <a:custGeom>
              <a:avLst/>
              <a:gdLst>
                <a:gd name="T0" fmla="*/ 0 w 384"/>
                <a:gd name="T1" fmla="*/ 144 h 250"/>
                <a:gd name="T2" fmla="*/ 144 w 384"/>
                <a:gd name="T3" fmla="*/ 240 h 250"/>
                <a:gd name="T4" fmla="*/ 192 w 384"/>
                <a:gd name="T5" fmla="*/ 192 h 250"/>
                <a:gd name="T6" fmla="*/ 300 w 384"/>
                <a:gd name="T7" fmla="*/ 96 h 250"/>
                <a:gd name="T8" fmla="*/ 360 w 384"/>
                <a:gd name="T9" fmla="*/ 36 h 250"/>
                <a:gd name="T10" fmla="*/ 384 w 384"/>
                <a:gd name="T11" fmla="*/ 0 h 250"/>
                <a:gd name="T12" fmla="*/ 0 60000 65536"/>
                <a:gd name="T13" fmla="*/ 0 60000 65536"/>
                <a:gd name="T14" fmla="*/ 0 60000 65536"/>
                <a:gd name="T15" fmla="*/ 0 60000 65536"/>
                <a:gd name="T16" fmla="*/ 0 60000 65536"/>
                <a:gd name="T17" fmla="*/ 0 60000 65536"/>
                <a:gd name="T18" fmla="*/ 0 w 384"/>
                <a:gd name="T19" fmla="*/ 0 h 250"/>
                <a:gd name="T20" fmla="*/ 384 w 38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ln w="38100">
              <a:solidFill>
                <a:srgbClr val="FF0000"/>
              </a:solidFill>
              <a:round/>
              <a:headEnd/>
              <a:tailEnd/>
            </a:ln>
          </p:spPr>
          <p:style>
            <a:lnRef idx="0">
              <a:scrgbClr r="0" g="0" b="0"/>
            </a:lnRef>
            <a:fillRef idx="1003">
              <a:schemeClr val="dk2"/>
            </a:fillRef>
            <a:effectRef idx="0">
              <a:scrgbClr r="0" g="0" b="0"/>
            </a:effectRef>
            <a:fontRef idx="major"/>
          </p:style>
          <p:txBody>
            <a:bodyPr wrap="none" lIns="90000" tIns="46800" rIns="90000" bIns="46800" anchor="ctr"/>
            <a:lstStyle/>
            <a:p>
              <a:pPr>
                <a:defRPr/>
              </a:pPr>
              <a:endParaRPr lang="zh-CN" altLang="en-US"/>
            </a:p>
          </p:txBody>
        </p:sp>
      </p:grpSp>
    </p:spTree>
  </p:cSld>
  <p:clrMapOvr>
    <a:masterClrMapping/>
  </p:clrMapOvr>
  <p:timing>
    <p:tnLst>
      <p:par>
        <p:cTn id="1" dur="indefinite" restart="never" nodeType="tmRoot"/>
      </p:par>
    </p:tnLst>
    <p:bldLst>
      <p:bldP spid="1085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3.3.28</a:t>
            </a:r>
            <a:r>
              <a:rPr lang="zh-CN" altLang="en-US" smtClean="0">
                <a:ea typeface="宋体" pitchFamily="2" charset="-122"/>
              </a:rPr>
              <a:t>字符型</a:t>
            </a:r>
            <a:r>
              <a:rPr lang="zh-CN" altLang="en-US" dirty="0" smtClean="0">
                <a:ea typeface="宋体" pitchFamily="2" charset="-122"/>
              </a:rPr>
              <a:t>数据</a:t>
            </a:r>
            <a:endParaRPr lang="en-US" altLang="zh-CN" dirty="0">
              <a:ea typeface="宋体" pitchFamily="2" charset="-122"/>
            </a:endParaRPr>
          </a:p>
        </p:txBody>
      </p:sp>
      <p:sp>
        <p:nvSpPr>
          <p:cNvPr id="4915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8" name="Rectangle 7"/>
          <p:cNvSpPr>
            <a:spLocks noGrp="1" noChangeArrowheads="1"/>
          </p:cNvSpPr>
          <p:nvPr>
            <p:ph type="body" sz="half" idx="1"/>
          </p:nvPr>
        </p:nvSpPr>
        <p:spPr>
          <a:xfrm>
            <a:off x="571500" y="1428750"/>
            <a:ext cx="7786688" cy="4857750"/>
          </a:xfrm>
        </p:spPr>
        <p:style>
          <a:lnRef idx="0">
            <a:scrgbClr r="0" g="0" b="0"/>
          </a:lnRef>
          <a:fillRef idx="1003">
            <a:schemeClr val="dk2"/>
          </a:fillRef>
          <a:effectRef idx="0">
            <a:scrgbClr r="0" g="0" b="0"/>
          </a:effectRef>
          <a:fontRef idx="major"/>
        </p:style>
        <p:txBody>
          <a:bodyPr/>
          <a:lstStyle/>
          <a:p>
            <a:pPr>
              <a:defRPr/>
            </a:pPr>
            <a:r>
              <a:rPr lang="zh-CN" altLang="zh-CN" smtClean="0">
                <a:ea typeface="宋体" pitchFamily="2" charset="-122"/>
              </a:rPr>
              <a:t>字符</a:t>
            </a:r>
            <a:r>
              <a:rPr lang="en-US" altLang="zh-CN" smtClean="0">
                <a:ea typeface="宋体" pitchFamily="2" charset="-122"/>
              </a:rPr>
              <a:t>’1’</a:t>
            </a:r>
            <a:r>
              <a:rPr lang="zh-CN" altLang="zh-CN" smtClean="0">
                <a:ea typeface="宋体" pitchFamily="2" charset="-122"/>
              </a:rPr>
              <a:t>和整数</a:t>
            </a:r>
            <a:r>
              <a:rPr lang="en-US" altLang="zh-CN" smtClean="0">
                <a:ea typeface="宋体" pitchFamily="2" charset="-122"/>
              </a:rPr>
              <a:t>1</a:t>
            </a:r>
            <a:r>
              <a:rPr lang="zh-CN" altLang="zh-CN" smtClean="0">
                <a:ea typeface="宋体" pitchFamily="2" charset="-122"/>
              </a:rPr>
              <a:t>是不同的概念</a:t>
            </a:r>
            <a:r>
              <a:rPr lang="zh-CN" altLang="en-US" smtClean="0">
                <a:ea typeface="宋体" pitchFamily="2" charset="-122"/>
              </a:rPr>
              <a:t>：</a:t>
            </a:r>
            <a:endParaRPr lang="en-US" altLang="zh-CN" smtClean="0">
              <a:ea typeface="宋体" pitchFamily="2" charset="-122"/>
            </a:endParaRPr>
          </a:p>
          <a:p>
            <a:pPr lvl="1">
              <a:defRPr/>
            </a:pPr>
            <a:r>
              <a:rPr lang="zh-CN" altLang="zh-CN" smtClean="0">
                <a:ea typeface="宋体" pitchFamily="2" charset="-122"/>
              </a:rPr>
              <a:t>字符</a:t>
            </a:r>
            <a:r>
              <a:rPr lang="en-US" altLang="zh-CN" smtClean="0">
                <a:ea typeface="宋体" pitchFamily="2" charset="-122"/>
              </a:rPr>
              <a:t>’1’</a:t>
            </a:r>
            <a:r>
              <a:rPr lang="zh-CN" altLang="zh-CN" smtClean="0">
                <a:ea typeface="宋体" pitchFamily="2" charset="-122"/>
              </a:rPr>
              <a:t>只是代表一个形状为</a:t>
            </a:r>
            <a:r>
              <a:rPr lang="en-US" altLang="zh-CN" smtClean="0">
                <a:ea typeface="宋体" pitchFamily="2" charset="-122"/>
              </a:rPr>
              <a:t>’1’</a:t>
            </a:r>
            <a:r>
              <a:rPr lang="zh-CN" altLang="zh-CN" smtClean="0">
                <a:ea typeface="宋体" pitchFamily="2" charset="-122"/>
              </a:rPr>
              <a:t>的符号，在需要时按原样输出，在内存中以</a:t>
            </a:r>
            <a:r>
              <a:rPr lang="en-US" altLang="zh-CN" smtClean="0">
                <a:ea typeface="宋体" pitchFamily="2" charset="-122"/>
              </a:rPr>
              <a:t>ASCII</a:t>
            </a:r>
            <a:r>
              <a:rPr lang="zh-CN" altLang="zh-CN" smtClean="0">
                <a:ea typeface="宋体" pitchFamily="2" charset="-122"/>
              </a:rPr>
              <a:t>码形式存储，占</a:t>
            </a:r>
            <a:r>
              <a:rPr lang="en-US" altLang="zh-CN" smtClean="0">
                <a:ea typeface="宋体" pitchFamily="2" charset="-122"/>
              </a:rPr>
              <a:t>1</a:t>
            </a:r>
            <a:r>
              <a:rPr lang="zh-CN" altLang="zh-CN" smtClean="0">
                <a:ea typeface="宋体" pitchFamily="2" charset="-122"/>
              </a:rPr>
              <a:t>个字节</a:t>
            </a:r>
            <a:endParaRPr lang="en-US" altLang="zh-CN" smtClean="0">
              <a:ea typeface="宋体" pitchFamily="2" charset="-122"/>
            </a:endParaRPr>
          </a:p>
          <a:p>
            <a:pPr lvl="1">
              <a:buFont typeface="Wingdings" pitchFamily="2" charset="2"/>
              <a:buNone/>
              <a:defRPr/>
            </a:pPr>
            <a:endParaRPr lang="en-US" altLang="zh-CN" smtClean="0">
              <a:ea typeface="宋体" pitchFamily="2" charset="-122"/>
            </a:endParaRPr>
          </a:p>
          <a:p>
            <a:pPr lvl="1">
              <a:defRPr/>
            </a:pPr>
            <a:r>
              <a:rPr lang="zh-CN" altLang="zh-CN" smtClean="0">
                <a:ea typeface="宋体" pitchFamily="2" charset="-122"/>
              </a:rPr>
              <a:t>整数</a:t>
            </a:r>
            <a:r>
              <a:rPr lang="en-US" altLang="zh-CN" smtClean="0">
                <a:ea typeface="宋体" pitchFamily="2" charset="-122"/>
              </a:rPr>
              <a:t>1</a:t>
            </a:r>
            <a:r>
              <a:rPr lang="zh-CN" altLang="zh-CN" smtClean="0">
                <a:ea typeface="宋体" pitchFamily="2" charset="-122"/>
              </a:rPr>
              <a:t>是以整数存储方式</a:t>
            </a:r>
            <a:r>
              <a:rPr lang="en-US" altLang="zh-CN" smtClean="0">
                <a:ea typeface="宋体" pitchFamily="2" charset="-122"/>
              </a:rPr>
              <a:t>(</a:t>
            </a:r>
            <a:r>
              <a:rPr lang="zh-CN" altLang="zh-CN" smtClean="0">
                <a:ea typeface="宋体" pitchFamily="2" charset="-122"/>
              </a:rPr>
              <a:t>二进制补码方式</a:t>
            </a:r>
            <a:r>
              <a:rPr lang="en-US" altLang="zh-CN" smtClean="0">
                <a:ea typeface="宋体" pitchFamily="2" charset="-122"/>
              </a:rPr>
              <a:t>)</a:t>
            </a:r>
            <a:r>
              <a:rPr lang="zh-CN" altLang="zh-CN" smtClean="0">
                <a:ea typeface="宋体" pitchFamily="2" charset="-122"/>
              </a:rPr>
              <a:t>存储的，占</a:t>
            </a:r>
            <a:r>
              <a:rPr lang="en-US" altLang="zh-CN" smtClean="0">
                <a:ea typeface="宋体" pitchFamily="2" charset="-122"/>
              </a:rPr>
              <a:t>2</a:t>
            </a:r>
            <a:r>
              <a:rPr lang="zh-CN" altLang="zh-CN" smtClean="0">
                <a:ea typeface="宋体" pitchFamily="2" charset="-122"/>
              </a:rPr>
              <a:t>个或</a:t>
            </a:r>
            <a:r>
              <a:rPr lang="en-US" altLang="zh-CN" smtClean="0">
                <a:ea typeface="宋体" pitchFamily="2" charset="-122"/>
              </a:rPr>
              <a:t>4</a:t>
            </a:r>
            <a:r>
              <a:rPr lang="zh-CN" altLang="zh-CN" smtClean="0">
                <a:ea typeface="宋体" pitchFamily="2" charset="-122"/>
              </a:rPr>
              <a:t>个字节</a:t>
            </a:r>
            <a:endParaRPr lang="en-US" altLang="zh-CN" smtClean="0">
              <a:ea typeface="宋体" pitchFamily="2" charset="-122"/>
            </a:endParaRPr>
          </a:p>
        </p:txBody>
      </p:sp>
      <p:graphicFrame>
        <p:nvGraphicFramePr>
          <p:cNvPr id="9" name="表格 8"/>
          <p:cNvGraphicFramePr>
            <a:graphicFrameLocks noGrp="1"/>
          </p:cNvGraphicFramePr>
          <p:nvPr/>
        </p:nvGraphicFramePr>
        <p:xfrm>
          <a:off x="2571750" y="3429000"/>
          <a:ext cx="2928958" cy="428628"/>
        </p:xfrm>
        <a:graphic>
          <a:graphicData uri="http://schemas.openxmlformats.org/drawingml/2006/table">
            <a:tbl>
              <a:tblPr/>
              <a:tblGrid>
                <a:gridCol w="2928958"/>
              </a:tblGrid>
              <a:tr h="428628">
                <a:tc>
                  <a:txBody>
                    <a:bodyPr/>
                    <a:lstStyle/>
                    <a:p>
                      <a:pPr algn="just">
                        <a:spcAft>
                          <a:spcPts val="0"/>
                        </a:spcAft>
                      </a:pPr>
                      <a:r>
                        <a:rPr lang="en-US" sz="2800" b="1" kern="100" dirty="0">
                          <a:latin typeface="楷体_GB2312"/>
                          <a:cs typeface="Courier New"/>
                        </a:rPr>
                        <a:t>0 0 1 1 0 0 0 1 </a:t>
                      </a:r>
                      <a:endParaRPr lang="zh-CN" sz="2800" kern="100" dirty="0">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1643063" y="5143500"/>
          <a:ext cx="5857916" cy="500066"/>
        </p:xfrm>
        <a:graphic>
          <a:graphicData uri="http://schemas.openxmlformats.org/drawingml/2006/table">
            <a:tbl>
              <a:tblPr/>
              <a:tblGrid>
                <a:gridCol w="2928958"/>
                <a:gridCol w="2928958"/>
              </a:tblGrid>
              <a:tr h="500066">
                <a:tc>
                  <a:txBody>
                    <a:bodyPr/>
                    <a:lstStyle/>
                    <a:p>
                      <a:pPr algn="just">
                        <a:spcAft>
                          <a:spcPts val="0"/>
                        </a:spcAft>
                      </a:pPr>
                      <a:r>
                        <a:rPr lang="en-US" sz="2800" b="1" kern="100" dirty="0">
                          <a:latin typeface="楷体_GB2312"/>
                          <a:cs typeface="Courier New"/>
                        </a:rPr>
                        <a:t>0 0 0 0 0 0 0 0</a:t>
                      </a:r>
                      <a:endParaRPr lang="zh-CN" sz="2800" kern="100" dirty="0">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latin typeface="楷体_GB2312"/>
                          <a:ea typeface="宋体"/>
                        </a:rPr>
                        <a:t>0 0 0 0 0 0 0 1</a:t>
                      </a:r>
                      <a:endParaRPr lang="zh-CN" sz="2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3.3.29</a:t>
            </a:r>
            <a:r>
              <a:rPr lang="zh-CN" altLang="en-US" smtClean="0">
                <a:ea typeface="宋体" pitchFamily="2" charset="-122"/>
              </a:rPr>
              <a:t>字符型</a:t>
            </a:r>
            <a:r>
              <a:rPr lang="zh-CN" altLang="en-US" dirty="0" smtClean="0">
                <a:ea typeface="宋体" pitchFamily="2" charset="-122"/>
              </a:rPr>
              <a:t>变量</a:t>
            </a:r>
            <a:endParaRPr lang="en-US" altLang="zh-CN" dirty="0">
              <a:ea typeface="宋体" pitchFamily="2" charset="-122"/>
            </a:endParaRPr>
          </a:p>
        </p:txBody>
      </p:sp>
      <p:sp>
        <p:nvSpPr>
          <p:cNvPr id="4403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457200" y="1600200"/>
            <a:ext cx="8229600" cy="4525963"/>
          </a:xfrm>
        </p:spPr>
        <p:style>
          <a:lnRef idx="0">
            <a:scrgbClr r="0" g="0" b="0"/>
          </a:lnRef>
          <a:fillRef idx="1003">
            <a:schemeClr val="dk2"/>
          </a:fillRef>
          <a:effectRef idx="0">
            <a:scrgbClr r="0" g="0" b="0"/>
          </a:effectRef>
          <a:fontRef idx="major"/>
        </p:style>
        <p:txBody>
          <a:bodyPr/>
          <a:lstStyle/>
          <a:p>
            <a:pPr>
              <a:buFontTx/>
              <a:buNone/>
              <a:defRPr/>
            </a:pPr>
            <a:r>
              <a:rPr lang="zh-CN" altLang="en-US" b="1" smtClean="0">
                <a:ea typeface="宋体" pitchFamily="2" charset="-122"/>
              </a:rPr>
              <a:t>字符型变量</a:t>
            </a:r>
          </a:p>
          <a:p>
            <a:pPr>
              <a:defRPr/>
            </a:pPr>
            <a:r>
              <a:rPr lang="zh-CN" altLang="en-US" b="1" smtClean="0">
                <a:ea typeface="宋体" pitchFamily="2" charset="-122"/>
              </a:rPr>
              <a:t>字符型变量在内存中占一个字节，由于存储的是字符的二进制</a:t>
            </a:r>
            <a:r>
              <a:rPr lang="en-US" altLang="zh-CN" b="1" smtClean="0">
                <a:solidFill>
                  <a:srgbClr val="FF0000"/>
                </a:solidFill>
                <a:ea typeface="宋体" pitchFamily="2" charset="-122"/>
              </a:rPr>
              <a:t>ASCII</a:t>
            </a:r>
            <a:r>
              <a:rPr lang="zh-CN" altLang="en-US" b="1" smtClean="0">
                <a:ea typeface="宋体" pitchFamily="2" charset="-122"/>
              </a:rPr>
              <a:t>码，与整型数据存储方式类似，字符型数据和整型数据可以相互运算。</a:t>
            </a:r>
          </a:p>
          <a:p>
            <a:pPr>
              <a:defRPr/>
            </a:pPr>
            <a:r>
              <a:rPr lang="zh-CN" altLang="en-US" b="1" smtClean="0">
                <a:ea typeface="宋体" pitchFamily="2" charset="-122"/>
              </a:rPr>
              <a:t>注意，字符串常量不允许赋值给字符型变量，</a:t>
            </a:r>
            <a:r>
              <a:rPr lang="en-US" altLang="zh-CN" b="1" smtClean="0">
                <a:ea typeface="宋体" pitchFamily="2" charset="-122"/>
              </a:rPr>
              <a:t>C</a:t>
            </a:r>
            <a:r>
              <a:rPr lang="zh-CN" altLang="en-US" b="1" smtClean="0">
                <a:ea typeface="宋体" pitchFamily="2" charset="-122"/>
              </a:rPr>
              <a:t>语言也没有专门的字符串变量。要在内存中存取字符串，只能使用数组或指针。</a:t>
            </a:r>
            <a:r>
              <a:rPr lang="zh-CN" altLang="en-US" smtClean="0">
                <a:ea typeface="宋体" pitchFamily="2" charset="-122"/>
              </a:rPr>
              <a:t> </a:t>
            </a:r>
          </a:p>
        </p:txBody>
      </p:sp>
    </p:spTree>
  </p:cSld>
  <p:clrMapOvr>
    <a:masterClrMapping/>
  </p:clrMapOvr>
  <p:timing>
    <p:tnLst>
      <p:par>
        <p:cTn id="1" dur="indefinite" restart="never" nodeType="tmRoot"/>
      </p:par>
    </p:tnLst>
    <p:bldLst>
      <p:bldP spid="1085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3.3</a:t>
            </a:r>
            <a:r>
              <a:rPr lang="en-US" altLang="zh-CN" smtClean="0">
                <a:ea typeface="宋体" pitchFamily="2" charset="-122"/>
              </a:rPr>
              <a:t>. 30 </a:t>
            </a:r>
            <a:r>
              <a:rPr lang="en-US" altLang="zh-CN" dirty="0" smtClean="0">
                <a:ea typeface="宋体" pitchFamily="2" charset="-122"/>
              </a:rPr>
              <a:t>ASCII</a:t>
            </a:r>
            <a:r>
              <a:rPr lang="zh-CN" altLang="en-US" dirty="0" smtClean="0">
                <a:ea typeface="宋体" pitchFamily="2" charset="-122"/>
              </a:rPr>
              <a:t>码值</a:t>
            </a:r>
            <a:endParaRPr lang="en-US" altLang="zh-CN" dirty="0">
              <a:ea typeface="宋体" pitchFamily="2" charset="-122"/>
            </a:endParaRPr>
          </a:p>
        </p:txBody>
      </p:sp>
      <p:sp>
        <p:nvSpPr>
          <p:cNvPr id="139265" name="Rectangle 1"/>
          <p:cNvSpPr>
            <a:spLocks noChangeArrowheads="1"/>
          </p:cNvSpPr>
          <p:nvPr/>
        </p:nvSpPr>
        <p:spPr bwMode="auto">
          <a:xfrm>
            <a:off x="0" y="0"/>
            <a:ext cx="9144000" cy="0"/>
          </a:xfrm>
          <a:prstGeom prst="rect">
            <a:avLst/>
          </a:prstGeom>
          <a:noFill/>
          <a:ln w="9525">
            <a:noFill/>
            <a:miter lim="800000"/>
            <a:headEnd/>
            <a:tailEnd/>
          </a:ln>
          <a:effectLst>
            <a:prstShdw prst="shdw12">
              <a:schemeClr val="accent1">
                <a:gamma/>
                <a:shade val="60000"/>
                <a:invGamma/>
                <a:alpha val="50000"/>
              </a:schemeClr>
            </a:prstShdw>
          </a:effectLst>
        </p:spPr>
        <p:txBody>
          <a:bodyPr wrap="none" anchor="ctr">
            <a:spAutoFit/>
          </a:bodyPr>
          <a:lstStyle/>
          <a:p>
            <a:pPr eaLnBrk="0" hangingPunct="0">
              <a:defRPr/>
            </a:pPr>
            <a:r>
              <a:rPr lang="en-US" altLang="zh-CN"/>
              <a:t/>
            </a:r>
            <a:br>
              <a:rPr lang="en-US" altLang="zh-CN"/>
            </a:br>
            <a:r>
              <a:rPr lang="en-US" altLang="zh-CN"/>
              <a:t/>
            </a:r>
            <a:br>
              <a:rPr lang="en-US" altLang="zh-CN"/>
            </a:br>
            <a:endParaRPr lang="en-US" altLang="zh-CN"/>
          </a:p>
        </p:txBody>
      </p:sp>
      <p:pic>
        <p:nvPicPr>
          <p:cNvPr id="139266" name="Picture 2"/>
          <p:cNvPicPr>
            <a:picLocks noChangeAspect="1" noChangeArrowheads="1"/>
          </p:cNvPicPr>
          <p:nvPr/>
        </p:nvPicPr>
        <p:blipFill>
          <a:blip r:embed="rId2"/>
          <a:srcRect/>
          <a:stretch>
            <a:fillRect/>
          </a:stretch>
        </p:blipFill>
        <p:spPr bwMode="auto">
          <a:xfrm>
            <a:off x="1643063" y="1089025"/>
            <a:ext cx="5786437" cy="5768975"/>
          </a:xfrm>
          <a:prstGeom prst="rect">
            <a:avLst/>
          </a:prstGeom>
          <a:noFill/>
          <a:ln w="9525">
            <a:noFill/>
            <a:miter lim="800000"/>
            <a:headEnd/>
            <a:tailEnd/>
          </a:ln>
          <a:effectLst>
            <a:prstShdw prst="shdw12">
              <a:schemeClr val="accent1">
                <a:gamma/>
                <a:shade val="60000"/>
                <a:invGamma/>
                <a:alpha val="50000"/>
              </a:schemeClr>
            </a:prstShdw>
          </a:effectLst>
        </p:spPr>
      </p:pic>
    </p:spTree>
  </p:cSld>
  <p:clrMapOvr>
    <a:masterClrMapping/>
  </p:clrMapOvr>
  <p:timing>
    <p:tnLst>
      <p:par>
        <p:cTn id="1" dur="indefinite" restart="never" nodeType="tmRoot"/>
      </p:par>
    </p:tnLst>
    <p:bldLst>
      <p:bldP spid="1085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3.3.31</a:t>
            </a:r>
            <a:r>
              <a:rPr lang="zh-CN" altLang="en-US" smtClean="0">
                <a:ea typeface="宋体" pitchFamily="2" charset="-122"/>
              </a:rPr>
              <a:t>字符型</a:t>
            </a:r>
            <a:r>
              <a:rPr lang="zh-CN" altLang="en-US" dirty="0" smtClean="0">
                <a:ea typeface="宋体" pitchFamily="2" charset="-122"/>
              </a:rPr>
              <a:t>数据</a:t>
            </a:r>
            <a:r>
              <a:rPr lang="en-US" altLang="zh-CN" dirty="0" smtClean="0">
                <a:ea typeface="宋体" pitchFamily="2" charset="-122"/>
              </a:rPr>
              <a:t>-</a:t>
            </a:r>
            <a:r>
              <a:rPr lang="zh-CN" altLang="en-US" dirty="0" smtClean="0">
                <a:ea typeface="宋体" pitchFamily="2" charset="-122"/>
              </a:rPr>
              <a:t>案例</a:t>
            </a:r>
            <a:endParaRPr lang="en-US" altLang="zh-CN" dirty="0">
              <a:ea typeface="宋体" pitchFamily="2" charset="-122"/>
            </a:endParaRPr>
          </a:p>
        </p:txBody>
      </p:sp>
      <p:sp>
        <p:nvSpPr>
          <p:cNvPr id="4710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7"/>
          <p:cNvSpPr>
            <a:spLocks noGrp="1" noChangeArrowheads="1"/>
          </p:cNvSpPr>
          <p:nvPr>
            <p:ph type="body" sz="half" idx="1"/>
          </p:nvPr>
        </p:nvSpPr>
        <p:spPr>
          <a:xfrm>
            <a:off x="357188" y="1357313"/>
            <a:ext cx="7929562" cy="1571625"/>
          </a:xfrm>
        </p:spPr>
        <p:txBody>
          <a:bodyPr/>
          <a:lstStyle/>
          <a:p>
            <a:pPr>
              <a:buFont typeface="Wingdings" pitchFamily="2" charset="2"/>
              <a:buNone/>
              <a:defRPr/>
            </a:pPr>
            <a:r>
              <a:rPr lang="en-US" altLang="zh-CN" smtClean="0">
                <a:ea typeface="宋体" pitchFamily="2" charset="-122"/>
              </a:rPr>
              <a:t>  </a:t>
            </a:r>
            <a:r>
              <a:rPr lang="zh-CN" altLang="zh-CN" smtClean="0">
                <a:ea typeface="宋体" pitchFamily="2" charset="-122"/>
              </a:rPr>
              <a:t>给定一个大写字母，要求用小写字母输出。</a:t>
            </a:r>
            <a:endParaRPr lang="en-US" altLang="zh-CN" sz="2800" smtClean="0">
              <a:ea typeface="宋体" pitchFamily="2" charset="-122"/>
            </a:endParaRPr>
          </a:p>
        </p:txBody>
      </p:sp>
      <p:sp>
        <p:nvSpPr>
          <p:cNvPr id="6" name="Rectangle 7"/>
          <p:cNvSpPr txBox="1">
            <a:spLocks noChangeArrowheads="1"/>
          </p:cNvSpPr>
          <p:nvPr/>
        </p:nvSpPr>
        <p:spPr bwMode="auto">
          <a:xfrm>
            <a:off x="428625" y="2714625"/>
            <a:ext cx="7929563" cy="314325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342900" indent="-342900" eaLnBrk="0" hangingPunct="0">
              <a:lnSpc>
                <a:spcPct val="120000"/>
              </a:lnSpc>
              <a:spcBef>
                <a:spcPct val="20000"/>
              </a:spcBef>
              <a:buFont typeface="Wingdings" pitchFamily="2" charset="2"/>
              <a:buChar char="Ø"/>
              <a:defRPr/>
            </a:pPr>
            <a:r>
              <a:rPr lang="zh-CN" altLang="zh-CN" sz="3200" b="1" dirty="0"/>
              <a:t>解题思路：</a:t>
            </a:r>
            <a:endParaRPr lang="en-US" altLang="zh-CN" sz="3200" b="1" dirty="0"/>
          </a:p>
          <a:p>
            <a:pPr marL="800100" lvl="1" indent="-342900" eaLnBrk="0" hangingPunct="0">
              <a:lnSpc>
                <a:spcPct val="120000"/>
              </a:lnSpc>
              <a:spcBef>
                <a:spcPct val="20000"/>
              </a:spcBef>
              <a:buFont typeface="Wingdings" pitchFamily="2" charset="2"/>
              <a:buChar char="u"/>
              <a:defRPr/>
            </a:pPr>
            <a:r>
              <a:rPr lang="zh-CN" altLang="en-US" sz="2800" b="1" dirty="0"/>
              <a:t>关键是</a:t>
            </a:r>
            <a:r>
              <a:rPr lang="zh-CN" altLang="zh-CN" sz="2800" b="1" dirty="0"/>
              <a:t>找到大</a:t>
            </a:r>
            <a:r>
              <a:rPr lang="zh-CN" altLang="en-US" sz="2800" b="1" dirty="0"/>
              <a:t>、</a:t>
            </a:r>
            <a:r>
              <a:rPr lang="zh-CN" altLang="zh-CN" sz="2800" b="1" dirty="0"/>
              <a:t>小写字母间</a:t>
            </a:r>
            <a:r>
              <a:rPr lang="zh-CN" altLang="en-US" sz="2800" b="1" dirty="0"/>
              <a:t>的</a:t>
            </a:r>
            <a:r>
              <a:rPr lang="zh-CN" altLang="zh-CN" sz="2800" b="1" dirty="0"/>
              <a:t>内在联系</a:t>
            </a:r>
            <a:endParaRPr lang="en-US" altLang="zh-CN" sz="2800" b="1" dirty="0"/>
          </a:p>
          <a:p>
            <a:pPr marL="800100" lvl="1" indent="-342900" eaLnBrk="0" hangingPunct="0">
              <a:lnSpc>
                <a:spcPct val="120000"/>
              </a:lnSpc>
              <a:spcBef>
                <a:spcPct val="20000"/>
              </a:spcBef>
              <a:buFont typeface="Wingdings" pitchFamily="2" charset="2"/>
              <a:buChar char="u"/>
              <a:defRPr/>
            </a:pPr>
            <a:r>
              <a:rPr lang="zh-CN" altLang="zh-CN" sz="2800" b="1" dirty="0"/>
              <a:t>同一个字母，用小写表示的字符的</a:t>
            </a:r>
            <a:r>
              <a:rPr lang="en-US" altLang="zh-CN" sz="2800" b="1" dirty="0"/>
              <a:t>ASCII</a:t>
            </a:r>
            <a:r>
              <a:rPr lang="zh-CN" altLang="zh-CN" sz="2800" b="1" dirty="0"/>
              <a:t>代码比用大写表示的字符的</a:t>
            </a:r>
            <a:r>
              <a:rPr lang="en-US" altLang="zh-CN" sz="2800" b="1" dirty="0"/>
              <a:t>ASCII</a:t>
            </a:r>
            <a:r>
              <a:rPr lang="zh-CN" altLang="zh-CN" sz="2800" b="1" dirty="0"/>
              <a:t>代码大</a:t>
            </a:r>
            <a:r>
              <a:rPr lang="en-US" altLang="zh-CN" sz="2800" b="1" dirty="0"/>
              <a:t>32</a:t>
            </a:r>
            <a:endParaRPr lang="en-US" altLang="zh-CN" sz="2800" b="1" kern="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3.3.32</a:t>
            </a:r>
            <a:r>
              <a:rPr lang="zh-CN" altLang="en-US" smtClean="0">
                <a:ea typeface="宋体" pitchFamily="2" charset="-122"/>
              </a:rPr>
              <a:t>字符型</a:t>
            </a:r>
            <a:r>
              <a:rPr lang="zh-CN" altLang="en-US" dirty="0" smtClean="0">
                <a:ea typeface="宋体" pitchFamily="2" charset="-122"/>
              </a:rPr>
              <a:t>数据</a:t>
            </a:r>
            <a:r>
              <a:rPr lang="en-US" altLang="zh-CN" dirty="0" smtClean="0">
                <a:ea typeface="宋体" pitchFamily="2" charset="-122"/>
              </a:rPr>
              <a:t>-</a:t>
            </a:r>
            <a:r>
              <a:rPr lang="zh-CN" altLang="en-US" dirty="0" smtClean="0">
                <a:ea typeface="宋体" pitchFamily="2" charset="-122"/>
              </a:rPr>
              <a:t>案例代码</a:t>
            </a:r>
            <a:endParaRPr lang="en-US" altLang="zh-CN" dirty="0">
              <a:ea typeface="宋体" pitchFamily="2" charset="-122"/>
            </a:endParaRPr>
          </a:p>
        </p:txBody>
      </p:sp>
      <p:sp>
        <p:nvSpPr>
          <p:cNvPr id="4813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6" name="Rectangle 7"/>
          <p:cNvSpPr>
            <a:spLocks noGrp="1" noChangeArrowheads="1"/>
          </p:cNvSpPr>
          <p:nvPr>
            <p:ph type="body" sz="half" idx="1"/>
          </p:nvPr>
        </p:nvSpPr>
        <p:spPr>
          <a:xfrm>
            <a:off x="1000125" y="1357313"/>
            <a:ext cx="4857750" cy="5143500"/>
          </a:xfrm>
        </p:spPr>
        <p:style>
          <a:lnRef idx="0">
            <a:scrgbClr r="0" g="0" b="0"/>
          </a:lnRef>
          <a:fillRef idx="1003">
            <a:schemeClr val="dk2"/>
          </a:fillRef>
          <a:effectRef idx="0">
            <a:scrgbClr r="0" g="0" b="0"/>
          </a:effectRef>
          <a:fontRef idx="major"/>
        </p:style>
        <p:txBody>
          <a:bodyPr/>
          <a:lstStyle/>
          <a:p>
            <a:pPr>
              <a:buFont typeface="Wingdings" pitchFamily="2" charset="2"/>
              <a:buNone/>
              <a:defRPr/>
            </a:pPr>
            <a:r>
              <a:rPr lang="en-US" altLang="zh-CN" sz="2800" smtClean="0">
                <a:ea typeface="宋体" pitchFamily="2" charset="-122"/>
              </a:rPr>
              <a:t>#include &lt;stdio.h&gt;</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int main ( )</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   char c1,c2;</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   c1=’A’; </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   c2=c1+32;                       </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   printf("%c\n",c2);            </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   printf(”%d\n”,c2); </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   return 0;</a:t>
            </a:r>
            <a:endParaRPr lang="zh-CN" altLang="zh-CN" sz="2800" smtClean="0">
              <a:ea typeface="宋体" pitchFamily="2" charset="-122"/>
            </a:endParaRPr>
          </a:p>
          <a:p>
            <a:pPr>
              <a:buFont typeface="Wingdings" pitchFamily="2" charset="2"/>
              <a:buNone/>
              <a:defRPr/>
            </a:pPr>
            <a:r>
              <a:rPr lang="en-US" altLang="zh-CN" sz="2800" smtClean="0">
                <a:ea typeface="宋体" pitchFamily="2" charset="-122"/>
              </a:rPr>
              <a:t>}</a:t>
            </a:r>
            <a:endParaRPr lang="zh-CN" altLang="zh-CN" sz="2800" smtClean="0">
              <a:ea typeface="宋体" pitchFamily="2" charset="-122"/>
            </a:endParaRPr>
          </a:p>
          <a:p>
            <a:pPr>
              <a:buFont typeface="Wingdings" pitchFamily="2" charset="2"/>
              <a:buNone/>
              <a:defRPr/>
            </a:pPr>
            <a:endParaRPr lang="en-US" altLang="zh-CN" sz="2800" smtClean="0">
              <a:ea typeface="宋体" pitchFamily="2" charset="-122"/>
            </a:endParaRPr>
          </a:p>
        </p:txBody>
      </p:sp>
      <p:sp>
        <p:nvSpPr>
          <p:cNvPr id="4813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81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813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 name="TextBox 9"/>
          <p:cNvSpPr txBox="1">
            <a:spLocks noChangeArrowheads="1"/>
          </p:cNvSpPr>
          <p:nvPr/>
        </p:nvSpPr>
        <p:spPr bwMode="auto">
          <a:xfrm>
            <a:off x="3071813" y="3429000"/>
            <a:ext cx="5786437" cy="523875"/>
          </a:xfrm>
          <a:prstGeom prst="rect">
            <a:avLst/>
          </a:prstGeom>
          <a:noFill/>
          <a:ln w="9525">
            <a:noFill/>
            <a:miter lim="800000"/>
            <a:headEnd/>
            <a:tailEnd/>
          </a:ln>
        </p:spPr>
        <p:txBody>
          <a:bodyPr>
            <a:spAutoFit/>
          </a:bodyPr>
          <a:lstStyle/>
          <a:p>
            <a:r>
              <a:rPr lang="zh-CN" altLang="zh-CN" sz="2800" b="1"/>
              <a:t>将字符</a:t>
            </a:r>
            <a:r>
              <a:rPr lang="en-US" altLang="zh-CN" sz="2800" b="1"/>
              <a:t>‘A’</a:t>
            </a:r>
            <a:r>
              <a:rPr lang="zh-CN" altLang="zh-CN" sz="2800" b="1"/>
              <a:t>的</a:t>
            </a:r>
            <a:r>
              <a:rPr lang="en-US" altLang="zh-CN" sz="2800" b="1"/>
              <a:t>ASCII</a:t>
            </a:r>
            <a:r>
              <a:rPr lang="zh-CN" altLang="zh-CN" sz="2800" b="1"/>
              <a:t>代码</a:t>
            </a:r>
            <a:r>
              <a:rPr lang="en-US" altLang="zh-CN" sz="2800" b="1"/>
              <a:t>65</a:t>
            </a:r>
            <a:r>
              <a:rPr lang="zh-CN" altLang="zh-CN" sz="2800" b="1"/>
              <a:t>放到</a:t>
            </a:r>
            <a:r>
              <a:rPr lang="en-US" altLang="zh-CN" sz="2800" b="1"/>
              <a:t>c1</a:t>
            </a:r>
            <a:r>
              <a:rPr lang="zh-CN" altLang="zh-CN" sz="2800" b="1"/>
              <a:t>中</a:t>
            </a:r>
            <a:endParaRPr lang="zh-CN" altLang="en-US" sz="2800" b="1"/>
          </a:p>
        </p:txBody>
      </p:sp>
      <p:sp>
        <p:nvSpPr>
          <p:cNvPr id="11" name="TextBox 10"/>
          <p:cNvSpPr txBox="1">
            <a:spLocks noChangeArrowheads="1"/>
          </p:cNvSpPr>
          <p:nvPr/>
        </p:nvSpPr>
        <p:spPr bwMode="auto">
          <a:xfrm>
            <a:off x="3643313" y="3929063"/>
            <a:ext cx="4357687" cy="523875"/>
          </a:xfrm>
          <a:prstGeom prst="rect">
            <a:avLst/>
          </a:prstGeom>
          <a:noFill/>
          <a:ln w="9525">
            <a:noFill/>
            <a:miter lim="800000"/>
            <a:headEnd/>
            <a:tailEnd/>
          </a:ln>
        </p:spPr>
        <p:txBody>
          <a:bodyPr>
            <a:spAutoFit/>
          </a:bodyPr>
          <a:lstStyle/>
          <a:p>
            <a:r>
              <a:rPr lang="zh-CN" altLang="zh-CN" sz="2800" b="1"/>
              <a:t>将</a:t>
            </a:r>
            <a:r>
              <a:rPr lang="en-US" altLang="zh-CN" sz="2800" b="1"/>
              <a:t>65+32</a:t>
            </a:r>
            <a:r>
              <a:rPr lang="zh-CN" altLang="zh-CN" sz="2800" b="1"/>
              <a:t>的</a:t>
            </a:r>
            <a:r>
              <a:rPr lang="zh-CN" altLang="en-US" sz="2800" b="1"/>
              <a:t>结果</a:t>
            </a:r>
            <a:r>
              <a:rPr lang="zh-CN" altLang="zh-CN" sz="2800" b="1"/>
              <a:t>放到</a:t>
            </a:r>
            <a:r>
              <a:rPr lang="en-US" altLang="zh-CN" sz="2800" b="1"/>
              <a:t>c2</a:t>
            </a:r>
            <a:r>
              <a:rPr lang="zh-CN" altLang="zh-CN" sz="2800" b="1"/>
              <a:t>中</a:t>
            </a:r>
            <a:endParaRPr lang="zh-CN" altLang="en-US" sz="2800" b="1"/>
          </a:p>
        </p:txBody>
      </p:sp>
      <p:sp>
        <p:nvSpPr>
          <p:cNvPr id="12" name="TextBox 11"/>
          <p:cNvSpPr txBox="1">
            <a:spLocks noChangeArrowheads="1"/>
          </p:cNvSpPr>
          <p:nvPr/>
        </p:nvSpPr>
        <p:spPr bwMode="auto">
          <a:xfrm>
            <a:off x="5357813" y="4429125"/>
            <a:ext cx="2928937" cy="523875"/>
          </a:xfrm>
          <a:prstGeom prst="rect">
            <a:avLst/>
          </a:prstGeom>
          <a:noFill/>
          <a:ln w="9525">
            <a:noFill/>
            <a:miter lim="800000"/>
            <a:headEnd/>
            <a:tailEnd/>
          </a:ln>
        </p:spPr>
        <p:txBody>
          <a:bodyPr>
            <a:spAutoFit/>
          </a:bodyPr>
          <a:lstStyle/>
          <a:p>
            <a:r>
              <a:rPr lang="zh-CN" altLang="en-US" sz="2800" b="1">
                <a:solidFill>
                  <a:srgbClr val="FF0000"/>
                </a:solidFill>
              </a:rPr>
              <a:t>用字符形式输出</a:t>
            </a:r>
          </a:p>
        </p:txBody>
      </p:sp>
      <p:cxnSp>
        <p:nvCxnSpPr>
          <p:cNvPr id="13" name="直接连接符 12"/>
          <p:cNvCxnSpPr>
            <a:cxnSpLocks noChangeShapeType="1"/>
          </p:cNvCxnSpPr>
          <p:nvPr/>
        </p:nvCxnSpPr>
        <p:spPr bwMode="auto">
          <a:xfrm>
            <a:off x="2928938" y="4857750"/>
            <a:ext cx="714375" cy="0"/>
          </a:xfrm>
          <a:prstGeom prst="line">
            <a:avLst/>
          </a:prstGeom>
          <a:noFill/>
          <a:ln w="38100" algn="ctr">
            <a:solidFill>
              <a:srgbClr val="FF0000"/>
            </a:solidFill>
            <a:miter lim="800000"/>
            <a:headEnd/>
            <a:tailEnd/>
          </a:ln>
        </p:spPr>
      </p:cxnSp>
      <p:cxnSp>
        <p:nvCxnSpPr>
          <p:cNvPr id="14" name="直接连接符 13"/>
          <p:cNvCxnSpPr>
            <a:cxnSpLocks noChangeShapeType="1"/>
          </p:cNvCxnSpPr>
          <p:nvPr/>
        </p:nvCxnSpPr>
        <p:spPr bwMode="auto">
          <a:xfrm>
            <a:off x="3000375" y="5357813"/>
            <a:ext cx="714375" cy="0"/>
          </a:xfrm>
          <a:prstGeom prst="line">
            <a:avLst/>
          </a:prstGeom>
          <a:noFill/>
          <a:ln w="38100" algn="ctr">
            <a:solidFill>
              <a:srgbClr val="FF0000"/>
            </a:solidFill>
            <a:miter lim="800000"/>
            <a:headEnd/>
            <a:tailEnd/>
          </a:ln>
        </p:spPr>
      </p:cxnSp>
      <p:sp>
        <p:nvSpPr>
          <p:cNvPr id="15" name="TextBox 14"/>
          <p:cNvSpPr txBox="1">
            <a:spLocks noChangeArrowheads="1"/>
          </p:cNvSpPr>
          <p:nvPr/>
        </p:nvSpPr>
        <p:spPr bwMode="auto">
          <a:xfrm>
            <a:off x="5357813" y="4929188"/>
            <a:ext cx="3357562" cy="523875"/>
          </a:xfrm>
          <a:prstGeom prst="rect">
            <a:avLst/>
          </a:prstGeom>
          <a:noFill/>
          <a:ln w="9525">
            <a:noFill/>
            <a:miter lim="800000"/>
            <a:headEnd/>
            <a:tailEnd/>
          </a:ln>
        </p:spPr>
        <p:txBody>
          <a:bodyPr>
            <a:spAutoFit/>
          </a:bodyPr>
          <a:lstStyle/>
          <a:p>
            <a:r>
              <a:rPr lang="zh-CN" altLang="en-US" sz="2800" b="1">
                <a:solidFill>
                  <a:srgbClr val="FF0000"/>
                </a:solidFill>
              </a:rPr>
              <a:t>用十进制形式输出</a:t>
            </a:r>
          </a:p>
        </p:txBody>
      </p:sp>
      <p:pic>
        <p:nvPicPr>
          <p:cNvPr id="48145" name="图片 14" descr="Untitled2.png">
            <a:hlinkClick r:id="rId2" action="ppaction://hlinksldjump"/>
          </p:cNvPr>
          <p:cNvPicPr>
            <a:picLocks noChangeAspect="1"/>
          </p:cNvPicPr>
          <p:nvPr/>
        </p:nvPicPr>
        <p:blipFill>
          <a:blip r:embed="rId3"/>
          <a:srcRect/>
          <a:stretch>
            <a:fillRect/>
          </a:stretch>
        </p:blipFill>
        <p:spPr bwMode="auto">
          <a:xfrm>
            <a:off x="8429625" y="6143625"/>
            <a:ext cx="469900" cy="469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Left)">
                                      <p:cBhvr>
                                        <p:cTn id="17" dur="500"/>
                                        <p:tgtEl>
                                          <p:spTgt spid="13"/>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Left)">
                                      <p:cBhvr>
                                        <p:cTn id="26" dur="500"/>
                                        <p:tgtEl>
                                          <p:spTgt spid="14"/>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 grpId="0"/>
      <p:bldP spid="11" grpId="0"/>
      <p:bldP spid="12"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3.3.33</a:t>
            </a:r>
            <a:r>
              <a:rPr lang="zh-CN" altLang="en-US" smtClean="0">
                <a:ea typeface="宋体" pitchFamily="2" charset="-122"/>
              </a:rPr>
              <a:t>基本</a:t>
            </a:r>
            <a:r>
              <a:rPr lang="zh-CN" altLang="en-US" dirty="0" smtClean="0">
                <a:ea typeface="宋体" pitchFamily="2" charset="-122"/>
              </a:rPr>
              <a:t>数据类型总结</a:t>
            </a:r>
            <a:endParaRPr lang="en-US" altLang="zh-CN" dirty="0">
              <a:ea typeface="宋体" pitchFamily="2" charset="-122"/>
            </a:endParaRPr>
          </a:p>
        </p:txBody>
      </p:sp>
      <p:sp>
        <p:nvSpPr>
          <p:cNvPr id="5018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pic>
        <p:nvPicPr>
          <p:cNvPr id="50181" name="Picture 2"/>
          <p:cNvPicPr>
            <a:picLocks noChangeAspect="1" noChangeArrowheads="1"/>
          </p:cNvPicPr>
          <p:nvPr/>
        </p:nvPicPr>
        <p:blipFill>
          <a:blip r:embed="rId2"/>
          <a:srcRect/>
          <a:stretch>
            <a:fillRect/>
          </a:stretch>
        </p:blipFill>
        <p:spPr bwMode="auto">
          <a:xfrm>
            <a:off x="0" y="3951288"/>
            <a:ext cx="9144000" cy="2406650"/>
          </a:xfrm>
          <a:prstGeom prst="rect">
            <a:avLst/>
          </a:prstGeom>
          <a:noFill/>
          <a:ln w="9525">
            <a:noFill/>
            <a:miter lim="800000"/>
            <a:headEnd/>
            <a:tailEnd/>
          </a:ln>
        </p:spPr>
      </p:pic>
      <p:sp>
        <p:nvSpPr>
          <p:cNvPr id="49158" name="TextBox 6"/>
          <p:cNvSpPr txBox="1">
            <a:spLocks noChangeArrowheads="1"/>
          </p:cNvSpPr>
          <p:nvPr/>
        </p:nvSpPr>
        <p:spPr bwMode="auto">
          <a:xfrm>
            <a:off x="500034" y="1214422"/>
            <a:ext cx="8215370" cy="2677656"/>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400" dirty="0"/>
              <a:t>基本数据类型总结</a:t>
            </a:r>
            <a:endParaRPr lang="en-US" altLang="zh-CN" sz="2400" dirty="0"/>
          </a:p>
          <a:p>
            <a:pPr eaLnBrk="0" hangingPunct="0">
              <a:defRPr/>
            </a:pPr>
            <a:r>
              <a:rPr lang="zh-CN" altLang="en-US" sz="2400" dirty="0"/>
              <a:t>变量为程序员提供了一个有名字的内存存储区，可以通过程序对其进行读、写和其他操作。</a:t>
            </a:r>
            <a:r>
              <a:rPr lang="en-US" altLang="zh-CN" sz="2400" dirty="0"/>
              <a:t>C</a:t>
            </a:r>
            <a:r>
              <a:rPr lang="zh-CN" altLang="en-US" sz="2400" dirty="0"/>
              <a:t>语言中，每个变量都与一个特定的数据类型关联，该数据类型表示对该变量对应的内存中的数值如何解释，如一个</a:t>
            </a:r>
            <a:r>
              <a:rPr lang="en-US" altLang="zh-CN" sz="2400" dirty="0" err="1"/>
              <a:t>int</a:t>
            </a:r>
            <a:r>
              <a:rPr lang="zh-CN" altLang="en-US" sz="2400" dirty="0"/>
              <a:t>型和</a:t>
            </a:r>
            <a:r>
              <a:rPr lang="en-US" altLang="zh-CN" sz="2400" dirty="0"/>
              <a:t>unsigned </a:t>
            </a:r>
            <a:r>
              <a:rPr lang="en-US" altLang="zh-CN" sz="2400" dirty="0" err="1"/>
              <a:t>int</a:t>
            </a:r>
            <a:r>
              <a:rPr lang="zh-CN" altLang="en-US" sz="2400" dirty="0"/>
              <a:t>型的变量，内存中的数值一样，但是得到的结果却</a:t>
            </a:r>
            <a:r>
              <a:rPr lang="zh-CN" altLang="en-US" sz="2400" dirty="0" smtClean="0"/>
              <a:t>不一样，为了节约内存，内存空间也不一样，例如</a:t>
            </a:r>
            <a:r>
              <a:rPr lang="en-US" altLang="zh-CN" sz="2400" dirty="0" err="1" smtClean="0"/>
              <a:t>int</a:t>
            </a:r>
            <a:r>
              <a:rPr lang="zh-CN" altLang="en-US" sz="2400" dirty="0" smtClean="0"/>
              <a:t>与</a:t>
            </a:r>
            <a:r>
              <a:rPr lang="en-US" altLang="zh-CN" sz="2400" dirty="0" smtClean="0"/>
              <a:t>double</a:t>
            </a:r>
            <a:r>
              <a:rPr lang="zh-CN" altLang="en-US" sz="2400" dirty="0" smtClean="0"/>
              <a:t>类型的</a:t>
            </a:r>
            <a:r>
              <a:rPr lang="en-US" altLang="zh-CN" sz="2400" dirty="0" smtClean="0"/>
              <a:t>1</a:t>
            </a:r>
            <a:r>
              <a:rPr lang="zh-CN" altLang="en-US" sz="2400" dirty="0" smtClean="0"/>
              <a:t>。</a:t>
            </a:r>
            <a:endParaRPr lang="zh-CN" altLang="en-US" dirty="0"/>
          </a:p>
        </p:txBody>
      </p:sp>
    </p:spTree>
  </p:cSld>
  <p:clrMapOvr>
    <a:masterClrMapping/>
  </p:clrMapOvr>
  <p:timing>
    <p:tnLst>
      <p:par>
        <p:cTn id="1" dur="indefinite" restart="never" nodeType="tmRoot"/>
      </p:par>
    </p:tnLst>
    <p:bldLst>
      <p:bldP spid="10854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3.3.34</a:t>
            </a:r>
            <a:r>
              <a:rPr lang="zh-CN" altLang="en-US" smtClean="0">
                <a:ea typeface="宋体" pitchFamily="2" charset="-122"/>
              </a:rPr>
              <a:t>数据类型</a:t>
            </a:r>
            <a:r>
              <a:rPr lang="zh-CN" altLang="en-US" dirty="0" smtClean="0">
                <a:ea typeface="宋体" pitchFamily="2" charset="-122"/>
              </a:rPr>
              <a:t>的极限</a:t>
            </a:r>
            <a:endParaRPr lang="en-US" altLang="zh-CN" dirty="0">
              <a:ea typeface="宋体" pitchFamily="2" charset="-122"/>
            </a:endParaRPr>
          </a:p>
        </p:txBody>
      </p:sp>
      <p:sp>
        <p:nvSpPr>
          <p:cNvPr id="5120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0181" name="TextBox 6"/>
          <p:cNvSpPr txBox="1">
            <a:spLocks noChangeArrowheads="1"/>
          </p:cNvSpPr>
          <p:nvPr/>
        </p:nvSpPr>
        <p:spPr bwMode="auto">
          <a:xfrm>
            <a:off x="642910" y="1357298"/>
            <a:ext cx="7786715" cy="646127"/>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dirty="0"/>
              <a:t>数据的极限值。</a:t>
            </a:r>
            <a:r>
              <a:rPr lang="en-US" altLang="zh-CN" dirty="0"/>
              <a:t> #include&lt;</a:t>
            </a:r>
            <a:r>
              <a:rPr lang="en-US" altLang="zh-CN" dirty="0" err="1"/>
              <a:t>limits.h</a:t>
            </a:r>
            <a:r>
              <a:rPr lang="en-US" altLang="zh-CN" dirty="0"/>
              <a:t>&gt;</a:t>
            </a:r>
            <a:r>
              <a:rPr lang="zh-CN" altLang="en-US" dirty="0"/>
              <a:t>代表所有数据类型的极限值，无符号的下限都是</a:t>
            </a:r>
            <a:r>
              <a:rPr lang="en-US" altLang="zh-CN" dirty="0"/>
              <a:t>0</a:t>
            </a:r>
            <a:r>
              <a:rPr lang="zh-CN" altLang="en-US" dirty="0"/>
              <a:t>。例如</a:t>
            </a:r>
            <a:r>
              <a:rPr lang="en-US" altLang="zh-CN" dirty="0"/>
              <a:t> </a:t>
            </a:r>
            <a:r>
              <a:rPr lang="en-US" altLang="zh-CN" dirty="0" smtClean="0"/>
              <a:t>char  </a:t>
            </a:r>
            <a:r>
              <a:rPr lang="en-US" altLang="zh-CN" dirty="0" err="1"/>
              <a:t>itcast</a:t>
            </a:r>
            <a:r>
              <a:rPr lang="en-US" altLang="zh-CN" dirty="0"/>
              <a:t>= CHAR_MIN</a:t>
            </a:r>
            <a:r>
              <a:rPr lang="zh-CN" altLang="en-US" dirty="0"/>
              <a:t>；</a:t>
            </a:r>
          </a:p>
        </p:txBody>
      </p:sp>
      <p:pic>
        <p:nvPicPr>
          <p:cNvPr id="51208" name="Picture 2"/>
          <p:cNvPicPr>
            <a:picLocks noChangeAspect="1" noChangeArrowheads="1"/>
          </p:cNvPicPr>
          <p:nvPr/>
        </p:nvPicPr>
        <p:blipFill>
          <a:blip r:embed="rId2"/>
          <a:srcRect/>
          <a:stretch>
            <a:fillRect/>
          </a:stretch>
        </p:blipFill>
        <p:spPr bwMode="auto">
          <a:xfrm>
            <a:off x="571500" y="2143125"/>
            <a:ext cx="7215188" cy="2273300"/>
          </a:xfrm>
          <a:prstGeom prst="rect">
            <a:avLst/>
          </a:prstGeom>
          <a:noFill/>
          <a:ln w="9525">
            <a:noFill/>
            <a:miter lim="800000"/>
            <a:headEnd/>
            <a:tailEnd/>
          </a:ln>
        </p:spPr>
      </p:pic>
      <p:pic>
        <p:nvPicPr>
          <p:cNvPr id="51209" name="Picture 3"/>
          <p:cNvPicPr>
            <a:picLocks noChangeAspect="1" noChangeArrowheads="1"/>
          </p:cNvPicPr>
          <p:nvPr/>
        </p:nvPicPr>
        <p:blipFill>
          <a:blip r:embed="rId3"/>
          <a:srcRect/>
          <a:stretch>
            <a:fillRect/>
          </a:stretch>
        </p:blipFill>
        <p:spPr bwMode="auto">
          <a:xfrm>
            <a:off x="571500" y="4429125"/>
            <a:ext cx="7215188" cy="1525588"/>
          </a:xfrm>
          <a:prstGeom prst="rect">
            <a:avLst/>
          </a:prstGeom>
          <a:noFill/>
          <a:ln w="9525">
            <a:noFill/>
            <a:miter lim="800000"/>
            <a:headEnd/>
            <a:tailEnd/>
          </a:ln>
        </p:spPr>
      </p:pic>
    </p:spTree>
  </p:cSld>
  <p:clrMapOvr>
    <a:masterClrMapping/>
  </p:clrMapOvr>
  <p:timing>
    <p:tnLst>
      <p:par>
        <p:cTn id="1" dur="indefinite" restart="never" nodeType="tmRoot"/>
      </p:par>
    </p:tnLst>
    <p:bldLst>
      <p:bldP spid="10854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3.3.35</a:t>
            </a:r>
            <a:r>
              <a:rPr lang="zh-CN" altLang="en-US" smtClean="0">
                <a:ea typeface="宋体" pitchFamily="2" charset="-122"/>
              </a:rPr>
              <a:t>回顾</a:t>
            </a:r>
            <a:r>
              <a:rPr lang="zh-CN" altLang="en-US" dirty="0" smtClean="0">
                <a:ea typeface="宋体" pitchFamily="2" charset="-122"/>
              </a:rPr>
              <a:t>变量声明</a:t>
            </a:r>
            <a:endParaRPr lang="en-US" altLang="zh-CN" dirty="0">
              <a:ea typeface="宋体" pitchFamily="2" charset="-122"/>
            </a:endParaRPr>
          </a:p>
        </p:txBody>
      </p:sp>
      <p:sp>
        <p:nvSpPr>
          <p:cNvPr id="5222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1205" name="TextBox 6"/>
          <p:cNvSpPr txBox="1">
            <a:spLocks noChangeArrowheads="1"/>
          </p:cNvSpPr>
          <p:nvPr/>
        </p:nvSpPr>
        <p:spPr bwMode="auto">
          <a:xfrm>
            <a:off x="214282" y="1071546"/>
            <a:ext cx="8786874" cy="5723529"/>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defRPr/>
            </a:pPr>
            <a:r>
              <a:rPr lang="zh-CN" altLang="en-US" sz="2200"/>
              <a:t>变量的声明</a:t>
            </a:r>
            <a:endParaRPr lang="en-US" altLang="zh-CN" sz="2200"/>
          </a:p>
          <a:p>
            <a:pPr eaLnBrk="0" hangingPunct="0">
              <a:defRPr/>
            </a:pPr>
            <a:r>
              <a:rPr lang="zh-CN" altLang="en-US" sz="2200"/>
              <a:t>在声明变量的时候，需要给这个变量一个名字。有了这个名字之后才能使用这个变量。回顾曾经编写的</a:t>
            </a:r>
            <a:r>
              <a:rPr lang="en-US" altLang="zh-CN" sz="2200"/>
              <a:t>C</a:t>
            </a:r>
            <a:r>
              <a:rPr lang="zh-CN" altLang="en-US" sz="2200"/>
              <a:t>语言代码，可以发现这些代码中，凡是用双引号括起来的部分，都是字符串。那些没有用引号括起来的单词，一部分是</a:t>
            </a:r>
            <a:r>
              <a:rPr lang="en-US" altLang="zh-CN" sz="2200"/>
              <a:t>C</a:t>
            </a:r>
            <a:r>
              <a:rPr lang="zh-CN" altLang="en-US" sz="2200"/>
              <a:t>语言提供的关键字，比如</a:t>
            </a:r>
            <a:r>
              <a:rPr lang="en-US" altLang="zh-CN" sz="2200"/>
              <a:t>#define</a:t>
            </a:r>
            <a:r>
              <a:rPr lang="zh-CN" altLang="en-US" sz="2200"/>
              <a:t>、</a:t>
            </a:r>
            <a:r>
              <a:rPr lang="en-US" altLang="zh-CN" sz="2200"/>
              <a:t>int</a:t>
            </a:r>
            <a:r>
              <a:rPr lang="zh-CN" altLang="en-US" sz="2200"/>
              <a:t>、</a:t>
            </a:r>
            <a:r>
              <a:rPr lang="en-US" altLang="zh-CN" sz="2200"/>
              <a:t>double</a:t>
            </a:r>
            <a:r>
              <a:rPr lang="zh-CN" altLang="en-US" sz="2200"/>
              <a:t>等，还有一部分是</a:t>
            </a:r>
            <a:r>
              <a:rPr lang="en-US" altLang="zh-CN" sz="2200"/>
              <a:t>C</a:t>
            </a:r>
            <a:r>
              <a:rPr lang="zh-CN" altLang="en-US" sz="2200"/>
              <a:t>语言提供的符号，如</a:t>
            </a:r>
            <a:r>
              <a:rPr lang="en-US" altLang="zh-CN" sz="2200"/>
              <a:t>=</a:t>
            </a:r>
            <a:r>
              <a:rPr lang="zh-CN" altLang="en-US" sz="2200"/>
              <a:t>、</a:t>
            </a:r>
            <a:r>
              <a:rPr lang="en-US" altLang="zh-CN" sz="2200"/>
              <a:t>+</a:t>
            </a:r>
            <a:r>
              <a:rPr lang="zh-CN" altLang="en-US" sz="2200"/>
              <a:t>、</a:t>
            </a:r>
            <a:r>
              <a:rPr lang="en-US" altLang="zh-CN" sz="2200"/>
              <a:t>-</a:t>
            </a:r>
            <a:r>
              <a:rPr lang="zh-CN" altLang="en-US" sz="2200"/>
              <a:t>、（）、</a:t>
            </a:r>
            <a:r>
              <a:rPr lang="en-US" altLang="zh-CN" sz="2200"/>
              <a:t>{}</a:t>
            </a:r>
            <a:r>
              <a:rPr lang="zh-CN" altLang="en-US" sz="2200"/>
              <a:t>等，这些单词和符合就是</a:t>
            </a:r>
            <a:r>
              <a:rPr lang="en-US" altLang="zh-CN" sz="2200"/>
              <a:t>C</a:t>
            </a:r>
            <a:r>
              <a:rPr lang="zh-CN" altLang="en-US" sz="2200"/>
              <a:t>语言的核心部分，编译器生来就认识它们。另外没有使用双引号括起来的单词，如</a:t>
            </a:r>
            <a:r>
              <a:rPr lang="en-US" altLang="zh-CN" sz="2200"/>
              <a:t>int i_numbers</a:t>
            </a:r>
            <a:r>
              <a:rPr lang="zh-CN" altLang="en-US" sz="2200"/>
              <a:t>，其中的</a:t>
            </a:r>
            <a:r>
              <a:rPr lang="en-US" altLang="zh-CN" sz="2200"/>
              <a:t>int</a:t>
            </a:r>
            <a:r>
              <a:rPr lang="zh-CN" altLang="en-US" sz="2200"/>
              <a:t>是关键字，</a:t>
            </a:r>
            <a:r>
              <a:rPr lang="en-US" altLang="zh-CN" sz="2200"/>
              <a:t>i_numbers</a:t>
            </a:r>
            <a:r>
              <a:rPr lang="zh-CN" altLang="en-US" sz="2200"/>
              <a:t>，就是非</a:t>
            </a:r>
            <a:r>
              <a:rPr lang="en-US" altLang="zh-CN" sz="2200"/>
              <a:t>C</a:t>
            </a:r>
            <a:r>
              <a:rPr lang="zh-CN" altLang="en-US" sz="2200"/>
              <a:t>语言的关键字，对于编译器来说，它是不认识的，如何让编译器知道这个单词是什么意思，所以有了声明（</a:t>
            </a:r>
            <a:r>
              <a:rPr lang="en-US" altLang="zh-CN" sz="2200"/>
              <a:t>declare</a:t>
            </a:r>
            <a:r>
              <a:rPr lang="zh-CN" altLang="en-US" sz="2200"/>
              <a:t>）。</a:t>
            </a:r>
          </a:p>
          <a:p>
            <a:pPr eaLnBrk="0" hangingPunct="0">
              <a:defRPr/>
            </a:pPr>
            <a:r>
              <a:rPr lang="zh-CN" altLang="en-US" sz="2200"/>
              <a:t>对</a:t>
            </a:r>
            <a:r>
              <a:rPr lang="en-US" altLang="zh-CN" sz="2200"/>
              <a:t>C</a:t>
            </a:r>
            <a:r>
              <a:rPr lang="zh-CN" altLang="en-US" sz="2200"/>
              <a:t>编译器来说，每次它刚开始工作的时候，谁也不认识，不知道有哪些变量，不知道有哪些函数，也不知道有哪些符号常量。如果它突然从代码里读入了一个单词，既不是关键字，又不是自己认识的东西，编译器就会认为这是一个没有声明的东西，因为不认识它，所以不知道如何处理。所以“声明”，就是告诉编译器有这么一个东西。</a:t>
            </a:r>
          </a:p>
        </p:txBody>
      </p:sp>
    </p:spTree>
  </p:cSld>
  <p:clrMapOvr>
    <a:masterClrMapping/>
  </p:clrMapOvr>
  <p:timing>
    <p:tnLst>
      <p:par>
        <p:cTn id="1" dur="indefinite" restart="never" nodeType="tmRoot"/>
      </p:par>
    </p:tnLst>
    <p:bldLst>
      <p:bldP spid="10854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页脚占位符 3"/>
          <p:cNvSpPr>
            <a:spLocks noGrp="1"/>
          </p:cNvSpPr>
          <p:nvPr>
            <p:ph type="ftr" sz="quarter" idx="12"/>
          </p:nvPr>
        </p:nvSpPr>
        <p:spPr>
          <a:noFill/>
        </p:spPr>
        <p:txBody>
          <a:bodyPr/>
          <a:lstStyle/>
          <a:p>
            <a:r>
              <a:rPr lang="en-US" altLang="zh-CN" smtClean="0">
                <a:latin typeface="Arial" charset="0"/>
              </a:rPr>
              <a:t>www.itcast.cn</a:t>
            </a:r>
          </a:p>
        </p:txBody>
      </p:sp>
      <p:sp>
        <p:nvSpPr>
          <p:cNvPr id="8195" name="Rectangle 2"/>
          <p:cNvSpPr>
            <a:spLocks noChangeArrowheads="1"/>
          </p:cNvSpPr>
          <p:nvPr/>
        </p:nvSpPr>
        <p:spPr bwMode="gray">
          <a:xfrm>
            <a:off x="0" y="2733675"/>
            <a:ext cx="9144000" cy="677863"/>
          </a:xfrm>
          <a:prstGeom prst="rect">
            <a:avLst/>
          </a:prstGeom>
          <a:solidFill>
            <a:srgbClr val="C0C0C0">
              <a:alpha val="20000"/>
            </a:srgbClr>
          </a:solidFill>
          <a:ln w="9525">
            <a:noFill/>
            <a:miter lim="800000"/>
            <a:headEnd/>
            <a:tailEnd/>
          </a:ln>
        </p:spPr>
        <p:txBody>
          <a:bodyPr wrap="none" anchor="ctr"/>
          <a:lstStyle/>
          <a:p>
            <a:pPr algn="ctr"/>
            <a:endParaRPr lang="zh-CN" altLang="zh-CN">
              <a:latin typeface="Arial" charset="0"/>
              <a:cs typeface="Arial" charset="0"/>
            </a:endParaRPr>
          </a:p>
        </p:txBody>
      </p:sp>
      <p:sp>
        <p:nvSpPr>
          <p:cNvPr id="8196" name="Rectangle 3"/>
          <p:cNvSpPr>
            <a:spLocks noChangeArrowheads="1"/>
          </p:cNvSpPr>
          <p:nvPr/>
        </p:nvSpPr>
        <p:spPr bwMode="gray">
          <a:xfrm>
            <a:off x="0" y="3714750"/>
            <a:ext cx="9144000" cy="730250"/>
          </a:xfrm>
          <a:prstGeom prst="rect">
            <a:avLst/>
          </a:prstGeom>
          <a:solidFill>
            <a:srgbClr val="EAEAEA">
              <a:alpha val="39999"/>
            </a:srgbClr>
          </a:solidFill>
          <a:ln w="9525">
            <a:noFill/>
            <a:miter lim="800000"/>
            <a:headEnd/>
            <a:tailEnd/>
          </a:ln>
        </p:spPr>
        <p:txBody>
          <a:bodyPr wrap="none" anchor="ctr"/>
          <a:lstStyle/>
          <a:p>
            <a:pPr algn="ctr"/>
            <a:endParaRPr lang="zh-CN" altLang="zh-CN">
              <a:latin typeface="Arial" charset="0"/>
              <a:cs typeface="Arial" charset="0"/>
            </a:endParaRPr>
          </a:p>
        </p:txBody>
      </p:sp>
      <p:sp>
        <p:nvSpPr>
          <p:cNvPr id="8197" name="Rectangle 5"/>
          <p:cNvSpPr>
            <a:spLocks noChangeArrowheads="1"/>
          </p:cNvSpPr>
          <p:nvPr/>
        </p:nvSpPr>
        <p:spPr bwMode="auto">
          <a:xfrm>
            <a:off x="2003425" y="5103813"/>
            <a:ext cx="5238750" cy="633412"/>
          </a:xfrm>
          <a:prstGeom prst="rect">
            <a:avLst/>
          </a:prstGeom>
          <a:noFill/>
          <a:ln w="9525" algn="ctr">
            <a:noFill/>
            <a:miter lim="800000"/>
            <a:headEnd/>
            <a:tailEnd/>
          </a:ln>
        </p:spPr>
        <p:txBody>
          <a:bodyPr>
            <a:spAutoFit/>
          </a:bodyPr>
          <a:lstStyle/>
          <a:p>
            <a:pPr algn="ctr" eaLnBrk="0" hangingPunct="0">
              <a:lnSpc>
                <a:spcPct val="110000"/>
              </a:lnSpc>
            </a:pPr>
            <a:r>
              <a:rPr lang="zh-CN" altLang="en-US" sz="1600" dirty="0">
                <a:latin typeface="Arial" charset="0"/>
                <a:cs typeface="Arial" charset="0"/>
              </a:rPr>
              <a:t>常量就是计算机内存里面不变的数据。</a:t>
            </a:r>
            <a:endParaRPr lang="en-US" altLang="zh-CN" sz="1600" dirty="0">
              <a:latin typeface="Arial" charset="0"/>
              <a:cs typeface="Arial" charset="0"/>
            </a:endParaRPr>
          </a:p>
          <a:p>
            <a:pPr algn="ctr" eaLnBrk="0" hangingPunct="0">
              <a:lnSpc>
                <a:spcPct val="110000"/>
              </a:lnSpc>
            </a:pPr>
            <a:r>
              <a:rPr lang="zh-CN" altLang="en-US" sz="1600" dirty="0">
                <a:latin typeface="Arial" charset="0"/>
                <a:cs typeface="Arial" charset="0"/>
              </a:rPr>
              <a:t>变量就是计算机内存里面需要并且经常改变的数据</a:t>
            </a:r>
            <a:endParaRPr lang="en-US" altLang="zh-CN" sz="1600" dirty="0">
              <a:latin typeface="Arial" charset="0"/>
              <a:cs typeface="Arial" charset="0"/>
            </a:endParaRPr>
          </a:p>
        </p:txBody>
      </p:sp>
      <p:sp>
        <p:nvSpPr>
          <p:cNvPr id="33" name="Rectangle 6"/>
          <p:cNvSpPr>
            <a:spLocks noChangeArrowheads="1"/>
          </p:cNvSpPr>
          <p:nvPr/>
        </p:nvSpPr>
        <p:spPr bwMode="auto">
          <a:xfrm>
            <a:off x="1905000" y="1143000"/>
            <a:ext cx="2046288" cy="461963"/>
          </a:xfrm>
          <a:prstGeom prst="rect">
            <a:avLst/>
          </a:prstGeom>
          <a:noFill/>
          <a:ln w="9525">
            <a:noFill/>
            <a:miter lim="800000"/>
            <a:headEnd/>
            <a:tailEnd/>
          </a:ln>
          <a:effectLst/>
        </p:spPr>
        <p:txBody>
          <a:bodyPr wrap="none">
            <a:spAutoFit/>
          </a:bodyPr>
          <a:lstStyle/>
          <a:p>
            <a:pPr algn="ctr">
              <a:buClr>
                <a:srgbClr val="CCCC00"/>
              </a:buClr>
              <a:buSzPct val="75000"/>
              <a:buFont typeface="Arial" pitchFamily="34" charset="0"/>
              <a:buChar char="►"/>
              <a:defRPr/>
            </a:pPr>
            <a:r>
              <a:rPr lang="en-US" altLang="zh-CN" sz="2400" b="1">
                <a:solidFill>
                  <a:srgbClr val="F8F8F8"/>
                </a:solidFill>
                <a:effectLst>
                  <a:outerShdw blurRad="38100" dist="38100" dir="2700000" algn="tl">
                    <a:srgbClr val="000000"/>
                  </a:outerShdw>
                </a:effectLst>
                <a:latin typeface="Arial" pitchFamily="34" charset="0"/>
                <a:cs typeface="Arial" pitchFamily="34" charset="0"/>
              </a:rPr>
              <a:t> </a:t>
            </a:r>
            <a:r>
              <a:rPr lang="zh-CN" altLang="en-US" sz="2400" b="1">
                <a:solidFill>
                  <a:srgbClr val="FF6600"/>
                </a:solidFill>
                <a:effectLst>
                  <a:outerShdw blurRad="38100" dist="38100" dir="2700000" algn="tl">
                    <a:srgbClr val="000000"/>
                  </a:outerShdw>
                </a:effectLst>
                <a:latin typeface="Arial" pitchFamily="34" charset="0"/>
                <a:cs typeface="Arial" pitchFamily="34" charset="0"/>
              </a:rPr>
              <a:t>常量与变量</a:t>
            </a:r>
            <a:endParaRPr lang="en-US" altLang="zh-CN" sz="2400" b="1">
              <a:solidFill>
                <a:srgbClr val="FF6600"/>
              </a:solidFill>
              <a:effectLst>
                <a:outerShdw blurRad="38100" dist="38100" dir="2700000" algn="tl">
                  <a:srgbClr val="000000"/>
                </a:outerShdw>
              </a:effectLst>
              <a:latin typeface="Arial" pitchFamily="34" charset="0"/>
              <a:cs typeface="Arial" pitchFamily="34" charset="0"/>
            </a:endParaRPr>
          </a:p>
        </p:txBody>
      </p:sp>
      <p:sp>
        <p:nvSpPr>
          <p:cNvPr id="8199" name="AutoShape 7"/>
          <p:cNvSpPr>
            <a:spLocks noChangeArrowheads="1"/>
          </p:cNvSpPr>
          <p:nvPr/>
        </p:nvSpPr>
        <p:spPr bwMode="gray">
          <a:xfrm>
            <a:off x="3414713" y="1512888"/>
            <a:ext cx="2497137" cy="1985962"/>
          </a:xfrm>
          <a:prstGeom prst="diamond">
            <a:avLst/>
          </a:prstGeom>
          <a:solidFill>
            <a:srgbClr val="F8F8F8"/>
          </a:solidFill>
          <a:ln w="9525">
            <a:miter lim="800000"/>
            <a:headEnd/>
            <a:tailEnd/>
          </a:ln>
          <a:scene3d>
            <a:camera prst="legacyObliqueBottom">
              <a:rot lat="20099975" lon="0" rev="0"/>
            </a:camera>
            <a:lightRig rig="legacyNormal2" dir="t"/>
          </a:scene3d>
          <a:sp3d extrusionH="163500" prstMaterial="legacyPlastic">
            <a:bevelT w="13500" h="13500" prst="angle"/>
            <a:bevelB w="13500" h="13500" prst="angle"/>
            <a:extrusionClr>
              <a:srgbClr val="F8F8F8"/>
            </a:extrusionClr>
          </a:sp3d>
        </p:spPr>
        <p:txBody>
          <a:bodyPr wrap="none" anchor="ctr">
            <a:flatTx/>
          </a:bodyPr>
          <a:lstStyle/>
          <a:p>
            <a:pPr algn="ctr"/>
            <a:endParaRPr lang="zh-CN" altLang="zh-CN">
              <a:latin typeface="Arial" charset="0"/>
              <a:cs typeface="Arial" charset="0"/>
            </a:endParaRPr>
          </a:p>
        </p:txBody>
      </p:sp>
      <p:sp>
        <p:nvSpPr>
          <p:cNvPr id="8200" name="AutoShape 8"/>
          <p:cNvSpPr>
            <a:spLocks noChangeArrowheads="1"/>
          </p:cNvSpPr>
          <p:nvPr/>
        </p:nvSpPr>
        <p:spPr bwMode="gray">
          <a:xfrm>
            <a:off x="2157413" y="2395538"/>
            <a:ext cx="2497137" cy="1985962"/>
          </a:xfrm>
          <a:prstGeom prst="diamond">
            <a:avLst/>
          </a:prstGeom>
          <a:solidFill>
            <a:srgbClr val="F8F8F8"/>
          </a:solidFill>
          <a:ln w="9525">
            <a:miter lim="800000"/>
            <a:headEnd/>
            <a:tailEnd/>
          </a:ln>
          <a:scene3d>
            <a:camera prst="legacyObliqueBottom">
              <a:rot lat="20099975"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pPr algn="ctr"/>
            <a:endParaRPr lang="zh-CN" altLang="zh-CN">
              <a:latin typeface="Arial" charset="0"/>
              <a:cs typeface="Arial" charset="0"/>
            </a:endParaRPr>
          </a:p>
        </p:txBody>
      </p:sp>
      <p:sp>
        <p:nvSpPr>
          <p:cNvPr id="8201" name="AutoShape 9"/>
          <p:cNvSpPr>
            <a:spLocks noChangeArrowheads="1"/>
          </p:cNvSpPr>
          <p:nvPr/>
        </p:nvSpPr>
        <p:spPr bwMode="gray">
          <a:xfrm>
            <a:off x="4668838" y="2395538"/>
            <a:ext cx="2497137" cy="1985962"/>
          </a:xfrm>
          <a:prstGeom prst="diamond">
            <a:avLst/>
          </a:prstGeom>
          <a:solidFill>
            <a:srgbClr val="F8F8F8"/>
          </a:solidFill>
          <a:ln w="9525">
            <a:miter lim="800000"/>
            <a:headEnd/>
            <a:tailEnd/>
          </a:ln>
          <a:scene3d>
            <a:camera prst="legacyObliqueBottom">
              <a:rot lat="20099975"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pPr algn="ctr"/>
            <a:endParaRPr lang="zh-CN" altLang="zh-CN">
              <a:latin typeface="Arial" charset="0"/>
              <a:cs typeface="Arial" charset="0"/>
            </a:endParaRPr>
          </a:p>
        </p:txBody>
      </p:sp>
      <p:grpSp>
        <p:nvGrpSpPr>
          <p:cNvPr id="8202" name="Group 10"/>
          <p:cNvGrpSpPr>
            <a:grpSpLocks/>
          </p:cNvGrpSpPr>
          <p:nvPr/>
        </p:nvGrpSpPr>
        <p:grpSpPr bwMode="auto">
          <a:xfrm>
            <a:off x="3403600" y="1295400"/>
            <a:ext cx="2497138" cy="1985963"/>
            <a:chOff x="2144" y="1110"/>
            <a:chExt cx="1573" cy="1251"/>
          </a:xfrm>
        </p:grpSpPr>
        <p:sp>
          <p:nvSpPr>
            <p:cNvPr id="129034" name="AutoShape 11"/>
            <p:cNvSpPr>
              <a:spLocks noChangeArrowheads="1"/>
            </p:cNvSpPr>
            <p:nvPr/>
          </p:nvSpPr>
          <p:spPr bwMode="gray">
            <a:xfrm>
              <a:off x="2144" y="1110"/>
              <a:ext cx="1573" cy="1251"/>
            </a:xfrm>
            <a:prstGeom prst="diamond">
              <a:avLst/>
            </a:prstGeom>
            <a:gradFill rotWithShape="1">
              <a:gsLst>
                <a:gs pos="0">
                  <a:schemeClr val="accent1">
                    <a:gamma/>
                    <a:shade val="46275"/>
                    <a:invGamma/>
                  </a:schemeClr>
                </a:gs>
                <a:gs pos="100000">
                  <a:schemeClr val="accent1"/>
                </a:gs>
              </a:gsLst>
              <a:lin ang="5400000" scaled="1"/>
            </a:gradFill>
            <a:ln w="9525">
              <a:miter lim="800000"/>
              <a:headEnd/>
              <a:tailEnd/>
            </a:ln>
            <a:effectLst/>
            <a:scene3d>
              <a:camera prst="legacyObliqueBottom">
                <a:rot lat="20099996" lon="0" rev="0"/>
              </a:camera>
              <a:lightRig rig="legacyFlat2" dir="t"/>
            </a:scene3d>
            <a:sp3d extrusionH="163500" prstMaterial="legacyPlastic">
              <a:bevelT w="13500" h="13500" prst="angle"/>
              <a:bevelB w="13500" h="13500" prst="angle"/>
              <a:extrusionClr>
                <a:schemeClr val="accent1"/>
              </a:extrusionClr>
            </a:sp3d>
          </p:spPr>
          <p:txBody>
            <a:bodyPr wrap="none" anchor="ctr">
              <a:flatTx/>
            </a:bodyPr>
            <a:lstStyle/>
            <a:p>
              <a:pPr algn="ctr">
                <a:defRPr/>
              </a:pPr>
              <a:endParaRPr lang="zh-CN" altLang="zh-CN">
                <a:latin typeface="Arial" charset="0"/>
                <a:cs typeface="Arial" charset="0"/>
              </a:endParaRPr>
            </a:p>
          </p:txBody>
        </p:sp>
        <p:sp>
          <p:nvSpPr>
            <p:cNvPr id="8221" name="Line 12"/>
            <p:cNvSpPr>
              <a:spLocks noChangeShapeType="1"/>
            </p:cNvSpPr>
            <p:nvPr/>
          </p:nvSpPr>
          <p:spPr bwMode="gray">
            <a:xfrm>
              <a:off x="2144" y="1736"/>
              <a:ext cx="787" cy="433"/>
            </a:xfrm>
            <a:prstGeom prst="line">
              <a:avLst/>
            </a:prstGeom>
            <a:noFill/>
            <a:ln w="6350">
              <a:solidFill>
                <a:srgbClr val="FFFFFF">
                  <a:alpha val="30196"/>
                </a:srgbClr>
              </a:solidFill>
              <a:round/>
              <a:headEnd/>
              <a:tailEnd/>
            </a:ln>
          </p:spPr>
          <p:txBody>
            <a:bodyPr/>
            <a:lstStyle/>
            <a:p>
              <a:endParaRPr lang="zh-CN" altLang="en-US"/>
            </a:p>
          </p:txBody>
        </p:sp>
      </p:grpSp>
      <p:grpSp>
        <p:nvGrpSpPr>
          <p:cNvPr id="8203" name="Group 13"/>
          <p:cNvGrpSpPr>
            <a:grpSpLocks/>
          </p:cNvGrpSpPr>
          <p:nvPr/>
        </p:nvGrpSpPr>
        <p:grpSpPr bwMode="auto">
          <a:xfrm>
            <a:off x="2146300" y="2206625"/>
            <a:ext cx="2497138" cy="1985963"/>
            <a:chOff x="1352" y="1684"/>
            <a:chExt cx="1573" cy="1251"/>
          </a:xfrm>
        </p:grpSpPr>
        <p:sp>
          <p:nvSpPr>
            <p:cNvPr id="129037" name="AutoShape 14"/>
            <p:cNvSpPr>
              <a:spLocks noChangeArrowheads="1"/>
            </p:cNvSpPr>
            <p:nvPr/>
          </p:nvSpPr>
          <p:spPr bwMode="gray">
            <a:xfrm>
              <a:off x="1352" y="1684"/>
              <a:ext cx="1573" cy="1251"/>
            </a:xfrm>
            <a:prstGeom prst="diamond">
              <a:avLst/>
            </a:prstGeom>
            <a:gradFill rotWithShape="1">
              <a:gsLst>
                <a:gs pos="0">
                  <a:schemeClr val="accent2">
                    <a:gamma/>
                    <a:shade val="46275"/>
                    <a:invGamma/>
                  </a:schemeClr>
                </a:gs>
                <a:gs pos="100000">
                  <a:schemeClr val="accent2"/>
                </a:gs>
              </a:gsLst>
              <a:lin ang="5400000" scaled="1"/>
            </a:gradFill>
            <a:ln w="9525">
              <a:miter lim="800000"/>
              <a:headEnd/>
              <a:tailEnd/>
            </a:ln>
            <a:effectLst/>
            <a:scene3d>
              <a:camera prst="legacyObliqueBottom">
                <a:rot lat="20099996"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lgn="ctr">
                <a:defRPr/>
              </a:pPr>
              <a:endParaRPr lang="zh-CN" altLang="zh-CN">
                <a:latin typeface="Arial" charset="0"/>
                <a:cs typeface="Arial" charset="0"/>
              </a:endParaRPr>
            </a:p>
          </p:txBody>
        </p:sp>
        <p:sp>
          <p:nvSpPr>
            <p:cNvPr id="8219" name="Line 15"/>
            <p:cNvSpPr>
              <a:spLocks noChangeShapeType="1"/>
            </p:cNvSpPr>
            <p:nvPr/>
          </p:nvSpPr>
          <p:spPr bwMode="gray">
            <a:xfrm>
              <a:off x="1355" y="2307"/>
              <a:ext cx="787" cy="433"/>
            </a:xfrm>
            <a:prstGeom prst="line">
              <a:avLst/>
            </a:prstGeom>
            <a:noFill/>
            <a:ln w="6350">
              <a:solidFill>
                <a:srgbClr val="FFFFFF">
                  <a:alpha val="30196"/>
                </a:srgbClr>
              </a:solidFill>
              <a:round/>
              <a:headEnd/>
              <a:tailEnd/>
            </a:ln>
          </p:spPr>
          <p:txBody>
            <a:bodyPr/>
            <a:lstStyle/>
            <a:p>
              <a:endParaRPr lang="zh-CN" altLang="en-US"/>
            </a:p>
          </p:txBody>
        </p:sp>
      </p:grpSp>
      <p:grpSp>
        <p:nvGrpSpPr>
          <p:cNvPr id="8204" name="Group 16"/>
          <p:cNvGrpSpPr>
            <a:grpSpLocks/>
          </p:cNvGrpSpPr>
          <p:nvPr/>
        </p:nvGrpSpPr>
        <p:grpSpPr bwMode="auto">
          <a:xfrm>
            <a:off x="4657725" y="2206625"/>
            <a:ext cx="2497138" cy="1985963"/>
            <a:chOff x="2934" y="1684"/>
            <a:chExt cx="1573" cy="1251"/>
          </a:xfrm>
        </p:grpSpPr>
        <p:sp>
          <p:nvSpPr>
            <p:cNvPr id="129040" name="AutoShape 17"/>
            <p:cNvSpPr>
              <a:spLocks noChangeArrowheads="1"/>
            </p:cNvSpPr>
            <p:nvPr/>
          </p:nvSpPr>
          <p:spPr bwMode="gray">
            <a:xfrm>
              <a:off x="2934" y="1684"/>
              <a:ext cx="1573" cy="1251"/>
            </a:xfrm>
            <a:prstGeom prst="diamond">
              <a:avLst/>
            </a:prstGeom>
            <a:gradFill rotWithShape="1">
              <a:gsLst>
                <a:gs pos="0">
                  <a:schemeClr val="hlink">
                    <a:gamma/>
                    <a:shade val="46275"/>
                    <a:invGamma/>
                  </a:schemeClr>
                </a:gs>
                <a:gs pos="100000">
                  <a:schemeClr val="hlink"/>
                </a:gs>
              </a:gsLst>
              <a:lin ang="5400000" scaled="1"/>
            </a:gradFill>
            <a:ln w="9525">
              <a:miter lim="800000"/>
              <a:headEnd/>
              <a:tailEnd/>
            </a:ln>
            <a:effectLst/>
            <a:scene3d>
              <a:camera prst="legacyObliqueBottom">
                <a:rot lat="20099996" lon="0" rev="0"/>
              </a:camera>
              <a:lightRig rig="legacyNormal2" dir="t"/>
            </a:scene3d>
            <a:sp3d extrusionH="163500" prstMaterial="legacyPlastic">
              <a:bevelT w="13500" h="13500" prst="angle"/>
              <a:bevelB w="13500" h="13500" prst="angle"/>
              <a:extrusionClr>
                <a:schemeClr val="hlink"/>
              </a:extrusionClr>
            </a:sp3d>
          </p:spPr>
          <p:txBody>
            <a:bodyPr wrap="none" anchor="ctr">
              <a:flatTx/>
            </a:bodyPr>
            <a:lstStyle/>
            <a:p>
              <a:pPr algn="ctr">
                <a:defRPr/>
              </a:pPr>
              <a:endParaRPr lang="zh-CN" altLang="zh-CN">
                <a:latin typeface="Arial" charset="0"/>
                <a:cs typeface="Arial" charset="0"/>
              </a:endParaRPr>
            </a:p>
          </p:txBody>
        </p:sp>
        <p:sp>
          <p:nvSpPr>
            <p:cNvPr id="8217" name="Line 18"/>
            <p:cNvSpPr>
              <a:spLocks noChangeShapeType="1"/>
            </p:cNvSpPr>
            <p:nvPr/>
          </p:nvSpPr>
          <p:spPr bwMode="gray">
            <a:xfrm>
              <a:off x="2941" y="2308"/>
              <a:ext cx="787" cy="433"/>
            </a:xfrm>
            <a:prstGeom prst="line">
              <a:avLst/>
            </a:prstGeom>
            <a:noFill/>
            <a:ln w="6350">
              <a:solidFill>
                <a:srgbClr val="FFFFFF">
                  <a:alpha val="30196"/>
                </a:srgbClr>
              </a:solidFill>
              <a:round/>
              <a:headEnd/>
              <a:tailEnd/>
            </a:ln>
          </p:spPr>
          <p:txBody>
            <a:bodyPr/>
            <a:lstStyle/>
            <a:p>
              <a:endParaRPr lang="zh-CN" altLang="en-US"/>
            </a:p>
          </p:txBody>
        </p:sp>
      </p:grpSp>
      <p:sp>
        <p:nvSpPr>
          <p:cNvPr id="46" name="Text Box 19"/>
          <p:cNvSpPr txBox="1">
            <a:spLocks noChangeArrowheads="1"/>
          </p:cNvSpPr>
          <p:nvPr/>
        </p:nvSpPr>
        <p:spPr bwMode="gray">
          <a:xfrm>
            <a:off x="3725863" y="2087563"/>
            <a:ext cx="1857375" cy="396875"/>
          </a:xfrm>
          <a:prstGeom prst="rect">
            <a:avLst/>
          </a:prstGeom>
          <a:noFill/>
          <a:ln w="9525">
            <a:noFill/>
            <a:miter lim="800000"/>
            <a:headEnd/>
            <a:tailEnd/>
          </a:ln>
          <a:effectLst>
            <a:outerShdw dist="17961" dir="2700000" algn="ctr" rotWithShape="0">
              <a:srgbClr val="969696">
                <a:alpha val="50000"/>
              </a:srgbClr>
            </a:outerShdw>
          </a:effectLst>
        </p:spPr>
        <p:txBody>
          <a:bodyPr>
            <a:spAutoFit/>
          </a:bodyPr>
          <a:lstStyle/>
          <a:p>
            <a:pPr algn="ctr">
              <a:spcBef>
                <a:spcPct val="50000"/>
              </a:spcBef>
              <a:defRPr/>
            </a:pPr>
            <a:r>
              <a:rPr lang="zh-CN" altLang="en-US" sz="2000">
                <a:solidFill>
                  <a:srgbClr val="F8F8F8"/>
                </a:solidFill>
                <a:latin typeface="Arial" charset="0"/>
              </a:rPr>
              <a:t>数据</a:t>
            </a:r>
          </a:p>
        </p:txBody>
      </p:sp>
      <p:sp>
        <p:nvSpPr>
          <p:cNvPr id="47" name="Text Box 20"/>
          <p:cNvSpPr txBox="1">
            <a:spLocks noChangeArrowheads="1"/>
          </p:cNvSpPr>
          <p:nvPr/>
        </p:nvSpPr>
        <p:spPr bwMode="gray">
          <a:xfrm>
            <a:off x="2454275" y="3003550"/>
            <a:ext cx="1857375" cy="396875"/>
          </a:xfrm>
          <a:prstGeom prst="rect">
            <a:avLst/>
          </a:prstGeom>
          <a:noFill/>
          <a:ln w="9525">
            <a:noFill/>
            <a:miter lim="800000"/>
            <a:headEnd/>
            <a:tailEnd/>
          </a:ln>
          <a:effectLst>
            <a:outerShdw dist="17961" dir="2700000" algn="ctr" rotWithShape="0">
              <a:srgbClr val="969696">
                <a:alpha val="50000"/>
              </a:srgbClr>
            </a:outerShdw>
          </a:effectLst>
        </p:spPr>
        <p:txBody>
          <a:bodyPr>
            <a:spAutoFit/>
          </a:bodyPr>
          <a:lstStyle/>
          <a:p>
            <a:pPr algn="ctr">
              <a:spcBef>
                <a:spcPct val="50000"/>
              </a:spcBef>
              <a:defRPr/>
            </a:pPr>
            <a:r>
              <a:rPr lang="zh-CN" altLang="en-US" sz="2000">
                <a:solidFill>
                  <a:srgbClr val="F8F8F8"/>
                </a:solidFill>
                <a:latin typeface="Arial" charset="0"/>
              </a:rPr>
              <a:t>常量</a:t>
            </a:r>
          </a:p>
        </p:txBody>
      </p:sp>
      <p:sp>
        <p:nvSpPr>
          <p:cNvPr id="48" name="Text Box 21"/>
          <p:cNvSpPr txBox="1">
            <a:spLocks noChangeArrowheads="1"/>
          </p:cNvSpPr>
          <p:nvPr/>
        </p:nvSpPr>
        <p:spPr bwMode="gray">
          <a:xfrm>
            <a:off x="4953000" y="2968625"/>
            <a:ext cx="1857375" cy="396875"/>
          </a:xfrm>
          <a:prstGeom prst="rect">
            <a:avLst/>
          </a:prstGeom>
          <a:noFill/>
          <a:ln w="9525">
            <a:noFill/>
            <a:miter lim="800000"/>
            <a:headEnd/>
            <a:tailEnd/>
          </a:ln>
          <a:effectLst>
            <a:outerShdw dist="17961" dir="2700000" algn="ctr" rotWithShape="0">
              <a:srgbClr val="969696">
                <a:alpha val="50000"/>
              </a:srgbClr>
            </a:outerShdw>
          </a:effectLst>
        </p:spPr>
        <p:txBody>
          <a:bodyPr>
            <a:spAutoFit/>
          </a:bodyPr>
          <a:lstStyle/>
          <a:p>
            <a:pPr algn="ctr">
              <a:spcBef>
                <a:spcPct val="50000"/>
              </a:spcBef>
              <a:defRPr/>
            </a:pPr>
            <a:r>
              <a:rPr lang="zh-CN" altLang="en-US" sz="2000" smtClean="0">
                <a:solidFill>
                  <a:srgbClr val="F8F8F8"/>
                </a:solidFill>
                <a:latin typeface="Arial" charset="0"/>
              </a:rPr>
              <a:t>变量</a:t>
            </a:r>
            <a:endParaRPr lang="zh-CN" altLang="en-US" sz="2000">
              <a:solidFill>
                <a:srgbClr val="F8F8F8"/>
              </a:solidFill>
              <a:latin typeface="Arial" charset="0"/>
            </a:endParaRPr>
          </a:p>
        </p:txBody>
      </p:sp>
      <p:grpSp>
        <p:nvGrpSpPr>
          <p:cNvPr id="8208" name="Group 22"/>
          <p:cNvGrpSpPr>
            <a:grpSpLocks/>
          </p:cNvGrpSpPr>
          <p:nvPr/>
        </p:nvGrpSpPr>
        <p:grpSpPr bwMode="auto">
          <a:xfrm>
            <a:off x="3935413" y="3582988"/>
            <a:ext cx="1682750" cy="1552575"/>
            <a:chOff x="482" y="1851"/>
            <a:chExt cx="860" cy="796"/>
          </a:xfrm>
        </p:grpSpPr>
        <p:sp>
          <p:nvSpPr>
            <p:cNvPr id="8210" name="Freeform 23"/>
            <p:cNvSpPr>
              <a:spLocks/>
            </p:cNvSpPr>
            <p:nvPr/>
          </p:nvSpPr>
          <p:spPr bwMode="gray">
            <a:xfrm>
              <a:off x="567" y="2464"/>
              <a:ext cx="335" cy="173"/>
            </a:xfrm>
            <a:custGeom>
              <a:avLst/>
              <a:gdLst>
                <a:gd name="T0" fmla="*/ 0 w 335"/>
                <a:gd name="T1" fmla="*/ 166 h 173"/>
                <a:gd name="T2" fmla="*/ 58 w 335"/>
                <a:gd name="T3" fmla="*/ 173 h 173"/>
                <a:gd name="T4" fmla="*/ 297 w 335"/>
                <a:gd name="T5" fmla="*/ 32 h 173"/>
                <a:gd name="T6" fmla="*/ 289 w 335"/>
                <a:gd name="T7" fmla="*/ 8 h 173"/>
                <a:gd name="T8" fmla="*/ 223 w 335"/>
                <a:gd name="T9" fmla="*/ 26 h 173"/>
                <a:gd name="T10" fmla="*/ 0 w 335"/>
                <a:gd name="T11" fmla="*/ 166 h 173"/>
                <a:gd name="T12" fmla="*/ 0 60000 65536"/>
                <a:gd name="T13" fmla="*/ 0 60000 65536"/>
                <a:gd name="T14" fmla="*/ 0 60000 65536"/>
                <a:gd name="T15" fmla="*/ 0 60000 65536"/>
                <a:gd name="T16" fmla="*/ 0 60000 65536"/>
                <a:gd name="T17" fmla="*/ 0 60000 65536"/>
                <a:gd name="T18" fmla="*/ 0 w 335"/>
                <a:gd name="T19" fmla="*/ 0 h 173"/>
                <a:gd name="T20" fmla="*/ 335 w 335"/>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81818">
                    <a:alpha val="0"/>
                  </a:srgbClr>
                </a:gs>
                <a:gs pos="100000">
                  <a:srgbClr val="1C1C1C"/>
                </a:gs>
              </a:gsLst>
              <a:lin ang="5400000" scaled="1"/>
            </a:gradFill>
            <a:ln w="9525">
              <a:noFill/>
              <a:round/>
              <a:headEnd/>
              <a:tailEnd/>
            </a:ln>
          </p:spPr>
          <p:txBody>
            <a:bodyPr/>
            <a:lstStyle/>
            <a:p>
              <a:pPr algn="ctr"/>
              <a:endParaRPr lang="zh-CN" altLang="zh-CN">
                <a:latin typeface="Arial" charset="0"/>
                <a:cs typeface="Arial" charset="0"/>
              </a:endParaRPr>
            </a:p>
          </p:txBody>
        </p:sp>
        <p:sp>
          <p:nvSpPr>
            <p:cNvPr id="8211" name="Freeform 24"/>
            <p:cNvSpPr>
              <a:spLocks/>
            </p:cNvSpPr>
            <p:nvPr/>
          </p:nvSpPr>
          <p:spPr bwMode="gray">
            <a:xfrm>
              <a:off x="797" y="2401"/>
              <a:ext cx="367" cy="170"/>
            </a:xfrm>
            <a:custGeom>
              <a:avLst/>
              <a:gdLst>
                <a:gd name="T0" fmla="*/ 0 w 367"/>
                <a:gd name="T1" fmla="*/ 158 h 170"/>
                <a:gd name="T2" fmla="*/ 80 w 367"/>
                <a:gd name="T3" fmla="*/ 170 h 170"/>
                <a:gd name="T4" fmla="*/ 332 w 367"/>
                <a:gd name="T5" fmla="*/ 37 h 170"/>
                <a:gd name="T6" fmla="*/ 292 w 367"/>
                <a:gd name="T7" fmla="*/ 1 h 170"/>
                <a:gd name="T8" fmla="*/ 230 w 367"/>
                <a:gd name="T9" fmla="*/ 29 h 170"/>
                <a:gd name="T10" fmla="*/ 0 w 367"/>
                <a:gd name="T11" fmla="*/ 158 h 170"/>
                <a:gd name="T12" fmla="*/ 0 60000 65536"/>
                <a:gd name="T13" fmla="*/ 0 60000 65536"/>
                <a:gd name="T14" fmla="*/ 0 60000 65536"/>
                <a:gd name="T15" fmla="*/ 0 60000 65536"/>
                <a:gd name="T16" fmla="*/ 0 60000 65536"/>
                <a:gd name="T17" fmla="*/ 0 60000 65536"/>
                <a:gd name="T18" fmla="*/ 0 w 367"/>
                <a:gd name="T19" fmla="*/ 0 h 170"/>
                <a:gd name="T20" fmla="*/ 367 w 367"/>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81818">
                    <a:alpha val="0"/>
                  </a:srgbClr>
                </a:gs>
                <a:gs pos="100000">
                  <a:srgbClr val="1C1C1C"/>
                </a:gs>
              </a:gsLst>
              <a:lin ang="5400000" scaled="1"/>
            </a:gradFill>
            <a:ln w="9525">
              <a:noFill/>
              <a:round/>
              <a:headEnd/>
              <a:tailEnd/>
            </a:ln>
          </p:spPr>
          <p:txBody>
            <a:bodyPr/>
            <a:lstStyle/>
            <a:p>
              <a:pPr algn="ctr"/>
              <a:endParaRPr lang="zh-CN" altLang="zh-CN">
                <a:latin typeface="Arial" charset="0"/>
                <a:cs typeface="Arial" charset="0"/>
              </a:endParaRPr>
            </a:p>
          </p:txBody>
        </p:sp>
        <p:sp>
          <p:nvSpPr>
            <p:cNvPr id="8212" name="Freeform 25"/>
            <p:cNvSpPr>
              <a:spLocks/>
            </p:cNvSpPr>
            <p:nvPr/>
          </p:nvSpPr>
          <p:spPr bwMode="gray">
            <a:xfrm>
              <a:off x="1035" y="2504"/>
              <a:ext cx="307" cy="143"/>
            </a:xfrm>
            <a:custGeom>
              <a:avLst/>
              <a:gdLst>
                <a:gd name="T0" fmla="*/ 0 w 307"/>
                <a:gd name="T1" fmla="*/ 134 h 143"/>
                <a:gd name="T2" fmla="*/ 66 w 307"/>
                <a:gd name="T3" fmla="*/ 143 h 143"/>
                <a:gd name="T4" fmla="*/ 282 w 307"/>
                <a:gd name="T5" fmla="*/ 35 h 143"/>
                <a:gd name="T6" fmla="*/ 219 w 307"/>
                <a:gd name="T7" fmla="*/ 17 h 143"/>
                <a:gd name="T8" fmla="*/ 0 w 307"/>
                <a:gd name="T9" fmla="*/ 134 h 143"/>
                <a:gd name="T10" fmla="*/ 0 60000 65536"/>
                <a:gd name="T11" fmla="*/ 0 60000 65536"/>
                <a:gd name="T12" fmla="*/ 0 60000 65536"/>
                <a:gd name="T13" fmla="*/ 0 60000 65536"/>
                <a:gd name="T14" fmla="*/ 0 60000 65536"/>
                <a:gd name="T15" fmla="*/ 0 w 307"/>
                <a:gd name="T16" fmla="*/ 0 h 143"/>
                <a:gd name="T17" fmla="*/ 307 w 307"/>
                <a:gd name="T18" fmla="*/ 143 h 143"/>
              </a:gdLst>
              <a:ahLst/>
              <a:cxnLst>
                <a:cxn ang="T10">
                  <a:pos x="T0" y="T1"/>
                </a:cxn>
                <a:cxn ang="T11">
                  <a:pos x="T2" y="T3"/>
                </a:cxn>
                <a:cxn ang="T12">
                  <a:pos x="T4" y="T5"/>
                </a:cxn>
                <a:cxn ang="T13">
                  <a:pos x="T6" y="T7"/>
                </a:cxn>
                <a:cxn ang="T14">
                  <a:pos x="T8" y="T9"/>
                </a:cxn>
              </a:cxnLst>
              <a:rect l="T15" t="T16" r="T17" b="T18"/>
              <a:pathLst>
                <a:path w="307" h="143">
                  <a:moveTo>
                    <a:pt x="0" y="134"/>
                  </a:moveTo>
                  <a:lnTo>
                    <a:pt x="66" y="143"/>
                  </a:lnTo>
                  <a:lnTo>
                    <a:pt x="282" y="35"/>
                  </a:lnTo>
                  <a:cubicBezTo>
                    <a:pt x="307" y="14"/>
                    <a:pt x="266" y="0"/>
                    <a:pt x="219" y="17"/>
                  </a:cubicBezTo>
                  <a:lnTo>
                    <a:pt x="0" y="134"/>
                  </a:lnTo>
                  <a:close/>
                </a:path>
              </a:pathLst>
            </a:custGeom>
            <a:gradFill rotWithShape="1">
              <a:gsLst>
                <a:gs pos="0">
                  <a:srgbClr val="181818">
                    <a:alpha val="0"/>
                  </a:srgbClr>
                </a:gs>
                <a:gs pos="100000">
                  <a:srgbClr val="1C1C1C"/>
                </a:gs>
              </a:gsLst>
              <a:lin ang="5400000" scaled="1"/>
            </a:gradFill>
            <a:ln w="9525">
              <a:noFill/>
              <a:round/>
              <a:headEnd/>
              <a:tailEnd/>
            </a:ln>
          </p:spPr>
          <p:txBody>
            <a:bodyPr/>
            <a:lstStyle/>
            <a:p>
              <a:pPr algn="ctr"/>
              <a:endParaRPr lang="zh-CN" altLang="zh-CN">
                <a:latin typeface="Arial" charset="0"/>
                <a:cs typeface="Arial" charset="0"/>
              </a:endParaRPr>
            </a:p>
          </p:txBody>
        </p:sp>
        <p:sp>
          <p:nvSpPr>
            <p:cNvPr id="8213" name="Freeform 26"/>
            <p:cNvSpPr>
              <a:spLocks/>
            </p:cNvSpPr>
            <p:nvPr/>
          </p:nvSpPr>
          <p:spPr bwMode="gray">
            <a:xfrm>
              <a:off x="482" y="2066"/>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a:endParaRPr lang="zh-CN" altLang="zh-CN">
                <a:latin typeface="Arial" charset="0"/>
                <a:cs typeface="Arial" charset="0"/>
              </a:endParaRPr>
            </a:p>
          </p:txBody>
        </p:sp>
        <p:sp>
          <p:nvSpPr>
            <p:cNvPr id="8214" name="Freeform 27"/>
            <p:cNvSpPr>
              <a:spLocks/>
            </p:cNvSpPr>
            <p:nvPr/>
          </p:nvSpPr>
          <p:spPr bwMode="gray">
            <a:xfrm>
              <a:off x="698" y="1851"/>
              <a:ext cx="282" cy="716"/>
            </a:xfrm>
            <a:custGeom>
              <a:avLst/>
              <a:gdLst>
                <a:gd name="T0" fmla="*/ 2588 w 224"/>
                <a:gd name="T1" fmla="*/ 2514 h 569"/>
                <a:gd name="T2" fmla="*/ 1849 w 224"/>
                <a:gd name="T3" fmla="*/ 1243 h 569"/>
                <a:gd name="T4" fmla="*/ 3018 w 224"/>
                <a:gd name="T5" fmla="*/ 1 h 569"/>
                <a:gd name="T6" fmla="*/ 4290 w 224"/>
                <a:gd name="T7" fmla="*/ 1294 h 569"/>
                <a:gd name="T8" fmla="*/ 3393 w 224"/>
                <a:gd name="T9" fmla="*/ 2514 h 569"/>
                <a:gd name="T10" fmla="*/ 3368 w 224"/>
                <a:gd name="T11" fmla="*/ 3093 h 569"/>
                <a:gd name="T12" fmla="*/ 5247 w 224"/>
                <a:gd name="T13" fmla="*/ 3610 h 569"/>
                <a:gd name="T14" fmla="*/ 5553 w 224"/>
                <a:gd name="T15" fmla="*/ 5085 h 569"/>
                <a:gd name="T16" fmla="*/ 5459 w 224"/>
                <a:gd name="T17" fmla="*/ 8004 h 569"/>
                <a:gd name="T18" fmla="*/ 5247 w 224"/>
                <a:gd name="T19" fmla="*/ 9102 h 569"/>
                <a:gd name="T20" fmla="*/ 4939 w 224"/>
                <a:gd name="T21" fmla="*/ 7696 h 569"/>
                <a:gd name="T22" fmla="*/ 4702 w 224"/>
                <a:gd name="T23" fmla="*/ 5045 h 569"/>
                <a:gd name="T24" fmla="*/ 4272 w 224"/>
                <a:gd name="T25" fmla="*/ 8004 h 569"/>
                <a:gd name="T26" fmla="*/ 3607 w 224"/>
                <a:gd name="T27" fmla="*/ 14212 h 569"/>
                <a:gd name="T28" fmla="*/ 1941 w 224"/>
                <a:gd name="T29" fmla="*/ 14109 h 569"/>
                <a:gd name="T30" fmla="*/ 1246 w 224"/>
                <a:gd name="T31" fmla="*/ 8120 h 569"/>
                <a:gd name="T32" fmla="*/ 833 w 224"/>
                <a:gd name="T33" fmla="*/ 5199 h 569"/>
                <a:gd name="T34" fmla="*/ 614 w 224"/>
                <a:gd name="T35" fmla="*/ 7743 h 569"/>
                <a:gd name="T36" fmla="*/ 302 w 224"/>
                <a:gd name="T37" fmla="*/ 9102 h 569"/>
                <a:gd name="T38" fmla="*/ 1 w 224"/>
                <a:gd name="T39" fmla="*/ 7619 h 569"/>
                <a:gd name="T40" fmla="*/ 185 w 224"/>
                <a:gd name="T41" fmla="*/ 4597 h 569"/>
                <a:gd name="T42" fmla="*/ 585 w 224"/>
                <a:gd name="T43" fmla="*/ 3483 h 569"/>
                <a:gd name="T44" fmla="*/ 2553 w 224"/>
                <a:gd name="T45" fmla="*/ 3093 h 569"/>
                <a:gd name="T46" fmla="*/ 2588 w 224"/>
                <a:gd name="T47" fmla="*/ 2514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a:endParaRPr lang="zh-CN" altLang="zh-CN">
                <a:latin typeface="Arial" charset="0"/>
                <a:cs typeface="Arial" charset="0"/>
              </a:endParaRPr>
            </a:p>
          </p:txBody>
        </p:sp>
        <p:sp>
          <p:nvSpPr>
            <p:cNvPr id="8215" name="Freeform 28"/>
            <p:cNvSpPr>
              <a:spLocks/>
            </p:cNvSpPr>
            <p:nvPr/>
          </p:nvSpPr>
          <p:spPr bwMode="gray">
            <a:xfrm>
              <a:off x="956" y="2078"/>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a:endParaRPr lang="zh-CN" altLang="zh-CN">
                <a:latin typeface="Arial" charset="0"/>
                <a:cs typeface="Arial" charset="0"/>
              </a:endParaRPr>
            </a:p>
          </p:txBody>
        </p:sp>
      </p:grpSp>
      <p:sp>
        <p:nvSpPr>
          <p:cNvPr id="129052" name="Rectangle 28"/>
          <p:cNvSpPr>
            <a:spLocks noGrp="1" noChangeArrowheads="1"/>
          </p:cNvSpPr>
          <p:nvPr>
            <p:ph type="title" idx="4294967295"/>
          </p:nvPr>
        </p:nvSpPr>
        <p:spPr/>
        <p:txBody>
          <a:bodyPr/>
          <a:lstStyle/>
          <a:p>
            <a:pPr eaLnBrk="1" hangingPunct="1">
              <a:defRPr/>
            </a:pPr>
            <a:r>
              <a:rPr lang="en-US" altLang="zh-CN" smtClean="0">
                <a:ea typeface="宋体" pitchFamily="2" charset="-122"/>
              </a:rPr>
              <a:t>3.2</a:t>
            </a:r>
            <a:r>
              <a:rPr lang="zh-CN" altLang="en-US" smtClean="0">
                <a:ea typeface="宋体" pitchFamily="2" charset="-122"/>
              </a:rPr>
              <a:t>什么是常量与变量</a:t>
            </a:r>
            <a:endParaRPr lang="en-US" altLang="zh-CN">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052"/>
                                        </p:tgtEl>
                                        <p:attrNameLst>
                                          <p:attrName>style.visibility</p:attrName>
                                        </p:attrNameLst>
                                      </p:cBhvr>
                                      <p:to>
                                        <p:strVal val="visible"/>
                                      </p:to>
                                    </p:set>
                                    <p:animEffect transition="in" filter="fade">
                                      <p:cBhvr>
                                        <p:cTn id="7" dur="1000"/>
                                        <p:tgtEl>
                                          <p:spTgt spid="129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3.3.36</a:t>
            </a:r>
            <a:r>
              <a:rPr lang="zh-CN" altLang="en-US" smtClean="0">
                <a:ea typeface="宋体" pitchFamily="2" charset="-122"/>
              </a:rPr>
              <a:t>变量</a:t>
            </a:r>
            <a:r>
              <a:rPr lang="zh-CN" altLang="en-US" dirty="0" smtClean="0">
                <a:ea typeface="宋体" pitchFamily="2" charset="-122"/>
              </a:rPr>
              <a:t>声明的意义</a:t>
            </a:r>
            <a:endParaRPr lang="en-US" altLang="zh-CN" dirty="0">
              <a:ea typeface="宋体" pitchFamily="2" charset="-122"/>
            </a:endParaRPr>
          </a:p>
        </p:txBody>
      </p:sp>
      <p:sp>
        <p:nvSpPr>
          <p:cNvPr id="5325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graphicFrame>
        <p:nvGraphicFramePr>
          <p:cNvPr id="6" name="图示 5"/>
          <p:cNvGraphicFramePr/>
          <p:nvPr/>
        </p:nvGraphicFramePr>
        <p:xfrm>
          <a:off x="0" y="1071547"/>
          <a:ext cx="8929688" cy="5322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bldLst>
      <p:bldP spid="1085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3.3.37</a:t>
            </a:r>
            <a:r>
              <a:rPr lang="zh-CN" altLang="en-US" smtClean="0">
                <a:ea typeface="宋体" pitchFamily="2" charset="-122"/>
              </a:rPr>
              <a:t>变量</a:t>
            </a:r>
            <a:r>
              <a:rPr lang="zh-CN" altLang="en-US" dirty="0" smtClean="0">
                <a:ea typeface="宋体" pitchFamily="2" charset="-122"/>
              </a:rPr>
              <a:t>与常量解析</a:t>
            </a:r>
            <a:endParaRPr lang="en-US" altLang="zh-CN" dirty="0">
              <a:ea typeface="宋体" pitchFamily="2" charset="-122"/>
            </a:endParaRPr>
          </a:p>
        </p:txBody>
      </p:sp>
      <p:sp>
        <p:nvSpPr>
          <p:cNvPr id="5427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8" name="Rectangle 3"/>
          <p:cNvSpPr>
            <a:spLocks noGrp="1" noChangeArrowheads="1"/>
          </p:cNvSpPr>
          <p:nvPr>
            <p:ph type="body" idx="1"/>
          </p:nvPr>
        </p:nvSpPr>
        <p:spPr>
          <a:xfrm>
            <a:off x="1" y="1071546"/>
            <a:ext cx="9143999" cy="5786454"/>
          </a:xfrm>
        </p:spPr>
        <p:style>
          <a:lnRef idx="0">
            <a:scrgbClr r="0" g="0" b="0"/>
          </a:lnRef>
          <a:fillRef idx="1003">
            <a:schemeClr val="dk2"/>
          </a:fillRef>
          <a:effectRef idx="0">
            <a:scrgbClr r="0" g="0" b="0"/>
          </a:effectRef>
          <a:fontRef idx="major"/>
        </p:style>
        <p:txBody>
          <a:bodyPr/>
          <a:lstStyle/>
          <a:p>
            <a:pPr eaLnBrk="1" hangingPunct="1">
              <a:defRPr/>
            </a:pPr>
            <a:r>
              <a:rPr lang="zh-CN" altLang="en-US" sz="2400" dirty="0" smtClean="0">
                <a:ea typeface="宋体" pitchFamily="2" charset="-122"/>
              </a:rPr>
              <a:t>现在的计算机，一般可以访问从</a:t>
            </a:r>
            <a:r>
              <a:rPr lang="en-US" altLang="zh-CN" sz="2400" dirty="0" smtClean="0">
                <a:ea typeface="宋体" pitchFamily="2" charset="-122"/>
              </a:rPr>
              <a:t>0</a:t>
            </a:r>
            <a:r>
              <a:rPr lang="zh-CN" altLang="en-US" sz="2400" dirty="0" smtClean="0">
                <a:ea typeface="宋体" pitchFamily="2" charset="-122"/>
              </a:rPr>
              <a:t>～</a:t>
            </a:r>
            <a:r>
              <a:rPr lang="en-US" altLang="zh-CN" sz="2400" dirty="0" smtClean="0">
                <a:ea typeface="宋体" pitchFamily="2" charset="-122"/>
              </a:rPr>
              <a:t>4GB</a:t>
            </a:r>
            <a:r>
              <a:rPr lang="zh-CN" altLang="en-US" sz="2400" dirty="0" smtClean="0">
                <a:ea typeface="宋体" pitchFamily="2" charset="-122"/>
              </a:rPr>
              <a:t>空间大小的内存，这</a:t>
            </a:r>
            <a:r>
              <a:rPr lang="en-US" altLang="zh-CN" sz="2400" dirty="0" smtClean="0">
                <a:ea typeface="宋体" pitchFamily="2" charset="-122"/>
              </a:rPr>
              <a:t>4GB</a:t>
            </a:r>
            <a:r>
              <a:rPr lang="zh-CN" altLang="en-US" sz="2400" dirty="0" smtClean="0">
                <a:ea typeface="宋体" pitchFamily="2" charset="-122"/>
              </a:rPr>
              <a:t>的内存空间，如何划分不同的区域，是非常有讲究的。就像北京城市，哪里是文教区，哪里是商贸区，哪里是行政区，都划分明确。否则的话，乱七八糟，杂七杂八，政府很难管理。</a:t>
            </a:r>
          </a:p>
          <a:p>
            <a:pPr eaLnBrk="1" hangingPunct="1">
              <a:defRPr/>
            </a:pPr>
            <a:r>
              <a:rPr lang="zh-CN" altLang="en-US" sz="2400" dirty="0" smtClean="0">
                <a:ea typeface="宋体" pitchFamily="2" charset="-122"/>
              </a:rPr>
              <a:t>计算机也一样，管理这么大的内存，也要分段管理。在普通程序使用的内存区域里，又有很多类型的内存区域。是不是有的区专门存储变量，有的区专门存储常量，有的区专门存储代码呢。常量当然是放在了常量存储区里，所以保证了数据不被修改。变量就放在变量的区，变量就可以修改。</a:t>
            </a:r>
            <a:endParaRPr lang="en-US" altLang="zh-CN" sz="2400" dirty="0" smtClean="0">
              <a:ea typeface="宋体" pitchFamily="2" charset="-122"/>
            </a:endParaRPr>
          </a:p>
          <a:p>
            <a:pPr eaLnBrk="1" hangingPunct="1">
              <a:lnSpc>
                <a:spcPct val="90000"/>
              </a:lnSpc>
              <a:defRPr/>
            </a:pPr>
            <a:r>
              <a:rPr lang="zh-CN" altLang="en-US" sz="2400" dirty="0" smtClean="0">
                <a:ea typeface="宋体" pitchFamily="2" charset="-122"/>
              </a:rPr>
              <a:t>我们回顾一下，如何实现变量的定义与初始化呢。</a:t>
            </a:r>
          </a:p>
          <a:p>
            <a:pPr eaLnBrk="1" hangingPunct="1">
              <a:lnSpc>
                <a:spcPct val="90000"/>
              </a:lnSpc>
              <a:defRPr/>
            </a:pPr>
            <a:r>
              <a:rPr lang="zh-CN" altLang="en-US" sz="2400" dirty="0" smtClean="0">
                <a:ea typeface="宋体" pitchFamily="2" charset="-122"/>
              </a:rPr>
              <a:t>几乎每一个程序都必须使用到变量，因为程序就是处理数据的，而数据必须存储在变量中。如何更好更有效率的使用变量，是一门专门的学科</a:t>
            </a:r>
            <a:r>
              <a:rPr lang="en-US" altLang="zh-CN" sz="2400" dirty="0" smtClean="0">
                <a:ea typeface="宋体" pitchFamily="2" charset="-122"/>
              </a:rPr>
              <a:t>——</a:t>
            </a:r>
            <a:r>
              <a:rPr lang="zh-CN" altLang="en-US" sz="2400" dirty="0" smtClean="0">
                <a:ea typeface="宋体" pitchFamily="2" charset="-122"/>
              </a:rPr>
              <a:t>数据结构。</a:t>
            </a:r>
          </a:p>
          <a:p>
            <a:pPr eaLnBrk="1" hangingPunct="1">
              <a:defRPr/>
            </a:pPr>
            <a:endParaRPr lang="zh-CN" altLang="en-US" sz="1600" dirty="0" smtClean="0">
              <a:ea typeface="宋体" pitchFamily="2" charset="-122"/>
            </a:endParaRPr>
          </a:p>
        </p:txBody>
      </p:sp>
    </p:spTree>
  </p:cSld>
  <p:clrMapOvr>
    <a:masterClrMapping/>
  </p:clrMapOvr>
  <p:timing>
    <p:tnLst>
      <p:par>
        <p:cTn id="1" dur="indefinite" restart="never" nodeType="tmRoot"/>
      </p:par>
    </p:tnLst>
    <p:bldLst>
      <p:bldP spid="10854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3.3.38</a:t>
            </a:r>
            <a:r>
              <a:rPr lang="zh-CN" altLang="en-US" smtClean="0">
                <a:ea typeface="宋体" pitchFamily="2" charset="-122"/>
              </a:rPr>
              <a:t>类型</a:t>
            </a:r>
            <a:r>
              <a:rPr lang="zh-CN" altLang="en-US" dirty="0" smtClean="0">
                <a:ea typeface="宋体" pitchFamily="2" charset="-122"/>
              </a:rPr>
              <a:t>转换</a:t>
            </a:r>
            <a:endParaRPr lang="en-US" altLang="zh-CN" dirty="0">
              <a:ea typeface="宋体" pitchFamily="2" charset="-122"/>
            </a:endParaRPr>
          </a:p>
        </p:txBody>
      </p:sp>
      <p:sp>
        <p:nvSpPr>
          <p:cNvPr id="5530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1" name="Rectangle 3"/>
          <p:cNvSpPr>
            <a:spLocks noGrp="1" noChangeArrowheads="1"/>
          </p:cNvSpPr>
          <p:nvPr>
            <p:ph type="body" idx="1"/>
          </p:nvPr>
        </p:nvSpPr>
        <p:spPr>
          <a:xfrm>
            <a:off x="395288" y="1484313"/>
            <a:ext cx="8229600" cy="4525962"/>
          </a:xfrm>
        </p:spPr>
        <p:style>
          <a:lnRef idx="0">
            <a:scrgbClr r="0" g="0" b="0"/>
          </a:lnRef>
          <a:fillRef idx="1003">
            <a:schemeClr val="dk2"/>
          </a:fillRef>
          <a:effectRef idx="0">
            <a:scrgbClr r="0" g="0" b="0"/>
          </a:effectRef>
          <a:fontRef idx="major"/>
        </p:style>
        <p:txBody>
          <a:bodyPr/>
          <a:lstStyle/>
          <a:p>
            <a:pPr>
              <a:buFontTx/>
              <a:buNone/>
              <a:defRPr/>
            </a:pPr>
            <a:r>
              <a:rPr lang="zh-CN" altLang="en-US" sz="2800" b="1" smtClean="0">
                <a:ea typeface="宋体" pitchFamily="2" charset="-122"/>
              </a:rPr>
              <a:t>隐式转换</a:t>
            </a:r>
          </a:p>
          <a:p>
            <a:pPr>
              <a:buFontTx/>
              <a:buNone/>
              <a:defRPr/>
            </a:pPr>
            <a:r>
              <a:rPr lang="zh-CN" altLang="en-US" sz="2400" b="1" smtClean="0">
                <a:ea typeface="宋体" pitchFamily="2" charset="-122"/>
              </a:rPr>
              <a:t>整型、实型和字符型数据之间可以混合运算。例如：</a:t>
            </a:r>
          </a:p>
          <a:p>
            <a:pPr>
              <a:buFontTx/>
              <a:buNone/>
              <a:defRPr/>
            </a:pPr>
            <a:r>
              <a:rPr lang="zh-CN" altLang="en-US" sz="2400" b="1" smtClean="0">
                <a:ea typeface="宋体" pitchFamily="2" charset="-122"/>
              </a:rPr>
              <a:t>      </a:t>
            </a:r>
            <a:r>
              <a:rPr lang="en-US" altLang="zh-CN" sz="2400" b="1" smtClean="0">
                <a:ea typeface="宋体" pitchFamily="2" charset="-122"/>
              </a:rPr>
              <a:t>10 + </a:t>
            </a:r>
            <a:r>
              <a:rPr lang="en-US" altLang="zh-CN" sz="2400" b="1" smtClean="0">
                <a:latin typeface="Arial" charset="0"/>
                <a:ea typeface="宋体" pitchFamily="2" charset="-122"/>
              </a:rPr>
              <a:t>’</a:t>
            </a:r>
            <a:r>
              <a:rPr lang="en-US" altLang="zh-CN" sz="2400" b="1" smtClean="0">
                <a:ea typeface="宋体" pitchFamily="2" charset="-122"/>
              </a:rPr>
              <a:t>a</a:t>
            </a:r>
            <a:r>
              <a:rPr lang="en-US" altLang="zh-CN" sz="2400" b="1" smtClean="0">
                <a:latin typeface="Arial" charset="0"/>
                <a:ea typeface="宋体" pitchFamily="2" charset="-122"/>
              </a:rPr>
              <a:t>’</a:t>
            </a:r>
            <a:r>
              <a:rPr lang="en-US" altLang="zh-CN" sz="2400" b="1" smtClean="0">
                <a:ea typeface="宋体" pitchFamily="2" charset="-122"/>
              </a:rPr>
              <a:t> + 1.5 - 8765.1234 * </a:t>
            </a:r>
            <a:r>
              <a:rPr lang="en-US" altLang="zh-CN" sz="2400" b="1" smtClean="0">
                <a:latin typeface="Arial" charset="0"/>
                <a:ea typeface="宋体" pitchFamily="2" charset="-122"/>
              </a:rPr>
              <a:t>’</a:t>
            </a:r>
            <a:r>
              <a:rPr lang="en-US" altLang="zh-CN" sz="2400" b="1" smtClean="0">
                <a:ea typeface="宋体" pitchFamily="2" charset="-122"/>
              </a:rPr>
              <a:t>b</a:t>
            </a:r>
            <a:r>
              <a:rPr lang="en-US" altLang="zh-CN" sz="2400" b="1" smtClean="0">
                <a:latin typeface="Arial" charset="0"/>
                <a:ea typeface="宋体" pitchFamily="2" charset="-122"/>
              </a:rPr>
              <a:t>’</a:t>
            </a:r>
            <a:r>
              <a:rPr lang="en-US" altLang="zh-CN" sz="2400" b="1" smtClean="0">
                <a:ea typeface="宋体" pitchFamily="2" charset="-122"/>
              </a:rPr>
              <a:t> </a:t>
            </a:r>
          </a:p>
          <a:p>
            <a:pPr>
              <a:buFontTx/>
              <a:buNone/>
              <a:defRPr/>
            </a:pPr>
            <a:r>
              <a:rPr lang="zh-CN" altLang="en-US" sz="2400" b="1" smtClean="0">
                <a:ea typeface="宋体" pitchFamily="2" charset="-122"/>
              </a:rPr>
              <a:t>不同数据类型之间运算会进行自动类型转换，规则如下：</a:t>
            </a:r>
          </a:p>
          <a:p>
            <a:pPr>
              <a:defRPr/>
            </a:pPr>
            <a:endParaRPr lang="en-US" altLang="zh-CN" sz="2400" smtClean="0">
              <a:ea typeface="宋体" pitchFamily="2" charset="-122"/>
            </a:endParaRPr>
          </a:p>
        </p:txBody>
      </p:sp>
      <p:grpSp>
        <p:nvGrpSpPr>
          <p:cNvPr id="55304" name="Group 4"/>
          <p:cNvGrpSpPr>
            <a:grpSpLocks/>
          </p:cNvGrpSpPr>
          <p:nvPr/>
        </p:nvGrpSpPr>
        <p:grpSpPr bwMode="auto">
          <a:xfrm>
            <a:off x="755650" y="3716338"/>
            <a:ext cx="4752975" cy="2449512"/>
            <a:chOff x="1519" y="2205"/>
            <a:chExt cx="2994" cy="1543"/>
          </a:xfrm>
        </p:grpSpPr>
        <p:sp>
          <p:nvSpPr>
            <p:cNvPr id="55309" name="Text Box 5"/>
            <p:cNvSpPr txBox="1">
              <a:spLocks noChangeArrowheads="1"/>
            </p:cNvSpPr>
            <p:nvPr/>
          </p:nvSpPr>
          <p:spPr bwMode="auto">
            <a:xfrm>
              <a:off x="2045" y="3294"/>
              <a:ext cx="2377" cy="298"/>
            </a:xfrm>
            <a:prstGeom prst="rect">
              <a:avLst/>
            </a:prstGeom>
            <a:noFill/>
            <a:ln w="25400" algn="ctr">
              <a:noFill/>
              <a:miter lim="800000"/>
              <a:headEnd/>
              <a:tailEnd/>
            </a:ln>
          </p:spPr>
          <p:txBody>
            <a:bodyPr lIns="90000" tIns="46800" rIns="90000" bIns="46800">
              <a:spAutoFit/>
            </a:bodyPr>
            <a:lstStyle/>
            <a:p>
              <a:pPr indent="355600">
                <a:spcBef>
                  <a:spcPct val="50000"/>
                </a:spcBef>
              </a:pPr>
              <a:r>
                <a:rPr lang="en-US" altLang="zh-CN" sz="2500" b="1"/>
                <a:t>int       char,short</a:t>
              </a:r>
            </a:p>
          </p:txBody>
        </p:sp>
        <p:sp>
          <p:nvSpPr>
            <p:cNvPr id="55310" name="Text Box 6"/>
            <p:cNvSpPr txBox="1">
              <a:spLocks noChangeArrowheads="1"/>
            </p:cNvSpPr>
            <p:nvPr/>
          </p:nvSpPr>
          <p:spPr bwMode="auto">
            <a:xfrm>
              <a:off x="2045" y="2931"/>
              <a:ext cx="1905" cy="298"/>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unsigned</a:t>
              </a:r>
            </a:p>
          </p:txBody>
        </p:sp>
        <p:sp>
          <p:nvSpPr>
            <p:cNvPr id="55311" name="Text Box 7"/>
            <p:cNvSpPr txBox="1">
              <a:spLocks noChangeArrowheads="1"/>
            </p:cNvSpPr>
            <p:nvPr/>
          </p:nvSpPr>
          <p:spPr bwMode="auto">
            <a:xfrm>
              <a:off x="2045" y="2614"/>
              <a:ext cx="1905" cy="298"/>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  long</a:t>
              </a:r>
            </a:p>
          </p:txBody>
        </p:sp>
        <p:sp>
          <p:nvSpPr>
            <p:cNvPr id="55312" name="Text Box 8"/>
            <p:cNvSpPr txBox="1">
              <a:spLocks noChangeArrowheads="1"/>
            </p:cNvSpPr>
            <p:nvPr/>
          </p:nvSpPr>
          <p:spPr bwMode="auto">
            <a:xfrm>
              <a:off x="2045" y="2296"/>
              <a:ext cx="1905" cy="298"/>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 double     float</a:t>
              </a:r>
            </a:p>
          </p:txBody>
        </p:sp>
        <p:sp>
          <p:nvSpPr>
            <p:cNvPr id="55313" name="Line 9"/>
            <p:cNvSpPr>
              <a:spLocks noChangeShapeType="1"/>
            </p:cNvSpPr>
            <p:nvPr/>
          </p:nvSpPr>
          <p:spPr bwMode="auto">
            <a:xfrm flipV="1">
              <a:off x="1974" y="2432"/>
              <a:ext cx="0" cy="1134"/>
            </a:xfrm>
            <a:prstGeom prst="line">
              <a:avLst/>
            </a:prstGeom>
            <a:noFill/>
            <a:ln w="25400">
              <a:solidFill>
                <a:srgbClr val="FF3300"/>
              </a:solidFill>
              <a:round/>
              <a:headEnd/>
              <a:tailEnd type="arrow" w="lg" len="lg"/>
            </a:ln>
          </p:spPr>
          <p:txBody>
            <a:bodyPr lIns="90000" tIns="46800" rIns="90000" bIns="46800" anchor="ctr">
              <a:spAutoFit/>
            </a:bodyPr>
            <a:lstStyle/>
            <a:p>
              <a:endParaRPr lang="zh-CN" altLang="en-US"/>
            </a:p>
          </p:txBody>
        </p:sp>
        <p:sp>
          <p:nvSpPr>
            <p:cNvPr id="55314" name="Text Box 10"/>
            <p:cNvSpPr txBox="1">
              <a:spLocks noChangeArrowheads="1"/>
            </p:cNvSpPr>
            <p:nvPr/>
          </p:nvSpPr>
          <p:spPr bwMode="auto">
            <a:xfrm>
              <a:off x="1610" y="3314"/>
              <a:ext cx="409" cy="298"/>
            </a:xfrm>
            <a:prstGeom prst="rect">
              <a:avLst/>
            </a:prstGeom>
            <a:noFill/>
            <a:ln w="25400" algn="ctr">
              <a:noFill/>
              <a:miter lim="800000"/>
              <a:headEnd/>
              <a:tailEnd/>
            </a:ln>
          </p:spPr>
          <p:txBody>
            <a:bodyPr lIns="90000" tIns="46800" rIns="90000" bIns="46800">
              <a:spAutoFit/>
            </a:bodyPr>
            <a:lstStyle/>
            <a:p>
              <a:pPr>
                <a:spcBef>
                  <a:spcPct val="50000"/>
                </a:spcBef>
              </a:pPr>
              <a:r>
                <a:rPr lang="zh-CN" altLang="en-US" sz="2500" b="1">
                  <a:solidFill>
                    <a:srgbClr val="FF3300"/>
                  </a:solidFill>
                </a:rPr>
                <a:t>低</a:t>
              </a:r>
            </a:p>
          </p:txBody>
        </p:sp>
        <p:sp>
          <p:nvSpPr>
            <p:cNvPr id="55315" name="Text Box 11"/>
            <p:cNvSpPr txBox="1">
              <a:spLocks noChangeArrowheads="1"/>
            </p:cNvSpPr>
            <p:nvPr/>
          </p:nvSpPr>
          <p:spPr bwMode="auto">
            <a:xfrm>
              <a:off x="1610" y="2387"/>
              <a:ext cx="409" cy="298"/>
            </a:xfrm>
            <a:prstGeom prst="rect">
              <a:avLst/>
            </a:prstGeom>
            <a:noFill/>
            <a:ln w="25400" algn="ctr">
              <a:noFill/>
              <a:miter lim="800000"/>
              <a:headEnd/>
              <a:tailEnd/>
            </a:ln>
          </p:spPr>
          <p:txBody>
            <a:bodyPr lIns="90000" tIns="46800" rIns="90000" bIns="46800">
              <a:spAutoFit/>
            </a:bodyPr>
            <a:lstStyle/>
            <a:p>
              <a:pPr>
                <a:spcBef>
                  <a:spcPct val="50000"/>
                </a:spcBef>
              </a:pPr>
              <a:r>
                <a:rPr lang="zh-CN" altLang="en-US" sz="2500" b="1">
                  <a:solidFill>
                    <a:srgbClr val="FF3300"/>
                  </a:solidFill>
                </a:rPr>
                <a:t>高</a:t>
              </a:r>
            </a:p>
          </p:txBody>
        </p:sp>
        <p:sp>
          <p:nvSpPr>
            <p:cNvPr id="55316" name="Line 12"/>
            <p:cNvSpPr>
              <a:spLocks noChangeShapeType="1"/>
            </p:cNvSpPr>
            <p:nvPr/>
          </p:nvSpPr>
          <p:spPr bwMode="auto">
            <a:xfrm flipV="1">
              <a:off x="2517" y="3203"/>
              <a:ext cx="0" cy="182"/>
            </a:xfrm>
            <a:prstGeom prst="line">
              <a:avLst/>
            </a:prstGeom>
            <a:noFill/>
            <a:ln w="25400">
              <a:solidFill>
                <a:srgbClr val="FF3300"/>
              </a:solidFill>
              <a:round/>
              <a:headEnd/>
              <a:tailEnd type="triangle" w="med" len="lg"/>
            </a:ln>
          </p:spPr>
          <p:txBody>
            <a:bodyPr wrap="none" lIns="90000" tIns="46800" rIns="90000" bIns="46800" anchor="ctr">
              <a:spAutoFit/>
            </a:bodyPr>
            <a:lstStyle/>
            <a:p>
              <a:endParaRPr lang="zh-CN" altLang="en-US"/>
            </a:p>
          </p:txBody>
        </p:sp>
        <p:sp>
          <p:nvSpPr>
            <p:cNvPr id="55317" name="Line 13"/>
            <p:cNvSpPr>
              <a:spLocks noChangeShapeType="1"/>
            </p:cNvSpPr>
            <p:nvPr/>
          </p:nvSpPr>
          <p:spPr bwMode="auto">
            <a:xfrm flipV="1">
              <a:off x="2517" y="2856"/>
              <a:ext cx="0" cy="182"/>
            </a:xfrm>
            <a:prstGeom prst="line">
              <a:avLst/>
            </a:prstGeom>
            <a:noFill/>
            <a:ln w="25400">
              <a:solidFill>
                <a:srgbClr val="FF3300"/>
              </a:solidFill>
              <a:round/>
              <a:headEnd/>
              <a:tailEnd type="triangle" w="med" len="lg"/>
            </a:ln>
          </p:spPr>
          <p:txBody>
            <a:bodyPr wrap="none" lIns="90000" tIns="46800" rIns="90000" bIns="46800" anchor="ctr">
              <a:spAutoFit/>
            </a:bodyPr>
            <a:lstStyle/>
            <a:p>
              <a:endParaRPr lang="zh-CN" altLang="en-US"/>
            </a:p>
          </p:txBody>
        </p:sp>
        <p:sp>
          <p:nvSpPr>
            <p:cNvPr id="55318" name="Line 14"/>
            <p:cNvSpPr>
              <a:spLocks noChangeShapeType="1"/>
            </p:cNvSpPr>
            <p:nvPr/>
          </p:nvSpPr>
          <p:spPr bwMode="auto">
            <a:xfrm flipV="1">
              <a:off x="2517" y="2539"/>
              <a:ext cx="0" cy="182"/>
            </a:xfrm>
            <a:prstGeom prst="line">
              <a:avLst/>
            </a:prstGeom>
            <a:noFill/>
            <a:ln w="25400">
              <a:solidFill>
                <a:srgbClr val="FF3300"/>
              </a:solidFill>
              <a:round/>
              <a:headEnd/>
              <a:tailEnd type="triangle" w="med" len="lg"/>
            </a:ln>
          </p:spPr>
          <p:txBody>
            <a:bodyPr wrap="none" lIns="90000" tIns="46800" rIns="90000" bIns="46800" anchor="ctr">
              <a:spAutoFit/>
            </a:bodyPr>
            <a:lstStyle/>
            <a:p>
              <a:endParaRPr lang="zh-CN" altLang="en-US"/>
            </a:p>
          </p:txBody>
        </p:sp>
        <p:sp>
          <p:nvSpPr>
            <p:cNvPr id="55319" name="Line 15"/>
            <p:cNvSpPr>
              <a:spLocks noChangeShapeType="1"/>
            </p:cNvSpPr>
            <p:nvPr/>
          </p:nvSpPr>
          <p:spPr bwMode="auto">
            <a:xfrm flipH="1">
              <a:off x="2880" y="2478"/>
              <a:ext cx="408" cy="0"/>
            </a:xfrm>
            <a:prstGeom prst="line">
              <a:avLst/>
            </a:prstGeom>
            <a:noFill/>
            <a:ln w="25400">
              <a:solidFill>
                <a:srgbClr val="FF3300"/>
              </a:solidFill>
              <a:round/>
              <a:headEnd/>
              <a:tailEnd type="triangle" w="med" len="lg"/>
            </a:ln>
          </p:spPr>
          <p:txBody>
            <a:bodyPr wrap="none" lIns="90000" tIns="46800" rIns="90000" bIns="46800" anchor="ctr">
              <a:spAutoFit/>
            </a:bodyPr>
            <a:lstStyle/>
            <a:p>
              <a:endParaRPr lang="zh-CN" altLang="en-US"/>
            </a:p>
          </p:txBody>
        </p:sp>
        <p:sp>
          <p:nvSpPr>
            <p:cNvPr id="55320" name="Line 16"/>
            <p:cNvSpPr>
              <a:spLocks noChangeShapeType="1"/>
            </p:cNvSpPr>
            <p:nvPr/>
          </p:nvSpPr>
          <p:spPr bwMode="auto">
            <a:xfrm flipH="1">
              <a:off x="2880" y="3476"/>
              <a:ext cx="408" cy="0"/>
            </a:xfrm>
            <a:prstGeom prst="line">
              <a:avLst/>
            </a:prstGeom>
            <a:noFill/>
            <a:ln w="25400">
              <a:solidFill>
                <a:srgbClr val="FF3300"/>
              </a:solidFill>
              <a:round/>
              <a:headEnd/>
              <a:tailEnd type="triangle" w="med" len="lg"/>
            </a:ln>
          </p:spPr>
          <p:txBody>
            <a:bodyPr wrap="none" lIns="90000" tIns="46800" rIns="90000" bIns="46800" anchor="ctr">
              <a:spAutoFit/>
            </a:bodyPr>
            <a:lstStyle/>
            <a:p>
              <a:endParaRPr lang="zh-CN" altLang="en-US"/>
            </a:p>
          </p:txBody>
        </p:sp>
        <p:sp>
          <p:nvSpPr>
            <p:cNvPr id="55321" name="Rectangle 17"/>
            <p:cNvSpPr>
              <a:spLocks noChangeArrowheads="1"/>
            </p:cNvSpPr>
            <p:nvPr/>
          </p:nvSpPr>
          <p:spPr bwMode="auto">
            <a:xfrm>
              <a:off x="1519" y="2205"/>
              <a:ext cx="2994" cy="1543"/>
            </a:xfrm>
            <a:prstGeom prst="rect">
              <a:avLst/>
            </a:prstGeom>
            <a:noFill/>
            <a:ln w="25400" algn="ctr">
              <a:solidFill>
                <a:srgbClr val="000000"/>
              </a:solidFill>
              <a:miter lim="800000"/>
              <a:headEnd/>
              <a:tailEnd type="none" w="lg" len="lg"/>
            </a:ln>
          </p:spPr>
          <p:txBody>
            <a:bodyPr wrap="none" lIns="90000" tIns="46800" rIns="90000" bIns="46800" anchor="ctr">
              <a:spAutoFit/>
            </a:bodyPr>
            <a:lstStyle/>
            <a:p>
              <a:endParaRPr lang="zh-CN" altLang="en-US"/>
            </a:p>
          </p:txBody>
        </p:sp>
      </p:grpSp>
      <p:sp>
        <p:nvSpPr>
          <p:cNvPr id="55305" name="Text Box 18"/>
          <p:cNvSpPr txBox="1">
            <a:spLocks noChangeArrowheads="1"/>
          </p:cNvSpPr>
          <p:nvPr/>
        </p:nvSpPr>
        <p:spPr bwMode="auto">
          <a:xfrm>
            <a:off x="6443663" y="4437063"/>
            <a:ext cx="2087562" cy="396875"/>
          </a:xfrm>
          <a:prstGeom prst="rect">
            <a:avLst/>
          </a:prstGeom>
          <a:noFill/>
          <a:ln w="9525">
            <a:noFill/>
            <a:miter lim="800000"/>
            <a:headEnd/>
            <a:tailEnd/>
          </a:ln>
        </p:spPr>
        <p:txBody>
          <a:bodyPr>
            <a:spAutoFit/>
          </a:bodyPr>
          <a:lstStyle/>
          <a:p>
            <a:pPr eaLnBrk="0" hangingPunct="0"/>
            <a:r>
              <a:rPr kumimoji="1" lang="zh-CN" altLang="en-US" sz="2000" b="1">
                <a:latin typeface="Times New Roman" pitchFamily="18" charset="0"/>
              </a:rPr>
              <a:t>必定的转换</a:t>
            </a:r>
            <a:endParaRPr kumimoji="1" lang="zh-CN" altLang="en-US" sz="4000" b="1">
              <a:latin typeface="Times New Roman" pitchFamily="18" charset="0"/>
            </a:endParaRPr>
          </a:p>
        </p:txBody>
      </p:sp>
      <p:sp>
        <p:nvSpPr>
          <p:cNvPr id="55306" name="Line 19"/>
          <p:cNvSpPr>
            <a:spLocks noChangeShapeType="1"/>
          </p:cNvSpPr>
          <p:nvPr/>
        </p:nvSpPr>
        <p:spPr bwMode="auto">
          <a:xfrm flipV="1">
            <a:off x="6010275" y="5140325"/>
            <a:ext cx="0" cy="449263"/>
          </a:xfrm>
          <a:prstGeom prst="line">
            <a:avLst/>
          </a:prstGeom>
          <a:noFill/>
          <a:ln w="25400">
            <a:solidFill>
              <a:srgbClr val="FF3300"/>
            </a:solidFill>
            <a:round/>
            <a:headEnd/>
            <a:tailEnd type="arrow" w="lg" len="lg"/>
          </a:ln>
        </p:spPr>
        <p:txBody>
          <a:bodyPr wrap="none" lIns="90000" tIns="46800" rIns="90000" bIns="46800" anchor="ctr">
            <a:spAutoFit/>
          </a:bodyPr>
          <a:lstStyle/>
          <a:p>
            <a:endParaRPr lang="zh-CN" altLang="en-US"/>
          </a:p>
        </p:txBody>
      </p:sp>
      <p:sp>
        <p:nvSpPr>
          <p:cNvPr id="55307" name="Text Box 20"/>
          <p:cNvSpPr txBox="1">
            <a:spLocks noChangeArrowheads="1"/>
          </p:cNvSpPr>
          <p:nvPr/>
        </p:nvSpPr>
        <p:spPr bwMode="auto">
          <a:xfrm>
            <a:off x="6186488" y="5011738"/>
            <a:ext cx="1973262" cy="701675"/>
          </a:xfrm>
          <a:prstGeom prst="rect">
            <a:avLst/>
          </a:prstGeom>
          <a:noFill/>
          <a:ln w="9525">
            <a:noFill/>
            <a:miter lim="800000"/>
            <a:headEnd/>
            <a:tailEnd/>
          </a:ln>
        </p:spPr>
        <p:txBody>
          <a:bodyPr wrap="none">
            <a:spAutoFit/>
          </a:bodyPr>
          <a:lstStyle/>
          <a:p>
            <a:pPr eaLnBrk="0" hangingPunct="0"/>
            <a:r>
              <a:rPr kumimoji="1" lang="zh-CN" altLang="en-US" sz="2000" b="1">
                <a:latin typeface="Times New Roman" pitchFamily="18" charset="0"/>
              </a:rPr>
              <a:t>运算对象类型不</a:t>
            </a:r>
          </a:p>
          <a:p>
            <a:pPr eaLnBrk="0" hangingPunct="0"/>
            <a:r>
              <a:rPr kumimoji="1" lang="zh-CN" altLang="en-US" sz="2000" b="1">
                <a:latin typeface="Times New Roman" pitchFamily="18" charset="0"/>
              </a:rPr>
              <a:t>同时转换的方向</a:t>
            </a:r>
            <a:endParaRPr kumimoji="1" lang="zh-CN" altLang="en-US" sz="4000" b="1">
              <a:latin typeface="Times New Roman" pitchFamily="18" charset="0"/>
            </a:endParaRPr>
          </a:p>
        </p:txBody>
      </p:sp>
      <p:sp>
        <p:nvSpPr>
          <p:cNvPr id="55308" name="Line 21"/>
          <p:cNvSpPr>
            <a:spLocks noChangeShapeType="1"/>
          </p:cNvSpPr>
          <p:nvPr/>
        </p:nvSpPr>
        <p:spPr bwMode="auto">
          <a:xfrm flipH="1">
            <a:off x="5867400" y="4652963"/>
            <a:ext cx="504825" cy="0"/>
          </a:xfrm>
          <a:prstGeom prst="line">
            <a:avLst/>
          </a:prstGeom>
          <a:noFill/>
          <a:ln w="25400">
            <a:solidFill>
              <a:srgbClr val="FF3300"/>
            </a:solidFill>
            <a:round/>
            <a:headEnd/>
            <a:tailEnd type="arrow" w="lg" len="lg"/>
          </a:ln>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par>
    </p:tnLst>
    <p:bldLst>
      <p:bldP spid="10854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3.3.39</a:t>
            </a:r>
            <a:r>
              <a:rPr lang="zh-CN" altLang="en-US" smtClean="0">
                <a:ea typeface="宋体" pitchFamily="2" charset="-122"/>
              </a:rPr>
              <a:t>隐形</a:t>
            </a:r>
            <a:r>
              <a:rPr lang="zh-CN" altLang="en-US" dirty="0" smtClean="0">
                <a:ea typeface="宋体" pitchFamily="2" charset="-122"/>
              </a:rPr>
              <a:t>类型转换示例</a:t>
            </a:r>
            <a:endParaRPr lang="en-US" altLang="zh-CN" dirty="0">
              <a:ea typeface="宋体" pitchFamily="2" charset="-122"/>
            </a:endParaRPr>
          </a:p>
        </p:txBody>
      </p:sp>
      <p:sp>
        <p:nvSpPr>
          <p:cNvPr id="5632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6325" name="Text Box 2"/>
          <p:cNvSpPr txBox="1">
            <a:spLocks noChangeArrowheads="1"/>
          </p:cNvSpPr>
          <p:nvPr/>
        </p:nvSpPr>
        <p:spPr bwMode="auto">
          <a:xfrm>
            <a:off x="827088" y="1125538"/>
            <a:ext cx="5919787" cy="466725"/>
          </a:xfrm>
          <a:prstGeom prst="rect">
            <a:avLst/>
          </a:prstGeom>
          <a:solidFill>
            <a:srgbClr val="CCFFCC"/>
          </a:solidFill>
          <a:ln w="9525" algn="ctr">
            <a:solidFill>
              <a:srgbClr val="006600"/>
            </a:solidFill>
            <a:miter lim="800000"/>
            <a:headEnd/>
            <a:tailEnd/>
          </a:ln>
        </p:spPr>
        <p:txBody>
          <a:bodyPr wrap="none">
            <a:spAutoFit/>
          </a:bodyPr>
          <a:lstStyle/>
          <a:p>
            <a:pPr eaLnBrk="0" hangingPunct="0"/>
            <a:r>
              <a:rPr kumimoji="1" lang="en-US" altLang="zh-CN" sz="2400" b="1">
                <a:solidFill>
                  <a:srgbClr val="000000"/>
                </a:solidFill>
              </a:rPr>
              <a:t>      10 + </a:t>
            </a:r>
            <a:r>
              <a:rPr kumimoji="1" lang="en-US" altLang="zh-CN" sz="2400" b="1">
                <a:solidFill>
                  <a:srgbClr val="000000"/>
                </a:solidFill>
                <a:latin typeface="Arial" charset="0"/>
              </a:rPr>
              <a:t>’</a:t>
            </a:r>
            <a:r>
              <a:rPr kumimoji="1" lang="en-US" altLang="zh-CN" sz="2400" b="1">
                <a:solidFill>
                  <a:srgbClr val="000000"/>
                </a:solidFill>
              </a:rPr>
              <a:t>a</a:t>
            </a:r>
            <a:r>
              <a:rPr kumimoji="1" lang="en-US" altLang="zh-CN" sz="2400" b="1">
                <a:solidFill>
                  <a:srgbClr val="000000"/>
                </a:solidFill>
                <a:latin typeface="Arial" charset="0"/>
              </a:rPr>
              <a:t>’</a:t>
            </a:r>
            <a:r>
              <a:rPr kumimoji="1" lang="en-US" altLang="zh-CN" sz="2400" b="1">
                <a:solidFill>
                  <a:srgbClr val="000000"/>
                </a:solidFill>
              </a:rPr>
              <a:t> + 1.5 - 8765.1234 * </a:t>
            </a:r>
            <a:r>
              <a:rPr kumimoji="1" lang="en-US" altLang="zh-CN" sz="2400" b="1">
                <a:solidFill>
                  <a:srgbClr val="000000"/>
                </a:solidFill>
                <a:latin typeface="Arial" charset="0"/>
              </a:rPr>
              <a:t>’</a:t>
            </a:r>
            <a:r>
              <a:rPr kumimoji="1" lang="en-US" altLang="zh-CN" sz="2400" b="1">
                <a:solidFill>
                  <a:srgbClr val="000000"/>
                </a:solidFill>
              </a:rPr>
              <a:t>b</a:t>
            </a:r>
            <a:r>
              <a:rPr kumimoji="1" lang="en-US" altLang="zh-CN" sz="2400" b="1">
                <a:solidFill>
                  <a:srgbClr val="000000"/>
                </a:solidFill>
                <a:latin typeface="Arial" charset="0"/>
              </a:rPr>
              <a:t>’</a:t>
            </a:r>
            <a:r>
              <a:rPr kumimoji="1" lang="en-US" altLang="zh-CN" sz="2400" b="1">
                <a:solidFill>
                  <a:srgbClr val="000000"/>
                </a:solidFill>
              </a:rPr>
              <a:t> </a:t>
            </a:r>
          </a:p>
        </p:txBody>
      </p:sp>
      <p:sp>
        <p:nvSpPr>
          <p:cNvPr id="56326" name="Text Box 4"/>
          <p:cNvSpPr txBox="1">
            <a:spLocks noChangeArrowheads="1"/>
          </p:cNvSpPr>
          <p:nvPr/>
        </p:nvSpPr>
        <p:spPr bwMode="auto">
          <a:xfrm>
            <a:off x="827088" y="2060575"/>
            <a:ext cx="7129462" cy="854075"/>
          </a:xfrm>
          <a:prstGeom prst="rect">
            <a:avLst/>
          </a:prstGeom>
          <a:ln w="25400" algn="ctr">
            <a:no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marL="444500" indent="-444500">
              <a:spcBef>
                <a:spcPct val="50000"/>
              </a:spcBef>
              <a:buClr>
                <a:srgbClr val="0066FF"/>
              </a:buClr>
              <a:buFont typeface="Wingdings" pitchFamily="2" charset="2"/>
              <a:buChar char=""/>
              <a:defRPr/>
            </a:pPr>
            <a:r>
              <a:rPr lang="zh-CN" altLang="en-US" sz="2500" b="1"/>
              <a:t>进行 </a:t>
            </a:r>
            <a:r>
              <a:rPr lang="en-US" altLang="zh-CN" sz="2500" b="1"/>
              <a:t>10+</a:t>
            </a:r>
            <a:r>
              <a:rPr lang="en-US" altLang="zh-CN" sz="2500" b="1">
                <a:latin typeface="Arial" charset="0"/>
              </a:rPr>
              <a:t>’</a:t>
            </a:r>
            <a:r>
              <a:rPr lang="en-US" altLang="zh-CN" sz="2500" b="1"/>
              <a:t>a</a:t>
            </a:r>
            <a:r>
              <a:rPr lang="en-US" altLang="zh-CN" sz="2500" b="1">
                <a:latin typeface="Arial" charset="0"/>
              </a:rPr>
              <a:t>’</a:t>
            </a:r>
            <a:r>
              <a:rPr lang="en-US" altLang="zh-CN" sz="2500" b="1"/>
              <a:t> </a:t>
            </a:r>
            <a:r>
              <a:rPr lang="zh-CN" altLang="en-US" sz="2500" b="1"/>
              <a:t>的运算：将 </a:t>
            </a:r>
            <a:r>
              <a:rPr lang="zh-CN" altLang="en-US" sz="2500" b="1">
                <a:latin typeface="Arial" charset="0"/>
              </a:rPr>
              <a:t>’</a:t>
            </a:r>
            <a:r>
              <a:rPr lang="en-US" altLang="zh-CN" sz="2500" b="1"/>
              <a:t>a</a:t>
            </a:r>
            <a:r>
              <a:rPr lang="en-US" altLang="zh-CN" sz="2500" b="1">
                <a:latin typeface="Arial" charset="0"/>
              </a:rPr>
              <a:t>’</a:t>
            </a:r>
            <a:r>
              <a:rPr lang="en-US" altLang="zh-CN" sz="2500" b="1"/>
              <a:t> </a:t>
            </a:r>
            <a:r>
              <a:rPr lang="zh-CN" altLang="en-US" sz="2500" b="1"/>
              <a:t>转换成整数</a:t>
            </a:r>
            <a:r>
              <a:rPr lang="en-US" altLang="zh-CN" sz="2500" b="1"/>
              <a:t>97</a:t>
            </a:r>
            <a:r>
              <a:rPr lang="zh-CN" altLang="en-US" sz="2500" b="1"/>
              <a:t>，得到和为</a:t>
            </a:r>
            <a:r>
              <a:rPr lang="en-US" altLang="zh-CN" sz="2500" b="1"/>
              <a:t>107</a:t>
            </a:r>
            <a:r>
              <a:rPr lang="zh-CN" altLang="en-US" sz="2500" b="1"/>
              <a:t>。</a:t>
            </a:r>
          </a:p>
        </p:txBody>
      </p:sp>
      <p:sp>
        <p:nvSpPr>
          <p:cNvPr id="56327" name="Text Box 5"/>
          <p:cNvSpPr txBox="1">
            <a:spLocks noChangeArrowheads="1"/>
          </p:cNvSpPr>
          <p:nvPr/>
        </p:nvSpPr>
        <p:spPr bwMode="auto">
          <a:xfrm>
            <a:off x="827088" y="3068638"/>
            <a:ext cx="7129462" cy="854075"/>
          </a:xfrm>
          <a:prstGeom prst="rect">
            <a:avLst/>
          </a:prstGeom>
          <a:ln w="25400" algn="ctr">
            <a:no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marL="444500" indent="-444500">
              <a:spcBef>
                <a:spcPct val="50000"/>
              </a:spcBef>
              <a:buClr>
                <a:srgbClr val="0066FF"/>
              </a:buClr>
              <a:buFont typeface="Wingdings" pitchFamily="2" charset="2"/>
              <a:buChar char=""/>
              <a:defRPr/>
            </a:pPr>
            <a:r>
              <a:rPr lang="zh-CN" altLang="en-US" sz="2500" b="1"/>
              <a:t>进行 </a:t>
            </a:r>
            <a:r>
              <a:rPr lang="en-US" altLang="zh-CN" sz="2500" b="1"/>
              <a:t>107+1.5 </a:t>
            </a:r>
            <a:r>
              <a:rPr lang="zh-CN" altLang="en-US" sz="2500" b="1"/>
              <a:t>的运算：将 </a:t>
            </a:r>
            <a:r>
              <a:rPr lang="en-US" altLang="zh-CN" sz="2500" b="1"/>
              <a:t>107 </a:t>
            </a:r>
            <a:r>
              <a:rPr lang="zh-CN" altLang="en-US" sz="2500" b="1"/>
              <a:t>转换成</a:t>
            </a:r>
            <a:r>
              <a:rPr lang="en-US" altLang="zh-CN" sz="2500" b="1"/>
              <a:t>double</a:t>
            </a:r>
            <a:r>
              <a:rPr lang="zh-CN" altLang="en-US" sz="2500" b="1"/>
              <a:t>型，得到和为</a:t>
            </a:r>
            <a:r>
              <a:rPr lang="en-US" altLang="zh-CN" sz="2500" b="1"/>
              <a:t>108.500000</a:t>
            </a:r>
            <a:r>
              <a:rPr lang="zh-CN" altLang="en-US" sz="2500" b="1"/>
              <a:t>。</a:t>
            </a:r>
          </a:p>
        </p:txBody>
      </p:sp>
      <p:sp>
        <p:nvSpPr>
          <p:cNvPr id="56328" name="Text Box 6"/>
          <p:cNvSpPr txBox="1">
            <a:spLocks noChangeArrowheads="1"/>
          </p:cNvSpPr>
          <p:nvPr/>
        </p:nvSpPr>
        <p:spPr bwMode="auto">
          <a:xfrm>
            <a:off x="827088" y="4054475"/>
            <a:ext cx="7129462" cy="854075"/>
          </a:xfrm>
          <a:prstGeom prst="rect">
            <a:avLst/>
          </a:prstGeom>
          <a:ln w="25400" algn="ctr">
            <a:no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marL="444500" indent="-444500">
              <a:spcBef>
                <a:spcPct val="50000"/>
              </a:spcBef>
              <a:buClr>
                <a:srgbClr val="0066FF"/>
              </a:buClr>
              <a:buFont typeface="Wingdings" pitchFamily="2" charset="2"/>
              <a:buChar char=""/>
              <a:defRPr/>
            </a:pPr>
            <a:r>
              <a:rPr lang="zh-CN" altLang="en-US" sz="2500" b="1"/>
              <a:t>进行 </a:t>
            </a:r>
            <a:r>
              <a:rPr lang="en-US" altLang="zh-CN" sz="2500" b="1"/>
              <a:t>8765.1234*</a:t>
            </a:r>
            <a:r>
              <a:rPr lang="en-US" altLang="zh-CN" sz="2500" b="1">
                <a:latin typeface="Arial" charset="0"/>
              </a:rPr>
              <a:t>’</a:t>
            </a:r>
            <a:r>
              <a:rPr lang="en-US" altLang="zh-CN" sz="2500" b="1"/>
              <a:t>b</a:t>
            </a:r>
            <a:r>
              <a:rPr lang="en-US" altLang="zh-CN" sz="2500" b="1">
                <a:latin typeface="Arial" charset="0"/>
              </a:rPr>
              <a:t>’</a:t>
            </a:r>
            <a:r>
              <a:rPr lang="en-US" altLang="zh-CN" sz="2500" b="1"/>
              <a:t> </a:t>
            </a:r>
            <a:r>
              <a:rPr lang="zh-CN" altLang="en-US" sz="2500" b="1"/>
              <a:t>的运算：将 </a:t>
            </a:r>
            <a:r>
              <a:rPr lang="zh-CN" altLang="en-US" sz="2500" b="1">
                <a:latin typeface="Arial" charset="0"/>
              </a:rPr>
              <a:t>‘</a:t>
            </a:r>
            <a:r>
              <a:rPr lang="en-US" altLang="zh-CN" sz="2500" b="1"/>
              <a:t>b</a:t>
            </a:r>
            <a:r>
              <a:rPr lang="en-US" altLang="zh-CN" sz="2500" b="1">
                <a:latin typeface="Arial" charset="0"/>
              </a:rPr>
              <a:t>’</a:t>
            </a:r>
            <a:r>
              <a:rPr lang="en-US" altLang="zh-CN" sz="2500" b="1"/>
              <a:t> </a:t>
            </a:r>
            <a:r>
              <a:rPr lang="zh-CN" altLang="en-US" sz="2500" b="1"/>
              <a:t>转换成</a:t>
            </a:r>
            <a:r>
              <a:rPr lang="en-US" altLang="zh-CN" sz="2500" b="1"/>
              <a:t>double</a:t>
            </a:r>
            <a:r>
              <a:rPr lang="zh-CN" altLang="en-US" sz="2500" b="1"/>
              <a:t>型数</a:t>
            </a:r>
            <a:r>
              <a:rPr lang="en-US" altLang="zh-CN" sz="2500" b="1"/>
              <a:t>98.000000</a:t>
            </a:r>
            <a:r>
              <a:rPr lang="zh-CN" altLang="en-US" sz="2500" b="1"/>
              <a:t>，再与</a:t>
            </a:r>
            <a:r>
              <a:rPr lang="en-US" altLang="zh-CN" sz="2500" b="1"/>
              <a:t>8765.1234</a:t>
            </a:r>
            <a:r>
              <a:rPr lang="zh-CN" altLang="en-US" sz="2500" b="1"/>
              <a:t>相乘。</a:t>
            </a:r>
          </a:p>
        </p:txBody>
      </p:sp>
      <p:sp>
        <p:nvSpPr>
          <p:cNvPr id="56329" name="Text Box 7"/>
          <p:cNvSpPr txBox="1">
            <a:spLocks noChangeArrowheads="1"/>
          </p:cNvSpPr>
          <p:nvPr/>
        </p:nvSpPr>
        <p:spPr bwMode="auto">
          <a:xfrm>
            <a:off x="827088" y="5062538"/>
            <a:ext cx="7129462" cy="854075"/>
          </a:xfrm>
          <a:prstGeom prst="rect">
            <a:avLst/>
          </a:prstGeom>
          <a:ln w="25400" algn="ctr">
            <a:no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marL="444500" indent="-444500">
              <a:spcBef>
                <a:spcPct val="50000"/>
              </a:spcBef>
              <a:buClr>
                <a:srgbClr val="0066FF"/>
              </a:buClr>
              <a:buFont typeface="Wingdings" pitchFamily="2" charset="2"/>
              <a:buChar char=""/>
              <a:defRPr/>
            </a:pPr>
            <a:r>
              <a:rPr lang="zh-CN" altLang="en-US" sz="2500" b="1"/>
              <a:t>把之前得到的</a:t>
            </a:r>
            <a:r>
              <a:rPr lang="en-US" altLang="zh-CN" sz="2500" b="1"/>
              <a:t>108.500000</a:t>
            </a:r>
            <a:r>
              <a:rPr lang="zh-CN" altLang="en-US" sz="2500" b="1"/>
              <a:t>减去</a:t>
            </a:r>
            <a:r>
              <a:rPr lang="en-US" altLang="zh-CN" sz="2500" b="1"/>
              <a:t>8765.1234*</a:t>
            </a:r>
            <a:r>
              <a:rPr lang="en-US" altLang="zh-CN" sz="2500" b="1">
                <a:latin typeface="Arial" charset="0"/>
              </a:rPr>
              <a:t>’</a:t>
            </a:r>
            <a:r>
              <a:rPr lang="en-US" altLang="zh-CN" sz="2500" b="1"/>
              <a:t>b</a:t>
            </a:r>
            <a:r>
              <a:rPr lang="en-US" altLang="zh-CN" sz="2500" b="1">
                <a:latin typeface="Arial" charset="0"/>
              </a:rPr>
              <a:t>’</a:t>
            </a:r>
            <a:r>
              <a:rPr lang="zh-CN" altLang="en-US" sz="2500" b="1"/>
              <a:t>的值，就完成了整个表达式的求值。</a:t>
            </a:r>
          </a:p>
        </p:txBody>
      </p:sp>
    </p:spTree>
  </p:cSld>
  <p:clrMapOvr>
    <a:masterClrMapping/>
  </p:clrMapOvr>
  <p:timing>
    <p:tnLst>
      <p:par>
        <p:cTn id="1" dur="indefinite" restart="never" nodeType="tmRoot"/>
      </p:par>
    </p:tnLst>
    <p:bldLst>
      <p:bldP spid="10854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3.3.40</a:t>
            </a:r>
            <a:r>
              <a:rPr lang="zh-CN" altLang="en-US" dirty="0" smtClean="0">
                <a:ea typeface="宋体" pitchFamily="2" charset="-122"/>
              </a:rPr>
              <a:t>类型转换</a:t>
            </a:r>
            <a:endParaRPr lang="en-US" altLang="zh-CN" dirty="0">
              <a:ea typeface="宋体" pitchFamily="2" charset="-122"/>
            </a:endParaRPr>
          </a:p>
        </p:txBody>
      </p:sp>
      <p:sp>
        <p:nvSpPr>
          <p:cNvPr id="57348" name="TextBox 3"/>
          <p:cNvSpPr txBox="1">
            <a:spLocks noChangeArrowheads="1"/>
          </p:cNvSpPr>
          <p:nvPr/>
        </p:nvSpPr>
        <p:spPr bwMode="auto">
          <a:xfrm>
            <a:off x="500063"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6" name="Rectangle 3"/>
          <p:cNvSpPr>
            <a:spLocks noGrp="1" noChangeArrowheads="1"/>
          </p:cNvSpPr>
          <p:nvPr>
            <p:ph type="body" idx="1"/>
          </p:nvPr>
        </p:nvSpPr>
        <p:spPr>
          <a:xfrm>
            <a:off x="457200" y="1600200"/>
            <a:ext cx="8229600" cy="4525963"/>
          </a:xfrm>
        </p:spPr>
        <p:style>
          <a:lnRef idx="0">
            <a:scrgbClr r="0" g="0" b="0"/>
          </a:lnRef>
          <a:fillRef idx="1003">
            <a:schemeClr val="dk2"/>
          </a:fillRef>
          <a:effectRef idx="0">
            <a:scrgbClr r="0" g="0" b="0"/>
          </a:effectRef>
          <a:fontRef idx="major"/>
        </p:style>
        <p:txBody>
          <a:bodyPr/>
          <a:lstStyle/>
          <a:p>
            <a:pPr>
              <a:buFontTx/>
              <a:buNone/>
              <a:defRPr/>
            </a:pPr>
            <a:r>
              <a:rPr lang="zh-CN" altLang="en-US" sz="2800" b="1" smtClean="0">
                <a:ea typeface="宋体" pitchFamily="2" charset="-122"/>
              </a:rPr>
              <a:t>强制类型转换</a:t>
            </a:r>
          </a:p>
          <a:p>
            <a:pPr>
              <a:defRPr/>
            </a:pPr>
            <a:r>
              <a:rPr lang="zh-CN" altLang="en-US" sz="2400" b="1" smtClean="0">
                <a:ea typeface="宋体" pitchFamily="2" charset="-122"/>
              </a:rPr>
              <a:t>一般形式：（类型名）（表达式）</a:t>
            </a:r>
          </a:p>
          <a:p>
            <a:pPr>
              <a:buFontTx/>
              <a:buNone/>
              <a:defRPr/>
            </a:pPr>
            <a:r>
              <a:rPr lang="zh-CN" altLang="en-US" sz="2400" b="1" smtClean="0">
                <a:ea typeface="宋体" pitchFamily="2" charset="-122"/>
              </a:rPr>
              <a:t>例    </a:t>
            </a:r>
            <a:r>
              <a:rPr lang="en-US" altLang="zh-CN" sz="2400" b="1" smtClean="0">
                <a:ea typeface="宋体" pitchFamily="2" charset="-122"/>
              </a:rPr>
              <a:t>(int)(x + y)</a:t>
            </a:r>
          </a:p>
          <a:p>
            <a:pPr>
              <a:buFontTx/>
              <a:buNone/>
              <a:defRPr/>
            </a:pPr>
            <a:r>
              <a:rPr lang="en-US" altLang="zh-CN" sz="2400" b="1" smtClean="0">
                <a:ea typeface="宋体" pitchFamily="2" charset="-122"/>
              </a:rPr>
              <a:t>      (int)x + y</a:t>
            </a:r>
          </a:p>
          <a:p>
            <a:pPr>
              <a:buFontTx/>
              <a:buNone/>
              <a:defRPr/>
            </a:pPr>
            <a:r>
              <a:rPr lang="en-US" altLang="zh-CN" sz="2400" b="1" smtClean="0">
                <a:ea typeface="宋体" pitchFamily="2" charset="-122"/>
              </a:rPr>
              <a:t>      (double)(3/2)</a:t>
            </a:r>
          </a:p>
          <a:p>
            <a:pPr>
              <a:buFontTx/>
              <a:buNone/>
              <a:defRPr/>
            </a:pPr>
            <a:r>
              <a:rPr lang="en-US" altLang="zh-CN" sz="2400" b="1" smtClean="0">
                <a:ea typeface="宋体" pitchFamily="2" charset="-122"/>
              </a:rPr>
              <a:t>      (int)3.6  </a:t>
            </a:r>
          </a:p>
          <a:p>
            <a:pPr>
              <a:defRPr/>
            </a:pPr>
            <a:r>
              <a:rPr lang="zh-CN" altLang="zh-CN" sz="2400" b="1" smtClean="0">
                <a:ea typeface="宋体" pitchFamily="2" charset="-122"/>
              </a:rPr>
              <a:t>说明：强制转换得到所需类型的中间变量，原变量类型</a:t>
            </a:r>
            <a:r>
              <a:rPr lang="zh-CN" altLang="en-US" sz="2400" b="1" smtClean="0">
                <a:ea typeface="宋体" pitchFamily="2" charset="-122"/>
              </a:rPr>
              <a:t>、变量值保持</a:t>
            </a:r>
            <a:r>
              <a:rPr lang="zh-CN" altLang="zh-CN" sz="2400" b="1" smtClean="0">
                <a:ea typeface="宋体" pitchFamily="2" charset="-122"/>
              </a:rPr>
              <a:t>不变 </a:t>
            </a:r>
            <a:endParaRPr lang="zh-CN" altLang="en-US" sz="2400" b="1" smtClean="0">
              <a:ea typeface="宋体" pitchFamily="2" charset="-122"/>
            </a:endParaRPr>
          </a:p>
          <a:p>
            <a:pPr>
              <a:buFontTx/>
              <a:buNone/>
              <a:defRPr/>
            </a:pPr>
            <a:endParaRPr lang="en-US" altLang="zh-CN" sz="2400" b="1" smtClean="0">
              <a:ea typeface="宋体" pitchFamily="2" charset="-122"/>
            </a:endParaRPr>
          </a:p>
        </p:txBody>
      </p:sp>
      <p:grpSp>
        <p:nvGrpSpPr>
          <p:cNvPr id="2" name="Group 4"/>
          <p:cNvGrpSpPr>
            <a:grpSpLocks/>
          </p:cNvGrpSpPr>
          <p:nvPr/>
        </p:nvGrpSpPr>
        <p:grpSpPr bwMode="auto">
          <a:xfrm>
            <a:off x="5257800" y="5334000"/>
            <a:ext cx="2952750" cy="1363663"/>
            <a:chOff x="3651" y="3158"/>
            <a:chExt cx="1860" cy="859"/>
          </a:xfrm>
        </p:grpSpPr>
        <p:sp>
          <p:nvSpPr>
            <p:cNvPr id="57354" name="Text Box 5"/>
            <p:cNvSpPr txBox="1">
              <a:spLocks noChangeArrowheads="1"/>
            </p:cNvSpPr>
            <p:nvPr/>
          </p:nvSpPr>
          <p:spPr bwMode="auto">
            <a:xfrm>
              <a:off x="3651" y="3475"/>
              <a:ext cx="1860" cy="542"/>
            </a:xfrm>
            <a:prstGeom prst="rect">
              <a:avLst/>
            </a:prstGeom>
            <a:solidFill>
              <a:schemeClr val="bg1"/>
            </a:solidFill>
            <a:ln w="38100">
              <a:solidFill>
                <a:srgbClr val="000000"/>
              </a:solidFill>
              <a:miter lim="800000"/>
              <a:headEnd/>
              <a:tailEnd/>
            </a:ln>
          </p:spPr>
          <p:txBody>
            <a:bodyPr lIns="90000" tIns="46800" rIns="90000" bIns="46800">
              <a:spAutoFit/>
            </a:bodyPr>
            <a:lstStyle/>
            <a:p>
              <a:pPr algn="ctr" eaLnBrk="0" hangingPunct="0"/>
              <a:r>
                <a:rPr kumimoji="1" lang="zh-CN" altLang="en-US" sz="2400" b="1">
                  <a:solidFill>
                    <a:srgbClr val="000000"/>
                  </a:solidFill>
                  <a:latin typeface="Arial" charset="0"/>
                </a:rPr>
                <a:t>较高类型向较低类型转换时可能发生</a:t>
              </a:r>
            </a:p>
          </p:txBody>
        </p:sp>
        <p:sp>
          <p:nvSpPr>
            <p:cNvPr id="57355" name="Rectangle 6"/>
            <p:cNvSpPr>
              <a:spLocks noChangeArrowheads="1"/>
            </p:cNvSpPr>
            <p:nvPr/>
          </p:nvSpPr>
          <p:spPr bwMode="auto">
            <a:xfrm>
              <a:off x="3651" y="3158"/>
              <a:ext cx="1860" cy="314"/>
            </a:xfrm>
            <a:prstGeom prst="rect">
              <a:avLst/>
            </a:prstGeom>
            <a:solidFill>
              <a:srgbClr val="FF0000"/>
            </a:solidFill>
            <a:ln w="25400" algn="ctr">
              <a:solidFill>
                <a:srgbClr val="000000"/>
              </a:solidFill>
              <a:miter lim="800000"/>
              <a:headEnd/>
              <a:tailEnd type="none" w="lg" len="lg"/>
            </a:ln>
          </p:spPr>
          <p:txBody>
            <a:bodyPr lIns="90000" tIns="46800" rIns="90000" bIns="46800" anchor="ctr">
              <a:spAutoFit/>
            </a:bodyPr>
            <a:lstStyle/>
            <a:p>
              <a:pPr algn="ctr"/>
              <a:r>
                <a:rPr lang="zh-CN" altLang="en-US" sz="2500" b="1">
                  <a:solidFill>
                    <a:schemeClr val="bg1"/>
                  </a:solidFill>
                </a:rPr>
                <a:t>精度损失问题</a:t>
              </a:r>
            </a:p>
          </p:txBody>
        </p:sp>
      </p:grpSp>
      <p:sp>
        <p:nvSpPr>
          <p:cNvPr id="10" name="Text Box 7"/>
          <p:cNvSpPr txBox="1">
            <a:spLocks noChangeArrowheads="1"/>
          </p:cNvSpPr>
          <p:nvPr/>
        </p:nvSpPr>
        <p:spPr bwMode="auto">
          <a:xfrm>
            <a:off x="3132138" y="1663700"/>
            <a:ext cx="4392612" cy="3781425"/>
          </a:xfrm>
          <a:prstGeom prst="rect">
            <a:avLst/>
          </a:prstGeom>
          <a:solidFill>
            <a:srgbClr val="FFFF99"/>
          </a:solidFill>
          <a:ln w="38100">
            <a:solidFill>
              <a:srgbClr val="000000"/>
            </a:solidFill>
            <a:miter lim="800000"/>
            <a:headEnd/>
            <a:tailEnd/>
          </a:ln>
        </p:spPr>
        <p:txBody>
          <a:bodyPr lIns="90000" tIns="46800" rIns="90000" bIns="46800">
            <a:spAutoFit/>
          </a:bodyPr>
          <a:lstStyle/>
          <a:p>
            <a:pPr eaLnBrk="0" hangingPunct="0"/>
            <a:r>
              <a:rPr kumimoji="1" lang="en-US" altLang="zh-CN" sz="2400" b="1">
                <a:solidFill>
                  <a:srgbClr val="0000FF"/>
                </a:solidFill>
                <a:latin typeface="Arial" charset="0"/>
              </a:rPr>
              <a:t>#include</a:t>
            </a:r>
            <a:r>
              <a:rPr kumimoji="1" lang="en-US" altLang="zh-CN" sz="2400" b="1">
                <a:solidFill>
                  <a:srgbClr val="000000"/>
                </a:solidFill>
                <a:latin typeface="Arial" charset="0"/>
              </a:rPr>
              <a:t> &lt;stdio.h&gt;</a:t>
            </a:r>
          </a:p>
          <a:p>
            <a:pPr eaLnBrk="0" hangingPunct="0"/>
            <a:r>
              <a:rPr kumimoji="1" lang="en-US" altLang="zh-CN" sz="2400" b="1">
                <a:solidFill>
                  <a:srgbClr val="CC0000"/>
                </a:solidFill>
                <a:latin typeface="Arial" charset="0"/>
              </a:rPr>
              <a:t>main</a:t>
            </a:r>
            <a:r>
              <a:rPr kumimoji="1" lang="en-US" altLang="zh-CN" sz="2400" b="1">
                <a:solidFill>
                  <a:srgbClr val="000000"/>
                </a:solidFill>
                <a:latin typeface="Arial" charset="0"/>
              </a:rPr>
              <a:t>()</a:t>
            </a:r>
          </a:p>
          <a:p>
            <a:pPr eaLnBrk="0" hangingPunct="0"/>
            <a:r>
              <a:rPr kumimoji="1" lang="en-US" altLang="zh-CN" sz="2400" b="1">
                <a:solidFill>
                  <a:srgbClr val="000000"/>
                </a:solidFill>
                <a:latin typeface="Arial" charset="0"/>
              </a:rPr>
              <a:t>{</a:t>
            </a:r>
          </a:p>
          <a:p>
            <a:pPr eaLnBrk="0" hangingPunct="0"/>
            <a:r>
              <a:rPr kumimoji="1" lang="en-US" altLang="zh-CN" sz="2400" b="1">
                <a:solidFill>
                  <a:srgbClr val="000000"/>
                </a:solidFill>
                <a:latin typeface="Arial" charset="0"/>
              </a:rPr>
              <a:t>   </a:t>
            </a:r>
            <a:r>
              <a:rPr kumimoji="1" lang="en-US" altLang="zh-CN" sz="2400" b="1">
                <a:solidFill>
                  <a:srgbClr val="0000FF"/>
                </a:solidFill>
                <a:latin typeface="Arial" charset="0"/>
              </a:rPr>
              <a:t>float</a:t>
            </a:r>
            <a:r>
              <a:rPr kumimoji="1" lang="en-US" altLang="zh-CN" sz="2400" b="1">
                <a:solidFill>
                  <a:srgbClr val="000000"/>
                </a:solidFill>
                <a:latin typeface="Arial" charset="0"/>
              </a:rPr>
              <a:t>  x; </a:t>
            </a:r>
          </a:p>
          <a:p>
            <a:pPr eaLnBrk="0" hangingPunct="0"/>
            <a:r>
              <a:rPr kumimoji="1" lang="en-US" altLang="zh-CN" sz="2400" b="1">
                <a:solidFill>
                  <a:srgbClr val="000000"/>
                </a:solidFill>
                <a:latin typeface="Arial" charset="0"/>
              </a:rPr>
              <a:t>   </a:t>
            </a:r>
            <a:r>
              <a:rPr kumimoji="1" lang="en-US" altLang="zh-CN" sz="2400" b="1">
                <a:solidFill>
                  <a:srgbClr val="0000FF"/>
                </a:solidFill>
                <a:latin typeface="Arial" charset="0"/>
              </a:rPr>
              <a:t>int</a:t>
            </a:r>
            <a:r>
              <a:rPr kumimoji="1" lang="en-US" altLang="zh-CN" sz="2400" b="1">
                <a:solidFill>
                  <a:srgbClr val="000000"/>
                </a:solidFill>
                <a:latin typeface="Arial" charset="0"/>
              </a:rPr>
              <a:t>  i; </a:t>
            </a:r>
          </a:p>
          <a:p>
            <a:pPr eaLnBrk="0" hangingPunct="0"/>
            <a:r>
              <a:rPr kumimoji="1" lang="en-US" altLang="zh-CN" sz="2400" b="1">
                <a:solidFill>
                  <a:srgbClr val="000000"/>
                </a:solidFill>
                <a:latin typeface="Arial" charset="0"/>
              </a:rPr>
              <a:t>   x=3.6;</a:t>
            </a:r>
          </a:p>
          <a:p>
            <a:pPr eaLnBrk="0" hangingPunct="0"/>
            <a:r>
              <a:rPr kumimoji="1" lang="en-US" altLang="zh-CN" sz="2400" b="1">
                <a:solidFill>
                  <a:srgbClr val="000000"/>
                </a:solidFill>
                <a:latin typeface="Arial" charset="0"/>
              </a:rPr>
              <a:t>   i=(int)x;</a:t>
            </a:r>
          </a:p>
          <a:p>
            <a:pPr eaLnBrk="0" hangingPunct="0"/>
            <a:r>
              <a:rPr kumimoji="1" lang="en-US" altLang="zh-CN" sz="2400" b="1">
                <a:solidFill>
                  <a:srgbClr val="000000"/>
                </a:solidFill>
                <a:latin typeface="Arial" charset="0"/>
              </a:rPr>
              <a:t>   </a:t>
            </a:r>
            <a:r>
              <a:rPr kumimoji="1" lang="en-US" altLang="zh-CN" sz="2400" b="1">
                <a:solidFill>
                  <a:srgbClr val="CC0000"/>
                </a:solidFill>
                <a:latin typeface="Arial" charset="0"/>
              </a:rPr>
              <a:t>printf</a:t>
            </a:r>
            <a:r>
              <a:rPr kumimoji="1" lang="en-US" altLang="zh-CN" sz="2400" b="1">
                <a:solidFill>
                  <a:srgbClr val="000000"/>
                </a:solidFill>
                <a:latin typeface="Arial" charset="0"/>
              </a:rPr>
              <a:t>(“x=%f,i=%d”,x,i);</a:t>
            </a:r>
          </a:p>
          <a:p>
            <a:pPr eaLnBrk="0" hangingPunct="0"/>
            <a:r>
              <a:rPr kumimoji="1" lang="en-US" altLang="zh-CN" sz="2400" b="1">
                <a:solidFill>
                  <a:srgbClr val="000000"/>
                </a:solidFill>
                <a:latin typeface="Arial" charset="0"/>
              </a:rPr>
              <a:t>}</a:t>
            </a:r>
          </a:p>
          <a:p>
            <a:pPr eaLnBrk="0" hangingPunct="0"/>
            <a:r>
              <a:rPr kumimoji="1" lang="zh-CN" altLang="zh-CN" sz="2400" b="1">
                <a:solidFill>
                  <a:srgbClr val="000000"/>
                </a:solidFill>
                <a:latin typeface="Arial" charset="0"/>
              </a:rPr>
              <a:t>结果：</a:t>
            </a:r>
            <a:r>
              <a:rPr kumimoji="1" lang="en-US" altLang="zh-CN" sz="2400" b="1">
                <a:solidFill>
                  <a:srgbClr val="000000"/>
                </a:solidFill>
                <a:latin typeface="Arial" charset="0"/>
              </a:rPr>
              <a:t>x=3.600000,i=3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dirty="0" smtClean="0">
                <a:ea typeface="宋体" pitchFamily="2" charset="-122"/>
              </a:rPr>
              <a:t>3.3.41</a:t>
            </a:r>
            <a:r>
              <a:rPr lang="zh-CN" altLang="en-US" sz="3600" dirty="0" smtClean="0">
                <a:ea typeface="宋体" pitchFamily="2" charset="-122"/>
              </a:rPr>
              <a:t>类型转换</a:t>
            </a:r>
            <a:endParaRPr lang="en-US" altLang="zh-CN" sz="3600" dirty="0" smtClean="0">
              <a:ea typeface="宋体" pitchFamily="2" charset="-122"/>
            </a:endParaRPr>
          </a:p>
        </p:txBody>
      </p:sp>
      <p:sp>
        <p:nvSpPr>
          <p:cNvPr id="604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357158" y="1142984"/>
            <a:ext cx="8210580" cy="4953016"/>
          </a:xfrm>
        </p:spPr>
        <p:txBody>
          <a:bodyPr/>
          <a:lstStyle/>
          <a:p>
            <a:pPr>
              <a:lnSpc>
                <a:spcPct val="80000"/>
              </a:lnSpc>
            </a:pPr>
            <a:r>
              <a:rPr lang="zh-CN" altLang="en-US" sz="1900" smtClean="0"/>
              <a:t>类型</a:t>
            </a:r>
            <a:r>
              <a:rPr lang="zh-CN" altLang="en-US" sz="1900"/>
              <a:t>间转换</a:t>
            </a:r>
          </a:p>
          <a:p>
            <a:pPr>
              <a:lnSpc>
                <a:spcPct val="80000"/>
              </a:lnSpc>
              <a:buFont typeface="Wingdings" pitchFamily="2" charset="2"/>
              <a:buNone/>
            </a:pPr>
            <a:r>
              <a:rPr lang="zh-CN" altLang="en-US" sz="1900"/>
              <a:t>		不同类型的整型数据所占的字节数不同，他们在相互转换时需要格外留心，不要把过大的数据放在过小的数据类型中，在把占字节较大的数据赋值给占字节较小的数据时，防止出现以下的情况。</a:t>
            </a:r>
          </a:p>
          <a:p>
            <a:pPr>
              <a:lnSpc>
                <a:spcPct val="80000"/>
              </a:lnSpc>
              <a:buFont typeface="Wingdings" pitchFamily="2" charset="2"/>
              <a:buNone/>
            </a:pPr>
            <a:endParaRPr lang="zh-CN" altLang="en-US" sz="1900"/>
          </a:p>
          <a:p>
            <a:pPr>
              <a:lnSpc>
                <a:spcPct val="80000"/>
              </a:lnSpc>
              <a:buFont typeface="Wingdings" pitchFamily="2" charset="2"/>
              <a:buNone/>
            </a:pPr>
            <a:r>
              <a:rPr lang="zh-CN" altLang="en-US" sz="1900"/>
              <a:t>	例如</a:t>
            </a:r>
          </a:p>
          <a:p>
            <a:pPr>
              <a:lnSpc>
                <a:spcPct val="80000"/>
              </a:lnSpc>
              <a:buFont typeface="Wingdings" pitchFamily="2" charset="2"/>
              <a:buNone/>
            </a:pPr>
            <a:r>
              <a:rPr lang="zh-CN" altLang="en-US" sz="1900"/>
              <a:t>	</a:t>
            </a:r>
            <a:r>
              <a:rPr lang="en-US" altLang="zh-CN" sz="1900"/>
              <a:t>int a = 2147483648;</a:t>
            </a:r>
          </a:p>
          <a:p>
            <a:pPr>
              <a:lnSpc>
                <a:spcPct val="80000"/>
              </a:lnSpc>
              <a:buFont typeface="Wingdings" pitchFamily="2" charset="2"/>
              <a:buNone/>
            </a:pPr>
            <a:r>
              <a:rPr lang="en-US" altLang="zh-CN" sz="1900"/>
              <a:t>	printf("%d",a);</a:t>
            </a:r>
          </a:p>
          <a:p>
            <a:pPr>
              <a:lnSpc>
                <a:spcPct val="80000"/>
              </a:lnSpc>
              <a:buFont typeface="Wingdings" pitchFamily="2" charset="2"/>
              <a:buNone/>
            </a:pPr>
            <a:r>
              <a:rPr lang="en-US" altLang="zh-CN" sz="1900"/>
              <a:t>		</a:t>
            </a:r>
            <a:r>
              <a:rPr lang="zh-CN" altLang="en-US" sz="1900"/>
              <a:t>这样赋值后，输出变量</a:t>
            </a:r>
            <a:r>
              <a:rPr lang="en-US" altLang="zh-CN" sz="1900"/>
              <a:t>a</a:t>
            </a:r>
            <a:r>
              <a:rPr lang="zh-CN" altLang="en-US" sz="1900"/>
              <a:t>的值并非预期的</a:t>
            </a:r>
            <a:r>
              <a:rPr lang="en-US" altLang="zh-CN" sz="1900"/>
              <a:t>2147483648</a:t>
            </a:r>
            <a:r>
              <a:rPr lang="zh-CN" altLang="en-US" sz="1900"/>
              <a:t>，而是</a:t>
            </a:r>
            <a:r>
              <a:rPr lang="en-US" altLang="zh-CN" sz="1900"/>
              <a:t>-2147483648</a:t>
            </a:r>
            <a:r>
              <a:rPr lang="zh-CN" altLang="en-US" sz="1900"/>
              <a:t>，原因是</a:t>
            </a:r>
            <a:r>
              <a:rPr lang="en-US" altLang="zh-CN" sz="1900"/>
              <a:t>2147483648</a:t>
            </a:r>
            <a:r>
              <a:rPr lang="zh-CN" altLang="en-US" sz="1900"/>
              <a:t>超出了</a:t>
            </a:r>
            <a:r>
              <a:rPr lang="en-US" altLang="zh-CN" sz="1900"/>
              <a:t>int</a:t>
            </a:r>
            <a:r>
              <a:rPr lang="zh-CN" altLang="en-US" sz="1900"/>
              <a:t>类型能够装载最大值，数据产生了溢出。如果换一种输出格式控制符，代码如下所示：</a:t>
            </a:r>
          </a:p>
          <a:p>
            <a:pPr>
              <a:lnSpc>
                <a:spcPct val="80000"/>
              </a:lnSpc>
              <a:buFont typeface="Wingdings" pitchFamily="2" charset="2"/>
              <a:buNone/>
            </a:pPr>
            <a:r>
              <a:rPr lang="zh-CN" altLang="en-US" sz="1900"/>
              <a:t>	</a:t>
            </a:r>
            <a:r>
              <a:rPr lang="en-US" altLang="zh-CN" sz="1900"/>
              <a:t>printf("%u",a);</a:t>
            </a:r>
          </a:p>
          <a:p>
            <a:pPr>
              <a:lnSpc>
                <a:spcPct val="80000"/>
              </a:lnSpc>
              <a:buFont typeface="Wingdings" pitchFamily="2" charset="2"/>
              <a:buNone/>
            </a:pPr>
            <a:r>
              <a:rPr lang="en-US" altLang="zh-CN" sz="1900"/>
              <a:t>		</a:t>
            </a:r>
            <a:r>
              <a:rPr lang="zh-CN" altLang="en-US" sz="1900"/>
              <a:t>输出的结果就是变量</a:t>
            </a:r>
            <a:r>
              <a:rPr lang="en-US" altLang="zh-CN" sz="1900"/>
              <a:t>a</a:t>
            </a:r>
            <a:r>
              <a:rPr lang="zh-CN" altLang="en-US" sz="1900"/>
              <a:t>的值，原因是</a:t>
            </a:r>
            <a:r>
              <a:rPr lang="en-US" altLang="zh-CN" sz="1900"/>
              <a:t>%u</a:t>
            </a:r>
            <a:r>
              <a:rPr lang="zh-CN" altLang="en-US" sz="1900"/>
              <a:t>是按照无符号整型输出的数据，而无符号整型的数据范围上限大于</a:t>
            </a:r>
            <a:r>
              <a:rPr lang="en-US" altLang="zh-CN" sz="1900"/>
              <a:t>2147483648</a:t>
            </a:r>
            <a:r>
              <a:rPr lang="zh-CN" altLang="en-US" sz="1900"/>
              <a:t>这个值。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dirty="0" smtClean="0">
                <a:ea typeface="宋体" pitchFamily="2" charset="-122"/>
              </a:rPr>
              <a:t>3.3.42</a:t>
            </a:r>
            <a:r>
              <a:rPr lang="zh-CN" altLang="en-US" sz="3600" dirty="0" smtClean="0">
                <a:ea typeface="宋体" pitchFamily="2" charset="-122"/>
              </a:rPr>
              <a:t>类型转换</a:t>
            </a:r>
            <a:endParaRPr lang="en-US" altLang="zh-CN" sz="3600" dirty="0" smtClean="0">
              <a:ea typeface="宋体" pitchFamily="2" charset="-122"/>
            </a:endParaRPr>
          </a:p>
        </p:txBody>
      </p:sp>
      <p:sp>
        <p:nvSpPr>
          <p:cNvPr id="604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714404" y="1357298"/>
            <a:ext cx="8001000" cy="2362200"/>
          </a:xfrm>
        </p:spPr>
        <p:txBody>
          <a:bodyPr/>
          <a:lstStyle/>
          <a:p>
            <a:pPr>
              <a:lnSpc>
                <a:spcPct val="80000"/>
              </a:lnSpc>
              <a:buFont typeface="Wingdings" pitchFamily="2" charset="2"/>
              <a:buNone/>
            </a:pPr>
            <a:r>
              <a:rPr lang="en-US" altLang="zh-CN" sz="2600"/>
              <a:t>	unsigned short a = 256;</a:t>
            </a:r>
          </a:p>
          <a:p>
            <a:pPr>
              <a:lnSpc>
                <a:spcPct val="80000"/>
              </a:lnSpc>
              <a:buFont typeface="Wingdings" pitchFamily="2" charset="2"/>
              <a:buNone/>
            </a:pPr>
            <a:r>
              <a:rPr lang="en-US" altLang="zh-CN" sz="2600"/>
              <a:t>	char b = a;</a:t>
            </a:r>
          </a:p>
          <a:p>
            <a:pPr>
              <a:lnSpc>
                <a:spcPct val="80000"/>
              </a:lnSpc>
              <a:buFont typeface="Wingdings" pitchFamily="2" charset="2"/>
              <a:buNone/>
            </a:pPr>
            <a:r>
              <a:rPr lang="en-US" altLang="zh-CN" sz="2600"/>
              <a:t>	printf("%d",b);</a:t>
            </a:r>
          </a:p>
          <a:p>
            <a:pPr>
              <a:lnSpc>
                <a:spcPct val="80000"/>
              </a:lnSpc>
              <a:buFont typeface="Wingdings" pitchFamily="2" charset="2"/>
              <a:buNone/>
            </a:pPr>
            <a:r>
              <a:rPr lang="en-US" altLang="zh-CN" sz="2600"/>
              <a:t>		</a:t>
            </a:r>
            <a:r>
              <a:rPr lang="zh-CN" altLang="en-US" sz="2600"/>
              <a:t>这样赋值后，输出变量</a:t>
            </a:r>
            <a:r>
              <a:rPr lang="en-US" altLang="zh-CN" sz="2600"/>
              <a:t>b</a:t>
            </a:r>
            <a:r>
              <a:rPr lang="zh-CN" altLang="en-US" sz="2600"/>
              <a:t>的值并非预期的</a:t>
            </a:r>
            <a:r>
              <a:rPr lang="en-US" altLang="zh-CN" sz="2600"/>
              <a:t>256</a:t>
            </a:r>
            <a:r>
              <a:rPr lang="zh-CN" altLang="en-US" sz="2600"/>
              <a:t>，而是</a:t>
            </a:r>
            <a:r>
              <a:rPr lang="en-US" altLang="zh-CN" sz="2600"/>
              <a:t>0</a:t>
            </a:r>
            <a:r>
              <a:rPr lang="zh-CN" altLang="en-US" sz="2600"/>
              <a:t>，原因是</a:t>
            </a:r>
            <a:r>
              <a:rPr lang="en-US" altLang="zh-CN" sz="2600"/>
              <a:t>256</a:t>
            </a:r>
            <a:r>
              <a:rPr lang="zh-CN" altLang="en-US" sz="2600"/>
              <a:t>超出了</a:t>
            </a:r>
            <a:r>
              <a:rPr lang="en-US" altLang="zh-CN" sz="2600"/>
              <a:t>char</a:t>
            </a:r>
            <a:r>
              <a:rPr lang="zh-CN" altLang="en-US" sz="2600"/>
              <a:t>类型能够装载最大值，</a:t>
            </a:r>
            <a:r>
              <a:rPr lang="en-US" altLang="zh-CN" sz="2600"/>
              <a:t>b</a:t>
            </a:r>
            <a:r>
              <a:rPr lang="zh-CN" altLang="en-US" sz="2600"/>
              <a:t>只截取了</a:t>
            </a:r>
            <a:r>
              <a:rPr lang="en-US" altLang="zh-CN" sz="2600"/>
              <a:t>a</a:t>
            </a:r>
            <a:r>
              <a:rPr lang="zh-CN" altLang="en-US" sz="2600"/>
              <a:t>的低</a:t>
            </a:r>
            <a:r>
              <a:rPr lang="en-US" altLang="zh-CN" sz="2600"/>
              <a:t>8</a:t>
            </a:r>
            <a:r>
              <a:rPr lang="zh-CN" altLang="en-US" sz="2600"/>
              <a:t>位的数据，如下：</a:t>
            </a:r>
          </a:p>
        </p:txBody>
      </p:sp>
      <p:sp>
        <p:nvSpPr>
          <p:cNvPr id="8" name="Rectangle 144"/>
          <p:cNvSpPr>
            <a:spLocks noChangeArrowheads="1"/>
          </p:cNvSpPr>
          <p:nvPr/>
        </p:nvSpPr>
        <p:spPr bwMode="auto">
          <a:xfrm>
            <a:off x="300066" y="3567098"/>
            <a:ext cx="1000125" cy="366713"/>
          </a:xfrm>
          <a:prstGeom prst="rect">
            <a:avLst/>
          </a:prstGeom>
          <a:noFill/>
          <a:ln w="9525">
            <a:noFill/>
            <a:miter lim="800000"/>
            <a:headEnd/>
            <a:tailEnd/>
          </a:ln>
          <a:effectLst/>
        </p:spPr>
        <p:txBody>
          <a:bodyPr wrap="none" anchor="ctr">
            <a:spAutoFit/>
          </a:bodyPr>
          <a:lstStyle/>
          <a:p>
            <a:pPr>
              <a:tabLst>
                <a:tab pos="1371600" algn="l"/>
              </a:tabLst>
            </a:pPr>
            <a:r>
              <a:rPr lang="zh-CN" altLang="en-US">
                <a:latin typeface="Times New Roman" pitchFamily="18" charset="0"/>
                <a:ea typeface="方正中等线简体" charset="-122"/>
                <a:cs typeface="Times New Roman" pitchFamily="18" charset="0"/>
              </a:rPr>
              <a:t>变量</a:t>
            </a:r>
            <a:r>
              <a:rPr lang="en-US" altLang="zh-CN">
                <a:latin typeface="Times New Roman" pitchFamily="18" charset="0"/>
                <a:ea typeface="方正中等线简体" charset="-122"/>
                <a:cs typeface="Times New Roman" pitchFamily="18" charset="0"/>
              </a:rPr>
              <a:t>a</a:t>
            </a:r>
            <a:endParaRPr lang="en-US" altLang="zh-CN">
              <a:latin typeface="Arial" pitchFamily="34" charset="0"/>
              <a:ea typeface="方正中等线简体" charset="-122"/>
              <a:cs typeface="Times New Roman" pitchFamily="18" charset="0"/>
            </a:endParaRPr>
          </a:p>
        </p:txBody>
      </p:sp>
      <p:graphicFrame>
        <p:nvGraphicFramePr>
          <p:cNvPr id="9" name="Group 281"/>
          <p:cNvGraphicFramePr>
            <a:graphicFrameLocks noGrp="1"/>
          </p:cNvGraphicFramePr>
          <p:nvPr/>
        </p:nvGraphicFramePr>
        <p:xfrm>
          <a:off x="681066" y="3948098"/>
          <a:ext cx="7543800" cy="533400"/>
        </p:xfrm>
        <a:graphic>
          <a:graphicData uri="http://schemas.openxmlformats.org/drawingml/2006/table">
            <a:tbl>
              <a:tblPr/>
              <a:tblGrid>
                <a:gridCol w="471488"/>
                <a:gridCol w="471487"/>
                <a:gridCol w="471488"/>
                <a:gridCol w="471487"/>
                <a:gridCol w="471488"/>
                <a:gridCol w="471487"/>
                <a:gridCol w="471488"/>
                <a:gridCol w="471487"/>
                <a:gridCol w="471488"/>
                <a:gridCol w="471487"/>
                <a:gridCol w="471488"/>
                <a:gridCol w="471487"/>
                <a:gridCol w="471488"/>
                <a:gridCol w="471487"/>
                <a:gridCol w="471488"/>
                <a:gridCol w="471487"/>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1</a:t>
                      </a:r>
                      <a:endParaRPr kumimoji="0" lang="en-US" altLang="zh-CN" sz="16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bl>
          </a:graphicData>
        </a:graphic>
      </p:graphicFrame>
      <p:sp>
        <p:nvSpPr>
          <p:cNvPr id="10" name="Rectangle 231"/>
          <p:cNvSpPr>
            <a:spLocks noChangeArrowheads="1"/>
          </p:cNvSpPr>
          <p:nvPr/>
        </p:nvSpPr>
        <p:spPr bwMode="auto">
          <a:xfrm>
            <a:off x="300066" y="4641836"/>
            <a:ext cx="996950" cy="366712"/>
          </a:xfrm>
          <a:prstGeom prst="rect">
            <a:avLst/>
          </a:prstGeom>
          <a:noFill/>
          <a:ln w="9525">
            <a:noFill/>
            <a:miter lim="800000"/>
            <a:headEnd/>
            <a:tailEnd/>
          </a:ln>
          <a:effectLst/>
        </p:spPr>
        <p:txBody>
          <a:bodyPr wrap="none" anchor="ctr">
            <a:spAutoFit/>
          </a:bodyPr>
          <a:lstStyle/>
          <a:p>
            <a:pPr>
              <a:tabLst>
                <a:tab pos="1371600" algn="l"/>
              </a:tabLst>
            </a:pPr>
            <a:r>
              <a:rPr lang="zh-CN" altLang="en-US">
                <a:latin typeface="Times New Roman" pitchFamily="18" charset="0"/>
                <a:ea typeface="方正中等线简体" charset="-122"/>
                <a:cs typeface="Times New Roman" pitchFamily="18" charset="0"/>
              </a:rPr>
              <a:t>变量</a:t>
            </a:r>
            <a:r>
              <a:rPr lang="en-US" altLang="zh-CN">
                <a:latin typeface="Times New Roman" pitchFamily="18" charset="0"/>
                <a:ea typeface="方正中等线简体" charset="-122"/>
                <a:cs typeface="Times New Roman" pitchFamily="18" charset="0"/>
              </a:rPr>
              <a:t>b</a:t>
            </a:r>
            <a:endParaRPr lang="en-US" altLang="zh-CN">
              <a:latin typeface="Arial" pitchFamily="34" charset="0"/>
              <a:ea typeface="方正中等线简体" charset="-122"/>
              <a:cs typeface="Times New Roman" pitchFamily="18" charset="0"/>
            </a:endParaRPr>
          </a:p>
        </p:txBody>
      </p:sp>
      <p:graphicFrame>
        <p:nvGraphicFramePr>
          <p:cNvPr id="11" name="Group 284"/>
          <p:cNvGraphicFramePr>
            <a:graphicFrameLocks noGrp="1"/>
          </p:cNvGraphicFramePr>
          <p:nvPr/>
        </p:nvGraphicFramePr>
        <p:xfrm>
          <a:off x="681066" y="5014898"/>
          <a:ext cx="7543800" cy="533400"/>
        </p:xfrm>
        <a:graphic>
          <a:graphicData uri="http://schemas.openxmlformats.org/drawingml/2006/table">
            <a:tbl>
              <a:tblPr/>
              <a:tblGrid>
                <a:gridCol w="3730625"/>
                <a:gridCol w="477838"/>
                <a:gridCol w="454025"/>
                <a:gridCol w="466725"/>
                <a:gridCol w="466725"/>
                <a:gridCol w="477837"/>
                <a:gridCol w="477838"/>
                <a:gridCol w="452437"/>
                <a:gridCol w="539750"/>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方正中等线简体" charset="-122"/>
                          <a:cs typeface="宋体" pitchFamily="2" charset="-122"/>
                        </a:rPr>
                        <a:t>高</a:t>
                      </a:r>
                      <a:r>
                        <a:rPr kumimoji="0" lang="en-US" altLang="zh-CN" sz="18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8</a:t>
                      </a:r>
                      <a:r>
                        <a:rPr kumimoji="0" lang="zh-CN" altLang="en-US" sz="1800" b="0" i="0" u="none" strike="noStrike" cap="none" normalizeH="0" baseline="0" smtClean="0">
                          <a:ln>
                            <a:noFill/>
                          </a:ln>
                          <a:solidFill>
                            <a:schemeClr val="tx1"/>
                          </a:solidFill>
                          <a:effectLst/>
                          <a:latin typeface="Arial" pitchFamily="34" charset="0"/>
                          <a:ea typeface="方正中等线简体" charset="-122"/>
                          <a:cs typeface="宋体" pitchFamily="2" charset="-122"/>
                        </a:rPr>
                        <a:t>位被截掉了！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6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dirty="0" smtClean="0">
                <a:ea typeface="宋体" pitchFamily="2" charset="-122"/>
              </a:rPr>
              <a:t>3.3.43</a:t>
            </a:r>
            <a:r>
              <a:rPr lang="zh-CN" altLang="en-US" sz="3600" dirty="0" smtClean="0">
                <a:ea typeface="宋体" pitchFamily="2" charset="-122"/>
              </a:rPr>
              <a:t>类型转换</a:t>
            </a:r>
            <a:endParaRPr lang="en-US" altLang="zh-CN" sz="3600" dirty="0" smtClean="0">
              <a:ea typeface="宋体" pitchFamily="2" charset="-122"/>
            </a:endParaRPr>
          </a:p>
        </p:txBody>
      </p:sp>
      <p:sp>
        <p:nvSpPr>
          <p:cNvPr id="604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 name="Rectangle 3"/>
          <p:cNvSpPr>
            <a:spLocks noGrp="1" noChangeArrowheads="1"/>
          </p:cNvSpPr>
          <p:nvPr>
            <p:ph type="body" idx="1"/>
          </p:nvPr>
        </p:nvSpPr>
        <p:spPr>
          <a:xfrm>
            <a:off x="852458" y="1142984"/>
            <a:ext cx="8001000" cy="2133600"/>
          </a:xfrm>
        </p:spPr>
        <p:txBody>
          <a:bodyPr/>
          <a:lstStyle/>
          <a:p>
            <a:pPr>
              <a:lnSpc>
                <a:spcPct val="80000"/>
              </a:lnSpc>
            </a:pPr>
            <a:r>
              <a:rPr lang="zh-CN" altLang="en-US" sz="1800"/>
              <a:t>当把占字节较小的数据赋值给占字节较大的数据时，可能出现以下两种情况。</a:t>
            </a:r>
          </a:p>
          <a:p>
            <a:pPr>
              <a:lnSpc>
                <a:spcPct val="80000"/>
              </a:lnSpc>
            </a:pPr>
            <a:r>
              <a:rPr lang="zh-CN" altLang="en-US" sz="1800"/>
              <a:t>第</a:t>
            </a:r>
            <a:r>
              <a:rPr lang="en-US" altLang="zh-CN" sz="1800"/>
              <a:t>1</a:t>
            </a:r>
            <a:r>
              <a:rPr lang="zh-CN" altLang="en-US" sz="1800"/>
              <a:t>种情况，当字节较大数是无符号数时，转换时新扩充的位被填充成</a:t>
            </a:r>
            <a:r>
              <a:rPr lang="en-US" altLang="zh-CN" sz="1800"/>
              <a:t>0</a:t>
            </a:r>
          </a:p>
          <a:p>
            <a:pPr lvl="1">
              <a:lnSpc>
                <a:spcPct val="80000"/>
              </a:lnSpc>
              <a:buFont typeface="Wingdings" pitchFamily="2" charset="2"/>
              <a:buNone/>
            </a:pPr>
            <a:r>
              <a:rPr lang="en-US" altLang="zh-CN" sz="1800"/>
              <a:t>char b = 10;</a:t>
            </a:r>
          </a:p>
          <a:p>
            <a:pPr lvl="1">
              <a:lnSpc>
                <a:spcPct val="80000"/>
              </a:lnSpc>
              <a:buFont typeface="Wingdings" pitchFamily="2" charset="2"/>
              <a:buNone/>
            </a:pPr>
            <a:r>
              <a:rPr lang="en-US" altLang="zh-CN" sz="1800"/>
              <a:t>unsigned short a = b;</a:t>
            </a:r>
          </a:p>
          <a:p>
            <a:pPr lvl="1">
              <a:lnSpc>
                <a:spcPct val="80000"/>
              </a:lnSpc>
              <a:buFont typeface="Wingdings" pitchFamily="2" charset="2"/>
              <a:buNone/>
            </a:pPr>
            <a:r>
              <a:rPr lang="en-US" altLang="zh-CN" sz="1800"/>
              <a:t>printf("%u",a);</a:t>
            </a:r>
          </a:p>
          <a:p>
            <a:pPr lvl="1">
              <a:lnSpc>
                <a:spcPct val="80000"/>
              </a:lnSpc>
              <a:buFont typeface="Wingdings" pitchFamily="2" charset="2"/>
              <a:buNone/>
            </a:pPr>
            <a:r>
              <a:rPr lang="zh-CN" altLang="en-US" sz="1800"/>
              <a:t>这样赋值后，变量</a:t>
            </a:r>
            <a:r>
              <a:rPr lang="en-US" altLang="zh-CN" sz="1800"/>
              <a:t>a</a:t>
            </a:r>
            <a:r>
              <a:rPr lang="zh-CN" altLang="en-US" sz="1800"/>
              <a:t>中输出的值是</a:t>
            </a:r>
            <a:r>
              <a:rPr lang="en-US" altLang="zh-CN" sz="1800"/>
              <a:t>10</a:t>
            </a:r>
            <a:r>
              <a:rPr lang="zh-CN" altLang="en-US" sz="1800"/>
              <a:t>，原因如下：</a:t>
            </a:r>
          </a:p>
        </p:txBody>
      </p:sp>
      <p:sp>
        <p:nvSpPr>
          <p:cNvPr id="8" name="Rectangle 5"/>
          <p:cNvSpPr>
            <a:spLocks noChangeArrowheads="1"/>
          </p:cNvSpPr>
          <p:nvPr/>
        </p:nvSpPr>
        <p:spPr bwMode="auto">
          <a:xfrm>
            <a:off x="285720" y="3475022"/>
            <a:ext cx="1012825" cy="366712"/>
          </a:xfrm>
          <a:prstGeom prst="rect">
            <a:avLst/>
          </a:prstGeom>
          <a:noFill/>
          <a:ln w="9525">
            <a:noFill/>
            <a:miter lim="800000"/>
            <a:headEnd/>
            <a:tailEnd/>
          </a:ln>
          <a:effectLst/>
        </p:spPr>
        <p:txBody>
          <a:bodyPr wrap="none" anchor="ctr">
            <a:spAutoFit/>
          </a:bodyPr>
          <a:lstStyle/>
          <a:p>
            <a:pPr>
              <a:tabLst>
                <a:tab pos="1371600" algn="l"/>
              </a:tabLst>
            </a:pPr>
            <a:r>
              <a:rPr lang="zh-CN" altLang="en-US">
                <a:latin typeface="Times New Roman" pitchFamily="18" charset="0"/>
                <a:ea typeface="方正中等线简体" charset="-122"/>
                <a:cs typeface="Times New Roman" pitchFamily="18" charset="0"/>
              </a:rPr>
              <a:t>变量</a:t>
            </a:r>
            <a:r>
              <a:rPr lang="en-US" altLang="zh-CN">
                <a:latin typeface="Times New Roman" pitchFamily="18" charset="0"/>
                <a:ea typeface="方正中等线简体" charset="-122"/>
                <a:cs typeface="Times New Roman" pitchFamily="18" charset="0"/>
              </a:rPr>
              <a:t>b</a:t>
            </a:r>
            <a:endParaRPr lang="en-US" altLang="zh-CN">
              <a:latin typeface="Arial" pitchFamily="34" charset="0"/>
              <a:ea typeface="方正中等线简体" charset="-122"/>
              <a:cs typeface="Times New Roman" pitchFamily="18" charset="0"/>
            </a:endParaRPr>
          </a:p>
        </p:txBody>
      </p:sp>
      <p:graphicFrame>
        <p:nvGraphicFramePr>
          <p:cNvPr id="9" name="Group 148"/>
          <p:cNvGraphicFramePr>
            <a:graphicFrameLocks noGrp="1"/>
          </p:cNvGraphicFramePr>
          <p:nvPr/>
        </p:nvGraphicFramePr>
        <p:xfrm>
          <a:off x="666720" y="3848084"/>
          <a:ext cx="7924800" cy="396875"/>
        </p:xfrm>
        <a:graphic>
          <a:graphicData uri="http://schemas.openxmlformats.org/drawingml/2006/table">
            <a:tbl>
              <a:tblPr/>
              <a:tblGrid>
                <a:gridCol w="3960813"/>
                <a:gridCol w="495300"/>
                <a:gridCol w="495300"/>
                <a:gridCol w="496887"/>
                <a:gridCol w="495300"/>
                <a:gridCol w="495300"/>
                <a:gridCol w="495300"/>
                <a:gridCol w="495300"/>
                <a:gridCol w="495300"/>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方正中等线简体" charset="-122"/>
                          <a:cs typeface="宋体" pitchFamily="2" charset="-122"/>
                        </a:rPr>
                        <a:t>空的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bl>
          </a:graphicData>
        </a:graphic>
      </p:graphicFrame>
      <p:sp>
        <p:nvSpPr>
          <p:cNvPr id="10" name="Rectangle 56"/>
          <p:cNvSpPr>
            <a:spLocks noChangeArrowheads="1"/>
          </p:cNvSpPr>
          <p:nvPr/>
        </p:nvSpPr>
        <p:spPr bwMode="auto">
          <a:xfrm>
            <a:off x="361920" y="4419584"/>
            <a:ext cx="984250" cy="366713"/>
          </a:xfrm>
          <a:prstGeom prst="rect">
            <a:avLst/>
          </a:prstGeom>
          <a:noFill/>
          <a:ln w="9525">
            <a:noFill/>
            <a:miter lim="800000"/>
            <a:headEnd/>
            <a:tailEnd/>
          </a:ln>
          <a:effectLst/>
        </p:spPr>
        <p:txBody>
          <a:bodyPr wrap="none" anchor="ctr">
            <a:spAutoFit/>
          </a:bodyPr>
          <a:lstStyle/>
          <a:p>
            <a:pPr>
              <a:tabLst>
                <a:tab pos="1371600" algn="l"/>
              </a:tabLst>
            </a:pPr>
            <a:r>
              <a:rPr lang="zh-CN" altLang="en-US">
                <a:latin typeface="Times New Roman" pitchFamily="18" charset="0"/>
                <a:ea typeface="方正中等线简体" charset="-122"/>
                <a:cs typeface="Times New Roman" pitchFamily="18" charset="0"/>
              </a:rPr>
              <a:t>变量</a:t>
            </a:r>
            <a:r>
              <a:rPr lang="en-US" altLang="zh-CN">
                <a:latin typeface="Times New Roman" pitchFamily="18" charset="0"/>
                <a:ea typeface="方正中等线简体" charset="-122"/>
                <a:cs typeface="Times New Roman" pitchFamily="18" charset="0"/>
              </a:rPr>
              <a:t>a</a:t>
            </a:r>
            <a:endParaRPr lang="en-US" altLang="zh-CN">
              <a:latin typeface="Arial" pitchFamily="34" charset="0"/>
              <a:ea typeface="方正中等线简体" charset="-122"/>
              <a:cs typeface="Times New Roman" pitchFamily="18" charset="0"/>
            </a:endParaRPr>
          </a:p>
        </p:txBody>
      </p:sp>
      <p:graphicFrame>
        <p:nvGraphicFramePr>
          <p:cNvPr id="11" name="Group 146"/>
          <p:cNvGraphicFramePr>
            <a:graphicFrameLocks noGrp="1"/>
          </p:cNvGraphicFramePr>
          <p:nvPr/>
        </p:nvGraphicFramePr>
        <p:xfrm>
          <a:off x="666720" y="4838684"/>
          <a:ext cx="8001000" cy="419100"/>
        </p:xfrm>
        <a:graphic>
          <a:graphicData uri="http://schemas.openxmlformats.org/drawingml/2006/table">
            <a:tbl>
              <a:tblPr/>
              <a:tblGrid>
                <a:gridCol w="500063"/>
                <a:gridCol w="500062"/>
                <a:gridCol w="500063"/>
                <a:gridCol w="500062"/>
                <a:gridCol w="500063"/>
                <a:gridCol w="500062"/>
                <a:gridCol w="500063"/>
                <a:gridCol w="500062"/>
                <a:gridCol w="500063"/>
                <a:gridCol w="500062"/>
                <a:gridCol w="500063"/>
                <a:gridCol w="500062"/>
                <a:gridCol w="500063"/>
                <a:gridCol w="500062"/>
                <a:gridCol w="500063"/>
                <a:gridCol w="500062"/>
              </a:tblGrid>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tx1"/>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0</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dirty="0" smtClean="0">
                <a:ea typeface="宋体" pitchFamily="2" charset="-122"/>
              </a:rPr>
              <a:t>3.3.44</a:t>
            </a:r>
            <a:r>
              <a:rPr lang="zh-CN" altLang="en-US" sz="3600" dirty="0" smtClean="0">
                <a:ea typeface="宋体" pitchFamily="2" charset="-122"/>
              </a:rPr>
              <a:t>类型转换</a:t>
            </a:r>
            <a:endParaRPr lang="en-US" altLang="zh-CN" sz="3600" dirty="0" smtClean="0">
              <a:ea typeface="宋体" pitchFamily="2" charset="-122"/>
            </a:endParaRPr>
          </a:p>
        </p:txBody>
      </p:sp>
      <p:sp>
        <p:nvSpPr>
          <p:cNvPr id="604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642966" y="1285860"/>
            <a:ext cx="8001000" cy="2667000"/>
          </a:xfrm>
        </p:spPr>
        <p:txBody>
          <a:bodyPr/>
          <a:lstStyle/>
          <a:p>
            <a:pPr>
              <a:lnSpc>
                <a:spcPct val="80000"/>
              </a:lnSpc>
            </a:pPr>
            <a:r>
              <a:rPr lang="zh-CN" altLang="en-US" sz="1700" dirty="0" smtClean="0"/>
              <a:t>当</a:t>
            </a:r>
            <a:r>
              <a:rPr lang="zh-CN" altLang="en-US" sz="1700" dirty="0"/>
              <a:t>字节较大数是有符号数时，转换时新扩充的位被填充成符号位</a:t>
            </a:r>
          </a:p>
          <a:p>
            <a:pPr>
              <a:lnSpc>
                <a:spcPct val="80000"/>
              </a:lnSpc>
              <a:buFont typeface="Wingdings" pitchFamily="2" charset="2"/>
              <a:buNone/>
            </a:pPr>
            <a:r>
              <a:rPr lang="zh-CN" altLang="en-US" sz="1700" dirty="0"/>
              <a:t>	</a:t>
            </a:r>
            <a:r>
              <a:rPr lang="en-US" altLang="zh-CN" sz="1700" dirty="0"/>
              <a:t>char b = 255;</a:t>
            </a:r>
          </a:p>
          <a:p>
            <a:pPr>
              <a:lnSpc>
                <a:spcPct val="80000"/>
              </a:lnSpc>
              <a:buFont typeface="Wingdings" pitchFamily="2" charset="2"/>
              <a:buNone/>
            </a:pPr>
            <a:r>
              <a:rPr lang="en-US" altLang="zh-CN" sz="1700" dirty="0"/>
              <a:t>	short a = b;</a:t>
            </a:r>
          </a:p>
          <a:p>
            <a:pPr>
              <a:lnSpc>
                <a:spcPct val="80000"/>
              </a:lnSpc>
              <a:buFont typeface="Wingdings" pitchFamily="2" charset="2"/>
              <a:buNone/>
            </a:pPr>
            <a:r>
              <a:rPr lang="en-US" altLang="zh-CN" sz="1700" dirty="0"/>
              <a:t>	</a:t>
            </a:r>
            <a:r>
              <a:rPr lang="en-US" altLang="zh-CN" sz="1700" dirty="0" err="1"/>
              <a:t>printf</a:t>
            </a:r>
            <a:r>
              <a:rPr lang="en-US" altLang="zh-CN" sz="1700" dirty="0"/>
              <a:t>("%</a:t>
            </a:r>
            <a:r>
              <a:rPr lang="en-US" altLang="zh-CN" sz="1700" dirty="0" err="1"/>
              <a:t>d",a</a:t>
            </a:r>
            <a:r>
              <a:rPr lang="en-US" altLang="zh-CN" sz="1700" dirty="0"/>
              <a:t>);</a:t>
            </a:r>
          </a:p>
          <a:p>
            <a:pPr>
              <a:lnSpc>
                <a:spcPct val="80000"/>
              </a:lnSpc>
              <a:buFont typeface="Wingdings" pitchFamily="2" charset="2"/>
              <a:buNone/>
            </a:pPr>
            <a:r>
              <a:rPr lang="en-US" altLang="zh-CN" sz="1700" dirty="0"/>
              <a:t>		</a:t>
            </a:r>
            <a:r>
              <a:rPr lang="zh-CN" altLang="en-US" sz="1700" dirty="0"/>
              <a:t>这样赋值后，变量</a:t>
            </a:r>
            <a:r>
              <a:rPr lang="en-US" altLang="zh-CN" sz="1700" dirty="0"/>
              <a:t>a</a:t>
            </a:r>
            <a:r>
              <a:rPr lang="zh-CN" altLang="en-US" sz="1700" dirty="0"/>
              <a:t>输出的值是</a:t>
            </a:r>
            <a:r>
              <a:rPr lang="en-US" altLang="zh-CN" sz="1700" dirty="0"/>
              <a:t>-1</a:t>
            </a:r>
            <a:r>
              <a:rPr lang="zh-CN" altLang="en-US" sz="1700" dirty="0"/>
              <a:t>，变量</a:t>
            </a:r>
            <a:r>
              <a:rPr lang="en-US" altLang="zh-CN" sz="1700" dirty="0"/>
              <a:t>a</a:t>
            </a:r>
            <a:r>
              <a:rPr lang="zh-CN" altLang="en-US" sz="1700" dirty="0"/>
              <a:t>扩充的高</a:t>
            </a:r>
            <a:r>
              <a:rPr lang="en-US" altLang="zh-CN" sz="1700" dirty="0"/>
              <a:t>8</a:t>
            </a:r>
            <a:r>
              <a:rPr lang="zh-CN" altLang="en-US" sz="1700" dirty="0"/>
              <a:t>位，根据变量</a:t>
            </a:r>
            <a:r>
              <a:rPr lang="en-US" altLang="zh-CN" sz="1700" dirty="0"/>
              <a:t>b</a:t>
            </a:r>
            <a:r>
              <a:rPr lang="zh-CN" altLang="en-US" sz="1700" dirty="0"/>
              <a:t>的最高位</a:t>
            </a:r>
            <a:r>
              <a:rPr lang="en-US" altLang="zh-CN" sz="1700" dirty="0"/>
              <a:t>1</a:t>
            </a:r>
            <a:r>
              <a:rPr lang="zh-CN" altLang="en-US" sz="1700" dirty="0"/>
              <a:t>都被填充成了</a:t>
            </a:r>
            <a:r>
              <a:rPr lang="en-US" altLang="zh-CN" sz="1700" dirty="0"/>
              <a:t>1</a:t>
            </a:r>
            <a:r>
              <a:rPr lang="zh-CN" altLang="en-US" sz="1700" dirty="0"/>
              <a:t>，所以数值由正数变成了负数，因为变量</a:t>
            </a:r>
            <a:r>
              <a:rPr lang="en-US" altLang="zh-CN" sz="1700" dirty="0"/>
              <a:t>a</a:t>
            </a:r>
            <a:r>
              <a:rPr lang="zh-CN" altLang="en-US" sz="1700" dirty="0"/>
              <a:t>的最高位符号位是</a:t>
            </a:r>
            <a:r>
              <a:rPr lang="en-US" altLang="zh-CN" sz="1700" dirty="0"/>
              <a:t>1</a:t>
            </a:r>
            <a:r>
              <a:rPr lang="zh-CN" altLang="en-US" sz="1700" dirty="0"/>
              <a:t>，至于为什么</a:t>
            </a:r>
            <a:r>
              <a:rPr lang="en-US" altLang="zh-CN" sz="1700" dirty="0"/>
              <a:t>16</a:t>
            </a:r>
            <a:r>
              <a:rPr lang="zh-CN" altLang="en-US" sz="1700" dirty="0"/>
              <a:t>个</a:t>
            </a:r>
            <a:r>
              <a:rPr lang="en-US" altLang="zh-CN" sz="1700" dirty="0"/>
              <a:t>1</a:t>
            </a:r>
            <a:r>
              <a:rPr lang="zh-CN" altLang="en-US" sz="1700" dirty="0"/>
              <a:t>表示的是</a:t>
            </a:r>
            <a:r>
              <a:rPr lang="en-US" altLang="zh-CN" sz="1700" dirty="0"/>
              <a:t>-1</a:t>
            </a:r>
            <a:r>
              <a:rPr lang="zh-CN" altLang="en-US" sz="1700" dirty="0"/>
              <a:t>，涉及到二进制数的原码和补码问题</a:t>
            </a:r>
            <a:r>
              <a:rPr lang="zh-CN" altLang="en-US" sz="1700" dirty="0" smtClean="0"/>
              <a:t>，大家回顾下补码。</a:t>
            </a:r>
            <a:r>
              <a:rPr lang="zh-CN" altLang="en-US" sz="1700" dirty="0"/>
              <a:t>转换图示如下：</a:t>
            </a:r>
          </a:p>
        </p:txBody>
      </p:sp>
      <p:sp>
        <p:nvSpPr>
          <p:cNvPr id="6" name="Rectangle 5"/>
          <p:cNvSpPr>
            <a:spLocks noChangeArrowheads="1"/>
          </p:cNvSpPr>
          <p:nvPr/>
        </p:nvSpPr>
        <p:spPr bwMode="auto">
          <a:xfrm>
            <a:off x="381028" y="3465498"/>
            <a:ext cx="1012825" cy="366712"/>
          </a:xfrm>
          <a:prstGeom prst="rect">
            <a:avLst/>
          </a:prstGeom>
          <a:noFill/>
          <a:ln w="9525">
            <a:noFill/>
            <a:miter lim="800000"/>
            <a:headEnd/>
            <a:tailEnd/>
          </a:ln>
          <a:effectLst/>
        </p:spPr>
        <p:txBody>
          <a:bodyPr wrap="none" anchor="ctr">
            <a:spAutoFit/>
          </a:bodyPr>
          <a:lstStyle/>
          <a:p>
            <a:pPr>
              <a:tabLst>
                <a:tab pos="1371600" algn="l"/>
              </a:tabLst>
            </a:pPr>
            <a:r>
              <a:rPr lang="zh-CN" altLang="en-US">
                <a:latin typeface="Times New Roman" pitchFamily="18" charset="0"/>
                <a:ea typeface="方正中等线简体" charset="-122"/>
                <a:cs typeface="Times New Roman" pitchFamily="18" charset="0"/>
              </a:rPr>
              <a:t>变量</a:t>
            </a:r>
            <a:r>
              <a:rPr lang="en-US" altLang="zh-CN">
                <a:latin typeface="Times New Roman" pitchFamily="18" charset="0"/>
                <a:ea typeface="方正中等线简体" charset="-122"/>
                <a:cs typeface="Times New Roman" pitchFamily="18" charset="0"/>
              </a:rPr>
              <a:t>b</a:t>
            </a:r>
            <a:endParaRPr lang="en-US" altLang="zh-CN">
              <a:latin typeface="Arial" pitchFamily="34" charset="0"/>
              <a:ea typeface="方正中等线简体" charset="-122"/>
              <a:cs typeface="Times New Roman" pitchFamily="18" charset="0"/>
            </a:endParaRPr>
          </a:p>
        </p:txBody>
      </p:sp>
      <p:graphicFrame>
        <p:nvGraphicFramePr>
          <p:cNvPr id="7" name="Group 98"/>
          <p:cNvGraphicFramePr>
            <a:graphicFrameLocks noGrp="1"/>
          </p:cNvGraphicFramePr>
          <p:nvPr/>
        </p:nvGraphicFramePr>
        <p:xfrm>
          <a:off x="762028" y="3952860"/>
          <a:ext cx="7620000" cy="457200"/>
        </p:xfrm>
        <a:graphic>
          <a:graphicData uri="http://schemas.openxmlformats.org/drawingml/2006/table">
            <a:tbl>
              <a:tblPr/>
              <a:tblGrid>
                <a:gridCol w="3808413"/>
                <a:gridCol w="476250"/>
                <a:gridCol w="477837"/>
                <a:gridCol w="476250"/>
                <a:gridCol w="476250"/>
                <a:gridCol w="476250"/>
                <a:gridCol w="476250"/>
                <a:gridCol w="476250"/>
                <a:gridCol w="47625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方正中等线简体" charset="-122"/>
                          <a:cs typeface="宋体" pitchFamily="2" charset="-122"/>
                        </a:rPr>
                        <a:t>空的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2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 name="AutoShape 4"/>
          <p:cNvSpPr>
            <a:spLocks noChangeArrowheads="1"/>
          </p:cNvSpPr>
          <p:nvPr/>
        </p:nvSpPr>
        <p:spPr bwMode="auto">
          <a:xfrm>
            <a:off x="6172228" y="4638660"/>
            <a:ext cx="304800" cy="381000"/>
          </a:xfrm>
          <a:prstGeom prst="downArrow">
            <a:avLst>
              <a:gd name="adj1" fmla="val 50000"/>
              <a:gd name="adj2" fmla="val 31250"/>
            </a:avLst>
          </a:prstGeom>
          <a:solidFill>
            <a:srgbClr val="FFFFFF"/>
          </a:solidFill>
          <a:ln w="9525">
            <a:solidFill>
              <a:srgbClr val="000000"/>
            </a:solidFill>
            <a:miter lim="800000"/>
            <a:headEnd/>
            <a:tailEnd/>
          </a:ln>
        </p:spPr>
        <p:txBody>
          <a:bodyPr vert="eaVert"/>
          <a:lstStyle/>
          <a:p>
            <a:endParaRPr lang="zh-CN" altLang="en-US"/>
          </a:p>
        </p:txBody>
      </p:sp>
      <p:sp>
        <p:nvSpPr>
          <p:cNvPr id="9" name="Rectangle 56"/>
          <p:cNvSpPr>
            <a:spLocks noChangeArrowheads="1"/>
          </p:cNvSpPr>
          <p:nvPr/>
        </p:nvSpPr>
        <p:spPr bwMode="auto">
          <a:xfrm>
            <a:off x="457228" y="4608498"/>
            <a:ext cx="984250" cy="366712"/>
          </a:xfrm>
          <a:prstGeom prst="rect">
            <a:avLst/>
          </a:prstGeom>
          <a:noFill/>
          <a:ln w="9525">
            <a:noFill/>
            <a:miter lim="800000"/>
            <a:headEnd/>
            <a:tailEnd/>
          </a:ln>
          <a:effectLst/>
        </p:spPr>
        <p:txBody>
          <a:bodyPr wrap="none" anchor="ctr">
            <a:spAutoFit/>
          </a:bodyPr>
          <a:lstStyle/>
          <a:p>
            <a:pPr>
              <a:tabLst>
                <a:tab pos="1371600" algn="l"/>
              </a:tabLst>
            </a:pPr>
            <a:r>
              <a:rPr lang="zh-CN" altLang="en-US">
                <a:latin typeface="Times New Roman" pitchFamily="18" charset="0"/>
                <a:ea typeface="方正中等线简体" charset="-122"/>
                <a:cs typeface="Times New Roman" pitchFamily="18" charset="0"/>
              </a:rPr>
              <a:t>变量</a:t>
            </a:r>
            <a:r>
              <a:rPr lang="en-US" altLang="zh-CN">
                <a:latin typeface="Times New Roman" pitchFamily="18" charset="0"/>
                <a:ea typeface="方正中等线简体" charset="-122"/>
                <a:cs typeface="Times New Roman" pitchFamily="18" charset="0"/>
              </a:rPr>
              <a:t>a</a:t>
            </a:r>
            <a:endParaRPr lang="en-US" altLang="zh-CN">
              <a:latin typeface="Arial" pitchFamily="34" charset="0"/>
              <a:ea typeface="方正中等线简体" charset="-122"/>
              <a:cs typeface="Times New Roman" pitchFamily="18" charset="0"/>
            </a:endParaRPr>
          </a:p>
        </p:txBody>
      </p:sp>
      <p:graphicFrame>
        <p:nvGraphicFramePr>
          <p:cNvPr id="10" name="Group 145"/>
          <p:cNvGraphicFramePr>
            <a:graphicFrameLocks noGrp="1"/>
          </p:cNvGraphicFramePr>
          <p:nvPr/>
        </p:nvGraphicFramePr>
        <p:xfrm>
          <a:off x="762028" y="5172060"/>
          <a:ext cx="7543800" cy="457200"/>
        </p:xfrm>
        <a:graphic>
          <a:graphicData uri="http://schemas.openxmlformats.org/drawingml/2006/table">
            <a:tbl>
              <a:tblPr/>
              <a:tblGrid>
                <a:gridCol w="471488"/>
                <a:gridCol w="471487"/>
                <a:gridCol w="471488"/>
                <a:gridCol w="471487"/>
                <a:gridCol w="471488"/>
                <a:gridCol w="471487"/>
                <a:gridCol w="471488"/>
                <a:gridCol w="471487"/>
                <a:gridCol w="471488"/>
                <a:gridCol w="471487"/>
                <a:gridCol w="471488"/>
                <a:gridCol w="471487"/>
                <a:gridCol w="471488"/>
                <a:gridCol w="471487"/>
                <a:gridCol w="471488"/>
                <a:gridCol w="471487"/>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bg2"/>
                          </a:solidFill>
                          <a:effectLst/>
                          <a:latin typeface="Times New Roman" pitchFamily="18" charset="0"/>
                          <a:ea typeface="方正中等线简体" charset="-122"/>
                          <a:cs typeface="宋体" pitchFamily="2" charset="-122"/>
                        </a:rPr>
                        <a:t>1</a:t>
                      </a:r>
                      <a:endParaRPr kumimoji="0" lang="en-US" altLang="zh-CN" sz="1800" b="0" i="0" u="none" strike="noStrike" cap="none" normalizeH="0" baseline="0" smtClean="0">
                        <a:ln>
                          <a:noFill/>
                        </a:ln>
                        <a:solidFill>
                          <a:schemeClr val="bg2"/>
                        </a:solidFill>
                        <a:effectLst/>
                        <a:latin typeface="Arial" pitchFamily="34" charset="0"/>
                        <a:ea typeface="方正中等线简体"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5"/>
          <p:cNvSpPr>
            <a:spLocks noGrp="1"/>
          </p:cNvSpPr>
          <p:nvPr>
            <p:ph type="ftr" sz="quarter" idx="12"/>
          </p:nvPr>
        </p:nvSpPr>
        <p:spPr>
          <a:noFill/>
        </p:spPr>
        <p:txBody>
          <a:bodyPr/>
          <a:lstStyle/>
          <a:p>
            <a:r>
              <a:rPr lang="en-US" altLang="zh-CN" smtClean="0">
                <a:latin typeface="Arial" charset="0"/>
              </a:rPr>
              <a:t>www.itcast.cn</a:t>
            </a:r>
          </a:p>
        </p:txBody>
      </p:sp>
      <p:grpSp>
        <p:nvGrpSpPr>
          <p:cNvPr id="58371" name="Group 2"/>
          <p:cNvGrpSpPr>
            <a:grpSpLocks/>
          </p:cNvGrpSpPr>
          <p:nvPr/>
        </p:nvGrpSpPr>
        <p:grpSpPr bwMode="auto">
          <a:xfrm>
            <a:off x="1096963" y="3076575"/>
            <a:ext cx="1041400" cy="1052513"/>
            <a:chOff x="691" y="2077"/>
            <a:chExt cx="656" cy="663"/>
          </a:xfrm>
        </p:grpSpPr>
        <p:pic>
          <p:nvPicPr>
            <p:cNvPr id="58445" name="Picture 3" descr="circuler_1"/>
            <p:cNvPicPr>
              <a:picLocks noChangeAspect="1" noChangeArrowheads="1"/>
            </p:cNvPicPr>
            <p:nvPr/>
          </p:nvPicPr>
          <p:blipFill>
            <a:blip r:embed="rId2"/>
            <a:srcRect/>
            <a:stretch>
              <a:fillRect/>
            </a:stretch>
          </p:blipFill>
          <p:spPr bwMode="gray">
            <a:xfrm>
              <a:off x="691" y="2077"/>
              <a:ext cx="656" cy="662"/>
            </a:xfrm>
            <a:prstGeom prst="rect">
              <a:avLst/>
            </a:prstGeom>
            <a:noFill/>
            <a:ln w="9525">
              <a:noFill/>
              <a:miter lim="800000"/>
              <a:headEnd/>
              <a:tailEnd/>
            </a:ln>
          </p:spPr>
        </p:pic>
        <p:sp>
          <p:nvSpPr>
            <p:cNvPr id="115716" name="Oval 4"/>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58447" name="Group 5"/>
            <p:cNvGrpSpPr>
              <a:grpSpLocks/>
            </p:cNvGrpSpPr>
            <p:nvPr/>
          </p:nvGrpSpPr>
          <p:grpSpPr bwMode="auto">
            <a:xfrm>
              <a:off x="737" y="2609"/>
              <a:ext cx="575" cy="110"/>
              <a:chOff x="3704" y="1872"/>
              <a:chExt cx="827" cy="156"/>
            </a:xfrm>
          </p:grpSpPr>
          <p:grpSp>
            <p:nvGrpSpPr>
              <p:cNvPr id="58448" name="Group 6"/>
              <p:cNvGrpSpPr>
                <a:grpSpLocks/>
              </p:cNvGrpSpPr>
              <p:nvPr/>
            </p:nvGrpSpPr>
            <p:grpSpPr bwMode="auto">
              <a:xfrm rot="-1297425" flipH="1" flipV="1">
                <a:off x="3850" y="1872"/>
                <a:ext cx="681" cy="150"/>
                <a:chOff x="1565" y="2568"/>
                <a:chExt cx="1118" cy="279"/>
              </a:xfrm>
            </p:grpSpPr>
            <p:sp>
              <p:nvSpPr>
                <p:cNvPr id="58454" name="AutoShape 7"/>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55" name="AutoShape 8"/>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56" name="AutoShape 9"/>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57" name="AutoShape 10"/>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58449" name="Group 11"/>
              <p:cNvGrpSpPr>
                <a:grpSpLocks/>
              </p:cNvGrpSpPr>
              <p:nvPr/>
            </p:nvGrpSpPr>
            <p:grpSpPr bwMode="auto">
              <a:xfrm rot="56115" flipH="1" flipV="1">
                <a:off x="3704" y="1878"/>
                <a:ext cx="681" cy="150"/>
                <a:chOff x="1565" y="2568"/>
                <a:chExt cx="1118" cy="279"/>
              </a:xfrm>
            </p:grpSpPr>
            <p:sp>
              <p:nvSpPr>
                <p:cNvPr id="58450" name="AutoShape 12"/>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51" name="AutoShape 13"/>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52" name="AutoShape 14"/>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53" name="AutoShape 15"/>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58372" name="Group 16"/>
          <p:cNvGrpSpPr>
            <a:grpSpLocks/>
          </p:cNvGrpSpPr>
          <p:nvPr/>
        </p:nvGrpSpPr>
        <p:grpSpPr bwMode="auto">
          <a:xfrm>
            <a:off x="3060700" y="3068638"/>
            <a:ext cx="1041400" cy="1052512"/>
            <a:chOff x="1928" y="2072"/>
            <a:chExt cx="656" cy="663"/>
          </a:xfrm>
        </p:grpSpPr>
        <p:pic>
          <p:nvPicPr>
            <p:cNvPr id="58432" name="Picture 17" descr="circuler_1"/>
            <p:cNvPicPr>
              <a:picLocks noChangeAspect="1" noChangeArrowheads="1"/>
            </p:cNvPicPr>
            <p:nvPr/>
          </p:nvPicPr>
          <p:blipFill>
            <a:blip r:embed="rId2"/>
            <a:srcRect/>
            <a:stretch>
              <a:fillRect/>
            </a:stretch>
          </p:blipFill>
          <p:spPr bwMode="gray">
            <a:xfrm>
              <a:off x="1928" y="2072"/>
              <a:ext cx="656" cy="662"/>
            </a:xfrm>
            <a:prstGeom prst="rect">
              <a:avLst/>
            </a:prstGeom>
            <a:noFill/>
            <a:ln w="9525">
              <a:noFill/>
              <a:miter lim="800000"/>
              <a:headEnd/>
              <a:tailEnd/>
            </a:ln>
          </p:spPr>
        </p:pic>
        <p:sp>
          <p:nvSpPr>
            <p:cNvPr id="115730" name="Oval 18"/>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58434" name="Group 19"/>
            <p:cNvGrpSpPr>
              <a:grpSpLocks/>
            </p:cNvGrpSpPr>
            <p:nvPr/>
          </p:nvGrpSpPr>
          <p:grpSpPr bwMode="auto">
            <a:xfrm>
              <a:off x="1974" y="2604"/>
              <a:ext cx="575" cy="110"/>
              <a:chOff x="3704" y="1872"/>
              <a:chExt cx="827" cy="156"/>
            </a:xfrm>
          </p:grpSpPr>
          <p:grpSp>
            <p:nvGrpSpPr>
              <p:cNvPr id="58435" name="Group 20"/>
              <p:cNvGrpSpPr>
                <a:grpSpLocks/>
              </p:cNvGrpSpPr>
              <p:nvPr/>
            </p:nvGrpSpPr>
            <p:grpSpPr bwMode="auto">
              <a:xfrm rot="-1297425" flipH="1" flipV="1">
                <a:off x="3850" y="1872"/>
                <a:ext cx="681" cy="150"/>
                <a:chOff x="1565" y="2568"/>
                <a:chExt cx="1118" cy="279"/>
              </a:xfrm>
            </p:grpSpPr>
            <p:sp>
              <p:nvSpPr>
                <p:cNvPr id="58441" name="AutoShape 2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42" name="AutoShape 2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43" name="AutoShape 2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44" name="AutoShape 2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58436" name="Group 25"/>
              <p:cNvGrpSpPr>
                <a:grpSpLocks/>
              </p:cNvGrpSpPr>
              <p:nvPr/>
            </p:nvGrpSpPr>
            <p:grpSpPr bwMode="auto">
              <a:xfrm rot="56115" flipH="1" flipV="1">
                <a:off x="3704" y="1878"/>
                <a:ext cx="681" cy="150"/>
                <a:chOff x="1565" y="2568"/>
                <a:chExt cx="1118" cy="279"/>
              </a:xfrm>
            </p:grpSpPr>
            <p:sp>
              <p:nvSpPr>
                <p:cNvPr id="58437" name="AutoShape 2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38" name="AutoShape 2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39" name="AutoShape 2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40" name="AutoShape 2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58373" name="Group 30"/>
          <p:cNvGrpSpPr>
            <a:grpSpLocks/>
          </p:cNvGrpSpPr>
          <p:nvPr/>
        </p:nvGrpSpPr>
        <p:grpSpPr bwMode="auto">
          <a:xfrm>
            <a:off x="4999038" y="3079750"/>
            <a:ext cx="1041400" cy="1050925"/>
            <a:chOff x="3149" y="2079"/>
            <a:chExt cx="656" cy="662"/>
          </a:xfrm>
        </p:grpSpPr>
        <p:pic>
          <p:nvPicPr>
            <p:cNvPr id="58419" name="Picture 31" descr="circuler_1"/>
            <p:cNvPicPr>
              <a:picLocks noChangeAspect="1" noChangeArrowheads="1"/>
            </p:cNvPicPr>
            <p:nvPr/>
          </p:nvPicPr>
          <p:blipFill>
            <a:blip r:embed="rId3"/>
            <a:srcRect/>
            <a:stretch>
              <a:fillRect/>
            </a:stretch>
          </p:blipFill>
          <p:spPr bwMode="gray">
            <a:xfrm>
              <a:off x="3149" y="2079"/>
              <a:ext cx="656" cy="661"/>
            </a:xfrm>
            <a:prstGeom prst="rect">
              <a:avLst/>
            </a:prstGeom>
            <a:noFill/>
            <a:ln w="9525">
              <a:noFill/>
              <a:miter lim="800000"/>
              <a:headEnd/>
              <a:tailEnd/>
            </a:ln>
          </p:spPr>
        </p:pic>
        <p:sp>
          <p:nvSpPr>
            <p:cNvPr id="115744" name="Oval 32"/>
            <p:cNvSpPr>
              <a:spLocks noChangeArrowheads="1"/>
            </p:cNvSpPr>
            <p:nvPr/>
          </p:nvSpPr>
          <p:spPr bwMode="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58421" name="Group 33"/>
            <p:cNvGrpSpPr>
              <a:grpSpLocks/>
            </p:cNvGrpSpPr>
            <p:nvPr/>
          </p:nvGrpSpPr>
          <p:grpSpPr bwMode="auto">
            <a:xfrm>
              <a:off x="3195" y="2610"/>
              <a:ext cx="575" cy="111"/>
              <a:chOff x="3704" y="1872"/>
              <a:chExt cx="827" cy="156"/>
            </a:xfrm>
          </p:grpSpPr>
          <p:grpSp>
            <p:nvGrpSpPr>
              <p:cNvPr id="58422" name="Group 34"/>
              <p:cNvGrpSpPr>
                <a:grpSpLocks/>
              </p:cNvGrpSpPr>
              <p:nvPr/>
            </p:nvGrpSpPr>
            <p:grpSpPr bwMode="auto">
              <a:xfrm rot="-1297425" flipH="1" flipV="1">
                <a:off x="3850" y="1872"/>
                <a:ext cx="681" cy="150"/>
                <a:chOff x="1565" y="2568"/>
                <a:chExt cx="1118" cy="279"/>
              </a:xfrm>
            </p:grpSpPr>
            <p:sp>
              <p:nvSpPr>
                <p:cNvPr id="58428" name="AutoShape 35"/>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29" name="AutoShape 36"/>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30" name="AutoShape 37"/>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31" name="AutoShape 38"/>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58423" name="Group 39"/>
              <p:cNvGrpSpPr>
                <a:grpSpLocks/>
              </p:cNvGrpSpPr>
              <p:nvPr/>
            </p:nvGrpSpPr>
            <p:grpSpPr bwMode="auto">
              <a:xfrm rot="56115" flipH="1" flipV="1">
                <a:off x="3704" y="1878"/>
                <a:ext cx="681" cy="150"/>
                <a:chOff x="1565" y="2568"/>
                <a:chExt cx="1118" cy="279"/>
              </a:xfrm>
            </p:grpSpPr>
            <p:sp>
              <p:nvSpPr>
                <p:cNvPr id="58424" name="AutoShape 40"/>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25" name="AutoShape 41"/>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26" name="AutoShape 42"/>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27" name="AutoShape 43"/>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58374" name="Group 44"/>
          <p:cNvGrpSpPr>
            <a:grpSpLocks/>
          </p:cNvGrpSpPr>
          <p:nvPr/>
        </p:nvGrpSpPr>
        <p:grpSpPr bwMode="auto">
          <a:xfrm>
            <a:off x="6961188" y="3071813"/>
            <a:ext cx="1041400" cy="1050925"/>
            <a:chOff x="4385" y="2074"/>
            <a:chExt cx="656" cy="662"/>
          </a:xfrm>
        </p:grpSpPr>
        <p:pic>
          <p:nvPicPr>
            <p:cNvPr id="58406" name="Picture 45" descr="circuler_1"/>
            <p:cNvPicPr>
              <a:picLocks noChangeAspect="1" noChangeArrowheads="1"/>
            </p:cNvPicPr>
            <p:nvPr/>
          </p:nvPicPr>
          <p:blipFill>
            <a:blip r:embed="rId3"/>
            <a:srcRect/>
            <a:stretch>
              <a:fillRect/>
            </a:stretch>
          </p:blipFill>
          <p:spPr bwMode="gray">
            <a:xfrm>
              <a:off x="4385" y="2074"/>
              <a:ext cx="656" cy="661"/>
            </a:xfrm>
            <a:prstGeom prst="rect">
              <a:avLst/>
            </a:prstGeom>
            <a:noFill/>
            <a:ln w="9525">
              <a:noFill/>
              <a:miter lim="800000"/>
              <a:headEnd/>
              <a:tailEnd/>
            </a:ln>
          </p:spPr>
        </p:pic>
        <p:sp>
          <p:nvSpPr>
            <p:cNvPr id="115758" name="Oval 46"/>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58408" name="Group 47"/>
            <p:cNvGrpSpPr>
              <a:grpSpLocks/>
            </p:cNvGrpSpPr>
            <p:nvPr/>
          </p:nvGrpSpPr>
          <p:grpSpPr bwMode="auto">
            <a:xfrm>
              <a:off x="4431" y="2605"/>
              <a:ext cx="575" cy="111"/>
              <a:chOff x="3704" y="1872"/>
              <a:chExt cx="827" cy="156"/>
            </a:xfrm>
          </p:grpSpPr>
          <p:grpSp>
            <p:nvGrpSpPr>
              <p:cNvPr id="58409" name="Group 48"/>
              <p:cNvGrpSpPr>
                <a:grpSpLocks/>
              </p:cNvGrpSpPr>
              <p:nvPr/>
            </p:nvGrpSpPr>
            <p:grpSpPr bwMode="auto">
              <a:xfrm rot="-1297425" flipH="1" flipV="1">
                <a:off x="3850" y="1872"/>
                <a:ext cx="681" cy="150"/>
                <a:chOff x="1565" y="2568"/>
                <a:chExt cx="1118" cy="279"/>
              </a:xfrm>
            </p:grpSpPr>
            <p:sp>
              <p:nvSpPr>
                <p:cNvPr id="58415" name="AutoShape 49"/>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16" name="AutoShape 50"/>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17" name="AutoShape 51"/>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18" name="AutoShape 52"/>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58410" name="Group 53"/>
              <p:cNvGrpSpPr>
                <a:grpSpLocks/>
              </p:cNvGrpSpPr>
              <p:nvPr/>
            </p:nvGrpSpPr>
            <p:grpSpPr bwMode="auto">
              <a:xfrm rot="56115" flipH="1" flipV="1">
                <a:off x="3704" y="1878"/>
                <a:ext cx="681" cy="150"/>
                <a:chOff x="1565" y="2568"/>
                <a:chExt cx="1118" cy="279"/>
              </a:xfrm>
            </p:grpSpPr>
            <p:sp>
              <p:nvSpPr>
                <p:cNvPr id="58411" name="AutoShape 54"/>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12" name="AutoShape 55"/>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13" name="AutoShape 56"/>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58414" name="AutoShape 57"/>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sp>
        <p:nvSpPr>
          <p:cNvPr id="58375" name="Line 58"/>
          <p:cNvSpPr>
            <a:spLocks noChangeShapeType="1"/>
          </p:cNvSpPr>
          <p:nvPr/>
        </p:nvSpPr>
        <p:spPr bwMode="black">
          <a:xfrm>
            <a:off x="1612900" y="4224338"/>
            <a:ext cx="0" cy="334962"/>
          </a:xfrm>
          <a:prstGeom prst="line">
            <a:avLst/>
          </a:prstGeom>
          <a:noFill/>
          <a:ln w="19050">
            <a:solidFill>
              <a:schemeClr val="tx2"/>
            </a:solidFill>
            <a:round/>
            <a:headEnd/>
            <a:tailEnd/>
          </a:ln>
        </p:spPr>
        <p:txBody>
          <a:bodyPr/>
          <a:lstStyle/>
          <a:p>
            <a:endParaRPr lang="zh-CN" altLang="en-US"/>
          </a:p>
        </p:txBody>
      </p:sp>
      <p:sp>
        <p:nvSpPr>
          <p:cNvPr id="58376" name="Line 59"/>
          <p:cNvSpPr>
            <a:spLocks noChangeShapeType="1"/>
          </p:cNvSpPr>
          <p:nvPr/>
        </p:nvSpPr>
        <p:spPr bwMode="black">
          <a:xfrm flipH="1">
            <a:off x="857250" y="4568825"/>
            <a:ext cx="1495425" cy="0"/>
          </a:xfrm>
          <a:prstGeom prst="line">
            <a:avLst/>
          </a:prstGeom>
          <a:noFill/>
          <a:ln w="19050">
            <a:solidFill>
              <a:schemeClr val="tx2"/>
            </a:solidFill>
            <a:prstDash val="sysDot"/>
            <a:round/>
            <a:headEnd/>
            <a:tailEnd/>
          </a:ln>
        </p:spPr>
        <p:txBody>
          <a:bodyPr/>
          <a:lstStyle/>
          <a:p>
            <a:endParaRPr lang="zh-CN" altLang="en-US"/>
          </a:p>
        </p:txBody>
      </p:sp>
      <p:sp>
        <p:nvSpPr>
          <p:cNvPr id="58377" name="Text Box 60"/>
          <p:cNvSpPr txBox="1">
            <a:spLocks noChangeArrowheads="1"/>
          </p:cNvSpPr>
          <p:nvPr/>
        </p:nvSpPr>
        <p:spPr bwMode="auto">
          <a:xfrm>
            <a:off x="744538" y="4622800"/>
            <a:ext cx="2070100" cy="1212850"/>
          </a:xfrm>
          <a:prstGeom prst="rect">
            <a:avLst/>
          </a:prstGeom>
          <a:noFill/>
          <a:ln w="9525" algn="ctr">
            <a:noFill/>
            <a:miter lim="800000"/>
            <a:headEnd/>
            <a:tailEnd/>
          </a:ln>
        </p:spPr>
        <p:txBody>
          <a:bodyPr>
            <a:spAutoFit/>
          </a:bodyPr>
          <a:lstStyle/>
          <a:p>
            <a:pPr eaLnBrk="0" hangingPunct="0">
              <a:lnSpc>
                <a:spcPct val="130000"/>
              </a:lnSpc>
              <a:buClr>
                <a:schemeClr val="hlink"/>
              </a:buClr>
              <a:buFont typeface="Wingdings" pitchFamily="2" charset="2"/>
              <a:buChar char="§"/>
            </a:pPr>
            <a:r>
              <a:rPr lang="zh-CN" altLang="en-US" sz="1400" b="1" dirty="0">
                <a:latin typeface="Arial" charset="0"/>
                <a:cs typeface="Arial" charset="0"/>
              </a:rPr>
              <a:t>编写一个程序，将</a:t>
            </a:r>
            <a:r>
              <a:rPr lang="en-US" altLang="zh-CN" sz="1400" b="1" dirty="0">
                <a:latin typeface="Arial" charset="0"/>
                <a:cs typeface="Arial" charset="0"/>
              </a:rPr>
              <a:t>65543</a:t>
            </a:r>
            <a:r>
              <a:rPr lang="zh-CN" altLang="en-US" sz="1400" b="1" dirty="0">
                <a:latin typeface="Arial" charset="0"/>
                <a:cs typeface="Arial" charset="0"/>
              </a:rPr>
              <a:t>转换成二进制，八进制，十进制，十六进制输出</a:t>
            </a:r>
            <a:endParaRPr lang="en-US" altLang="zh-CN" sz="1400" b="1" dirty="0">
              <a:latin typeface="Arial" charset="0"/>
              <a:cs typeface="Arial" charset="0"/>
            </a:endParaRPr>
          </a:p>
        </p:txBody>
      </p:sp>
      <p:sp>
        <p:nvSpPr>
          <p:cNvPr id="58378" name="Text Box 61"/>
          <p:cNvSpPr txBox="1">
            <a:spLocks noChangeArrowheads="1"/>
          </p:cNvSpPr>
          <p:nvPr/>
        </p:nvSpPr>
        <p:spPr bwMode="gray">
          <a:xfrm>
            <a:off x="1093788"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1</a:t>
            </a:r>
          </a:p>
        </p:txBody>
      </p:sp>
      <p:sp>
        <p:nvSpPr>
          <p:cNvPr id="58379" name="Text Box 62"/>
          <p:cNvSpPr txBox="1">
            <a:spLocks noChangeArrowheads="1"/>
          </p:cNvSpPr>
          <p:nvPr/>
        </p:nvSpPr>
        <p:spPr bwMode="gray">
          <a:xfrm>
            <a:off x="3049588"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2</a:t>
            </a:r>
          </a:p>
        </p:txBody>
      </p:sp>
      <p:sp>
        <p:nvSpPr>
          <p:cNvPr id="58380" name="Text Box 63"/>
          <p:cNvSpPr txBox="1">
            <a:spLocks noChangeArrowheads="1"/>
          </p:cNvSpPr>
          <p:nvPr/>
        </p:nvSpPr>
        <p:spPr bwMode="gray">
          <a:xfrm>
            <a:off x="4997450"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3</a:t>
            </a:r>
          </a:p>
        </p:txBody>
      </p:sp>
      <p:sp>
        <p:nvSpPr>
          <p:cNvPr id="58381" name="Text Box 64"/>
          <p:cNvSpPr txBox="1">
            <a:spLocks noChangeArrowheads="1"/>
          </p:cNvSpPr>
          <p:nvPr/>
        </p:nvSpPr>
        <p:spPr bwMode="gray">
          <a:xfrm>
            <a:off x="6945313"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4</a:t>
            </a:r>
          </a:p>
        </p:txBody>
      </p:sp>
      <p:sp>
        <p:nvSpPr>
          <p:cNvPr id="58382" name="Line 65"/>
          <p:cNvSpPr>
            <a:spLocks noChangeShapeType="1"/>
          </p:cNvSpPr>
          <p:nvPr/>
        </p:nvSpPr>
        <p:spPr bwMode="black">
          <a:xfrm>
            <a:off x="7480300" y="2649538"/>
            <a:ext cx="0" cy="334962"/>
          </a:xfrm>
          <a:prstGeom prst="line">
            <a:avLst/>
          </a:prstGeom>
          <a:noFill/>
          <a:ln w="19050">
            <a:solidFill>
              <a:schemeClr val="tx2"/>
            </a:solidFill>
            <a:round/>
            <a:headEnd/>
            <a:tailEnd/>
          </a:ln>
        </p:spPr>
        <p:txBody>
          <a:bodyPr/>
          <a:lstStyle/>
          <a:p>
            <a:endParaRPr lang="zh-CN" altLang="en-US"/>
          </a:p>
        </p:txBody>
      </p:sp>
      <p:sp>
        <p:nvSpPr>
          <p:cNvPr id="58383" name="Line 66"/>
          <p:cNvSpPr>
            <a:spLocks noChangeShapeType="1"/>
          </p:cNvSpPr>
          <p:nvPr/>
        </p:nvSpPr>
        <p:spPr bwMode="black">
          <a:xfrm flipH="1">
            <a:off x="6616700" y="2647950"/>
            <a:ext cx="1631950" cy="0"/>
          </a:xfrm>
          <a:prstGeom prst="line">
            <a:avLst/>
          </a:prstGeom>
          <a:noFill/>
          <a:ln w="19050">
            <a:solidFill>
              <a:schemeClr val="tx2"/>
            </a:solidFill>
            <a:prstDash val="sysDot"/>
            <a:round/>
            <a:headEnd/>
            <a:tailEnd/>
          </a:ln>
        </p:spPr>
        <p:txBody>
          <a:bodyPr/>
          <a:lstStyle/>
          <a:p>
            <a:endParaRPr lang="zh-CN" altLang="en-US"/>
          </a:p>
        </p:txBody>
      </p:sp>
      <p:sp>
        <p:nvSpPr>
          <p:cNvPr id="58384" name="Text Box 67"/>
          <p:cNvSpPr txBox="1">
            <a:spLocks noChangeArrowheads="1"/>
          </p:cNvSpPr>
          <p:nvPr/>
        </p:nvSpPr>
        <p:spPr bwMode="auto">
          <a:xfrm>
            <a:off x="6629400" y="1371600"/>
            <a:ext cx="2070100" cy="652463"/>
          </a:xfrm>
          <a:prstGeom prst="rect">
            <a:avLst/>
          </a:prstGeom>
          <a:noFill/>
          <a:ln w="9525" algn="ctr">
            <a:noFill/>
            <a:miter lim="800000"/>
            <a:headEnd/>
            <a:tailEnd/>
          </a:ln>
        </p:spPr>
        <p:txBody>
          <a:bodyPr>
            <a:spAutoFit/>
          </a:bodyPr>
          <a:lstStyle/>
          <a:p>
            <a:pPr eaLnBrk="0" hangingPunct="0">
              <a:lnSpc>
                <a:spcPct val="130000"/>
              </a:lnSpc>
              <a:buClr>
                <a:schemeClr val="accent1"/>
              </a:buClr>
              <a:buFont typeface="Wingdings" pitchFamily="2" charset="2"/>
              <a:buChar char="§"/>
            </a:pPr>
            <a:r>
              <a:rPr lang="zh-CN" altLang="en-US" sz="1400" b="1" dirty="0">
                <a:latin typeface="Arial" charset="0"/>
                <a:cs typeface="Arial" charset="0"/>
              </a:rPr>
              <a:t>将所有类型的数据占用多少字节输出</a:t>
            </a:r>
            <a:endParaRPr lang="en-US" altLang="zh-CN" sz="1400" b="1" dirty="0">
              <a:latin typeface="Arial" charset="0"/>
              <a:cs typeface="Arial" charset="0"/>
            </a:endParaRPr>
          </a:p>
        </p:txBody>
      </p:sp>
      <p:sp>
        <p:nvSpPr>
          <p:cNvPr id="58385" name="Line 68"/>
          <p:cNvSpPr>
            <a:spLocks noChangeShapeType="1"/>
          </p:cNvSpPr>
          <p:nvPr/>
        </p:nvSpPr>
        <p:spPr bwMode="black">
          <a:xfrm>
            <a:off x="3581400" y="2649538"/>
            <a:ext cx="0" cy="334962"/>
          </a:xfrm>
          <a:prstGeom prst="line">
            <a:avLst/>
          </a:prstGeom>
          <a:noFill/>
          <a:ln w="19050">
            <a:solidFill>
              <a:schemeClr val="tx2"/>
            </a:solidFill>
            <a:round/>
            <a:headEnd/>
            <a:tailEnd/>
          </a:ln>
        </p:spPr>
        <p:txBody>
          <a:bodyPr/>
          <a:lstStyle/>
          <a:p>
            <a:endParaRPr lang="zh-CN" altLang="en-US"/>
          </a:p>
        </p:txBody>
      </p:sp>
      <p:sp>
        <p:nvSpPr>
          <p:cNvPr id="58386" name="Line 69"/>
          <p:cNvSpPr>
            <a:spLocks noChangeShapeType="1"/>
          </p:cNvSpPr>
          <p:nvPr/>
        </p:nvSpPr>
        <p:spPr bwMode="black">
          <a:xfrm flipH="1">
            <a:off x="2657475" y="2647950"/>
            <a:ext cx="1771650" cy="0"/>
          </a:xfrm>
          <a:prstGeom prst="line">
            <a:avLst/>
          </a:prstGeom>
          <a:noFill/>
          <a:ln w="19050">
            <a:solidFill>
              <a:schemeClr val="tx2"/>
            </a:solidFill>
            <a:prstDash val="sysDot"/>
            <a:round/>
            <a:headEnd/>
            <a:tailEnd/>
          </a:ln>
        </p:spPr>
        <p:txBody>
          <a:bodyPr/>
          <a:lstStyle/>
          <a:p>
            <a:endParaRPr lang="zh-CN" altLang="en-US"/>
          </a:p>
        </p:txBody>
      </p:sp>
      <p:sp>
        <p:nvSpPr>
          <p:cNvPr id="58387" name="Text Box 70"/>
          <p:cNvSpPr txBox="1">
            <a:spLocks noChangeArrowheads="1"/>
          </p:cNvSpPr>
          <p:nvPr/>
        </p:nvSpPr>
        <p:spPr bwMode="auto">
          <a:xfrm>
            <a:off x="2730500" y="1371600"/>
            <a:ext cx="2070100" cy="652463"/>
          </a:xfrm>
          <a:prstGeom prst="rect">
            <a:avLst/>
          </a:prstGeom>
          <a:noFill/>
          <a:ln w="9525" algn="ctr">
            <a:noFill/>
            <a:miter lim="800000"/>
            <a:headEnd/>
            <a:tailEnd/>
          </a:ln>
        </p:spPr>
        <p:txBody>
          <a:bodyPr>
            <a:spAutoFit/>
          </a:bodyPr>
          <a:lstStyle/>
          <a:p>
            <a:pPr eaLnBrk="0" hangingPunct="0">
              <a:lnSpc>
                <a:spcPct val="130000"/>
              </a:lnSpc>
              <a:buClr>
                <a:schemeClr val="accent2"/>
              </a:buClr>
            </a:pPr>
            <a:r>
              <a:rPr lang="zh-CN" altLang="en-US" sz="1400" b="1">
                <a:latin typeface="Arial" charset="0"/>
                <a:cs typeface="Arial" charset="0"/>
              </a:rPr>
              <a:t>将所有类型数据的极大值，极小值输出</a:t>
            </a:r>
            <a:endParaRPr lang="en-US" altLang="zh-CN" sz="1400" b="1">
              <a:latin typeface="Arial" charset="0"/>
              <a:cs typeface="Arial" charset="0"/>
            </a:endParaRPr>
          </a:p>
        </p:txBody>
      </p:sp>
      <p:sp>
        <p:nvSpPr>
          <p:cNvPr id="58388" name="Line 71"/>
          <p:cNvSpPr>
            <a:spLocks noChangeShapeType="1"/>
          </p:cNvSpPr>
          <p:nvPr/>
        </p:nvSpPr>
        <p:spPr bwMode="black">
          <a:xfrm>
            <a:off x="5495925" y="4224338"/>
            <a:ext cx="0" cy="334962"/>
          </a:xfrm>
          <a:prstGeom prst="line">
            <a:avLst/>
          </a:prstGeom>
          <a:noFill/>
          <a:ln w="19050">
            <a:solidFill>
              <a:schemeClr val="tx2"/>
            </a:solidFill>
            <a:round/>
            <a:headEnd/>
            <a:tailEnd/>
          </a:ln>
        </p:spPr>
        <p:txBody>
          <a:bodyPr/>
          <a:lstStyle/>
          <a:p>
            <a:endParaRPr lang="zh-CN" altLang="en-US"/>
          </a:p>
        </p:txBody>
      </p:sp>
      <p:sp>
        <p:nvSpPr>
          <p:cNvPr id="58389" name="Line 72"/>
          <p:cNvSpPr>
            <a:spLocks noChangeShapeType="1"/>
          </p:cNvSpPr>
          <p:nvPr/>
        </p:nvSpPr>
        <p:spPr bwMode="black">
          <a:xfrm flipH="1">
            <a:off x="4684713" y="4559300"/>
            <a:ext cx="1587500" cy="0"/>
          </a:xfrm>
          <a:prstGeom prst="line">
            <a:avLst/>
          </a:prstGeom>
          <a:noFill/>
          <a:ln w="19050">
            <a:solidFill>
              <a:schemeClr val="tx2"/>
            </a:solidFill>
            <a:prstDash val="sysDot"/>
            <a:round/>
            <a:headEnd/>
            <a:tailEnd/>
          </a:ln>
        </p:spPr>
        <p:txBody>
          <a:bodyPr/>
          <a:lstStyle/>
          <a:p>
            <a:endParaRPr lang="zh-CN" altLang="en-US"/>
          </a:p>
        </p:txBody>
      </p:sp>
      <p:sp>
        <p:nvSpPr>
          <p:cNvPr id="58390" name="Text Box 73"/>
          <p:cNvSpPr txBox="1">
            <a:spLocks noChangeArrowheads="1"/>
          </p:cNvSpPr>
          <p:nvPr/>
        </p:nvSpPr>
        <p:spPr bwMode="auto">
          <a:xfrm>
            <a:off x="4649788" y="4622800"/>
            <a:ext cx="2070100" cy="931863"/>
          </a:xfrm>
          <a:prstGeom prst="rect">
            <a:avLst/>
          </a:prstGeom>
          <a:noFill/>
          <a:ln w="9525" algn="ctr">
            <a:noFill/>
            <a:miter lim="800000"/>
            <a:headEnd/>
            <a:tailEnd/>
          </a:ln>
        </p:spPr>
        <p:txBody>
          <a:bodyPr>
            <a:spAutoFit/>
          </a:bodyPr>
          <a:lstStyle/>
          <a:p>
            <a:pPr eaLnBrk="0" hangingPunct="0">
              <a:lnSpc>
                <a:spcPct val="130000"/>
              </a:lnSpc>
              <a:buClr>
                <a:schemeClr val="folHlink"/>
              </a:buClr>
              <a:buFont typeface="Wingdings" pitchFamily="2" charset="2"/>
              <a:buChar char="§"/>
            </a:pPr>
            <a:r>
              <a:rPr lang="en-US" altLang="zh-CN" sz="1400" b="1" dirty="0">
                <a:latin typeface="Arial" charset="0"/>
                <a:cs typeface="Arial" charset="0"/>
              </a:rPr>
              <a:t> 123456789</a:t>
            </a:r>
            <a:r>
              <a:rPr lang="zh-CN" altLang="en-US" sz="1400" b="1" dirty="0">
                <a:latin typeface="Arial" charset="0"/>
                <a:cs typeface="Arial" charset="0"/>
              </a:rPr>
              <a:t>字节，将其转换成</a:t>
            </a:r>
            <a:r>
              <a:rPr lang="en-US" altLang="zh-CN" sz="1400" b="1" dirty="0">
                <a:latin typeface="Arial" charset="0"/>
                <a:cs typeface="Arial" charset="0"/>
              </a:rPr>
              <a:t>GB</a:t>
            </a:r>
            <a:r>
              <a:rPr lang="zh-CN" altLang="en-US" sz="1400" b="1" dirty="0">
                <a:latin typeface="Arial" charset="0"/>
                <a:cs typeface="Arial" charset="0"/>
              </a:rPr>
              <a:t>，</a:t>
            </a:r>
            <a:r>
              <a:rPr lang="en-US" altLang="zh-CN" sz="1400" b="1" dirty="0">
                <a:latin typeface="Arial" charset="0"/>
                <a:cs typeface="Arial" charset="0"/>
              </a:rPr>
              <a:t>TB</a:t>
            </a:r>
            <a:r>
              <a:rPr lang="zh-CN" altLang="en-US" sz="1400" b="1" dirty="0">
                <a:latin typeface="Arial" charset="0"/>
                <a:cs typeface="Arial" charset="0"/>
              </a:rPr>
              <a:t>，</a:t>
            </a:r>
            <a:r>
              <a:rPr lang="en-US" altLang="zh-CN" sz="1400" b="1" dirty="0">
                <a:latin typeface="Arial" charset="0"/>
                <a:cs typeface="Arial" charset="0"/>
              </a:rPr>
              <a:t>MB</a:t>
            </a:r>
            <a:r>
              <a:rPr lang="zh-CN" altLang="en-US" sz="1400" b="1" dirty="0">
                <a:latin typeface="Arial" charset="0"/>
                <a:cs typeface="Arial" charset="0"/>
              </a:rPr>
              <a:t>，</a:t>
            </a:r>
            <a:r>
              <a:rPr lang="en-US" altLang="zh-CN" sz="1400" b="1" dirty="0">
                <a:latin typeface="Arial" charset="0"/>
                <a:cs typeface="Arial" charset="0"/>
              </a:rPr>
              <a:t>KB</a:t>
            </a:r>
          </a:p>
        </p:txBody>
      </p:sp>
      <p:grpSp>
        <p:nvGrpSpPr>
          <p:cNvPr id="58391" name="Group 74"/>
          <p:cNvGrpSpPr>
            <a:grpSpLocks/>
          </p:cNvGrpSpPr>
          <p:nvPr/>
        </p:nvGrpSpPr>
        <p:grpSpPr bwMode="auto">
          <a:xfrm>
            <a:off x="0" y="2963863"/>
            <a:ext cx="9144000" cy="1254125"/>
            <a:chOff x="0" y="2006"/>
            <a:chExt cx="5760" cy="790"/>
          </a:xfrm>
        </p:grpSpPr>
        <p:sp>
          <p:nvSpPr>
            <p:cNvPr id="115787" name="Line 75"/>
            <p:cNvSpPr>
              <a:spLocks noChangeShapeType="1"/>
            </p:cNvSpPr>
            <p:nvPr/>
          </p:nvSpPr>
          <p:spPr bwMode="gray">
            <a:xfrm flipH="1">
              <a:off x="0" y="2405"/>
              <a:ext cx="652"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88" name="Line 76"/>
            <p:cNvSpPr>
              <a:spLocks noChangeShapeType="1"/>
            </p:cNvSpPr>
            <p:nvPr/>
          </p:nvSpPr>
          <p:spPr bwMode="gray">
            <a:xfrm flipH="1">
              <a:off x="3839" y="2405"/>
              <a:ext cx="510"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89" name="Arc 77"/>
            <p:cNvSpPr>
              <a:spLocks/>
            </p:cNvSpPr>
            <p:nvPr/>
          </p:nvSpPr>
          <p:spPr bwMode="gray">
            <a:xfrm rot="16200000" flipV="1">
              <a:off x="2052" y="1833"/>
              <a:ext cx="412"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0" name="Arc 78"/>
            <p:cNvSpPr>
              <a:spLocks/>
            </p:cNvSpPr>
            <p:nvPr/>
          </p:nvSpPr>
          <p:spPr bwMode="gray">
            <a:xfrm rot="16200000" flipV="1">
              <a:off x="4503" y="1831"/>
              <a:ext cx="418"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1" name="Line 79"/>
            <p:cNvSpPr>
              <a:spLocks noChangeShapeType="1"/>
            </p:cNvSpPr>
            <p:nvPr/>
          </p:nvSpPr>
          <p:spPr bwMode="gray">
            <a:xfrm flipH="1">
              <a:off x="2619" y="2405"/>
              <a:ext cx="496"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2" name="Arc 80"/>
            <p:cNvSpPr>
              <a:spLocks/>
            </p:cNvSpPr>
            <p:nvPr/>
          </p:nvSpPr>
          <p:spPr bwMode="gray">
            <a:xfrm rot="5400000">
              <a:off x="3278"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3" name="Line 81"/>
            <p:cNvSpPr>
              <a:spLocks noChangeShapeType="1"/>
            </p:cNvSpPr>
            <p:nvPr/>
          </p:nvSpPr>
          <p:spPr bwMode="gray">
            <a:xfrm flipH="1">
              <a:off x="5071" y="2405"/>
              <a:ext cx="689"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4" name="Line 82"/>
            <p:cNvSpPr>
              <a:spLocks noChangeShapeType="1"/>
            </p:cNvSpPr>
            <p:nvPr/>
          </p:nvSpPr>
          <p:spPr bwMode="gray">
            <a:xfrm flipH="1">
              <a:off x="1377" y="2405"/>
              <a:ext cx="523"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5" name="Arc 83"/>
            <p:cNvSpPr>
              <a:spLocks/>
            </p:cNvSpPr>
            <p:nvPr/>
          </p:nvSpPr>
          <p:spPr bwMode="gray">
            <a:xfrm rot="5400000">
              <a:off x="815"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grpSp>
      <p:pic>
        <p:nvPicPr>
          <p:cNvPr id="58392" name="Picture 84" descr="Picture1"/>
          <p:cNvPicPr>
            <a:picLocks noChangeAspect="1" noChangeArrowheads="1"/>
          </p:cNvPicPr>
          <p:nvPr/>
        </p:nvPicPr>
        <p:blipFill>
          <a:blip r:embed="rId4"/>
          <a:srcRect/>
          <a:stretch>
            <a:fillRect/>
          </a:stretch>
        </p:blipFill>
        <p:spPr bwMode="auto">
          <a:xfrm>
            <a:off x="1204913" y="3087688"/>
            <a:ext cx="825500" cy="377825"/>
          </a:xfrm>
          <a:prstGeom prst="rect">
            <a:avLst/>
          </a:prstGeom>
          <a:noFill/>
          <a:ln w="9525">
            <a:noFill/>
            <a:miter lim="800000"/>
            <a:headEnd/>
            <a:tailEnd/>
          </a:ln>
        </p:spPr>
      </p:pic>
      <p:pic>
        <p:nvPicPr>
          <p:cNvPr id="58393" name="Picture 85" descr="Picture1"/>
          <p:cNvPicPr>
            <a:picLocks noChangeAspect="1" noChangeArrowheads="1"/>
          </p:cNvPicPr>
          <p:nvPr/>
        </p:nvPicPr>
        <p:blipFill>
          <a:blip r:embed="rId4"/>
          <a:srcRect/>
          <a:stretch>
            <a:fillRect/>
          </a:stretch>
        </p:blipFill>
        <p:spPr bwMode="auto">
          <a:xfrm>
            <a:off x="3181350" y="3078163"/>
            <a:ext cx="825500" cy="377825"/>
          </a:xfrm>
          <a:prstGeom prst="rect">
            <a:avLst/>
          </a:prstGeom>
          <a:noFill/>
          <a:ln w="9525">
            <a:noFill/>
            <a:miter lim="800000"/>
            <a:headEnd/>
            <a:tailEnd/>
          </a:ln>
        </p:spPr>
      </p:pic>
      <p:pic>
        <p:nvPicPr>
          <p:cNvPr id="58394" name="Picture 86" descr="Picture1"/>
          <p:cNvPicPr>
            <a:picLocks noChangeAspect="1" noChangeArrowheads="1"/>
          </p:cNvPicPr>
          <p:nvPr/>
        </p:nvPicPr>
        <p:blipFill>
          <a:blip r:embed="rId4"/>
          <a:srcRect/>
          <a:stretch>
            <a:fillRect/>
          </a:stretch>
        </p:blipFill>
        <p:spPr bwMode="auto">
          <a:xfrm>
            <a:off x="5114925" y="3097213"/>
            <a:ext cx="825500" cy="377825"/>
          </a:xfrm>
          <a:prstGeom prst="rect">
            <a:avLst/>
          </a:prstGeom>
          <a:noFill/>
          <a:ln w="9525">
            <a:noFill/>
            <a:miter lim="800000"/>
            <a:headEnd/>
            <a:tailEnd/>
          </a:ln>
        </p:spPr>
      </p:pic>
      <p:pic>
        <p:nvPicPr>
          <p:cNvPr id="58395" name="Picture 87" descr="Picture1"/>
          <p:cNvPicPr>
            <a:picLocks noChangeAspect="1" noChangeArrowheads="1"/>
          </p:cNvPicPr>
          <p:nvPr/>
        </p:nvPicPr>
        <p:blipFill>
          <a:blip r:embed="rId4"/>
          <a:srcRect/>
          <a:stretch>
            <a:fillRect/>
          </a:stretch>
        </p:blipFill>
        <p:spPr bwMode="auto">
          <a:xfrm>
            <a:off x="7077075" y="3087688"/>
            <a:ext cx="825500" cy="377825"/>
          </a:xfrm>
          <a:prstGeom prst="rect">
            <a:avLst/>
          </a:prstGeom>
          <a:noFill/>
          <a:ln w="9525">
            <a:noFill/>
            <a:miter lim="800000"/>
            <a:headEnd/>
            <a:tailEnd/>
          </a:ln>
        </p:spPr>
      </p:pic>
      <p:sp>
        <p:nvSpPr>
          <p:cNvPr id="115800" name="Rectangle 88"/>
          <p:cNvSpPr>
            <a:spLocks noGrp="1" noRot="1" noChangeArrowheads="1"/>
          </p:cNvSpPr>
          <p:nvPr>
            <p:ph type="title"/>
          </p:nvPr>
        </p:nvSpPr>
        <p:spPr/>
        <p:txBody>
          <a:bodyPr/>
          <a:lstStyle/>
          <a:p>
            <a:pPr eaLnBrk="1" hangingPunct="1">
              <a:defRPr/>
            </a:pPr>
            <a:r>
              <a:rPr lang="en-US" altLang="zh-CN" smtClean="0">
                <a:ea typeface="宋体" pitchFamily="2" charset="-122"/>
              </a:rPr>
              <a:t>3.3.45</a:t>
            </a:r>
            <a:r>
              <a:rPr lang="zh-CN" altLang="en-US" smtClean="0">
                <a:ea typeface="宋体" pitchFamily="2" charset="-122"/>
              </a:rPr>
              <a:t>练习</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dirty="0" smtClean="0">
                <a:ea typeface="宋体" pitchFamily="2" charset="-122"/>
              </a:rPr>
              <a:t>3.2.1</a:t>
            </a:r>
            <a:r>
              <a:rPr lang="zh-CN" altLang="en-US" sz="3600" dirty="0" smtClean="0">
                <a:ea typeface="宋体" pitchFamily="2" charset="-122"/>
              </a:rPr>
              <a:t>内存如何存放数据或指令</a:t>
            </a:r>
            <a:endParaRPr lang="en-US" altLang="zh-CN" sz="3600" dirty="0">
              <a:ea typeface="宋体" pitchFamily="2" charset="-122"/>
            </a:endParaRPr>
          </a:p>
        </p:txBody>
      </p:sp>
      <p:graphicFrame>
        <p:nvGraphicFramePr>
          <p:cNvPr id="7" name="表格 6"/>
          <p:cNvGraphicFramePr>
            <a:graphicFrameLocks noGrp="1"/>
          </p:cNvGraphicFramePr>
          <p:nvPr/>
        </p:nvGraphicFramePr>
        <p:xfrm>
          <a:off x="571500" y="1428750"/>
          <a:ext cx="6715125" cy="1930400"/>
        </p:xfrm>
        <a:graphic>
          <a:graphicData uri="http://schemas.openxmlformats.org/drawingml/2006/table">
            <a:tbl>
              <a:tblPr/>
              <a:tblGrid>
                <a:gridCol w="1946275"/>
                <a:gridCol w="4768850"/>
              </a:tblGrid>
              <a:tr h="711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Verdana" pitchFamily="34" charset="0"/>
                          <a:ea typeface="宋体" pitchFamily="2" charset="-122"/>
                        </a:rPr>
                        <a:t>内存地址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Verdana" pitchFamily="34" charset="0"/>
                          <a:ea typeface="宋体" pitchFamily="2" charset="-122"/>
                        </a:rPr>
                        <a:t>内存空间</a:t>
                      </a:r>
                      <a:r>
                        <a:rPr kumimoji="0" lang="en-US" altLang="zh-CN" sz="1800" b="1" i="0" u="none" strike="noStrike" cap="none" normalizeH="0" baseline="0" dirty="0" smtClean="0">
                          <a:ln>
                            <a:noFill/>
                          </a:ln>
                          <a:solidFill>
                            <a:srgbClr val="FFFFFF"/>
                          </a:solidFill>
                          <a:effectLst/>
                          <a:latin typeface="Verdana" pitchFamily="34" charset="0"/>
                          <a:ea typeface="宋体" pitchFamily="2" charset="-122"/>
                        </a:rPr>
                        <a:t>-</a:t>
                      </a:r>
                      <a:r>
                        <a:rPr kumimoji="0" lang="zh-CN" altLang="en-US" sz="1800" b="1" i="0" u="none" strike="noStrike" cap="none" normalizeH="0" baseline="0" dirty="0" smtClean="0">
                          <a:ln>
                            <a:noFill/>
                          </a:ln>
                          <a:solidFill>
                            <a:srgbClr val="FFFFFF"/>
                          </a:solidFill>
                          <a:effectLst/>
                          <a:latin typeface="Verdana" pitchFamily="34" charset="0"/>
                          <a:ea typeface="宋体" pitchFamily="2" charset="-122"/>
                        </a:rPr>
                        <a:t>存放指令或者数据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06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Verdana" pitchFamily="34" charset="0"/>
                          <a:ea typeface="宋体" pitchFamily="2" charset="-122"/>
                        </a:rPr>
                        <a:t>000100</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r>
              <a:tr h="406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Verdana" pitchFamily="34" charset="0"/>
                          <a:ea typeface="宋体" pitchFamily="2" charset="-122"/>
                        </a:rPr>
                        <a:t>000200</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r>
              <a:tr h="406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000300</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r>
            </a:tbl>
          </a:graphicData>
        </a:graphic>
      </p:graphicFrame>
      <p:sp>
        <p:nvSpPr>
          <p:cNvPr id="9237" name="TextBox 7"/>
          <p:cNvSpPr txBox="1">
            <a:spLocks noChangeArrowheads="1"/>
          </p:cNvSpPr>
          <p:nvPr/>
        </p:nvSpPr>
        <p:spPr bwMode="auto">
          <a:xfrm>
            <a:off x="395536" y="3573016"/>
            <a:ext cx="7072312" cy="203200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lgn="just" eaLnBrk="0" hangingPunct="0">
              <a:defRPr/>
            </a:pPr>
            <a:r>
              <a:rPr lang="zh-CN" altLang="en-US" dirty="0"/>
              <a:t>变量是指其值可以变化的量。计算机中，指令代码、数据都存储于内存中。变量也需要存储在内存中。在计算机中，每个变量都被分配了一块内存空间，在这些空间里存储的就是变量的值。变量之所以可以变化，就是这个存储空间可以存储不同的数值。存储空间里的值变化，则变量对应的值也变化。同一个时间，内存空间里只能保存一份值，新值冲掉了原来的旧值。每个内存单元都有编号，这些是内存的地址。</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页脚占位符 3"/>
          <p:cNvSpPr>
            <a:spLocks noGrp="1"/>
          </p:cNvSpPr>
          <p:nvPr>
            <p:ph type="ftr" sz="quarter" idx="12"/>
          </p:nvPr>
        </p:nvSpPr>
        <p:spPr>
          <a:noFill/>
        </p:spPr>
        <p:txBody>
          <a:bodyPr/>
          <a:lstStyle/>
          <a:p>
            <a:r>
              <a:rPr lang="en-US" altLang="zh-CN" smtClean="0">
                <a:latin typeface="Arial" charset="0"/>
              </a:rPr>
              <a:t>www.themegallery.com</a:t>
            </a:r>
          </a:p>
        </p:txBody>
      </p:sp>
      <p:sp>
        <p:nvSpPr>
          <p:cNvPr id="59395" name="Oval 2"/>
          <p:cNvSpPr>
            <a:spLocks noChangeArrowheads="1"/>
          </p:cNvSpPr>
          <p:nvPr/>
        </p:nvSpPr>
        <p:spPr bwMode="gray">
          <a:xfrm>
            <a:off x="3586163" y="2420938"/>
            <a:ext cx="2211387" cy="2211387"/>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2700000" scaled="1"/>
          </a:gradFill>
          <a:ln w="9525">
            <a:noFill/>
            <a:round/>
            <a:headEnd/>
            <a:tailEnd/>
          </a:ln>
        </p:spPr>
        <p:txBody>
          <a:bodyPr wrap="none" anchor="ctr"/>
          <a:lstStyle/>
          <a:p>
            <a:endParaRPr lang="zh-CN" altLang="en-US"/>
          </a:p>
        </p:txBody>
      </p:sp>
      <p:sp>
        <p:nvSpPr>
          <p:cNvPr id="59396" name="Oval 3"/>
          <p:cNvSpPr>
            <a:spLocks noChangeArrowheads="1"/>
          </p:cNvSpPr>
          <p:nvPr/>
        </p:nvSpPr>
        <p:spPr bwMode="gray">
          <a:xfrm>
            <a:off x="3876675" y="2703513"/>
            <a:ext cx="1624013" cy="1622425"/>
          </a:xfrm>
          <a:prstGeom prst="ellipse">
            <a:avLst/>
          </a:prstGeom>
          <a:gradFill rotWithShape="1">
            <a:gsLst>
              <a:gs pos="0">
                <a:srgbClr val="A1A1A1"/>
              </a:gs>
              <a:gs pos="50000">
                <a:srgbClr val="FFFFFF"/>
              </a:gs>
              <a:gs pos="100000">
                <a:srgbClr val="A1A1A1"/>
              </a:gs>
            </a:gsLst>
            <a:lin ang="2700000" scaled="1"/>
          </a:gradFill>
          <a:ln w="9525">
            <a:noFill/>
            <a:round/>
            <a:headEnd/>
            <a:tailEnd/>
          </a:ln>
          <a:effectLst>
            <a:prstShdw prst="shdw17" dist="17961" dir="2700000">
              <a:srgbClr val="999999"/>
            </a:prstShdw>
          </a:effectLst>
        </p:spPr>
        <p:txBody>
          <a:bodyPr wrap="none" anchor="ctr"/>
          <a:lstStyle/>
          <a:p>
            <a:endParaRPr lang="zh-CN" altLang="en-US"/>
          </a:p>
        </p:txBody>
      </p:sp>
      <p:sp>
        <p:nvSpPr>
          <p:cNvPr id="59397" name="Text Box 4"/>
          <p:cNvSpPr txBox="1">
            <a:spLocks noChangeArrowheads="1"/>
          </p:cNvSpPr>
          <p:nvPr/>
        </p:nvSpPr>
        <p:spPr bwMode="gray">
          <a:xfrm>
            <a:off x="3865563" y="3070225"/>
            <a:ext cx="1662112" cy="708025"/>
          </a:xfrm>
          <a:prstGeom prst="rect">
            <a:avLst/>
          </a:prstGeom>
          <a:noFill/>
          <a:ln w="9525" algn="ctr">
            <a:noFill/>
            <a:miter lim="800000"/>
            <a:headEnd/>
            <a:tailEnd/>
          </a:ln>
        </p:spPr>
        <p:txBody>
          <a:bodyPr>
            <a:spAutoFit/>
          </a:bodyPr>
          <a:lstStyle/>
          <a:p>
            <a:pPr algn="ctr"/>
            <a:r>
              <a:rPr lang="zh-CN" altLang="en-US" sz="2000">
                <a:solidFill>
                  <a:schemeClr val="bg2"/>
                </a:solidFill>
                <a:latin typeface="Arial" charset="0"/>
                <a:cs typeface="Arial" charset="0"/>
              </a:rPr>
              <a:t>常用运算符与表达式</a:t>
            </a:r>
            <a:endParaRPr lang="en-US" altLang="zh-CN" sz="2000">
              <a:solidFill>
                <a:schemeClr val="bg2"/>
              </a:solidFill>
              <a:latin typeface="Arial" charset="0"/>
              <a:cs typeface="Arial" charset="0"/>
            </a:endParaRPr>
          </a:p>
        </p:txBody>
      </p:sp>
      <p:sp>
        <p:nvSpPr>
          <p:cNvPr id="116741" name="Oval 5"/>
          <p:cNvSpPr>
            <a:spLocks noChangeArrowheads="1"/>
          </p:cNvSpPr>
          <p:nvPr/>
        </p:nvSpPr>
        <p:spPr bwMode="gray">
          <a:xfrm>
            <a:off x="6286500" y="4138613"/>
            <a:ext cx="1439863" cy="1425575"/>
          </a:xfrm>
          <a:prstGeom prst="ellipse">
            <a:avLst/>
          </a:prstGeom>
          <a:gradFill rotWithShape="1">
            <a:gsLst>
              <a:gs pos="0">
                <a:schemeClr val="accent2"/>
              </a:gs>
              <a:gs pos="100000">
                <a:schemeClr val="accent2">
                  <a:gamma/>
                  <a:shade val="3176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59399" name="Picture 6" descr="cir_lighteffect0"/>
          <p:cNvPicPr>
            <a:picLocks noChangeAspect="1" noChangeArrowheads="1"/>
          </p:cNvPicPr>
          <p:nvPr/>
        </p:nvPicPr>
        <p:blipFill>
          <a:blip r:embed="rId2">
            <a:lum bright="18000" contrast="-12000"/>
          </a:blip>
          <a:srcRect/>
          <a:stretch>
            <a:fillRect/>
          </a:stretch>
        </p:blipFill>
        <p:spPr bwMode="gray">
          <a:xfrm>
            <a:off x="6245225" y="4073525"/>
            <a:ext cx="1511300" cy="1295400"/>
          </a:xfrm>
          <a:prstGeom prst="rect">
            <a:avLst/>
          </a:prstGeom>
          <a:noFill/>
          <a:ln w="9525">
            <a:noFill/>
            <a:miter lim="800000"/>
            <a:headEnd/>
            <a:tailEnd/>
          </a:ln>
        </p:spPr>
      </p:pic>
      <p:sp>
        <p:nvSpPr>
          <p:cNvPr id="59400" name="Rectangle 7"/>
          <p:cNvSpPr>
            <a:spLocks noChangeArrowheads="1"/>
          </p:cNvSpPr>
          <p:nvPr/>
        </p:nvSpPr>
        <p:spPr bwMode="white">
          <a:xfrm>
            <a:off x="6269038" y="4608513"/>
            <a:ext cx="1493837" cy="400050"/>
          </a:xfrm>
          <a:prstGeom prst="rect">
            <a:avLst/>
          </a:prstGeom>
          <a:noFill/>
          <a:ln w="9525" algn="ctr">
            <a:noFill/>
            <a:miter lim="800000"/>
            <a:headEnd/>
            <a:tailEnd/>
          </a:ln>
        </p:spPr>
        <p:txBody>
          <a:bodyPr>
            <a:spAutoFit/>
          </a:bodyPr>
          <a:lstStyle/>
          <a:p>
            <a:pPr algn="ctr"/>
            <a:r>
              <a:rPr lang="en-US" altLang="zh-CN" sz="2000">
                <a:latin typeface="Arial" charset="0"/>
                <a:cs typeface="Arial" charset="0"/>
              </a:rPr>
              <a:t>*</a:t>
            </a:r>
          </a:p>
        </p:txBody>
      </p:sp>
      <p:sp>
        <p:nvSpPr>
          <p:cNvPr id="59401" name="Oval 8"/>
          <p:cNvSpPr>
            <a:spLocks noChangeArrowheads="1"/>
          </p:cNvSpPr>
          <p:nvPr/>
        </p:nvSpPr>
        <p:spPr bwMode="black">
          <a:xfrm>
            <a:off x="6183313" y="4037013"/>
            <a:ext cx="1649412" cy="1647825"/>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59402" name="Oval 9"/>
          <p:cNvSpPr>
            <a:spLocks noChangeArrowheads="1"/>
          </p:cNvSpPr>
          <p:nvPr/>
        </p:nvSpPr>
        <p:spPr bwMode="black">
          <a:xfrm>
            <a:off x="3443288" y="2281238"/>
            <a:ext cx="2481262" cy="2482850"/>
          </a:xfrm>
          <a:prstGeom prst="ellipse">
            <a:avLst/>
          </a:prstGeom>
          <a:noFill/>
          <a:ln w="38100">
            <a:solidFill>
              <a:srgbClr val="EAEAEA"/>
            </a:solidFill>
            <a:round/>
            <a:headEnd/>
            <a:tailEnd/>
          </a:ln>
        </p:spPr>
        <p:txBody>
          <a:bodyPr wrap="none" anchor="ctr"/>
          <a:lstStyle/>
          <a:p>
            <a:endParaRPr lang="zh-CN" altLang="en-US"/>
          </a:p>
        </p:txBody>
      </p:sp>
      <p:sp>
        <p:nvSpPr>
          <p:cNvPr id="59403" name="Line 10"/>
          <p:cNvSpPr>
            <a:spLocks noChangeShapeType="1"/>
          </p:cNvSpPr>
          <p:nvPr/>
        </p:nvSpPr>
        <p:spPr bwMode="black">
          <a:xfrm flipV="1">
            <a:off x="3144838" y="4259263"/>
            <a:ext cx="487362" cy="304800"/>
          </a:xfrm>
          <a:prstGeom prst="line">
            <a:avLst/>
          </a:prstGeom>
          <a:noFill/>
          <a:ln w="38100">
            <a:solidFill>
              <a:srgbClr val="EAEAEA"/>
            </a:solidFill>
            <a:round/>
            <a:headEnd/>
            <a:tailEnd/>
          </a:ln>
        </p:spPr>
        <p:txBody>
          <a:bodyPr/>
          <a:lstStyle/>
          <a:p>
            <a:endParaRPr lang="zh-CN" altLang="en-US"/>
          </a:p>
        </p:txBody>
      </p:sp>
      <p:sp>
        <p:nvSpPr>
          <p:cNvPr id="59404" name="Line 11"/>
          <p:cNvSpPr>
            <a:spLocks noChangeShapeType="1"/>
          </p:cNvSpPr>
          <p:nvPr/>
        </p:nvSpPr>
        <p:spPr bwMode="black">
          <a:xfrm flipV="1">
            <a:off x="3060700" y="4108450"/>
            <a:ext cx="485775" cy="304800"/>
          </a:xfrm>
          <a:prstGeom prst="line">
            <a:avLst/>
          </a:prstGeom>
          <a:noFill/>
          <a:ln w="38100">
            <a:solidFill>
              <a:srgbClr val="EAEAEA"/>
            </a:solidFill>
            <a:round/>
            <a:headEnd/>
            <a:tailEnd/>
          </a:ln>
        </p:spPr>
        <p:txBody>
          <a:bodyPr/>
          <a:lstStyle/>
          <a:p>
            <a:endParaRPr lang="zh-CN" altLang="en-US"/>
          </a:p>
        </p:txBody>
      </p:sp>
      <p:sp>
        <p:nvSpPr>
          <p:cNvPr id="59405" name="Line 12"/>
          <p:cNvSpPr>
            <a:spLocks noChangeShapeType="1"/>
          </p:cNvSpPr>
          <p:nvPr/>
        </p:nvSpPr>
        <p:spPr bwMode="black">
          <a:xfrm flipV="1">
            <a:off x="5757863" y="2590800"/>
            <a:ext cx="487362" cy="304800"/>
          </a:xfrm>
          <a:prstGeom prst="line">
            <a:avLst/>
          </a:prstGeom>
          <a:noFill/>
          <a:ln w="38100">
            <a:solidFill>
              <a:srgbClr val="EAEAEA"/>
            </a:solidFill>
            <a:round/>
            <a:headEnd/>
            <a:tailEnd/>
          </a:ln>
        </p:spPr>
        <p:txBody>
          <a:bodyPr/>
          <a:lstStyle/>
          <a:p>
            <a:endParaRPr lang="zh-CN" altLang="en-US"/>
          </a:p>
        </p:txBody>
      </p:sp>
      <p:sp>
        <p:nvSpPr>
          <p:cNvPr id="59406" name="Line 13"/>
          <p:cNvSpPr>
            <a:spLocks noChangeShapeType="1"/>
          </p:cNvSpPr>
          <p:nvPr/>
        </p:nvSpPr>
        <p:spPr bwMode="black">
          <a:xfrm flipV="1">
            <a:off x="5649913" y="2457450"/>
            <a:ext cx="488950" cy="304800"/>
          </a:xfrm>
          <a:prstGeom prst="line">
            <a:avLst/>
          </a:prstGeom>
          <a:noFill/>
          <a:ln w="38100">
            <a:solidFill>
              <a:srgbClr val="EAEAEA"/>
            </a:solidFill>
            <a:round/>
            <a:headEnd/>
            <a:tailEnd/>
          </a:ln>
        </p:spPr>
        <p:txBody>
          <a:bodyPr/>
          <a:lstStyle/>
          <a:p>
            <a:endParaRPr lang="zh-CN" altLang="en-US"/>
          </a:p>
        </p:txBody>
      </p:sp>
      <p:sp>
        <p:nvSpPr>
          <p:cNvPr id="116750" name="Oval 14"/>
          <p:cNvSpPr>
            <a:spLocks noChangeArrowheads="1"/>
          </p:cNvSpPr>
          <p:nvPr/>
        </p:nvSpPr>
        <p:spPr bwMode="gray">
          <a:xfrm>
            <a:off x="1712913" y="4262438"/>
            <a:ext cx="1441450" cy="1425575"/>
          </a:xfrm>
          <a:prstGeom prst="ellipse">
            <a:avLst/>
          </a:prstGeom>
          <a:gradFill rotWithShape="1">
            <a:gsLst>
              <a:gs pos="0">
                <a:schemeClr val="hlink"/>
              </a:gs>
              <a:gs pos="100000">
                <a:schemeClr val="hlink">
                  <a:gamma/>
                  <a:shade val="3176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59408" name="Picture 15" descr="cir_lighteffect0"/>
          <p:cNvPicPr>
            <a:picLocks noChangeAspect="1" noChangeArrowheads="1"/>
          </p:cNvPicPr>
          <p:nvPr/>
        </p:nvPicPr>
        <p:blipFill>
          <a:blip r:embed="rId2">
            <a:lum bright="18000" contrast="-12000"/>
          </a:blip>
          <a:srcRect/>
          <a:stretch>
            <a:fillRect/>
          </a:stretch>
        </p:blipFill>
        <p:spPr bwMode="gray">
          <a:xfrm>
            <a:off x="1673225" y="4197350"/>
            <a:ext cx="1511300" cy="1295400"/>
          </a:xfrm>
          <a:prstGeom prst="rect">
            <a:avLst/>
          </a:prstGeom>
          <a:noFill/>
          <a:ln w="9525">
            <a:noFill/>
            <a:miter lim="800000"/>
            <a:headEnd/>
            <a:tailEnd/>
          </a:ln>
        </p:spPr>
      </p:pic>
      <p:sp>
        <p:nvSpPr>
          <p:cNvPr id="59409" name="Rectangle 16"/>
          <p:cNvSpPr>
            <a:spLocks noChangeArrowheads="1"/>
          </p:cNvSpPr>
          <p:nvPr/>
        </p:nvSpPr>
        <p:spPr bwMode="white">
          <a:xfrm>
            <a:off x="1695450" y="4710113"/>
            <a:ext cx="1493838" cy="400050"/>
          </a:xfrm>
          <a:prstGeom prst="rect">
            <a:avLst/>
          </a:prstGeom>
          <a:noFill/>
          <a:ln w="9525" algn="ctr">
            <a:noFill/>
            <a:miter lim="800000"/>
            <a:headEnd/>
            <a:tailEnd/>
          </a:ln>
        </p:spPr>
        <p:txBody>
          <a:bodyPr>
            <a:spAutoFit/>
          </a:bodyPr>
          <a:lstStyle/>
          <a:p>
            <a:pPr algn="ctr"/>
            <a:r>
              <a:rPr lang="en-US" altLang="zh-CN" sz="2000">
                <a:latin typeface="Arial" charset="0"/>
                <a:cs typeface="Arial" charset="0"/>
              </a:rPr>
              <a:t>/</a:t>
            </a:r>
          </a:p>
        </p:txBody>
      </p:sp>
      <p:sp>
        <p:nvSpPr>
          <p:cNvPr id="59410" name="Oval 17"/>
          <p:cNvSpPr>
            <a:spLocks noChangeArrowheads="1"/>
          </p:cNvSpPr>
          <p:nvPr/>
        </p:nvSpPr>
        <p:spPr bwMode="black">
          <a:xfrm>
            <a:off x="1611313" y="4160838"/>
            <a:ext cx="1647825" cy="1646237"/>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116754" name="Oval 18"/>
          <p:cNvSpPr>
            <a:spLocks noChangeArrowheads="1"/>
          </p:cNvSpPr>
          <p:nvPr/>
        </p:nvSpPr>
        <p:spPr bwMode="gray">
          <a:xfrm>
            <a:off x="1655763" y="1398588"/>
            <a:ext cx="1439862" cy="1423987"/>
          </a:xfrm>
          <a:prstGeom prst="ellipse">
            <a:avLst/>
          </a:prstGeom>
          <a:gradFill rotWithShape="1">
            <a:gsLst>
              <a:gs pos="0">
                <a:schemeClr val="folHlink"/>
              </a:gs>
              <a:gs pos="100000">
                <a:schemeClr val="folHlink">
                  <a:gamma/>
                  <a:shade val="4627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59412" name="Picture 19" descr="cir_lighteffect0"/>
          <p:cNvPicPr>
            <a:picLocks noChangeAspect="1" noChangeArrowheads="1"/>
          </p:cNvPicPr>
          <p:nvPr/>
        </p:nvPicPr>
        <p:blipFill>
          <a:blip r:embed="rId2">
            <a:lum bright="18000" contrast="-12000"/>
          </a:blip>
          <a:srcRect/>
          <a:stretch>
            <a:fillRect/>
          </a:stretch>
        </p:blipFill>
        <p:spPr bwMode="gray">
          <a:xfrm>
            <a:off x="1614488" y="1333500"/>
            <a:ext cx="1511300" cy="1293813"/>
          </a:xfrm>
          <a:prstGeom prst="rect">
            <a:avLst/>
          </a:prstGeom>
          <a:noFill/>
          <a:ln w="9525">
            <a:noFill/>
            <a:miter lim="800000"/>
            <a:headEnd/>
            <a:tailEnd/>
          </a:ln>
        </p:spPr>
      </p:pic>
      <p:sp>
        <p:nvSpPr>
          <p:cNvPr id="116756" name="Rectangle 20"/>
          <p:cNvSpPr>
            <a:spLocks noChangeArrowheads="1"/>
          </p:cNvSpPr>
          <p:nvPr/>
        </p:nvSpPr>
        <p:spPr bwMode="white">
          <a:xfrm>
            <a:off x="1638300" y="1825625"/>
            <a:ext cx="1493838" cy="400050"/>
          </a:xfrm>
          <a:prstGeom prst="rect">
            <a:avLst/>
          </a:prstGeom>
          <a:noFill/>
          <a:ln w="9525" algn="ctr">
            <a:noFill/>
            <a:miter lim="800000"/>
            <a:headEnd/>
            <a:tailEnd/>
          </a:ln>
          <a:effectLst/>
        </p:spPr>
        <p:txBody>
          <a:bodyPr>
            <a:spAutoFit/>
          </a:bodyPr>
          <a:lstStyle/>
          <a:p>
            <a:pPr algn="ctr">
              <a:defRPr/>
            </a:pPr>
            <a:r>
              <a:rPr lang="en-US" altLang="zh-CN" sz="2000" b="1">
                <a:solidFill>
                  <a:srgbClr val="F8F8F8"/>
                </a:solidFill>
                <a:effectLst>
                  <a:outerShdw blurRad="38100" dist="38100" dir="2700000" algn="tl">
                    <a:srgbClr val="000000"/>
                  </a:outerShdw>
                </a:effectLst>
                <a:latin typeface="Arial" pitchFamily="34" charset="0"/>
                <a:cs typeface="Arial" pitchFamily="34" charset="0"/>
              </a:rPr>
              <a:t> +</a:t>
            </a:r>
            <a:endParaRPr lang="en-US" altLang="zh-CN" sz="2000">
              <a:latin typeface="Arial" pitchFamily="34" charset="0"/>
              <a:cs typeface="Arial" pitchFamily="34" charset="0"/>
            </a:endParaRPr>
          </a:p>
        </p:txBody>
      </p:sp>
      <p:sp>
        <p:nvSpPr>
          <p:cNvPr id="59414" name="Oval 21"/>
          <p:cNvSpPr>
            <a:spLocks noChangeArrowheads="1"/>
          </p:cNvSpPr>
          <p:nvPr/>
        </p:nvSpPr>
        <p:spPr bwMode="black">
          <a:xfrm>
            <a:off x="1552575" y="1295400"/>
            <a:ext cx="1649413" cy="1646238"/>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59415" name="Line 22"/>
          <p:cNvSpPr>
            <a:spLocks noChangeShapeType="1"/>
          </p:cNvSpPr>
          <p:nvPr/>
        </p:nvSpPr>
        <p:spPr bwMode="black">
          <a:xfrm>
            <a:off x="3076575" y="2500313"/>
            <a:ext cx="561975" cy="342900"/>
          </a:xfrm>
          <a:prstGeom prst="line">
            <a:avLst/>
          </a:prstGeom>
          <a:noFill/>
          <a:ln w="38100">
            <a:solidFill>
              <a:srgbClr val="EAEAEA"/>
            </a:solidFill>
            <a:round/>
            <a:headEnd/>
            <a:tailEnd/>
          </a:ln>
        </p:spPr>
        <p:txBody>
          <a:bodyPr/>
          <a:lstStyle/>
          <a:p>
            <a:endParaRPr lang="zh-CN" altLang="en-US"/>
          </a:p>
        </p:txBody>
      </p:sp>
      <p:sp>
        <p:nvSpPr>
          <p:cNvPr id="59416" name="Line 23"/>
          <p:cNvSpPr>
            <a:spLocks noChangeShapeType="1"/>
          </p:cNvSpPr>
          <p:nvPr/>
        </p:nvSpPr>
        <p:spPr bwMode="black">
          <a:xfrm>
            <a:off x="2990850" y="2644775"/>
            <a:ext cx="563563" cy="342900"/>
          </a:xfrm>
          <a:prstGeom prst="line">
            <a:avLst/>
          </a:prstGeom>
          <a:noFill/>
          <a:ln w="38100">
            <a:solidFill>
              <a:srgbClr val="EAEAEA"/>
            </a:solidFill>
            <a:round/>
            <a:headEnd/>
            <a:tailEnd/>
          </a:ln>
        </p:spPr>
        <p:txBody>
          <a:bodyPr/>
          <a:lstStyle/>
          <a:p>
            <a:endParaRPr lang="zh-CN" altLang="en-US"/>
          </a:p>
        </p:txBody>
      </p:sp>
      <p:sp>
        <p:nvSpPr>
          <p:cNvPr id="116760" name="Oval 24"/>
          <p:cNvSpPr>
            <a:spLocks noChangeArrowheads="1"/>
          </p:cNvSpPr>
          <p:nvPr/>
        </p:nvSpPr>
        <p:spPr bwMode="gray">
          <a:xfrm>
            <a:off x="6227763" y="1398588"/>
            <a:ext cx="1439862" cy="1423987"/>
          </a:xfrm>
          <a:prstGeom prst="ellipse">
            <a:avLst/>
          </a:prstGeom>
          <a:gradFill rotWithShape="1">
            <a:gsLst>
              <a:gs pos="0">
                <a:schemeClr val="accent1"/>
              </a:gs>
              <a:gs pos="100000">
                <a:schemeClr val="accent1">
                  <a:gamma/>
                  <a:shade val="3176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59418" name="Picture 25" descr="cir_lighteffect0"/>
          <p:cNvPicPr>
            <a:picLocks noChangeAspect="1" noChangeArrowheads="1"/>
          </p:cNvPicPr>
          <p:nvPr/>
        </p:nvPicPr>
        <p:blipFill>
          <a:blip r:embed="rId2">
            <a:lum bright="18000" contrast="-12000"/>
          </a:blip>
          <a:srcRect/>
          <a:stretch>
            <a:fillRect/>
          </a:stretch>
        </p:blipFill>
        <p:spPr bwMode="gray">
          <a:xfrm>
            <a:off x="6186488" y="1333500"/>
            <a:ext cx="1511300" cy="1293813"/>
          </a:xfrm>
          <a:prstGeom prst="rect">
            <a:avLst/>
          </a:prstGeom>
          <a:noFill/>
          <a:ln w="9525">
            <a:noFill/>
            <a:miter lim="800000"/>
            <a:headEnd/>
            <a:tailEnd/>
          </a:ln>
        </p:spPr>
      </p:pic>
      <p:sp>
        <p:nvSpPr>
          <p:cNvPr id="59419" name="Rectangle 26"/>
          <p:cNvSpPr>
            <a:spLocks noChangeArrowheads="1"/>
          </p:cNvSpPr>
          <p:nvPr/>
        </p:nvSpPr>
        <p:spPr bwMode="white">
          <a:xfrm>
            <a:off x="6210300" y="1814513"/>
            <a:ext cx="1493838" cy="400050"/>
          </a:xfrm>
          <a:prstGeom prst="rect">
            <a:avLst/>
          </a:prstGeom>
          <a:noFill/>
          <a:ln w="9525" algn="ctr">
            <a:noFill/>
            <a:miter lim="800000"/>
            <a:headEnd/>
            <a:tailEnd/>
          </a:ln>
        </p:spPr>
        <p:txBody>
          <a:bodyPr>
            <a:spAutoFit/>
          </a:bodyPr>
          <a:lstStyle/>
          <a:p>
            <a:pPr algn="ctr"/>
            <a:r>
              <a:rPr lang="en-US" altLang="zh-CN" sz="2000">
                <a:latin typeface="Arial" charset="0"/>
                <a:cs typeface="Arial" charset="0"/>
              </a:rPr>
              <a:t>-</a:t>
            </a:r>
          </a:p>
        </p:txBody>
      </p:sp>
      <p:sp>
        <p:nvSpPr>
          <p:cNvPr id="59420" name="Oval 27"/>
          <p:cNvSpPr>
            <a:spLocks noChangeArrowheads="1"/>
          </p:cNvSpPr>
          <p:nvPr/>
        </p:nvSpPr>
        <p:spPr bwMode="black">
          <a:xfrm>
            <a:off x="6091238" y="1295400"/>
            <a:ext cx="1681162" cy="1646238"/>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59421" name="Line 28"/>
          <p:cNvSpPr>
            <a:spLocks noChangeShapeType="1"/>
          </p:cNvSpPr>
          <p:nvPr/>
        </p:nvSpPr>
        <p:spPr bwMode="black">
          <a:xfrm>
            <a:off x="5840413" y="3962400"/>
            <a:ext cx="561975" cy="342900"/>
          </a:xfrm>
          <a:prstGeom prst="line">
            <a:avLst/>
          </a:prstGeom>
          <a:noFill/>
          <a:ln w="38100">
            <a:solidFill>
              <a:srgbClr val="EAEAEA"/>
            </a:solidFill>
            <a:round/>
            <a:headEnd/>
            <a:tailEnd/>
          </a:ln>
        </p:spPr>
        <p:txBody>
          <a:bodyPr/>
          <a:lstStyle/>
          <a:p>
            <a:endParaRPr lang="zh-CN" altLang="en-US"/>
          </a:p>
        </p:txBody>
      </p:sp>
      <p:sp>
        <p:nvSpPr>
          <p:cNvPr id="59422" name="Line 29"/>
          <p:cNvSpPr>
            <a:spLocks noChangeShapeType="1"/>
          </p:cNvSpPr>
          <p:nvPr/>
        </p:nvSpPr>
        <p:spPr bwMode="black">
          <a:xfrm>
            <a:off x="5754688" y="4106863"/>
            <a:ext cx="563562" cy="344487"/>
          </a:xfrm>
          <a:prstGeom prst="line">
            <a:avLst/>
          </a:prstGeom>
          <a:noFill/>
          <a:ln w="38100">
            <a:solidFill>
              <a:srgbClr val="EAEAEA"/>
            </a:solidFill>
            <a:round/>
            <a:headEnd/>
            <a:tailEnd/>
          </a:ln>
        </p:spPr>
        <p:txBody>
          <a:bodyPr/>
          <a:lstStyle/>
          <a:p>
            <a:endParaRPr lang="zh-CN" altLang="en-US"/>
          </a:p>
        </p:txBody>
      </p:sp>
      <p:sp>
        <p:nvSpPr>
          <p:cNvPr id="59423" name="Text Box 30"/>
          <p:cNvSpPr txBox="1">
            <a:spLocks noChangeArrowheads="1"/>
          </p:cNvSpPr>
          <p:nvPr/>
        </p:nvSpPr>
        <p:spPr bwMode="auto">
          <a:xfrm>
            <a:off x="3571875" y="1285875"/>
            <a:ext cx="1916113" cy="830263"/>
          </a:xfrm>
          <a:prstGeom prst="rect">
            <a:avLst/>
          </a:prstGeom>
          <a:noFill/>
          <a:ln w="9525">
            <a:noFill/>
            <a:miter lim="800000"/>
            <a:headEnd/>
            <a:tailEnd/>
          </a:ln>
        </p:spPr>
        <p:txBody>
          <a:bodyPr>
            <a:spAutoFit/>
          </a:bodyPr>
          <a:lstStyle/>
          <a:p>
            <a:pPr algn="ctr"/>
            <a:r>
              <a:rPr lang="en-US" altLang="zh-CN" sz="1600" b="1" dirty="0">
                <a:latin typeface="Arial" charset="0"/>
                <a:cs typeface="Arial" charset="0"/>
              </a:rPr>
              <a:t>1+2;</a:t>
            </a:r>
          </a:p>
          <a:p>
            <a:pPr algn="ctr"/>
            <a:r>
              <a:rPr lang="en-US" altLang="zh-CN" sz="1600" b="1" dirty="0" err="1">
                <a:latin typeface="Arial" charset="0"/>
                <a:cs typeface="Arial" charset="0"/>
              </a:rPr>
              <a:t>Int</a:t>
            </a:r>
            <a:r>
              <a:rPr lang="en-US" altLang="zh-CN" sz="1600" b="1" dirty="0">
                <a:latin typeface="Arial" charset="0"/>
                <a:cs typeface="Arial" charset="0"/>
              </a:rPr>
              <a:t> </a:t>
            </a:r>
            <a:r>
              <a:rPr lang="en-US" altLang="zh-CN" sz="1600" b="1" dirty="0" err="1">
                <a:latin typeface="Arial" charset="0"/>
                <a:cs typeface="Arial" charset="0"/>
              </a:rPr>
              <a:t>hj;hj</a:t>
            </a:r>
            <a:r>
              <a:rPr lang="en-US" altLang="zh-CN" sz="1600" b="1" dirty="0">
                <a:latin typeface="Arial" charset="0"/>
                <a:cs typeface="Arial" charset="0"/>
              </a:rPr>
              <a:t>=2;</a:t>
            </a:r>
          </a:p>
          <a:p>
            <a:pPr algn="ctr"/>
            <a:r>
              <a:rPr lang="en-US" altLang="zh-CN" sz="1600" b="1" dirty="0">
                <a:latin typeface="Arial" charset="0"/>
                <a:cs typeface="Arial" charset="0"/>
              </a:rPr>
              <a:t>hj+3;</a:t>
            </a:r>
            <a:endParaRPr lang="en-US" altLang="zh-CN" sz="1600" dirty="0">
              <a:latin typeface="Arial" charset="0"/>
              <a:cs typeface="Arial" charset="0"/>
            </a:endParaRPr>
          </a:p>
        </p:txBody>
      </p:sp>
      <p:sp>
        <p:nvSpPr>
          <p:cNvPr id="59424" name="Text Box 31"/>
          <p:cNvSpPr txBox="1">
            <a:spLocks noChangeArrowheads="1"/>
          </p:cNvSpPr>
          <p:nvPr/>
        </p:nvSpPr>
        <p:spPr bwMode="auto">
          <a:xfrm>
            <a:off x="1416050" y="3335338"/>
            <a:ext cx="1731963" cy="830262"/>
          </a:xfrm>
          <a:prstGeom prst="rect">
            <a:avLst/>
          </a:prstGeom>
          <a:noFill/>
          <a:ln w="9525">
            <a:noFill/>
            <a:miter lim="800000"/>
            <a:headEnd/>
            <a:tailEnd/>
          </a:ln>
        </p:spPr>
        <p:txBody>
          <a:bodyPr>
            <a:spAutoFit/>
          </a:bodyPr>
          <a:lstStyle/>
          <a:p>
            <a:pPr algn="ctr"/>
            <a:r>
              <a:rPr lang="en-US" altLang="zh-CN" sz="1600" b="1" dirty="0">
                <a:latin typeface="Arial" charset="0"/>
                <a:cs typeface="Arial" charset="0"/>
              </a:rPr>
              <a:t>8/4;</a:t>
            </a:r>
          </a:p>
          <a:p>
            <a:pPr algn="ctr"/>
            <a:r>
              <a:rPr lang="en-US" altLang="zh-CN" sz="1600" b="1" dirty="0" err="1">
                <a:latin typeface="Arial" charset="0"/>
                <a:cs typeface="Arial" charset="0"/>
              </a:rPr>
              <a:t>Int</a:t>
            </a:r>
            <a:r>
              <a:rPr lang="en-US" altLang="zh-CN" sz="1600" b="1" dirty="0">
                <a:latin typeface="Arial" charset="0"/>
                <a:cs typeface="Arial" charset="0"/>
              </a:rPr>
              <a:t> </a:t>
            </a:r>
            <a:r>
              <a:rPr lang="en-US" altLang="zh-CN" sz="1600" b="1" dirty="0" err="1">
                <a:latin typeface="Arial" charset="0"/>
                <a:cs typeface="Arial" charset="0"/>
              </a:rPr>
              <a:t>hj</a:t>
            </a:r>
            <a:r>
              <a:rPr lang="en-US" altLang="zh-CN" sz="1600" b="1" dirty="0">
                <a:latin typeface="Arial" charset="0"/>
                <a:cs typeface="Arial" charset="0"/>
              </a:rPr>
              <a:t>; </a:t>
            </a:r>
            <a:r>
              <a:rPr lang="en-US" altLang="zh-CN" sz="1600" b="1" dirty="0" err="1">
                <a:latin typeface="Arial" charset="0"/>
                <a:cs typeface="Arial" charset="0"/>
              </a:rPr>
              <a:t>hj</a:t>
            </a:r>
            <a:r>
              <a:rPr lang="en-US" altLang="zh-CN" sz="1600" b="1" dirty="0">
                <a:latin typeface="Arial" charset="0"/>
                <a:cs typeface="Arial" charset="0"/>
              </a:rPr>
              <a:t>=2;</a:t>
            </a:r>
          </a:p>
          <a:p>
            <a:pPr algn="ctr"/>
            <a:r>
              <a:rPr lang="en-US" altLang="zh-CN" sz="1600" b="1" dirty="0" err="1">
                <a:latin typeface="Arial" charset="0"/>
                <a:cs typeface="Arial" charset="0"/>
              </a:rPr>
              <a:t>hj</a:t>
            </a:r>
            <a:r>
              <a:rPr lang="en-US" altLang="zh-CN" sz="1600" b="1" dirty="0">
                <a:latin typeface="Arial" charset="0"/>
                <a:cs typeface="Arial" charset="0"/>
              </a:rPr>
              <a:t> /7;</a:t>
            </a:r>
            <a:endParaRPr lang="en-US" altLang="zh-CN" sz="1600" dirty="0">
              <a:latin typeface="Arial" charset="0"/>
              <a:cs typeface="Arial" charset="0"/>
            </a:endParaRPr>
          </a:p>
        </p:txBody>
      </p:sp>
      <p:sp>
        <p:nvSpPr>
          <p:cNvPr id="59425" name="Text Box 32"/>
          <p:cNvSpPr txBox="1">
            <a:spLocks noChangeArrowheads="1"/>
          </p:cNvSpPr>
          <p:nvPr/>
        </p:nvSpPr>
        <p:spPr bwMode="auto">
          <a:xfrm>
            <a:off x="6269038" y="3335338"/>
            <a:ext cx="1731962" cy="584200"/>
          </a:xfrm>
          <a:prstGeom prst="rect">
            <a:avLst/>
          </a:prstGeom>
          <a:noFill/>
          <a:ln w="9525">
            <a:noFill/>
            <a:miter lim="800000"/>
            <a:headEnd/>
            <a:tailEnd/>
          </a:ln>
        </p:spPr>
        <p:txBody>
          <a:bodyPr>
            <a:spAutoFit/>
          </a:bodyPr>
          <a:lstStyle/>
          <a:p>
            <a:pPr algn="ctr"/>
            <a:r>
              <a:rPr lang="en-US" altLang="zh-CN" sz="1600">
                <a:latin typeface="Arial" charset="0"/>
                <a:cs typeface="Arial" charset="0"/>
              </a:rPr>
              <a:t>7-5;int hj;</a:t>
            </a:r>
          </a:p>
          <a:p>
            <a:pPr algn="ctr"/>
            <a:r>
              <a:rPr lang="en-US" altLang="zh-CN" sz="1600">
                <a:latin typeface="Arial" charset="0"/>
                <a:cs typeface="Arial" charset="0"/>
              </a:rPr>
              <a:t>hj=3;9-hj;</a:t>
            </a:r>
          </a:p>
        </p:txBody>
      </p:sp>
      <p:sp>
        <p:nvSpPr>
          <p:cNvPr id="59426" name="Text Box 33"/>
          <p:cNvSpPr txBox="1">
            <a:spLocks noChangeArrowheads="1"/>
          </p:cNvSpPr>
          <p:nvPr/>
        </p:nvSpPr>
        <p:spPr bwMode="auto">
          <a:xfrm>
            <a:off x="3756025" y="5248275"/>
            <a:ext cx="1731963" cy="830263"/>
          </a:xfrm>
          <a:prstGeom prst="rect">
            <a:avLst/>
          </a:prstGeom>
          <a:noFill/>
          <a:ln w="9525">
            <a:noFill/>
            <a:miter lim="800000"/>
            <a:headEnd/>
            <a:tailEnd/>
          </a:ln>
        </p:spPr>
        <p:txBody>
          <a:bodyPr>
            <a:spAutoFit/>
          </a:bodyPr>
          <a:lstStyle/>
          <a:p>
            <a:pPr algn="ctr"/>
            <a:r>
              <a:rPr lang="en-US" altLang="zh-CN" sz="1600">
                <a:latin typeface="Arial" charset="0"/>
                <a:cs typeface="Arial" charset="0"/>
              </a:rPr>
              <a:t>5*5</a:t>
            </a:r>
          </a:p>
          <a:p>
            <a:pPr algn="ctr"/>
            <a:r>
              <a:rPr lang="en-US" altLang="zh-CN" sz="1600">
                <a:latin typeface="Arial" charset="0"/>
                <a:cs typeface="Arial" charset="0"/>
              </a:rPr>
              <a:t>Int hj;hj=3;</a:t>
            </a:r>
          </a:p>
          <a:p>
            <a:pPr algn="ctr"/>
            <a:r>
              <a:rPr lang="en-US" altLang="zh-CN" sz="1600">
                <a:latin typeface="Arial" charset="0"/>
                <a:cs typeface="Arial" charset="0"/>
              </a:rPr>
              <a:t>4*hj</a:t>
            </a:r>
          </a:p>
        </p:txBody>
      </p:sp>
      <p:sp>
        <p:nvSpPr>
          <p:cNvPr id="116770" name="Rectangle 34"/>
          <p:cNvSpPr>
            <a:spLocks noGrp="1" noChangeArrowheads="1"/>
          </p:cNvSpPr>
          <p:nvPr>
            <p:ph type="title" idx="4294967295"/>
          </p:nvPr>
        </p:nvSpPr>
        <p:spPr/>
        <p:txBody>
          <a:bodyPr/>
          <a:lstStyle/>
          <a:p>
            <a:pPr>
              <a:defRPr/>
            </a:pPr>
            <a:r>
              <a:rPr lang="en-US" altLang="zh-CN" smtClean="0">
                <a:ea typeface="宋体" pitchFamily="2" charset="-122"/>
              </a:rPr>
              <a:t>3.4</a:t>
            </a:r>
            <a:r>
              <a:rPr lang="zh-CN" altLang="en-US" smtClean="0">
                <a:ea typeface="宋体" pitchFamily="2" charset="-122"/>
              </a:rPr>
              <a:t>运算符与表达式</a:t>
            </a:r>
            <a:endParaRPr lang="en-US" altLang="zh-CN">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6770"/>
                                        </p:tgtEl>
                                        <p:attrNameLst>
                                          <p:attrName>style.visibility</p:attrName>
                                        </p:attrNameLst>
                                      </p:cBhvr>
                                      <p:to>
                                        <p:strVal val="visible"/>
                                      </p:to>
                                    </p:set>
                                    <p:animEffect transition="in" filter="fade">
                                      <p:cBhvr>
                                        <p:cTn id="7" dur="1000"/>
                                        <p:tgtEl>
                                          <p:spTgt spid="11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3.4.1</a:t>
            </a:r>
            <a:r>
              <a:rPr lang="zh-CN" altLang="en-US" sz="3600" smtClean="0">
                <a:ea typeface="宋体" pitchFamily="2" charset="-122"/>
              </a:rPr>
              <a:t>操作数、运算符和表达式</a:t>
            </a:r>
            <a:endParaRPr lang="en-US" altLang="zh-CN" sz="3600" smtClean="0">
              <a:ea typeface="宋体" pitchFamily="2" charset="-122"/>
            </a:endParaRPr>
          </a:p>
        </p:txBody>
      </p:sp>
      <p:sp>
        <p:nvSpPr>
          <p:cNvPr id="604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0" y="1071546"/>
            <a:ext cx="9144000" cy="5357850"/>
          </a:xfrm>
        </p:spPr>
        <p:style>
          <a:lnRef idx="0">
            <a:scrgbClr r="0" g="0" b="0"/>
          </a:lnRef>
          <a:fillRef idx="1003">
            <a:schemeClr val="dk2"/>
          </a:fillRef>
          <a:effectRef idx="0">
            <a:scrgbClr r="0" g="0" b="0"/>
          </a:effectRef>
          <a:fontRef idx="major"/>
        </p:style>
        <p:txBody>
          <a:bodyPr/>
          <a:lstStyle/>
          <a:p>
            <a:pPr>
              <a:defRPr/>
            </a:pPr>
            <a:r>
              <a:rPr lang="zh-CN" altLang="en-US" sz="2000" smtClean="0">
                <a:ea typeface="宋体" pitchFamily="2" charset="-122"/>
              </a:rPr>
              <a:t>参与运算的对象称作操作数（</a:t>
            </a:r>
            <a:r>
              <a:rPr lang="en-US" altLang="zh-CN" sz="2000" smtClean="0">
                <a:ea typeface="宋体" pitchFamily="2" charset="-122"/>
              </a:rPr>
              <a:t>operator</a:t>
            </a:r>
            <a:r>
              <a:rPr lang="zh-CN" altLang="en-US" sz="2000" smtClean="0">
                <a:ea typeface="宋体" pitchFamily="2" charset="-122"/>
              </a:rPr>
              <a:t>）。如</a:t>
            </a:r>
            <a:r>
              <a:rPr lang="en-US" altLang="zh-CN" sz="2000" smtClean="0">
                <a:ea typeface="宋体" pitchFamily="2" charset="-122"/>
              </a:rPr>
              <a:t>3+5</a:t>
            </a:r>
            <a:r>
              <a:rPr lang="zh-CN" altLang="en-US" sz="2000" smtClean="0">
                <a:ea typeface="宋体" pitchFamily="2" charset="-122"/>
              </a:rPr>
              <a:t>中的</a:t>
            </a:r>
            <a:r>
              <a:rPr lang="en-US" altLang="zh-CN" sz="2000" smtClean="0">
                <a:ea typeface="宋体" pitchFamily="2" charset="-122"/>
              </a:rPr>
              <a:t>3</a:t>
            </a:r>
            <a:r>
              <a:rPr lang="zh-CN" altLang="en-US" sz="2000" smtClean="0">
                <a:ea typeface="宋体" pitchFamily="2" charset="-122"/>
              </a:rPr>
              <a:t>和</a:t>
            </a:r>
            <a:r>
              <a:rPr lang="en-US" altLang="zh-CN" sz="2000" smtClean="0">
                <a:ea typeface="宋体" pitchFamily="2" charset="-122"/>
              </a:rPr>
              <a:t>5</a:t>
            </a:r>
            <a:r>
              <a:rPr lang="zh-CN" altLang="en-US" sz="2000" smtClean="0">
                <a:ea typeface="宋体" pitchFamily="2" charset="-122"/>
              </a:rPr>
              <a:t>，</a:t>
            </a:r>
            <a:r>
              <a:rPr lang="en-US" altLang="zh-CN" sz="2000" smtClean="0">
                <a:ea typeface="宋体" pitchFamily="2" charset="-122"/>
              </a:rPr>
              <a:t>i_x / 3</a:t>
            </a:r>
            <a:r>
              <a:rPr lang="zh-CN" altLang="en-US" sz="2000" smtClean="0">
                <a:ea typeface="宋体" pitchFamily="2" charset="-122"/>
              </a:rPr>
              <a:t>中的</a:t>
            </a:r>
            <a:r>
              <a:rPr lang="en-US" altLang="zh-CN" sz="2000" smtClean="0">
                <a:ea typeface="宋体" pitchFamily="2" charset="-122"/>
              </a:rPr>
              <a:t>i_x</a:t>
            </a:r>
            <a:r>
              <a:rPr lang="zh-CN" altLang="en-US" sz="2000" smtClean="0">
                <a:ea typeface="宋体" pitchFamily="2" charset="-122"/>
              </a:rPr>
              <a:t>和</a:t>
            </a:r>
            <a:r>
              <a:rPr lang="en-US" altLang="zh-CN" sz="2000" smtClean="0">
                <a:ea typeface="宋体" pitchFamily="2" charset="-122"/>
              </a:rPr>
              <a:t>3</a:t>
            </a:r>
            <a:r>
              <a:rPr lang="zh-CN" altLang="en-US" sz="2000" smtClean="0">
                <a:ea typeface="宋体" pitchFamily="2" charset="-122"/>
              </a:rPr>
              <a:t>，它们是参与具体运算的对象。同样地，</a:t>
            </a:r>
          </a:p>
          <a:p>
            <a:pPr>
              <a:defRPr/>
            </a:pPr>
            <a:r>
              <a:rPr lang="en-US" altLang="zh-CN" sz="2000" smtClean="0">
                <a:ea typeface="宋体" pitchFamily="2" charset="-122"/>
              </a:rPr>
              <a:t>(3+5)*i_x</a:t>
            </a:r>
          </a:p>
          <a:p>
            <a:pPr>
              <a:defRPr/>
            </a:pPr>
            <a:r>
              <a:rPr lang="zh-CN" altLang="en-US" sz="2000" smtClean="0">
                <a:ea typeface="宋体" pitchFamily="2" charset="-122"/>
              </a:rPr>
              <a:t>这个表达式中，对于运算符“*”，两边的操作数就分别是</a:t>
            </a:r>
            <a:r>
              <a:rPr lang="en-US" altLang="zh-CN" sz="2000" smtClean="0">
                <a:ea typeface="宋体" pitchFamily="2" charset="-122"/>
              </a:rPr>
              <a:t>(3+5)</a:t>
            </a:r>
            <a:r>
              <a:rPr lang="zh-CN" altLang="en-US" sz="2000" smtClean="0">
                <a:ea typeface="宋体" pitchFamily="2" charset="-122"/>
              </a:rPr>
              <a:t>和</a:t>
            </a:r>
            <a:r>
              <a:rPr lang="en-US" altLang="zh-CN" sz="2000" smtClean="0">
                <a:ea typeface="宋体" pitchFamily="2" charset="-122"/>
              </a:rPr>
              <a:t>i_x</a:t>
            </a:r>
            <a:r>
              <a:rPr lang="zh-CN" altLang="en-US" sz="2000" smtClean="0">
                <a:ea typeface="宋体" pitchFamily="2" charset="-122"/>
              </a:rPr>
              <a:t>。可见，操作数也可以是比较复杂的对象。</a:t>
            </a:r>
            <a:r>
              <a:rPr lang="en-US" altLang="zh-CN" sz="2000" smtClean="0">
                <a:ea typeface="宋体" pitchFamily="2" charset="-122"/>
              </a:rPr>
              <a:t>3+5</a:t>
            </a:r>
            <a:r>
              <a:rPr lang="zh-CN" altLang="en-US" sz="2000" smtClean="0">
                <a:ea typeface="宋体" pitchFamily="2" charset="-122"/>
              </a:rPr>
              <a:t>也可以看作是一个加法表达式。</a:t>
            </a:r>
          </a:p>
          <a:p>
            <a:pPr>
              <a:defRPr/>
            </a:pPr>
            <a:r>
              <a:rPr lang="zh-CN" altLang="en-US" sz="2000" smtClean="0">
                <a:ea typeface="宋体" pitchFamily="2" charset="-122"/>
              </a:rPr>
              <a:t>运算符是指定要执行某项操作的一个标志符号，它指明了对操作数所进行的运算。如“</a:t>
            </a:r>
            <a:r>
              <a:rPr lang="en-US" altLang="zh-CN" sz="2000" smtClean="0">
                <a:ea typeface="宋体" pitchFamily="2" charset="-122"/>
              </a:rPr>
              <a:t>+”</a:t>
            </a:r>
            <a:r>
              <a:rPr lang="zh-CN" altLang="en-US" sz="2000" smtClean="0">
                <a:ea typeface="宋体" pitchFamily="2" charset="-122"/>
              </a:rPr>
              <a:t>号，表示了一个相加运算；“</a:t>
            </a:r>
            <a:r>
              <a:rPr lang="en-US" altLang="zh-CN" sz="2000" smtClean="0">
                <a:ea typeface="宋体" pitchFamily="2" charset="-122"/>
              </a:rPr>
              <a:t>==”</a:t>
            </a:r>
            <a:r>
              <a:rPr lang="zh-CN" altLang="en-US" sz="2000" smtClean="0">
                <a:ea typeface="宋体" pitchFamily="2" charset="-122"/>
              </a:rPr>
              <a:t>号表示了一个关系判断是否“相等”的运算。</a:t>
            </a:r>
          </a:p>
          <a:p>
            <a:pPr>
              <a:defRPr/>
            </a:pPr>
            <a:r>
              <a:rPr lang="zh-CN" altLang="en-US" sz="2000" smtClean="0">
                <a:ea typeface="宋体" pitchFamily="2" charset="-122"/>
              </a:rPr>
              <a:t>表达式表示一个求值的规则。表达式是由变量、常量、运算符、函数和圆括号按一定的规则组合而成的。</a:t>
            </a:r>
            <a:r>
              <a:rPr lang="en-US" altLang="zh-CN" sz="2000" smtClean="0">
                <a:ea typeface="宋体" pitchFamily="2" charset="-122"/>
              </a:rPr>
              <a:t>C</a:t>
            </a:r>
            <a:r>
              <a:rPr lang="zh-CN" altLang="en-US" sz="2000" smtClean="0">
                <a:ea typeface="宋体" pitchFamily="2" charset="-122"/>
              </a:rPr>
              <a:t>语言的表达式可根据运算的不同而分为不同的表达式类型，如算术表达式、关系表达式、函数表达式等。一般来说，表达式有自己的书写规则：</a:t>
            </a:r>
          </a:p>
          <a:p>
            <a:pPr>
              <a:defRPr/>
            </a:pPr>
            <a:r>
              <a:rPr lang="zh-CN" altLang="en-US" sz="2000" smtClean="0">
                <a:ea typeface="宋体" pitchFamily="2" charset="-122"/>
              </a:rPr>
              <a:t>（</a:t>
            </a:r>
            <a:r>
              <a:rPr lang="en-US" altLang="zh-CN" sz="2000" smtClean="0">
                <a:ea typeface="宋体" pitchFamily="2" charset="-122"/>
              </a:rPr>
              <a:t>1</a:t>
            </a:r>
            <a:r>
              <a:rPr lang="zh-CN" altLang="en-US" sz="2000" smtClean="0">
                <a:ea typeface="宋体" pitchFamily="2" charset="-122"/>
              </a:rPr>
              <a:t>）运算符不能相邻。例</a:t>
            </a:r>
            <a:r>
              <a:rPr lang="en-US" altLang="zh-CN" sz="2000" smtClean="0">
                <a:ea typeface="宋体" pitchFamily="2" charset="-122"/>
              </a:rPr>
              <a:t>a+-b</a:t>
            </a:r>
            <a:r>
              <a:rPr lang="zh-CN" altLang="en-US" sz="2000" smtClean="0">
                <a:ea typeface="宋体" pitchFamily="2" charset="-122"/>
              </a:rPr>
              <a:t>是错误的。</a:t>
            </a:r>
          </a:p>
          <a:p>
            <a:pPr>
              <a:defRPr/>
            </a:pPr>
            <a:r>
              <a:rPr lang="zh-CN" altLang="en-US" sz="2000" smtClean="0">
                <a:ea typeface="宋体" pitchFamily="2" charset="-122"/>
              </a:rPr>
              <a:t>（</a:t>
            </a:r>
            <a:r>
              <a:rPr lang="en-US" altLang="zh-CN" sz="2000" smtClean="0">
                <a:ea typeface="宋体" pitchFamily="2" charset="-122"/>
              </a:rPr>
              <a:t>2</a:t>
            </a:r>
            <a:r>
              <a:rPr lang="zh-CN" altLang="en-US" sz="2000" smtClean="0">
                <a:ea typeface="宋体" pitchFamily="2" charset="-122"/>
              </a:rPr>
              <a:t>）乘号不能省略。例</a:t>
            </a:r>
            <a:r>
              <a:rPr lang="en-US" altLang="zh-CN" sz="2000" smtClean="0">
                <a:ea typeface="宋体" pitchFamily="2" charset="-122"/>
              </a:rPr>
              <a:t>x </a:t>
            </a:r>
            <a:r>
              <a:rPr lang="zh-CN" altLang="en-US" sz="2000" smtClean="0">
                <a:ea typeface="宋体" pitchFamily="2" charset="-122"/>
              </a:rPr>
              <a:t>乘以</a:t>
            </a:r>
            <a:r>
              <a:rPr lang="en-US" altLang="zh-CN" sz="2000" smtClean="0">
                <a:ea typeface="宋体" pitchFamily="2" charset="-122"/>
              </a:rPr>
              <a:t>y </a:t>
            </a:r>
            <a:r>
              <a:rPr lang="zh-CN" altLang="en-US" sz="2000" smtClean="0">
                <a:ea typeface="宋体" pitchFamily="2" charset="-122"/>
              </a:rPr>
              <a:t>应写成：</a:t>
            </a:r>
            <a:r>
              <a:rPr lang="en-US" altLang="zh-CN" sz="2000" smtClean="0">
                <a:ea typeface="宋体" pitchFamily="2" charset="-122"/>
              </a:rPr>
              <a:t>x*y</a:t>
            </a:r>
            <a:r>
              <a:rPr lang="zh-CN" altLang="en-US" sz="2000" smtClean="0">
                <a:ea typeface="宋体" pitchFamily="2" charset="-122"/>
              </a:rPr>
              <a:t>，不能写成</a:t>
            </a:r>
            <a:r>
              <a:rPr lang="en-US" altLang="zh-CN" sz="2000" smtClean="0">
                <a:ea typeface="宋体" pitchFamily="2" charset="-122"/>
              </a:rPr>
              <a:t>xy</a:t>
            </a:r>
            <a:r>
              <a:rPr lang="zh-CN" altLang="en-US" sz="2000" smtClean="0">
                <a:ea typeface="宋体" pitchFamily="2" charset="-122"/>
              </a:rPr>
              <a:t>。</a:t>
            </a:r>
          </a:p>
          <a:p>
            <a:pPr>
              <a:defRPr/>
            </a:pPr>
            <a:r>
              <a:rPr lang="zh-CN" altLang="en-US" sz="2000" smtClean="0">
                <a:ea typeface="宋体" pitchFamily="2" charset="-122"/>
              </a:rPr>
              <a:t>（</a:t>
            </a:r>
            <a:r>
              <a:rPr lang="en-US" altLang="zh-CN" sz="2000" smtClean="0">
                <a:ea typeface="宋体" pitchFamily="2" charset="-122"/>
              </a:rPr>
              <a:t>3</a:t>
            </a:r>
            <a:r>
              <a:rPr lang="zh-CN" altLang="en-US" sz="2000" smtClean="0">
                <a:ea typeface="宋体" pitchFamily="2" charset="-122"/>
              </a:rPr>
              <a:t>）可用多层括号表示运算次序，括号必须成对出现，均使用小括号。</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3.4.2</a:t>
            </a:r>
            <a:r>
              <a:rPr lang="zh-CN" altLang="en-US" smtClean="0">
                <a:ea typeface="宋体" pitchFamily="2" charset="-122"/>
              </a:rPr>
              <a:t>操作符分类</a:t>
            </a:r>
            <a:endParaRPr lang="en-US" altLang="zh-CN" dirty="0">
              <a:ea typeface="宋体" pitchFamily="2" charset="-122"/>
            </a:endParaRPr>
          </a:p>
        </p:txBody>
      </p:sp>
      <p:sp>
        <p:nvSpPr>
          <p:cNvPr id="61444" name="TextBox 3"/>
          <p:cNvSpPr txBox="1">
            <a:spLocks noChangeArrowheads="1"/>
          </p:cNvSpPr>
          <p:nvPr/>
        </p:nvSpPr>
        <p:spPr bwMode="auto">
          <a:xfrm>
            <a:off x="142844" y="1142984"/>
            <a:ext cx="8715436" cy="1421928"/>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eaLnBrk="0" hangingPunct="0">
              <a:lnSpc>
                <a:spcPct val="90000"/>
              </a:lnSpc>
              <a:defRPr/>
            </a:pPr>
            <a:r>
              <a:rPr lang="en-US" altLang="zh-CN" sz="2400"/>
              <a:t>C</a:t>
            </a:r>
            <a:r>
              <a:rPr lang="zh-CN" altLang="en-US" sz="2400"/>
              <a:t>语言的内部运算符很丰富，范围也很宽。运算符告诉编译器去执行特定算术或逻辑操作。</a:t>
            </a:r>
            <a:r>
              <a:rPr lang="en-US" altLang="zh-CN" sz="2400"/>
              <a:t>C</a:t>
            </a:r>
            <a:r>
              <a:rPr lang="zh-CN" altLang="en-US" sz="2400"/>
              <a:t>语言有三大运算符：算术、关系与逻辑、位操作。另外，</a:t>
            </a:r>
            <a:r>
              <a:rPr lang="en-US" altLang="zh-CN" sz="2400"/>
              <a:t>C</a:t>
            </a:r>
            <a:r>
              <a:rPr lang="zh-CN" altLang="en-US" sz="2400"/>
              <a:t>还有一些特殊的运算符，用于完成一些特殊的任务。</a:t>
            </a:r>
            <a:r>
              <a:rPr lang="en-US" altLang="zh-CN" sz="2400"/>
              <a:t>C</a:t>
            </a:r>
            <a:r>
              <a:rPr lang="zh-CN" altLang="en-US" sz="2400"/>
              <a:t>的运算符分类见所示</a:t>
            </a:r>
          </a:p>
        </p:txBody>
      </p:sp>
      <p:pic>
        <p:nvPicPr>
          <p:cNvPr id="75778" name="Picture 2"/>
          <p:cNvPicPr>
            <a:picLocks noChangeAspect="1" noChangeArrowheads="1"/>
          </p:cNvPicPr>
          <p:nvPr/>
        </p:nvPicPr>
        <p:blipFill>
          <a:blip r:embed="rId2"/>
          <a:srcRect/>
          <a:stretch>
            <a:fillRect/>
          </a:stretch>
        </p:blipFill>
        <p:spPr bwMode="auto">
          <a:xfrm>
            <a:off x="214313" y="3000375"/>
            <a:ext cx="8077200" cy="329565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3.4.3</a:t>
            </a:r>
            <a:r>
              <a:rPr lang="zh-CN" altLang="en-US" smtClean="0">
                <a:ea typeface="宋体" pitchFamily="2" charset="-122"/>
              </a:rPr>
              <a:t>算数表达式</a:t>
            </a:r>
            <a:endParaRPr lang="en-US" altLang="zh-CN" dirty="0">
              <a:ea typeface="宋体" pitchFamily="2" charset="-122"/>
            </a:endParaRPr>
          </a:p>
        </p:txBody>
      </p:sp>
      <p:sp>
        <p:nvSpPr>
          <p:cNvPr id="6" name="Rectangle 3"/>
          <p:cNvSpPr>
            <a:spLocks noGrp="1" noChangeArrowheads="1"/>
          </p:cNvSpPr>
          <p:nvPr>
            <p:ph type="body" sz="half" idx="1"/>
          </p:nvPr>
        </p:nvSpPr>
        <p:spPr>
          <a:xfrm>
            <a:off x="428625" y="1214438"/>
            <a:ext cx="8464550" cy="4911725"/>
          </a:xfrm>
        </p:spPr>
        <p:style>
          <a:lnRef idx="0">
            <a:scrgbClr r="0" g="0" b="0"/>
          </a:lnRef>
          <a:fillRef idx="1003">
            <a:schemeClr val="dk2"/>
          </a:fillRef>
          <a:effectRef idx="0">
            <a:scrgbClr r="0" g="0" b="0"/>
          </a:effectRef>
          <a:fontRef idx="major"/>
        </p:style>
        <p:txBody>
          <a:bodyPr/>
          <a:lstStyle/>
          <a:p>
            <a:pPr>
              <a:lnSpc>
                <a:spcPct val="90000"/>
              </a:lnSpc>
              <a:buFont typeface="Wingdings" pitchFamily="2" charset="2"/>
              <a:buNone/>
              <a:defRPr/>
            </a:pPr>
            <a:r>
              <a:rPr lang="zh-CN" altLang="en-US" sz="2000" dirty="0" smtClean="0">
                <a:ea typeface="宋体" pitchFamily="2" charset="-122"/>
              </a:rPr>
              <a:t>    算术运算符是用来进行基本的数学运算的，它的最终计算结果仍然是数值。算术运算符和数学中的算术运算有很多相似之处，如优先级、结合性等。也有同数学中的算术运算不同的地方，比如数学中计算</a:t>
            </a:r>
            <a:r>
              <a:rPr lang="en-US" altLang="zh-CN" sz="2000" dirty="0" smtClean="0">
                <a:ea typeface="宋体" pitchFamily="2" charset="-122"/>
              </a:rPr>
              <a:t>1.1/2</a:t>
            </a:r>
            <a:r>
              <a:rPr lang="zh-CN" altLang="en-US" sz="2000" dirty="0" smtClean="0">
                <a:ea typeface="宋体" pitchFamily="2" charset="-122"/>
              </a:rPr>
              <a:t>，不区分参与运算的对象是整数还是实数，最终的计算结果就是数学上真实的值；而</a:t>
            </a:r>
            <a:r>
              <a:rPr lang="en-US" altLang="zh-CN" sz="2000" dirty="0" smtClean="0">
                <a:ea typeface="宋体" pitchFamily="2" charset="-122"/>
              </a:rPr>
              <a:t>C</a:t>
            </a:r>
            <a:r>
              <a:rPr lang="zh-CN" altLang="en-US" sz="2000" dirty="0" smtClean="0">
                <a:ea typeface="宋体" pitchFamily="2" charset="-122"/>
              </a:rPr>
              <a:t>中，是要区分参与运算的对象的数据类型的</a:t>
            </a:r>
            <a:r>
              <a:rPr lang="en-US" altLang="zh-CN" sz="2000" dirty="0" smtClean="0">
                <a:ea typeface="宋体" pitchFamily="2" charset="-122"/>
              </a:rPr>
              <a:t>.</a:t>
            </a:r>
          </a:p>
          <a:p>
            <a:pPr>
              <a:lnSpc>
                <a:spcPct val="90000"/>
              </a:lnSpc>
              <a:buFontTx/>
              <a:buNone/>
              <a:defRPr/>
            </a:pPr>
            <a:r>
              <a:rPr lang="zh-CN" altLang="en-US" sz="2000" dirty="0" smtClean="0">
                <a:ea typeface="宋体" pitchFamily="2" charset="-122"/>
              </a:rPr>
              <a:t>算术运算符 </a:t>
            </a:r>
          </a:p>
          <a:p>
            <a:pPr>
              <a:lnSpc>
                <a:spcPct val="90000"/>
              </a:lnSpc>
              <a:buFontTx/>
              <a:buNone/>
              <a:defRPr/>
            </a:pPr>
            <a:r>
              <a:rPr lang="zh-CN" altLang="en-US" sz="2000" dirty="0" smtClean="0">
                <a:ea typeface="宋体" pitchFamily="2" charset="-122"/>
              </a:rPr>
              <a:t>	（</a:t>
            </a:r>
            <a:r>
              <a:rPr lang="en-US" altLang="zh-CN" sz="2000" dirty="0" smtClean="0">
                <a:ea typeface="宋体" pitchFamily="2" charset="-122"/>
              </a:rPr>
              <a:t>1</a:t>
            </a:r>
            <a:r>
              <a:rPr lang="zh-CN" altLang="en-US" sz="2000" dirty="0" smtClean="0">
                <a:ea typeface="宋体" pitchFamily="2" charset="-122"/>
              </a:rPr>
              <a:t>）</a:t>
            </a:r>
            <a:r>
              <a:rPr lang="en-US" altLang="zh-CN" sz="2000" dirty="0" smtClean="0">
                <a:ea typeface="宋体" pitchFamily="2" charset="-122"/>
              </a:rPr>
              <a:t>+ 	</a:t>
            </a:r>
            <a:r>
              <a:rPr lang="zh-CN" altLang="en-US" sz="2000" dirty="0" smtClean="0">
                <a:ea typeface="宋体" pitchFamily="2" charset="-122"/>
              </a:rPr>
              <a:t>加法运算符，或表示正值，如</a:t>
            </a:r>
            <a:r>
              <a:rPr lang="en-US" altLang="zh-CN" sz="2000" dirty="0" smtClean="0">
                <a:ea typeface="宋体" pitchFamily="2" charset="-122"/>
              </a:rPr>
              <a:t>3+2</a:t>
            </a:r>
            <a:r>
              <a:rPr lang="zh-CN" altLang="en-US" sz="2000" dirty="0" smtClean="0">
                <a:ea typeface="宋体" pitchFamily="2" charset="-122"/>
              </a:rPr>
              <a:t>，</a:t>
            </a:r>
            <a:r>
              <a:rPr lang="en-US" altLang="zh-CN" sz="2000" dirty="0" smtClean="0">
                <a:ea typeface="宋体" pitchFamily="2" charset="-122"/>
              </a:rPr>
              <a:t>+1</a:t>
            </a:r>
            <a:br>
              <a:rPr lang="en-US" altLang="zh-CN" sz="2000" dirty="0" smtClean="0">
                <a:ea typeface="宋体" pitchFamily="2" charset="-122"/>
              </a:rPr>
            </a:br>
            <a:r>
              <a:rPr lang="zh-CN" altLang="en-US" sz="2000" dirty="0" smtClean="0">
                <a:ea typeface="宋体" pitchFamily="2" charset="-122"/>
              </a:rPr>
              <a:t>（</a:t>
            </a:r>
            <a:r>
              <a:rPr lang="en-US" altLang="zh-CN" sz="2000" dirty="0" smtClean="0">
                <a:ea typeface="宋体" pitchFamily="2" charset="-122"/>
              </a:rPr>
              <a:t>2</a:t>
            </a:r>
            <a:r>
              <a:rPr lang="zh-CN" altLang="en-US" sz="2000" dirty="0" smtClean="0">
                <a:ea typeface="宋体" pitchFamily="2" charset="-122"/>
              </a:rPr>
              <a:t>）</a:t>
            </a:r>
            <a:r>
              <a:rPr lang="en-US" altLang="zh-CN" sz="2000" dirty="0" smtClean="0">
                <a:ea typeface="宋体" pitchFamily="2" charset="-122"/>
              </a:rPr>
              <a:t>- 	</a:t>
            </a:r>
            <a:r>
              <a:rPr lang="zh-CN" altLang="en-US" sz="2000" dirty="0" smtClean="0">
                <a:ea typeface="宋体" pitchFamily="2" charset="-122"/>
              </a:rPr>
              <a:t>减法运算符，或表示负值，如</a:t>
            </a:r>
            <a:r>
              <a:rPr lang="en-US" altLang="zh-CN" sz="2000" dirty="0" smtClean="0">
                <a:ea typeface="宋体" pitchFamily="2" charset="-122"/>
              </a:rPr>
              <a:t>3-2</a:t>
            </a:r>
            <a:r>
              <a:rPr lang="zh-CN" altLang="en-US" sz="2000" dirty="0" smtClean="0">
                <a:ea typeface="宋体" pitchFamily="2" charset="-122"/>
              </a:rPr>
              <a:t>，</a:t>
            </a:r>
            <a:r>
              <a:rPr lang="en-US" altLang="zh-CN" sz="2000" dirty="0" smtClean="0">
                <a:ea typeface="宋体" pitchFamily="2" charset="-122"/>
              </a:rPr>
              <a:t>-8</a:t>
            </a:r>
            <a:br>
              <a:rPr lang="en-US" altLang="zh-CN" sz="2000" dirty="0" smtClean="0">
                <a:ea typeface="宋体" pitchFamily="2" charset="-122"/>
              </a:rPr>
            </a:br>
            <a:r>
              <a:rPr lang="zh-CN" altLang="en-US" sz="2000" dirty="0" smtClean="0">
                <a:ea typeface="宋体" pitchFamily="2" charset="-122"/>
              </a:rPr>
              <a:t>（</a:t>
            </a:r>
            <a:r>
              <a:rPr lang="en-US" altLang="zh-CN" sz="2000" dirty="0" smtClean="0">
                <a:ea typeface="宋体" pitchFamily="2" charset="-122"/>
              </a:rPr>
              <a:t>3</a:t>
            </a:r>
            <a:r>
              <a:rPr lang="zh-CN" altLang="en-US" sz="2000" dirty="0" smtClean="0">
                <a:ea typeface="宋体" pitchFamily="2" charset="-122"/>
              </a:rPr>
              <a:t>）* 	乘法运算符，如</a:t>
            </a:r>
            <a:r>
              <a:rPr lang="en-US" altLang="zh-CN" sz="2000" dirty="0" smtClean="0">
                <a:ea typeface="宋体" pitchFamily="2" charset="-122"/>
              </a:rPr>
              <a:t>4*5</a:t>
            </a:r>
            <a:br>
              <a:rPr lang="en-US" altLang="zh-CN" sz="2000" dirty="0" smtClean="0">
                <a:ea typeface="宋体" pitchFamily="2" charset="-122"/>
              </a:rPr>
            </a:br>
            <a:r>
              <a:rPr lang="zh-CN" altLang="en-US" sz="2000" dirty="0" smtClean="0">
                <a:ea typeface="宋体" pitchFamily="2" charset="-122"/>
              </a:rPr>
              <a:t>（</a:t>
            </a:r>
            <a:r>
              <a:rPr lang="en-US" altLang="zh-CN" sz="2000" dirty="0" smtClean="0">
                <a:ea typeface="宋体" pitchFamily="2" charset="-122"/>
              </a:rPr>
              <a:t>4</a:t>
            </a:r>
            <a:r>
              <a:rPr lang="zh-CN" altLang="en-US" sz="2000" dirty="0" smtClean="0">
                <a:ea typeface="宋体" pitchFamily="2" charset="-122"/>
              </a:rPr>
              <a:t>）</a:t>
            </a:r>
            <a:r>
              <a:rPr lang="en-US" altLang="zh-CN" sz="2000" dirty="0" smtClean="0">
                <a:ea typeface="宋体" pitchFamily="2" charset="-122"/>
              </a:rPr>
              <a:t>/ 	</a:t>
            </a:r>
            <a:r>
              <a:rPr lang="zh-CN" altLang="en-US" sz="2000" dirty="0" smtClean="0">
                <a:ea typeface="宋体" pitchFamily="2" charset="-122"/>
              </a:rPr>
              <a:t>除法运算符，如</a:t>
            </a:r>
            <a:r>
              <a:rPr lang="en-US" altLang="zh-CN" sz="2000" dirty="0" smtClean="0">
                <a:ea typeface="宋体" pitchFamily="2" charset="-122"/>
              </a:rPr>
              <a:t>5/3</a:t>
            </a:r>
            <a:br>
              <a:rPr lang="en-US" altLang="zh-CN" sz="2000" dirty="0" smtClean="0">
                <a:ea typeface="宋体" pitchFamily="2" charset="-122"/>
              </a:rPr>
            </a:br>
            <a:r>
              <a:rPr lang="zh-CN" altLang="en-US" sz="2000" dirty="0" smtClean="0">
                <a:ea typeface="宋体" pitchFamily="2" charset="-122"/>
              </a:rPr>
              <a:t>（</a:t>
            </a:r>
            <a:r>
              <a:rPr lang="en-US" altLang="zh-CN" sz="2000" dirty="0" smtClean="0">
                <a:ea typeface="宋体" pitchFamily="2" charset="-122"/>
              </a:rPr>
              <a:t>5</a:t>
            </a:r>
            <a:r>
              <a:rPr lang="zh-CN" altLang="en-US" sz="2000" dirty="0" smtClean="0">
                <a:ea typeface="宋体" pitchFamily="2" charset="-122"/>
              </a:rPr>
              <a:t>）</a:t>
            </a:r>
            <a:r>
              <a:rPr lang="en-US" altLang="zh-CN" sz="2000" dirty="0" smtClean="0">
                <a:ea typeface="宋体" pitchFamily="2" charset="-122"/>
              </a:rPr>
              <a:t>%	</a:t>
            </a:r>
            <a:r>
              <a:rPr lang="zh-CN" altLang="en-US" sz="2000" dirty="0" smtClean="0">
                <a:ea typeface="宋体" pitchFamily="2" charset="-122"/>
              </a:rPr>
              <a:t>求余运算符，如</a:t>
            </a:r>
            <a:r>
              <a:rPr lang="en-US" altLang="zh-CN" sz="2000" dirty="0" smtClean="0">
                <a:ea typeface="宋体" pitchFamily="2" charset="-122"/>
              </a:rPr>
              <a:t>5%3</a:t>
            </a:r>
          </a:p>
          <a:p>
            <a:pPr>
              <a:lnSpc>
                <a:spcPct val="90000"/>
              </a:lnSpc>
              <a:buFontTx/>
              <a:buNone/>
              <a:defRPr/>
            </a:pPr>
            <a:r>
              <a:rPr lang="en-US" altLang="zh-CN" sz="2000" dirty="0" smtClean="0">
                <a:ea typeface="宋体" pitchFamily="2" charset="-122"/>
              </a:rPr>
              <a:t>C</a:t>
            </a:r>
            <a:r>
              <a:rPr lang="zh-CN" altLang="en-US" sz="2000" dirty="0" smtClean="0">
                <a:ea typeface="宋体" pitchFamily="2" charset="-122"/>
              </a:rPr>
              <a:t>语言规定：</a:t>
            </a:r>
          </a:p>
          <a:p>
            <a:pPr>
              <a:lnSpc>
                <a:spcPct val="90000"/>
              </a:lnSpc>
              <a:defRPr/>
            </a:pPr>
            <a:r>
              <a:rPr lang="zh-CN" altLang="en-US" sz="2000" dirty="0" smtClean="0">
                <a:ea typeface="宋体" pitchFamily="2" charset="-122"/>
              </a:rPr>
              <a:t>两个整数相除的结果整数，小数部分被舍去。</a:t>
            </a:r>
            <a:br>
              <a:rPr lang="zh-CN" altLang="en-US" sz="2000" dirty="0" smtClean="0">
                <a:ea typeface="宋体" pitchFamily="2" charset="-122"/>
              </a:rPr>
            </a:br>
            <a:r>
              <a:rPr lang="zh-CN" altLang="en-US" sz="2000" dirty="0" smtClean="0">
                <a:ea typeface="宋体" pitchFamily="2" charset="-122"/>
              </a:rPr>
              <a:t>例如：</a:t>
            </a:r>
            <a:r>
              <a:rPr lang="en-US" altLang="zh-CN" sz="2000" dirty="0" smtClean="0">
                <a:ea typeface="宋体" pitchFamily="2" charset="-122"/>
              </a:rPr>
              <a:t>7/3</a:t>
            </a:r>
            <a:r>
              <a:rPr lang="zh-CN" altLang="en-US" sz="2000" dirty="0" smtClean="0">
                <a:ea typeface="宋体" pitchFamily="2" charset="-122"/>
              </a:rPr>
              <a:t>的结果值是</a:t>
            </a:r>
            <a:r>
              <a:rPr lang="en-US" altLang="zh-CN" sz="2000" dirty="0" smtClean="0">
                <a:ea typeface="宋体" pitchFamily="2" charset="-122"/>
              </a:rPr>
              <a:t>2</a:t>
            </a:r>
            <a:r>
              <a:rPr lang="zh-CN" altLang="en-US" sz="2000" dirty="0" smtClean="0">
                <a:ea typeface="宋体" pitchFamily="2" charset="-122"/>
              </a:rPr>
              <a:t>不是</a:t>
            </a:r>
            <a:r>
              <a:rPr lang="en-US" altLang="zh-CN" sz="2000" dirty="0" smtClean="0">
                <a:ea typeface="宋体" pitchFamily="2" charset="-122"/>
              </a:rPr>
              <a:t>2.3333, </a:t>
            </a:r>
            <a:r>
              <a:rPr lang="zh-CN" altLang="en-US" sz="2000" dirty="0" smtClean="0">
                <a:ea typeface="宋体" pitchFamily="2" charset="-122"/>
              </a:rPr>
              <a:t>而</a:t>
            </a:r>
            <a:r>
              <a:rPr lang="en-US" altLang="zh-CN" sz="2000" dirty="0" smtClean="0">
                <a:ea typeface="宋体" pitchFamily="2" charset="-122"/>
              </a:rPr>
              <a:t>7.0/3</a:t>
            </a:r>
            <a:r>
              <a:rPr lang="zh-CN" altLang="en-US" sz="2000" dirty="0" smtClean="0">
                <a:ea typeface="宋体" pitchFamily="2" charset="-122"/>
              </a:rPr>
              <a:t>的结果是</a:t>
            </a:r>
            <a:r>
              <a:rPr lang="en-US" altLang="zh-CN" sz="2000" dirty="0" smtClean="0">
                <a:ea typeface="宋体" pitchFamily="2" charset="-122"/>
              </a:rPr>
              <a:t>2.3333</a:t>
            </a:r>
            <a:endParaRPr lang="zh-CN" altLang="en-US" sz="2000" dirty="0" smtClean="0">
              <a:ea typeface="宋体" pitchFamily="2" charset="-122"/>
            </a:endParaRPr>
          </a:p>
          <a:p>
            <a:pPr>
              <a:lnSpc>
                <a:spcPct val="90000"/>
              </a:lnSpc>
              <a:defRPr/>
            </a:pPr>
            <a:r>
              <a:rPr lang="en-US" altLang="zh-CN" sz="2000" dirty="0" smtClean="0">
                <a:ea typeface="宋体" pitchFamily="2" charset="-122"/>
              </a:rPr>
              <a:t>%</a:t>
            </a:r>
            <a:r>
              <a:rPr lang="zh-CN" altLang="en-US" sz="2000" dirty="0" smtClean="0">
                <a:ea typeface="宋体" pitchFamily="2" charset="-122"/>
              </a:rPr>
              <a:t>运算符只能用于整数相除求余，运算结果的符号与被除数相同。 </a:t>
            </a:r>
            <a:endParaRPr lang="en-US" altLang="zh-CN" sz="2000" dirty="0" smtClean="0">
              <a:ea typeface="宋体" pitchFamily="2" charset="-122"/>
            </a:endParaRPr>
          </a:p>
          <a:p>
            <a:pPr>
              <a:lnSpc>
                <a:spcPct val="90000"/>
              </a:lnSpc>
              <a:defRPr/>
            </a:pPr>
            <a:endParaRPr lang="zh-CN" altLang="en-US" sz="2400" b="1" dirty="0" smtClean="0">
              <a:ea typeface="宋体" pitchFamily="2" charset="-122"/>
            </a:endParaRPr>
          </a:p>
        </p:txBody>
      </p:sp>
    </p:spTree>
  </p:cSld>
  <p:clrMapOvr>
    <a:masterClrMapping/>
  </p:clrMapOvr>
  <p:timing>
    <p:tnLst>
      <p:par>
        <p:cTn id="1" dur="indefinite" restart="never" nodeType="tmRoot"/>
      </p:par>
    </p:tnLst>
    <p:bldLst>
      <p:bldP spid="10854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3.4.4</a:t>
            </a:r>
            <a:r>
              <a:rPr lang="zh-CN" altLang="en-US" smtClean="0">
                <a:ea typeface="宋体" pitchFamily="2" charset="-122"/>
              </a:rPr>
              <a:t>算数表达式</a:t>
            </a:r>
            <a:endParaRPr lang="en-US" altLang="zh-CN" dirty="0">
              <a:ea typeface="宋体" pitchFamily="2" charset="-122"/>
            </a:endParaRPr>
          </a:p>
        </p:txBody>
      </p:sp>
      <p:sp>
        <p:nvSpPr>
          <p:cNvPr id="8" name="Rectangle 5">
            <a:hlinkClick r:id="rId2"/>
          </p:cNvPr>
          <p:cNvSpPr>
            <a:spLocks noChangeArrowheads="1"/>
          </p:cNvSpPr>
          <p:nvPr/>
        </p:nvSpPr>
        <p:spPr bwMode="auto">
          <a:xfrm>
            <a:off x="684213" y="2708275"/>
            <a:ext cx="3529012" cy="2784475"/>
          </a:xfrm>
          <a:prstGeom prst="rect">
            <a:avLst/>
          </a:prstGeom>
          <a:ln w="25400" algn="ctr">
            <a:solidFill>
              <a:srgbClr val="000000"/>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defRPr/>
            </a:pPr>
            <a:r>
              <a:rPr lang="en-US" altLang="zh-CN" sz="2500" b="1" dirty="0">
                <a:solidFill>
                  <a:srgbClr val="000099"/>
                </a:solidFill>
              </a:rPr>
              <a:t>#include</a:t>
            </a:r>
            <a:r>
              <a:rPr lang="en-US" altLang="zh-CN" sz="2500" b="1" dirty="0">
                <a:solidFill>
                  <a:srgbClr val="000000"/>
                </a:solidFill>
              </a:rPr>
              <a:t> &lt;</a:t>
            </a:r>
            <a:r>
              <a:rPr lang="en-US" altLang="zh-CN" sz="2500" b="1" dirty="0" err="1">
                <a:solidFill>
                  <a:srgbClr val="000000"/>
                </a:solidFill>
              </a:rPr>
              <a:t>stdio.h</a:t>
            </a:r>
            <a:r>
              <a:rPr lang="en-US" altLang="zh-CN" sz="2500" b="1" dirty="0">
                <a:solidFill>
                  <a:srgbClr val="000000"/>
                </a:solidFill>
              </a:rPr>
              <a:t>&gt;</a:t>
            </a:r>
          </a:p>
          <a:p>
            <a:pPr>
              <a:defRPr/>
            </a:pPr>
            <a:r>
              <a:rPr lang="en-US" altLang="zh-CN" sz="2500" b="1" dirty="0">
                <a:solidFill>
                  <a:srgbClr val="CC0000"/>
                </a:solidFill>
              </a:rPr>
              <a:t>main</a:t>
            </a:r>
            <a:r>
              <a:rPr lang="en-US" altLang="zh-CN" sz="2500" b="1" dirty="0">
                <a:solidFill>
                  <a:srgbClr val="000000"/>
                </a:solidFill>
              </a:rPr>
              <a:t>()</a:t>
            </a:r>
          </a:p>
          <a:p>
            <a:pPr>
              <a:defRPr/>
            </a:pPr>
            <a:r>
              <a:rPr lang="en-US" altLang="zh-CN" sz="2500" b="1" dirty="0">
                <a:solidFill>
                  <a:srgbClr val="000000"/>
                </a:solidFill>
              </a:rPr>
              <a:t>{</a:t>
            </a:r>
          </a:p>
          <a:p>
            <a:pPr>
              <a:defRPr/>
            </a:pPr>
            <a:r>
              <a:rPr lang="en-US" altLang="zh-CN" sz="2500" b="1" dirty="0">
                <a:solidFill>
                  <a:srgbClr val="000000"/>
                </a:solidFill>
              </a:rPr>
              <a:t>  </a:t>
            </a:r>
            <a:r>
              <a:rPr lang="en-US" altLang="zh-CN" sz="2500" b="1" dirty="0">
                <a:solidFill>
                  <a:srgbClr val="000099"/>
                </a:solidFill>
              </a:rPr>
              <a:t>float</a:t>
            </a:r>
            <a:r>
              <a:rPr lang="en-US" altLang="zh-CN" sz="2500" b="1" dirty="0">
                <a:solidFill>
                  <a:srgbClr val="000000"/>
                </a:solidFill>
              </a:rPr>
              <a:t> div;</a:t>
            </a:r>
          </a:p>
          <a:p>
            <a:pPr>
              <a:defRPr/>
            </a:pPr>
            <a:r>
              <a:rPr lang="en-US" altLang="zh-CN" sz="2500" b="1" dirty="0">
                <a:solidFill>
                  <a:srgbClr val="000000"/>
                </a:solidFill>
              </a:rPr>
              <a:t>  div=1/2;</a:t>
            </a:r>
          </a:p>
          <a:p>
            <a:pPr>
              <a:defRPr/>
            </a:pPr>
            <a:r>
              <a:rPr lang="en-US" altLang="zh-CN" sz="2500" b="1" dirty="0">
                <a:solidFill>
                  <a:srgbClr val="000000"/>
                </a:solidFill>
              </a:rPr>
              <a:t>  </a:t>
            </a:r>
            <a:r>
              <a:rPr lang="en-US" altLang="zh-CN" sz="2500" b="1" dirty="0" err="1">
                <a:solidFill>
                  <a:srgbClr val="CC0000"/>
                </a:solidFill>
              </a:rPr>
              <a:t>printf</a:t>
            </a:r>
            <a:r>
              <a:rPr lang="en-US" altLang="zh-CN" sz="2500" b="1" dirty="0" smtClean="0">
                <a:solidFill>
                  <a:srgbClr val="000000"/>
                </a:solidFill>
              </a:rPr>
              <a:t>(</a:t>
            </a:r>
            <a:r>
              <a:rPr lang="en-US" altLang="zh-CN" sz="2500" b="1" dirty="0" smtClean="0">
                <a:solidFill>
                  <a:srgbClr val="000000"/>
                </a:solidFill>
                <a:latin typeface="Arial" charset="0"/>
              </a:rPr>
              <a:t>“</a:t>
            </a:r>
            <a:r>
              <a:rPr lang="en-US" altLang="zh-CN" sz="2500" b="1" dirty="0" smtClean="0">
                <a:solidFill>
                  <a:srgbClr val="000000"/>
                </a:solidFill>
              </a:rPr>
              <a:t>%f\</a:t>
            </a:r>
            <a:r>
              <a:rPr lang="en-US" altLang="zh-CN" sz="2500" b="1" dirty="0" err="1" smtClean="0">
                <a:solidFill>
                  <a:srgbClr val="000000"/>
                </a:solidFill>
              </a:rPr>
              <a:t>n</a:t>
            </a:r>
            <a:r>
              <a:rPr lang="en-US" altLang="zh-CN" sz="2500" b="1" dirty="0" err="1">
                <a:solidFill>
                  <a:srgbClr val="000000"/>
                </a:solidFill>
                <a:latin typeface="Arial" charset="0"/>
              </a:rPr>
              <a:t>”</a:t>
            </a:r>
            <a:r>
              <a:rPr lang="en-US" altLang="zh-CN" sz="2500" b="1" dirty="0" err="1">
                <a:solidFill>
                  <a:srgbClr val="000000"/>
                </a:solidFill>
              </a:rPr>
              <a:t>,div</a:t>
            </a:r>
            <a:r>
              <a:rPr lang="en-US" altLang="zh-CN" sz="2500" b="1" dirty="0">
                <a:solidFill>
                  <a:srgbClr val="000000"/>
                </a:solidFill>
              </a:rPr>
              <a:t>);</a:t>
            </a:r>
          </a:p>
          <a:p>
            <a:pPr>
              <a:defRPr/>
            </a:pPr>
            <a:r>
              <a:rPr lang="en-US" altLang="zh-CN" sz="2500" b="1" dirty="0">
                <a:solidFill>
                  <a:srgbClr val="000000"/>
                </a:solidFill>
              </a:rPr>
              <a:t>}</a:t>
            </a:r>
          </a:p>
        </p:txBody>
      </p:sp>
      <p:sp>
        <p:nvSpPr>
          <p:cNvPr id="63493" name="Rectangle 6"/>
          <p:cNvSpPr>
            <a:spLocks noChangeArrowheads="1"/>
          </p:cNvSpPr>
          <p:nvPr/>
        </p:nvSpPr>
        <p:spPr bwMode="auto">
          <a:xfrm>
            <a:off x="827088" y="1125538"/>
            <a:ext cx="7777162" cy="1441450"/>
          </a:xfrm>
          <a:prstGeom prst="rect">
            <a:avLst/>
          </a:prstGeom>
          <a:ln w="25400" algn="ctr">
            <a:noFill/>
            <a:miter lim="800000"/>
            <a:headEnd/>
            <a:tailEnd/>
          </a:ln>
        </p:spPr>
        <p:style>
          <a:lnRef idx="0">
            <a:scrgbClr r="0" g="0" b="0"/>
          </a:lnRef>
          <a:fillRef idx="1002">
            <a:schemeClr val="dk2"/>
          </a:fillRef>
          <a:effectRef idx="0">
            <a:scrgbClr r="0" g="0" b="0"/>
          </a:effectRef>
          <a:fontRef idx="major"/>
        </p:style>
        <p:txBody>
          <a:bodyPr lIns="90000" tIns="46800" rIns="90000" bIns="46800">
            <a:spAutoFit/>
          </a:bodyPr>
          <a:lstStyle/>
          <a:p>
            <a:pPr>
              <a:spcAft>
                <a:spcPct val="50000"/>
              </a:spcAft>
              <a:defRPr/>
            </a:pPr>
            <a:r>
              <a:rPr lang="zh-CN" altLang="en-US" sz="2500" b="1"/>
              <a:t>当除号两边都是整型量时，叫做整除，运算结果只保留整数部分。</a:t>
            </a:r>
          </a:p>
          <a:p>
            <a:pPr>
              <a:spcAft>
                <a:spcPct val="50000"/>
              </a:spcAft>
              <a:defRPr/>
            </a:pPr>
            <a:r>
              <a:rPr lang="zh-CN" altLang="en-US" sz="2500" b="1"/>
              <a:t>当除号任何一边有实型量时，运算结果是实数</a:t>
            </a:r>
            <a:r>
              <a:rPr lang="zh-CN" altLang="en-US" sz="2500" b="1">
                <a:solidFill>
                  <a:srgbClr val="000000"/>
                </a:solidFill>
              </a:rPr>
              <a:t>。</a:t>
            </a:r>
          </a:p>
        </p:txBody>
      </p:sp>
      <p:sp>
        <p:nvSpPr>
          <p:cNvPr id="10" name="Rectangle 7">
            <a:hlinkClick r:id="rId2"/>
          </p:cNvPr>
          <p:cNvSpPr>
            <a:spLocks noChangeArrowheads="1"/>
          </p:cNvSpPr>
          <p:nvPr/>
        </p:nvSpPr>
        <p:spPr bwMode="auto">
          <a:xfrm>
            <a:off x="4932363" y="2708275"/>
            <a:ext cx="3529012" cy="2784475"/>
          </a:xfrm>
          <a:prstGeom prst="rect">
            <a:avLst/>
          </a:prstGeom>
          <a:ln w="25400" algn="ctr">
            <a:solidFill>
              <a:srgbClr val="000000"/>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defRPr/>
            </a:pPr>
            <a:r>
              <a:rPr lang="en-US" altLang="zh-CN" sz="2500" b="1">
                <a:solidFill>
                  <a:srgbClr val="000099"/>
                </a:solidFill>
              </a:rPr>
              <a:t>#include</a:t>
            </a:r>
            <a:r>
              <a:rPr lang="en-US" altLang="zh-CN" sz="2500" b="1">
                <a:solidFill>
                  <a:srgbClr val="000000"/>
                </a:solidFill>
              </a:rPr>
              <a:t> &lt;stdio.h&gt;</a:t>
            </a:r>
          </a:p>
          <a:p>
            <a:pPr>
              <a:defRPr/>
            </a:pPr>
            <a:r>
              <a:rPr lang="en-US" altLang="zh-CN" sz="2500" b="1">
                <a:solidFill>
                  <a:srgbClr val="CC0000"/>
                </a:solidFill>
              </a:rPr>
              <a:t>main</a:t>
            </a:r>
            <a:r>
              <a:rPr lang="en-US" altLang="zh-CN" sz="2500" b="1">
                <a:solidFill>
                  <a:srgbClr val="000000"/>
                </a:solidFill>
              </a:rPr>
              <a:t>()</a:t>
            </a:r>
          </a:p>
          <a:p>
            <a:pPr>
              <a:defRPr/>
            </a:pPr>
            <a:r>
              <a:rPr lang="en-US" altLang="zh-CN" sz="2500" b="1">
                <a:solidFill>
                  <a:srgbClr val="000000"/>
                </a:solidFill>
              </a:rPr>
              <a:t>{</a:t>
            </a:r>
          </a:p>
          <a:p>
            <a:pPr>
              <a:defRPr/>
            </a:pPr>
            <a:r>
              <a:rPr lang="en-US" altLang="zh-CN" sz="2500" b="1">
                <a:solidFill>
                  <a:srgbClr val="000000"/>
                </a:solidFill>
              </a:rPr>
              <a:t>  </a:t>
            </a:r>
            <a:r>
              <a:rPr lang="en-US" altLang="zh-CN" sz="2500" b="1">
                <a:solidFill>
                  <a:srgbClr val="000099"/>
                </a:solidFill>
              </a:rPr>
              <a:t>float</a:t>
            </a:r>
            <a:r>
              <a:rPr lang="en-US" altLang="zh-CN" sz="2500" b="1">
                <a:solidFill>
                  <a:srgbClr val="000000"/>
                </a:solidFill>
              </a:rPr>
              <a:t> div;</a:t>
            </a:r>
          </a:p>
          <a:p>
            <a:pPr>
              <a:defRPr/>
            </a:pPr>
            <a:r>
              <a:rPr lang="en-US" altLang="zh-CN" sz="2500" b="1">
                <a:solidFill>
                  <a:srgbClr val="000000"/>
                </a:solidFill>
              </a:rPr>
              <a:t>  div=1./2;</a:t>
            </a:r>
          </a:p>
          <a:p>
            <a:pPr>
              <a:defRPr/>
            </a:pPr>
            <a:r>
              <a:rPr lang="en-US" altLang="zh-CN" sz="2500" b="1">
                <a:solidFill>
                  <a:srgbClr val="000000"/>
                </a:solidFill>
              </a:rPr>
              <a:t>  </a:t>
            </a:r>
            <a:r>
              <a:rPr lang="en-US" altLang="zh-CN" sz="2500" b="1">
                <a:solidFill>
                  <a:srgbClr val="CC0000"/>
                </a:solidFill>
              </a:rPr>
              <a:t>printf</a:t>
            </a:r>
            <a:r>
              <a:rPr lang="en-US" altLang="zh-CN" sz="2500" b="1">
                <a:solidFill>
                  <a:srgbClr val="000000"/>
                </a:solidFill>
              </a:rPr>
              <a:t>(</a:t>
            </a:r>
            <a:r>
              <a:rPr lang="en-US" altLang="zh-CN" sz="2500" b="1">
                <a:solidFill>
                  <a:srgbClr val="000000"/>
                </a:solidFill>
                <a:latin typeface="Arial" charset="0"/>
              </a:rPr>
              <a:t>“</a:t>
            </a:r>
            <a:r>
              <a:rPr lang="en-US" altLang="zh-CN" sz="2500" b="1">
                <a:solidFill>
                  <a:srgbClr val="000000"/>
                </a:solidFill>
              </a:rPr>
              <a:t>%f\n</a:t>
            </a:r>
            <a:r>
              <a:rPr lang="en-US" altLang="zh-CN" sz="2500" b="1">
                <a:solidFill>
                  <a:srgbClr val="000000"/>
                </a:solidFill>
                <a:latin typeface="Arial" charset="0"/>
              </a:rPr>
              <a:t>”</a:t>
            </a:r>
            <a:r>
              <a:rPr lang="en-US" altLang="zh-CN" sz="2500" b="1">
                <a:solidFill>
                  <a:srgbClr val="000000"/>
                </a:solidFill>
              </a:rPr>
              <a:t>,div);</a:t>
            </a:r>
          </a:p>
          <a:p>
            <a:pPr>
              <a:defRPr/>
            </a:pPr>
            <a:r>
              <a:rPr lang="en-US" altLang="zh-CN" sz="2500" b="1">
                <a:solidFill>
                  <a:srgbClr val="000000"/>
                </a:solidFill>
              </a:rPr>
              <a:t>}</a:t>
            </a:r>
          </a:p>
        </p:txBody>
      </p:sp>
      <p:sp>
        <p:nvSpPr>
          <p:cNvPr id="11" name="Text Box 8"/>
          <p:cNvSpPr txBox="1">
            <a:spLocks noChangeArrowheads="1"/>
          </p:cNvSpPr>
          <p:nvPr/>
        </p:nvSpPr>
        <p:spPr bwMode="auto">
          <a:xfrm>
            <a:off x="684213" y="5805488"/>
            <a:ext cx="1743075" cy="860425"/>
          </a:xfrm>
          <a:prstGeom prst="rect">
            <a:avLst/>
          </a:prstGeom>
          <a:ln w="38100">
            <a:solidFill>
              <a:srgbClr val="FF0000"/>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spAutoFit/>
          </a:bodyPr>
          <a:lstStyle/>
          <a:p>
            <a:pPr eaLnBrk="0" hangingPunct="0">
              <a:defRPr/>
            </a:pPr>
            <a:r>
              <a:rPr kumimoji="1" lang="zh-CN" altLang="en-US" sz="2400" b="1">
                <a:solidFill>
                  <a:srgbClr val="FFFFFF"/>
                </a:solidFill>
                <a:ea typeface="隶书" pitchFamily="49" charset="-122"/>
              </a:rPr>
              <a:t>运行结果：</a:t>
            </a:r>
            <a:endParaRPr kumimoji="1" lang="zh-CN" altLang="en-US" sz="2400" b="1">
              <a:solidFill>
                <a:schemeClr val="bg1"/>
              </a:solidFill>
              <a:ea typeface="隶书" pitchFamily="49" charset="-122"/>
            </a:endParaRPr>
          </a:p>
          <a:p>
            <a:pPr eaLnBrk="0" hangingPunct="0">
              <a:defRPr/>
            </a:pPr>
            <a:r>
              <a:rPr kumimoji="1" lang="en-US" altLang="zh-CN" sz="2400" b="1">
                <a:solidFill>
                  <a:schemeClr val="bg1"/>
                </a:solidFill>
                <a:ea typeface="隶书" pitchFamily="49" charset="-122"/>
              </a:rPr>
              <a:t>0.000000</a:t>
            </a:r>
          </a:p>
        </p:txBody>
      </p:sp>
      <p:sp>
        <p:nvSpPr>
          <p:cNvPr id="12" name="Text Box 9"/>
          <p:cNvSpPr txBox="1">
            <a:spLocks noChangeArrowheads="1"/>
          </p:cNvSpPr>
          <p:nvPr/>
        </p:nvSpPr>
        <p:spPr bwMode="auto">
          <a:xfrm>
            <a:off x="4932363" y="5734050"/>
            <a:ext cx="1743075" cy="860425"/>
          </a:xfrm>
          <a:prstGeom prst="rect">
            <a:avLst/>
          </a:prstGeom>
          <a:ln w="38100">
            <a:solidFill>
              <a:srgbClr val="FF0000"/>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spAutoFit/>
          </a:bodyPr>
          <a:lstStyle/>
          <a:p>
            <a:pPr eaLnBrk="0" hangingPunct="0">
              <a:defRPr/>
            </a:pPr>
            <a:r>
              <a:rPr kumimoji="1" lang="zh-CN" altLang="en-US" sz="2400" b="1">
                <a:solidFill>
                  <a:srgbClr val="FFFFFF"/>
                </a:solidFill>
                <a:ea typeface="隶书" pitchFamily="49" charset="-122"/>
              </a:rPr>
              <a:t>运行结果：</a:t>
            </a:r>
            <a:endParaRPr kumimoji="1" lang="zh-CN" altLang="en-US" sz="2400" b="1">
              <a:solidFill>
                <a:schemeClr val="bg1"/>
              </a:solidFill>
              <a:ea typeface="隶书" pitchFamily="49" charset="-122"/>
            </a:endParaRPr>
          </a:p>
          <a:p>
            <a:pPr eaLnBrk="0" hangingPunct="0">
              <a:defRPr/>
            </a:pPr>
            <a:r>
              <a:rPr kumimoji="1" lang="en-US" altLang="zh-CN" sz="2400" b="1">
                <a:solidFill>
                  <a:schemeClr val="bg1"/>
                </a:solidFill>
                <a:ea typeface="隶书" pitchFamily="49" charset="-122"/>
              </a:rPr>
              <a:t>0.500000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ou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out)">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6"/>
          <p:cNvSpPr>
            <a:spLocks noGrp="1"/>
          </p:cNvSpPr>
          <p:nvPr>
            <p:ph type="ftr" sz="quarter" idx="12"/>
          </p:nvPr>
        </p:nvSpPr>
        <p:spPr>
          <a:xfrm flipH="1">
            <a:off x="7286625" y="6357938"/>
            <a:ext cx="1643063" cy="357187"/>
          </a:xfrm>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3.4.5</a:t>
            </a:r>
            <a:r>
              <a:rPr lang="zh-CN" altLang="en-US" smtClean="0">
                <a:ea typeface="宋体" pitchFamily="2" charset="-122"/>
              </a:rPr>
              <a:t>算数表达式</a:t>
            </a:r>
            <a:endParaRPr lang="en-US" altLang="zh-CN" dirty="0">
              <a:ea typeface="宋体" pitchFamily="2" charset="-122"/>
            </a:endParaRPr>
          </a:p>
        </p:txBody>
      </p:sp>
      <p:sp>
        <p:nvSpPr>
          <p:cNvPr id="64516" name="Rectangle 5">
            <a:hlinkClick r:id="rId2"/>
          </p:cNvPr>
          <p:cNvSpPr>
            <a:spLocks noChangeArrowheads="1"/>
          </p:cNvSpPr>
          <p:nvPr/>
        </p:nvSpPr>
        <p:spPr bwMode="auto">
          <a:xfrm>
            <a:off x="-14288" y="1039813"/>
            <a:ext cx="4729163" cy="3941762"/>
          </a:xfrm>
          <a:prstGeom prst="rect">
            <a:avLst/>
          </a:prstGeom>
          <a:ln w="25400" algn="ctr">
            <a:solidFill>
              <a:srgbClr val="000000"/>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defRPr/>
            </a:pPr>
            <a:r>
              <a:rPr lang="pt-BR" altLang="zh-CN" sz="2500" b="1">
                <a:solidFill>
                  <a:srgbClr val="000099"/>
                </a:solidFill>
              </a:rPr>
              <a:t>#include</a:t>
            </a:r>
            <a:r>
              <a:rPr lang="pt-BR" altLang="zh-CN" sz="2500" b="1">
                <a:solidFill>
                  <a:srgbClr val="000000"/>
                </a:solidFill>
              </a:rPr>
              <a:t> &lt;stdio.h&gt;</a:t>
            </a:r>
          </a:p>
          <a:p>
            <a:pPr>
              <a:defRPr/>
            </a:pPr>
            <a:r>
              <a:rPr lang="pt-BR" altLang="zh-CN" sz="2500" b="1">
                <a:solidFill>
                  <a:srgbClr val="CC0000"/>
                </a:solidFill>
              </a:rPr>
              <a:t>main</a:t>
            </a:r>
            <a:r>
              <a:rPr lang="pt-BR" altLang="zh-CN" sz="2500" b="1">
                <a:solidFill>
                  <a:srgbClr val="000000"/>
                </a:solidFill>
              </a:rPr>
              <a:t>()</a:t>
            </a:r>
          </a:p>
          <a:p>
            <a:pPr>
              <a:defRPr/>
            </a:pPr>
            <a:r>
              <a:rPr lang="pt-BR" altLang="zh-CN" sz="2500" b="1">
                <a:solidFill>
                  <a:srgbClr val="000000"/>
                </a:solidFill>
              </a:rPr>
              <a:t>{</a:t>
            </a:r>
          </a:p>
          <a:p>
            <a:pPr>
              <a:defRPr/>
            </a:pPr>
            <a:r>
              <a:rPr lang="pt-BR" altLang="zh-CN" sz="2500" b="1">
                <a:solidFill>
                  <a:srgbClr val="CC0000"/>
                </a:solidFill>
              </a:rPr>
              <a:t>   printf</a:t>
            </a:r>
            <a:r>
              <a:rPr lang="pt-BR" altLang="zh-CN" sz="2500" b="1">
                <a:solidFill>
                  <a:srgbClr val="000000"/>
                </a:solidFill>
              </a:rPr>
              <a:t>("%d\n", 3%5);</a:t>
            </a:r>
          </a:p>
          <a:p>
            <a:pPr>
              <a:defRPr/>
            </a:pPr>
            <a:r>
              <a:rPr lang="pt-BR" altLang="zh-CN" sz="2500" b="1">
                <a:solidFill>
                  <a:srgbClr val="000000"/>
                </a:solidFill>
              </a:rPr>
              <a:t>   </a:t>
            </a:r>
            <a:r>
              <a:rPr lang="pt-BR" altLang="zh-CN" sz="2500" b="1">
                <a:solidFill>
                  <a:srgbClr val="CC0000"/>
                </a:solidFill>
              </a:rPr>
              <a:t>printf</a:t>
            </a:r>
            <a:r>
              <a:rPr lang="pt-BR" altLang="zh-CN" sz="2500" b="1">
                <a:solidFill>
                  <a:srgbClr val="000000"/>
                </a:solidFill>
              </a:rPr>
              <a:t>("%d\n", 5%3);</a:t>
            </a:r>
          </a:p>
          <a:p>
            <a:pPr>
              <a:defRPr/>
            </a:pPr>
            <a:r>
              <a:rPr lang="pt-BR" altLang="zh-CN" sz="2500" b="1">
                <a:solidFill>
                  <a:srgbClr val="000000"/>
                </a:solidFill>
              </a:rPr>
              <a:t>   </a:t>
            </a:r>
            <a:r>
              <a:rPr lang="pt-BR" altLang="zh-CN" sz="2500" b="1">
                <a:solidFill>
                  <a:srgbClr val="CC0000"/>
                </a:solidFill>
              </a:rPr>
              <a:t>printf</a:t>
            </a:r>
            <a:r>
              <a:rPr lang="pt-BR" altLang="zh-CN" sz="2500" b="1">
                <a:solidFill>
                  <a:srgbClr val="000000"/>
                </a:solidFill>
              </a:rPr>
              <a:t>("%d\n", 3%-5);</a:t>
            </a:r>
          </a:p>
          <a:p>
            <a:pPr>
              <a:defRPr/>
            </a:pPr>
            <a:r>
              <a:rPr lang="pt-BR" altLang="zh-CN" sz="2500" b="1">
                <a:solidFill>
                  <a:srgbClr val="000000"/>
                </a:solidFill>
              </a:rPr>
              <a:t>   </a:t>
            </a:r>
            <a:r>
              <a:rPr lang="pt-BR" altLang="zh-CN" sz="2500" b="1">
                <a:solidFill>
                  <a:srgbClr val="CC0000"/>
                </a:solidFill>
              </a:rPr>
              <a:t>printf</a:t>
            </a:r>
            <a:r>
              <a:rPr lang="pt-BR" altLang="zh-CN" sz="2500" b="1">
                <a:solidFill>
                  <a:srgbClr val="000000"/>
                </a:solidFill>
              </a:rPr>
              <a:t>("%d\n", 5%-3);</a:t>
            </a:r>
          </a:p>
          <a:p>
            <a:pPr>
              <a:defRPr/>
            </a:pPr>
            <a:r>
              <a:rPr lang="pt-BR" altLang="zh-CN" sz="2500" b="1">
                <a:solidFill>
                  <a:srgbClr val="000000"/>
                </a:solidFill>
              </a:rPr>
              <a:t>   </a:t>
            </a:r>
            <a:r>
              <a:rPr lang="pt-BR" altLang="zh-CN" sz="2500" b="1">
                <a:solidFill>
                  <a:srgbClr val="CC0000"/>
                </a:solidFill>
              </a:rPr>
              <a:t>printf</a:t>
            </a:r>
            <a:r>
              <a:rPr lang="pt-BR" altLang="zh-CN" sz="2500" b="1">
                <a:solidFill>
                  <a:srgbClr val="000000"/>
                </a:solidFill>
              </a:rPr>
              <a:t>("%d\n", -3%5);</a:t>
            </a:r>
          </a:p>
          <a:p>
            <a:pPr>
              <a:defRPr/>
            </a:pPr>
            <a:r>
              <a:rPr lang="pt-BR" altLang="zh-CN" sz="2500" b="1">
                <a:solidFill>
                  <a:srgbClr val="000000"/>
                </a:solidFill>
              </a:rPr>
              <a:t>   </a:t>
            </a:r>
            <a:r>
              <a:rPr lang="pt-BR" altLang="zh-CN" sz="2500" b="1">
                <a:solidFill>
                  <a:srgbClr val="CC0000"/>
                </a:solidFill>
              </a:rPr>
              <a:t>printf</a:t>
            </a:r>
            <a:r>
              <a:rPr lang="pt-BR" altLang="zh-CN" sz="2500" b="1">
                <a:solidFill>
                  <a:srgbClr val="000000"/>
                </a:solidFill>
              </a:rPr>
              <a:t>("%d\n", -5%3);</a:t>
            </a:r>
          </a:p>
          <a:p>
            <a:pPr>
              <a:defRPr/>
            </a:pPr>
            <a:r>
              <a:rPr lang="pt-BR" altLang="zh-CN" sz="2500" b="1">
                <a:solidFill>
                  <a:srgbClr val="000000"/>
                </a:solidFill>
              </a:rPr>
              <a:t>}</a:t>
            </a:r>
            <a:endParaRPr lang="en-US" altLang="zh-CN" sz="2500" b="1">
              <a:solidFill>
                <a:srgbClr val="000000"/>
              </a:solidFill>
            </a:endParaRPr>
          </a:p>
        </p:txBody>
      </p:sp>
      <p:sp>
        <p:nvSpPr>
          <p:cNvPr id="9" name="Text Box 6"/>
          <p:cNvSpPr txBox="1">
            <a:spLocks noChangeArrowheads="1"/>
          </p:cNvSpPr>
          <p:nvPr/>
        </p:nvSpPr>
        <p:spPr bwMode="auto">
          <a:xfrm>
            <a:off x="4797425" y="2159000"/>
            <a:ext cx="2365375" cy="479425"/>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 3=  0*5  +3</a:t>
            </a:r>
          </a:p>
        </p:txBody>
      </p:sp>
      <p:grpSp>
        <p:nvGrpSpPr>
          <p:cNvPr id="2" name="Group 7"/>
          <p:cNvGrpSpPr>
            <a:grpSpLocks/>
          </p:cNvGrpSpPr>
          <p:nvPr/>
        </p:nvGrpSpPr>
        <p:grpSpPr bwMode="auto">
          <a:xfrm>
            <a:off x="7666038" y="2179638"/>
            <a:ext cx="649287" cy="4606925"/>
            <a:chOff x="2630" y="1413"/>
            <a:chExt cx="386" cy="1491"/>
          </a:xfrm>
        </p:grpSpPr>
        <p:sp>
          <p:nvSpPr>
            <p:cNvPr id="64526" name="Text Box 8"/>
            <p:cNvSpPr txBox="1">
              <a:spLocks noChangeArrowheads="1"/>
            </p:cNvSpPr>
            <p:nvPr/>
          </p:nvSpPr>
          <p:spPr bwMode="auto">
            <a:xfrm>
              <a:off x="2730" y="1413"/>
              <a:ext cx="227" cy="29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Bef>
                  <a:spcPct val="50000"/>
                </a:spcBef>
                <a:defRPr/>
              </a:pPr>
              <a:r>
                <a:rPr lang="en-US" altLang="zh-CN" sz="2500" b="1">
                  <a:solidFill>
                    <a:srgbClr val="FF3300"/>
                  </a:solidFill>
                </a:rPr>
                <a:t>3</a:t>
              </a:r>
            </a:p>
          </p:txBody>
        </p:sp>
        <p:sp>
          <p:nvSpPr>
            <p:cNvPr id="64527" name="Text Box 9"/>
            <p:cNvSpPr txBox="1">
              <a:spLocks noChangeArrowheads="1"/>
            </p:cNvSpPr>
            <p:nvPr/>
          </p:nvSpPr>
          <p:spPr bwMode="auto">
            <a:xfrm>
              <a:off x="2731" y="1661"/>
              <a:ext cx="228" cy="29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Bef>
                  <a:spcPct val="50000"/>
                </a:spcBef>
                <a:defRPr/>
              </a:pPr>
              <a:r>
                <a:rPr lang="en-US" altLang="zh-CN" sz="2500" b="1">
                  <a:solidFill>
                    <a:srgbClr val="FF3300"/>
                  </a:solidFill>
                </a:rPr>
                <a:t>2</a:t>
              </a:r>
            </a:p>
          </p:txBody>
        </p:sp>
        <p:sp>
          <p:nvSpPr>
            <p:cNvPr id="64528" name="Text Box 10"/>
            <p:cNvSpPr txBox="1">
              <a:spLocks noChangeArrowheads="1"/>
            </p:cNvSpPr>
            <p:nvPr/>
          </p:nvSpPr>
          <p:spPr bwMode="auto">
            <a:xfrm>
              <a:off x="2737" y="1904"/>
              <a:ext cx="228" cy="29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Bef>
                  <a:spcPct val="50000"/>
                </a:spcBef>
                <a:defRPr/>
              </a:pPr>
              <a:r>
                <a:rPr lang="en-US" altLang="zh-CN" sz="2500" b="1">
                  <a:solidFill>
                    <a:srgbClr val="FF3300"/>
                  </a:solidFill>
                </a:rPr>
                <a:t>3</a:t>
              </a:r>
            </a:p>
          </p:txBody>
        </p:sp>
        <p:sp>
          <p:nvSpPr>
            <p:cNvPr id="3" name="Text Box 11"/>
            <p:cNvSpPr txBox="1">
              <a:spLocks noChangeArrowheads="1"/>
            </p:cNvSpPr>
            <p:nvPr/>
          </p:nvSpPr>
          <p:spPr bwMode="auto">
            <a:xfrm>
              <a:off x="2743" y="2144"/>
              <a:ext cx="228" cy="29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Bef>
                  <a:spcPct val="50000"/>
                </a:spcBef>
                <a:defRPr/>
              </a:pPr>
              <a:r>
                <a:rPr lang="en-US" altLang="zh-CN" sz="2500" b="1">
                  <a:solidFill>
                    <a:srgbClr val="FF3300"/>
                  </a:solidFill>
                </a:rPr>
                <a:t>2</a:t>
              </a:r>
            </a:p>
          </p:txBody>
        </p:sp>
        <p:sp>
          <p:nvSpPr>
            <p:cNvPr id="64530" name="Text Box 12"/>
            <p:cNvSpPr txBox="1">
              <a:spLocks noChangeArrowheads="1"/>
            </p:cNvSpPr>
            <p:nvPr/>
          </p:nvSpPr>
          <p:spPr bwMode="auto">
            <a:xfrm>
              <a:off x="2630" y="2379"/>
              <a:ext cx="386" cy="29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Bef>
                  <a:spcPct val="50000"/>
                </a:spcBef>
                <a:defRPr/>
              </a:pPr>
              <a:r>
                <a:rPr lang="en-US" altLang="zh-CN" sz="2500" b="1">
                  <a:solidFill>
                    <a:srgbClr val="FF3300"/>
                  </a:solidFill>
                </a:rPr>
                <a:t>-3</a:t>
              </a:r>
            </a:p>
          </p:txBody>
        </p:sp>
        <p:sp>
          <p:nvSpPr>
            <p:cNvPr id="64531" name="Text Box 13"/>
            <p:cNvSpPr txBox="1">
              <a:spLocks noChangeArrowheads="1"/>
            </p:cNvSpPr>
            <p:nvPr/>
          </p:nvSpPr>
          <p:spPr bwMode="auto">
            <a:xfrm>
              <a:off x="2632" y="2606"/>
              <a:ext cx="355" cy="298"/>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Bef>
                  <a:spcPct val="50000"/>
                </a:spcBef>
                <a:defRPr/>
              </a:pPr>
              <a:r>
                <a:rPr lang="en-US" altLang="zh-CN" sz="2500" b="1">
                  <a:solidFill>
                    <a:srgbClr val="FF3300"/>
                  </a:solidFill>
                </a:rPr>
                <a:t>-2</a:t>
              </a:r>
            </a:p>
          </p:txBody>
        </p:sp>
      </p:grpSp>
      <p:sp>
        <p:nvSpPr>
          <p:cNvPr id="17" name="Text Box 14"/>
          <p:cNvSpPr txBox="1">
            <a:spLocks noChangeArrowheads="1"/>
          </p:cNvSpPr>
          <p:nvPr/>
        </p:nvSpPr>
        <p:spPr bwMode="auto">
          <a:xfrm>
            <a:off x="4789488" y="2554288"/>
            <a:ext cx="2517775" cy="479425"/>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 5=  1*3  +2</a:t>
            </a:r>
          </a:p>
        </p:txBody>
      </p:sp>
      <p:sp>
        <p:nvSpPr>
          <p:cNvPr id="18" name="Text Box 15"/>
          <p:cNvSpPr txBox="1">
            <a:spLocks noChangeArrowheads="1"/>
          </p:cNvSpPr>
          <p:nvPr/>
        </p:nvSpPr>
        <p:spPr bwMode="auto">
          <a:xfrm>
            <a:off x="4789488" y="2951163"/>
            <a:ext cx="2517775" cy="479425"/>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 3=  0*-5 +3</a:t>
            </a:r>
          </a:p>
        </p:txBody>
      </p:sp>
      <p:sp>
        <p:nvSpPr>
          <p:cNvPr id="19" name="Text Box 16"/>
          <p:cNvSpPr txBox="1">
            <a:spLocks noChangeArrowheads="1"/>
          </p:cNvSpPr>
          <p:nvPr/>
        </p:nvSpPr>
        <p:spPr bwMode="auto">
          <a:xfrm>
            <a:off x="4794250" y="3336925"/>
            <a:ext cx="2441575" cy="479425"/>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 5= -1*-3 +2</a:t>
            </a:r>
          </a:p>
        </p:txBody>
      </p:sp>
      <p:sp>
        <p:nvSpPr>
          <p:cNvPr id="20" name="Text Box 17"/>
          <p:cNvSpPr txBox="1">
            <a:spLocks noChangeArrowheads="1"/>
          </p:cNvSpPr>
          <p:nvPr/>
        </p:nvSpPr>
        <p:spPr bwMode="auto">
          <a:xfrm>
            <a:off x="4781550" y="3697288"/>
            <a:ext cx="2670175" cy="479425"/>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-3=  0*5  -3</a:t>
            </a:r>
          </a:p>
        </p:txBody>
      </p:sp>
      <p:sp>
        <p:nvSpPr>
          <p:cNvPr id="21" name="Text Box 18"/>
          <p:cNvSpPr txBox="1">
            <a:spLocks noChangeArrowheads="1"/>
          </p:cNvSpPr>
          <p:nvPr/>
        </p:nvSpPr>
        <p:spPr bwMode="auto">
          <a:xfrm>
            <a:off x="4781550" y="4052888"/>
            <a:ext cx="2670175" cy="479425"/>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500" b="1"/>
              <a:t>-5= -1*3  -2</a:t>
            </a:r>
          </a:p>
        </p:txBody>
      </p:sp>
      <p:sp>
        <p:nvSpPr>
          <p:cNvPr id="64524" name="Rectangle 19"/>
          <p:cNvSpPr>
            <a:spLocks noChangeArrowheads="1"/>
          </p:cNvSpPr>
          <p:nvPr/>
        </p:nvSpPr>
        <p:spPr bwMode="auto">
          <a:xfrm>
            <a:off x="571472" y="5214950"/>
            <a:ext cx="4286250" cy="479425"/>
          </a:xfrm>
          <a:prstGeom prst="rect">
            <a:avLst/>
          </a:prstGeom>
          <a:ln w="25400" algn="ctr">
            <a:solidFill>
              <a:srgbClr val="000000"/>
            </a:solid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algn="ctr">
              <a:defRPr/>
            </a:pPr>
            <a:r>
              <a:rPr lang="zh-CN" altLang="zh-CN" sz="2500" b="1"/>
              <a:t>%</a:t>
            </a:r>
            <a:r>
              <a:rPr lang="en-US" altLang="zh-CN" sz="2500" b="1"/>
              <a:t> </a:t>
            </a:r>
            <a:r>
              <a:rPr lang="zh-CN" altLang="zh-CN" sz="2500" b="1"/>
              <a:t>要求两侧均为整型数据</a:t>
            </a:r>
            <a:endParaRPr lang="zh-CN" altLang="en-US" sz="2500" b="1"/>
          </a:p>
        </p:txBody>
      </p:sp>
      <p:sp>
        <p:nvSpPr>
          <p:cNvPr id="64529" name="Rectangle 20"/>
          <p:cNvSpPr>
            <a:spLocks noChangeArrowheads="1"/>
          </p:cNvSpPr>
          <p:nvPr/>
        </p:nvSpPr>
        <p:spPr bwMode="auto">
          <a:xfrm>
            <a:off x="5502275" y="5270500"/>
            <a:ext cx="1381125" cy="479425"/>
          </a:xfrm>
          <a:prstGeom prst="rect">
            <a:avLst/>
          </a:prstGeom>
          <a:noFill/>
          <a:ln w="25400" algn="ctr">
            <a:noFill/>
            <a:miter lim="800000"/>
            <a:headEnd/>
            <a:tailEnd type="none" w="lg" len="lg"/>
          </a:ln>
        </p:spPr>
        <p:txBody>
          <a:bodyPr lIns="90000" tIns="46800" rIns="90000" bIns="46800" anchor="ctr">
            <a:spAutoFit/>
          </a:bodyPr>
          <a:lstStyle/>
          <a:p>
            <a:pPr algn="ctr"/>
            <a:r>
              <a:rPr lang="en-US" altLang="zh-CN" sz="2500" b="1"/>
              <a:t>5.5 %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9" grpId="0"/>
      <p:bldP spid="17" grpId="0"/>
      <p:bldP spid="18" grpId="0"/>
      <p:bldP spid="19" grpId="0"/>
      <p:bldP spid="20" grpId="0"/>
      <p:bldP spid="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3.4.6</a:t>
            </a:r>
            <a:r>
              <a:rPr lang="zh-CN" altLang="en-US" smtClean="0">
                <a:ea typeface="宋体" pitchFamily="2" charset="-122"/>
              </a:rPr>
              <a:t>算数表达式</a:t>
            </a:r>
            <a:endParaRPr lang="en-US" altLang="zh-CN" dirty="0">
              <a:ea typeface="宋体" pitchFamily="2" charset="-122"/>
            </a:endParaRPr>
          </a:p>
        </p:txBody>
      </p:sp>
      <p:sp>
        <p:nvSpPr>
          <p:cNvPr id="4" name="Rectangle 6"/>
          <p:cNvSpPr>
            <a:spLocks noChangeArrowheads="1"/>
          </p:cNvSpPr>
          <p:nvPr/>
        </p:nvSpPr>
        <p:spPr bwMode="auto">
          <a:xfrm>
            <a:off x="323850" y="1844675"/>
            <a:ext cx="4752975" cy="3927475"/>
          </a:xfrm>
          <a:prstGeom prst="rect">
            <a:avLst/>
          </a:prstGeom>
          <a:ln w="25400" algn="ctr">
            <a:solidFill>
              <a:srgbClr val="000000"/>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defRPr/>
            </a:pPr>
            <a:r>
              <a:rPr lang="pt-BR" altLang="zh-CN" sz="2500" b="1">
                <a:solidFill>
                  <a:srgbClr val="000099"/>
                </a:solidFill>
              </a:rPr>
              <a:t>#include </a:t>
            </a:r>
            <a:r>
              <a:rPr lang="pt-BR" altLang="zh-CN" sz="2500" b="1">
                <a:solidFill>
                  <a:srgbClr val="000000"/>
                </a:solidFill>
              </a:rPr>
              <a:t>&lt;stdio.h&gt;</a:t>
            </a:r>
          </a:p>
          <a:p>
            <a:pPr>
              <a:defRPr/>
            </a:pPr>
            <a:r>
              <a:rPr lang="pt-BR" altLang="zh-CN" sz="2500" b="1">
                <a:solidFill>
                  <a:srgbClr val="CC0000"/>
                </a:solidFill>
              </a:rPr>
              <a:t>main</a:t>
            </a:r>
            <a:r>
              <a:rPr lang="pt-BR" altLang="zh-CN" sz="2500" b="1">
                <a:solidFill>
                  <a:srgbClr val="000000"/>
                </a:solidFill>
              </a:rPr>
              <a:t>()</a:t>
            </a:r>
          </a:p>
          <a:p>
            <a:pPr>
              <a:defRPr/>
            </a:pPr>
            <a:r>
              <a:rPr lang="pt-BR" altLang="zh-CN" sz="2500" b="1">
                <a:solidFill>
                  <a:srgbClr val="000000"/>
                </a:solidFill>
              </a:rPr>
              <a:t>{</a:t>
            </a:r>
          </a:p>
          <a:p>
            <a:pPr>
              <a:defRPr/>
            </a:pPr>
            <a:r>
              <a:rPr lang="pt-BR" altLang="zh-CN" sz="2500" b="1">
                <a:solidFill>
                  <a:srgbClr val="000000"/>
                </a:solidFill>
              </a:rPr>
              <a:t>  </a:t>
            </a:r>
            <a:r>
              <a:rPr lang="pt-BR" altLang="zh-CN" sz="2500" b="1">
                <a:solidFill>
                  <a:srgbClr val="000099"/>
                </a:solidFill>
              </a:rPr>
              <a:t>int</a:t>
            </a:r>
            <a:r>
              <a:rPr lang="pt-BR" altLang="zh-CN" sz="2500" b="1">
                <a:solidFill>
                  <a:srgbClr val="000000"/>
                </a:solidFill>
              </a:rPr>
              <a:t> num,i,j;</a:t>
            </a:r>
          </a:p>
          <a:p>
            <a:pPr>
              <a:defRPr/>
            </a:pPr>
            <a:r>
              <a:rPr lang="pt-BR" altLang="zh-CN" sz="2500" b="1">
                <a:solidFill>
                  <a:srgbClr val="000000"/>
                </a:solidFill>
              </a:rPr>
              <a:t>  </a:t>
            </a:r>
            <a:r>
              <a:rPr lang="pt-BR" altLang="zh-CN" sz="2500" b="1">
                <a:solidFill>
                  <a:srgbClr val="CC0000"/>
                </a:solidFill>
              </a:rPr>
              <a:t>scanf</a:t>
            </a:r>
            <a:r>
              <a:rPr lang="pt-BR" altLang="zh-CN" sz="2500" b="1">
                <a:solidFill>
                  <a:srgbClr val="000000"/>
                </a:solidFill>
              </a:rPr>
              <a:t>(</a:t>
            </a:r>
            <a:r>
              <a:rPr lang="pt-BR" altLang="zh-CN" sz="2500" b="1">
                <a:solidFill>
                  <a:srgbClr val="000000"/>
                </a:solidFill>
                <a:latin typeface="Arial" charset="0"/>
              </a:rPr>
              <a:t>“</a:t>
            </a:r>
            <a:r>
              <a:rPr lang="pt-BR" altLang="zh-CN" sz="2500" b="1">
                <a:solidFill>
                  <a:srgbClr val="000000"/>
                </a:solidFill>
              </a:rPr>
              <a:t>%d</a:t>
            </a:r>
            <a:r>
              <a:rPr lang="pt-BR" altLang="zh-CN" sz="2500" b="1">
                <a:solidFill>
                  <a:srgbClr val="000000"/>
                </a:solidFill>
                <a:latin typeface="Arial" charset="0"/>
              </a:rPr>
              <a:t>”</a:t>
            </a:r>
            <a:r>
              <a:rPr lang="pt-BR" altLang="zh-CN" sz="2500" b="1">
                <a:solidFill>
                  <a:srgbClr val="000000"/>
                </a:solidFill>
              </a:rPr>
              <a:t>,&amp;num);</a:t>
            </a:r>
          </a:p>
          <a:p>
            <a:pPr>
              <a:defRPr/>
            </a:pPr>
            <a:r>
              <a:rPr lang="pt-BR" altLang="zh-CN" sz="2500" b="1">
                <a:solidFill>
                  <a:srgbClr val="000000"/>
                </a:solidFill>
              </a:rPr>
              <a:t>  i=num/10;</a:t>
            </a:r>
          </a:p>
          <a:p>
            <a:pPr>
              <a:defRPr/>
            </a:pPr>
            <a:r>
              <a:rPr lang="pt-BR" altLang="zh-CN" sz="2500" b="1">
                <a:solidFill>
                  <a:srgbClr val="000000"/>
                </a:solidFill>
              </a:rPr>
              <a:t>  j=num%10;</a:t>
            </a:r>
          </a:p>
          <a:p>
            <a:pPr>
              <a:defRPr/>
            </a:pPr>
            <a:r>
              <a:rPr lang="pt-BR" altLang="zh-CN" sz="2500" b="1">
                <a:solidFill>
                  <a:srgbClr val="000000"/>
                </a:solidFill>
              </a:rPr>
              <a:t>  num=10*j+i;</a:t>
            </a:r>
          </a:p>
          <a:p>
            <a:pPr>
              <a:defRPr/>
            </a:pPr>
            <a:r>
              <a:rPr lang="pt-BR" altLang="zh-CN" sz="2500" b="1">
                <a:solidFill>
                  <a:srgbClr val="000000"/>
                </a:solidFill>
              </a:rPr>
              <a:t>  </a:t>
            </a:r>
            <a:r>
              <a:rPr lang="pt-BR" altLang="zh-CN" sz="2500" b="1">
                <a:solidFill>
                  <a:srgbClr val="CC0000"/>
                </a:solidFill>
              </a:rPr>
              <a:t>printf</a:t>
            </a:r>
            <a:r>
              <a:rPr lang="pt-BR" altLang="zh-CN" sz="2500" b="1">
                <a:solidFill>
                  <a:srgbClr val="000000"/>
                </a:solidFill>
              </a:rPr>
              <a:t>(</a:t>
            </a:r>
            <a:r>
              <a:rPr lang="pt-BR" altLang="zh-CN" sz="2500" b="1">
                <a:solidFill>
                  <a:srgbClr val="000000"/>
                </a:solidFill>
                <a:latin typeface="Arial" charset="0"/>
              </a:rPr>
              <a:t>“</a:t>
            </a:r>
            <a:r>
              <a:rPr lang="pt-BR" altLang="zh-CN" sz="2500" b="1">
                <a:solidFill>
                  <a:srgbClr val="000000"/>
                </a:solidFill>
              </a:rPr>
              <a:t>%d</a:t>
            </a:r>
            <a:r>
              <a:rPr lang="pt-BR" altLang="zh-CN" sz="2500" b="1">
                <a:solidFill>
                  <a:srgbClr val="000000"/>
                </a:solidFill>
                <a:latin typeface="Arial" charset="0"/>
              </a:rPr>
              <a:t>”</a:t>
            </a:r>
            <a:r>
              <a:rPr lang="pt-BR" altLang="zh-CN" sz="2500" b="1">
                <a:solidFill>
                  <a:srgbClr val="000000"/>
                </a:solidFill>
              </a:rPr>
              <a:t>,num);</a:t>
            </a:r>
          </a:p>
          <a:p>
            <a:pPr>
              <a:defRPr/>
            </a:pPr>
            <a:r>
              <a:rPr lang="pt-BR" altLang="zh-CN" sz="2500" b="1">
                <a:solidFill>
                  <a:srgbClr val="000000"/>
                </a:solidFill>
              </a:rPr>
              <a:t>}</a:t>
            </a:r>
            <a:endParaRPr lang="en-US" altLang="zh-CN" sz="2500" b="1">
              <a:solidFill>
                <a:srgbClr val="000000"/>
              </a:solidFill>
            </a:endParaRPr>
          </a:p>
        </p:txBody>
      </p:sp>
      <p:sp>
        <p:nvSpPr>
          <p:cNvPr id="5" name="Text Box 7"/>
          <p:cNvSpPr txBox="1">
            <a:spLocks noChangeArrowheads="1"/>
          </p:cNvSpPr>
          <p:nvPr/>
        </p:nvSpPr>
        <p:spPr bwMode="auto">
          <a:xfrm>
            <a:off x="5292725" y="2852738"/>
            <a:ext cx="3240088" cy="1616075"/>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Bef>
                <a:spcPct val="50000"/>
              </a:spcBef>
              <a:defRPr/>
            </a:pPr>
            <a:r>
              <a:rPr lang="zh-CN" altLang="en-US" sz="2500" b="1"/>
              <a:t>此程序把输入的两位整数进行十位和个位的互换。例如：输入</a:t>
            </a:r>
            <a:r>
              <a:rPr lang="en-US" altLang="zh-CN" sz="2500" b="1"/>
              <a:t>25</a:t>
            </a:r>
            <a:r>
              <a:rPr lang="zh-CN" altLang="en-US" sz="2500" b="1"/>
              <a:t>，输出</a:t>
            </a:r>
            <a:r>
              <a:rPr lang="en-US" altLang="zh-CN" sz="2500" b="1"/>
              <a:t>52</a:t>
            </a:r>
            <a:r>
              <a:rPr lang="zh-CN" altLang="en-US" sz="2500" b="1"/>
              <a:t>。</a:t>
            </a:r>
          </a:p>
        </p:txBody>
      </p:sp>
      <p:sp>
        <p:nvSpPr>
          <p:cNvPr id="65546" name="TextBox 5"/>
          <p:cNvSpPr txBox="1">
            <a:spLocks noChangeArrowheads="1"/>
          </p:cNvSpPr>
          <p:nvPr/>
        </p:nvSpPr>
        <p:spPr bwMode="auto">
          <a:xfrm>
            <a:off x="571500" y="1214438"/>
            <a:ext cx="7000875" cy="369887"/>
          </a:xfrm>
          <a:prstGeom prst="rect">
            <a:avLst/>
          </a:prstGeom>
          <a:noFill/>
          <a:ln w="9525">
            <a:noFill/>
            <a:miter lim="800000"/>
            <a:headEnd/>
            <a:tailEnd/>
          </a:ln>
        </p:spPr>
        <p:txBody>
          <a:bodyPr>
            <a:spAutoFit/>
          </a:bodyPr>
          <a:lstStyle/>
          <a:p>
            <a:r>
              <a:rPr lang="zh-CN" altLang="en-US"/>
              <a:t>大家思考下，如何实现一个二位整数，实现个位，十位互换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3.4.7</a:t>
            </a:r>
            <a:r>
              <a:rPr lang="zh-CN" altLang="en-US" smtClean="0">
                <a:ea typeface="宋体" pitchFamily="2" charset="-122"/>
              </a:rPr>
              <a:t>自增自减运算符</a:t>
            </a:r>
            <a:endParaRPr lang="en-US" altLang="zh-CN" dirty="0">
              <a:ea typeface="宋体" pitchFamily="2" charset="-122"/>
            </a:endParaRPr>
          </a:p>
        </p:txBody>
      </p:sp>
      <p:sp>
        <p:nvSpPr>
          <p:cNvPr id="5" name="Rectangle 3"/>
          <p:cNvSpPr>
            <a:spLocks noGrp="1" noChangeArrowheads="1"/>
          </p:cNvSpPr>
          <p:nvPr>
            <p:ph type="body" idx="1"/>
          </p:nvPr>
        </p:nvSpPr>
        <p:spPr>
          <a:xfrm>
            <a:off x="357188" y="1071563"/>
            <a:ext cx="8358216" cy="3714759"/>
          </a:xfrm>
        </p:spPr>
        <p:style>
          <a:lnRef idx="0">
            <a:scrgbClr r="0" g="0" b="0"/>
          </a:lnRef>
          <a:fillRef idx="1003">
            <a:schemeClr val="dk2"/>
          </a:fillRef>
          <a:effectRef idx="0">
            <a:scrgbClr r="0" g="0" b="0"/>
          </a:effectRef>
          <a:fontRef idx="major"/>
        </p:style>
        <p:txBody>
          <a:bodyPr/>
          <a:lstStyle/>
          <a:p>
            <a:pPr>
              <a:lnSpc>
                <a:spcPct val="90000"/>
              </a:lnSpc>
              <a:buFontTx/>
              <a:buNone/>
              <a:defRPr/>
            </a:pPr>
            <a:r>
              <a:rPr lang="zh-CN" altLang="en-US" sz="2400" b="1" smtClean="0">
                <a:ea typeface="宋体" pitchFamily="2" charset="-122"/>
              </a:rPr>
              <a:t>自增、自减运算符</a:t>
            </a:r>
          </a:p>
          <a:p>
            <a:pPr>
              <a:lnSpc>
                <a:spcPct val="90000"/>
              </a:lnSpc>
              <a:buFontTx/>
              <a:buNone/>
              <a:defRPr/>
            </a:pPr>
            <a:r>
              <a:rPr lang="zh-CN" altLang="en-US" sz="2000" b="1" smtClean="0">
                <a:ea typeface="宋体" pitchFamily="2" charset="-122"/>
              </a:rPr>
              <a:t>	自增、自减运算符的作用是将变量的值增加</a:t>
            </a:r>
            <a:r>
              <a:rPr lang="en-US" altLang="zh-CN" sz="2000" b="1" smtClean="0">
                <a:ea typeface="宋体" pitchFamily="2" charset="-122"/>
              </a:rPr>
              <a:t>1</a:t>
            </a:r>
            <a:r>
              <a:rPr lang="zh-CN" altLang="en-US" sz="2000" b="1" smtClean="0">
                <a:ea typeface="宋体" pitchFamily="2" charset="-122"/>
              </a:rPr>
              <a:t>或者减少</a:t>
            </a:r>
            <a:r>
              <a:rPr lang="en-US" altLang="zh-CN" sz="2000" b="1" smtClean="0">
                <a:ea typeface="宋体" pitchFamily="2" charset="-122"/>
              </a:rPr>
              <a:t>1</a:t>
            </a:r>
            <a:r>
              <a:rPr lang="zh-CN" altLang="en-US" sz="2000" b="1" smtClean="0">
                <a:ea typeface="宋体" pitchFamily="2" charset="-122"/>
              </a:rPr>
              <a:t>。</a:t>
            </a:r>
          </a:p>
          <a:p>
            <a:pPr lvl="1">
              <a:lnSpc>
                <a:spcPct val="90000"/>
              </a:lnSpc>
              <a:defRPr/>
            </a:pPr>
            <a:r>
              <a:rPr lang="zh-CN" altLang="en-US" sz="2000" b="1" smtClean="0">
                <a:ea typeface="宋体" pitchFamily="2" charset="-122"/>
              </a:rPr>
              <a:t>自增运算符是＋＋</a:t>
            </a:r>
          </a:p>
          <a:p>
            <a:pPr lvl="1">
              <a:lnSpc>
                <a:spcPct val="90000"/>
              </a:lnSpc>
              <a:defRPr/>
            </a:pPr>
            <a:r>
              <a:rPr lang="zh-CN" altLang="en-US" sz="2000" b="1" smtClean="0">
                <a:ea typeface="宋体" pitchFamily="2" charset="-122"/>
              </a:rPr>
              <a:t>自减运算符是－－</a:t>
            </a:r>
          </a:p>
          <a:p>
            <a:pPr lvl="1">
              <a:lnSpc>
                <a:spcPct val="90000"/>
              </a:lnSpc>
              <a:defRPr/>
            </a:pPr>
            <a:r>
              <a:rPr lang="zh-CN" altLang="en-US" sz="2000" b="1" smtClean="0">
                <a:ea typeface="宋体" pitchFamily="2" charset="-122"/>
              </a:rPr>
              <a:t>只能对变量使用</a:t>
            </a:r>
            <a:r>
              <a:rPr lang="en-US" altLang="zh-CN" sz="2000" b="1" smtClean="0">
                <a:ea typeface="宋体" pitchFamily="2" charset="-122"/>
              </a:rPr>
              <a:t>,</a:t>
            </a:r>
            <a:r>
              <a:rPr lang="zh-CN" altLang="en-US" sz="2000" b="1" smtClean="0">
                <a:ea typeface="宋体" pitchFamily="2" charset="-122"/>
              </a:rPr>
              <a:t>不能用于常量和表达式</a:t>
            </a:r>
          </a:p>
          <a:p>
            <a:pPr lvl="1">
              <a:lnSpc>
                <a:spcPct val="90000"/>
              </a:lnSpc>
              <a:defRPr/>
            </a:pPr>
            <a:r>
              <a:rPr lang="zh-CN" altLang="en-US" sz="2000" b="1" smtClean="0">
                <a:ea typeface="宋体" pitchFamily="2" charset="-122"/>
              </a:rPr>
              <a:t>作前缀时是先运算、后引用</a:t>
            </a:r>
          </a:p>
          <a:p>
            <a:pPr lvl="1">
              <a:lnSpc>
                <a:spcPct val="90000"/>
              </a:lnSpc>
              <a:defRPr/>
            </a:pPr>
            <a:r>
              <a:rPr lang="zh-CN" altLang="en-US" sz="2000" b="1" smtClean="0">
                <a:ea typeface="宋体" pitchFamily="2" charset="-122"/>
              </a:rPr>
              <a:t>作后缀时是先引用、后运算</a:t>
            </a:r>
          </a:p>
          <a:p>
            <a:pPr lvl="3">
              <a:defRPr/>
            </a:pPr>
            <a:r>
              <a:rPr lang="zh-CN" altLang="zh-CN" sz="1800" smtClean="0">
                <a:latin typeface="隶书" pitchFamily="49" charset="-122"/>
                <a:ea typeface="隶书" pitchFamily="49" charset="-122"/>
              </a:rPr>
              <a:t>说明：</a:t>
            </a:r>
          </a:p>
          <a:p>
            <a:pPr lvl="4">
              <a:defRPr/>
            </a:pPr>
            <a:r>
              <a:rPr lang="zh-CN" altLang="zh-CN" sz="1800" smtClean="0">
                <a:latin typeface="隶书" pitchFamily="49" charset="-122"/>
                <a:ea typeface="隶书" pitchFamily="49" charset="-122"/>
              </a:rPr>
              <a:t>++ -- 不能用于常量和表达式,如5++，(</a:t>
            </a:r>
            <a:r>
              <a:rPr lang="en-US" altLang="zh-CN" sz="1800" smtClean="0">
                <a:latin typeface="隶书" pitchFamily="49" charset="-122"/>
                <a:ea typeface="隶书" pitchFamily="49" charset="-122"/>
              </a:rPr>
              <a:t>a+b)++</a:t>
            </a:r>
          </a:p>
          <a:p>
            <a:pPr lvl="4">
              <a:defRPr/>
            </a:pPr>
            <a:r>
              <a:rPr lang="en-US" altLang="zh-CN" sz="1800" smtClean="0">
                <a:latin typeface="隶书" pitchFamily="49" charset="-122"/>
                <a:ea typeface="隶书" pitchFamily="49" charset="-122"/>
              </a:rPr>
              <a:t>++ --</a:t>
            </a:r>
            <a:r>
              <a:rPr lang="zh-CN" altLang="zh-CN" sz="1800" smtClean="0">
                <a:latin typeface="隶书" pitchFamily="49" charset="-122"/>
                <a:ea typeface="隶书" pitchFamily="49" charset="-122"/>
              </a:rPr>
              <a:t>结合方向：  自右向左</a:t>
            </a:r>
          </a:p>
          <a:p>
            <a:pPr lvl="4">
              <a:defRPr/>
            </a:pPr>
            <a:r>
              <a:rPr lang="zh-CN" altLang="zh-CN" sz="1800" smtClean="0">
                <a:latin typeface="隶书" pitchFamily="49" charset="-122"/>
                <a:ea typeface="隶书" pitchFamily="49" charset="-122"/>
              </a:rPr>
              <a:t>优先级：- ++ -- ------&gt;* / % -----&gt;+ -</a:t>
            </a:r>
          </a:p>
          <a:p>
            <a:pPr lvl="4">
              <a:buFontTx/>
              <a:buNone/>
              <a:defRPr/>
            </a:pPr>
            <a:r>
              <a:rPr lang="zh-CN" altLang="zh-CN" sz="1800" smtClean="0">
                <a:latin typeface="隶书" pitchFamily="49" charset="-122"/>
                <a:ea typeface="隶书" pitchFamily="49" charset="-122"/>
              </a:rPr>
              <a:t>           (2)            (3)        (4)</a:t>
            </a:r>
          </a:p>
          <a:p>
            <a:pPr lvl="1">
              <a:lnSpc>
                <a:spcPct val="90000"/>
              </a:lnSpc>
              <a:defRPr/>
            </a:pPr>
            <a:endParaRPr lang="en-US" altLang="zh-CN" sz="2000" b="1" smtClean="0">
              <a:ea typeface="宋体" pitchFamily="2" charset="-122"/>
            </a:endParaRPr>
          </a:p>
        </p:txBody>
      </p:sp>
      <p:sp>
        <p:nvSpPr>
          <p:cNvPr id="6" name="Rectangle 5"/>
          <p:cNvSpPr>
            <a:spLocks noChangeArrowheads="1"/>
          </p:cNvSpPr>
          <p:nvPr/>
        </p:nvSpPr>
        <p:spPr bwMode="auto">
          <a:xfrm>
            <a:off x="684213" y="4652963"/>
            <a:ext cx="7632700" cy="1552575"/>
          </a:xfrm>
          <a:prstGeom prst="rect">
            <a:avLst/>
          </a:prstGeom>
          <a:noFill/>
          <a:ln w="25400" algn="ctr">
            <a:noFill/>
            <a:miter lim="800000"/>
            <a:headEnd/>
            <a:tailEnd/>
          </a:ln>
        </p:spPr>
        <p:txBody>
          <a:bodyPr lIns="90000" tIns="46800" rIns="90000" bIns="46800">
            <a:spAutoFit/>
          </a:bodyPr>
          <a:lstStyle/>
          <a:p>
            <a:pPr>
              <a:spcAft>
                <a:spcPct val="50000"/>
              </a:spcAft>
            </a:pPr>
            <a:r>
              <a:rPr lang="en-US" altLang="zh-CN" sz="2400" b="1">
                <a:solidFill>
                  <a:srgbClr val="0033CC"/>
                </a:solidFill>
              </a:rPr>
              <a:t>i=j=3;</a:t>
            </a:r>
          </a:p>
          <a:p>
            <a:pPr>
              <a:spcAft>
                <a:spcPct val="50000"/>
              </a:spcAft>
            </a:pPr>
            <a:r>
              <a:rPr lang="en-US" altLang="zh-CN" sz="2400" b="1">
                <a:solidFill>
                  <a:srgbClr val="0033CC"/>
                </a:solidFill>
              </a:rPr>
              <a:t>x=i++;</a:t>
            </a:r>
          </a:p>
          <a:p>
            <a:pPr>
              <a:spcAft>
                <a:spcPct val="50000"/>
              </a:spcAft>
            </a:pPr>
            <a:r>
              <a:rPr lang="en-US" altLang="zh-CN" sz="2400" b="1">
                <a:solidFill>
                  <a:srgbClr val="0033CC"/>
                </a:solidFill>
              </a:rPr>
              <a:t>y=++j;</a:t>
            </a:r>
          </a:p>
        </p:txBody>
      </p:sp>
      <p:sp>
        <p:nvSpPr>
          <p:cNvPr id="7" name="Text Box 6"/>
          <p:cNvSpPr txBox="1">
            <a:spLocks noChangeArrowheads="1"/>
          </p:cNvSpPr>
          <p:nvPr/>
        </p:nvSpPr>
        <p:spPr bwMode="auto">
          <a:xfrm>
            <a:off x="2122488" y="5222875"/>
            <a:ext cx="1152525" cy="457200"/>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i: 4</a:t>
            </a:r>
          </a:p>
        </p:txBody>
      </p:sp>
      <p:sp>
        <p:nvSpPr>
          <p:cNvPr id="8" name="Text Box 7"/>
          <p:cNvSpPr txBox="1">
            <a:spLocks noChangeArrowheads="1"/>
          </p:cNvSpPr>
          <p:nvPr/>
        </p:nvSpPr>
        <p:spPr bwMode="auto">
          <a:xfrm>
            <a:off x="2122488" y="5786438"/>
            <a:ext cx="1079500" cy="457200"/>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j: 4</a:t>
            </a:r>
          </a:p>
        </p:txBody>
      </p:sp>
      <p:sp>
        <p:nvSpPr>
          <p:cNvPr id="9" name="Rectangle 8"/>
          <p:cNvSpPr>
            <a:spLocks noChangeArrowheads="1"/>
          </p:cNvSpPr>
          <p:nvPr/>
        </p:nvSpPr>
        <p:spPr bwMode="auto">
          <a:xfrm>
            <a:off x="3295650" y="5210175"/>
            <a:ext cx="1131888" cy="457200"/>
          </a:xfrm>
          <a:prstGeom prst="rect">
            <a:avLst/>
          </a:prstGeom>
          <a:noFill/>
          <a:ln w="25400" algn="ctr">
            <a:noFill/>
            <a:miter lim="800000"/>
            <a:headEnd/>
            <a:tailEnd/>
          </a:ln>
        </p:spPr>
        <p:txBody>
          <a:bodyPr lIns="90000" tIns="46800" rIns="90000" bIns="46800">
            <a:spAutoFit/>
          </a:bodyPr>
          <a:lstStyle/>
          <a:p>
            <a:pPr algn="ctr">
              <a:spcBef>
                <a:spcPct val="50000"/>
              </a:spcBef>
            </a:pPr>
            <a:r>
              <a:rPr lang="en-US" altLang="zh-CN" sz="2400" b="1">
                <a:solidFill>
                  <a:srgbClr val="FF3300"/>
                </a:solidFill>
              </a:rPr>
              <a:t>x: 3</a:t>
            </a:r>
          </a:p>
        </p:txBody>
      </p:sp>
      <p:sp>
        <p:nvSpPr>
          <p:cNvPr id="10" name="Rectangle 9"/>
          <p:cNvSpPr>
            <a:spLocks noChangeArrowheads="1"/>
          </p:cNvSpPr>
          <p:nvPr/>
        </p:nvSpPr>
        <p:spPr bwMode="auto">
          <a:xfrm>
            <a:off x="3271838" y="5795963"/>
            <a:ext cx="1155700" cy="457200"/>
          </a:xfrm>
          <a:prstGeom prst="rect">
            <a:avLst/>
          </a:prstGeom>
          <a:noFill/>
          <a:ln w="25400" algn="ctr">
            <a:noFill/>
            <a:miter lim="800000"/>
            <a:headEnd/>
            <a:tailEnd/>
          </a:ln>
        </p:spPr>
        <p:txBody>
          <a:bodyPr lIns="90000" tIns="46800" rIns="90000" bIns="46800">
            <a:spAutoFit/>
          </a:bodyPr>
          <a:lstStyle/>
          <a:p>
            <a:pPr algn="ctr">
              <a:spcBef>
                <a:spcPct val="50000"/>
              </a:spcBef>
            </a:pPr>
            <a:r>
              <a:rPr lang="en-US" altLang="zh-CN" sz="2400" b="1">
                <a:solidFill>
                  <a:srgbClr val="FF3300"/>
                </a:solidFill>
              </a:rPr>
              <a:t>y: 4</a:t>
            </a:r>
          </a:p>
        </p:txBody>
      </p:sp>
      <p:sp>
        <p:nvSpPr>
          <p:cNvPr id="66572" name="Rectangle 10"/>
          <p:cNvSpPr>
            <a:spLocks noChangeArrowheads="1"/>
          </p:cNvSpPr>
          <p:nvPr/>
        </p:nvSpPr>
        <p:spPr bwMode="auto">
          <a:xfrm>
            <a:off x="4910138" y="4976813"/>
            <a:ext cx="3694112" cy="1203325"/>
          </a:xfrm>
          <a:prstGeom prst="rect">
            <a:avLst/>
          </a:prstGeom>
          <a:solidFill>
            <a:srgbClr val="FF0000"/>
          </a:solidFill>
          <a:ln w="25400" algn="ctr">
            <a:noFill/>
            <a:miter lim="800000"/>
            <a:headEnd/>
            <a:tailEnd type="none" w="lg" len="lg"/>
          </a:ln>
        </p:spPr>
        <p:txBody>
          <a:bodyPr lIns="90000" tIns="46800" rIns="90000" bIns="46800" anchor="ctr">
            <a:spAutoFit/>
          </a:bodyPr>
          <a:lstStyle/>
          <a:p>
            <a:r>
              <a:rPr kumimoji="1" lang="zh-CN" altLang="en-US" sz="2400" b="1">
                <a:solidFill>
                  <a:schemeClr val="bg1"/>
                </a:solidFill>
              </a:rPr>
              <a:t>建议：</a:t>
            </a:r>
            <a:r>
              <a:rPr kumimoji="1" lang="en-US" altLang="zh-CN" sz="2400" b="1">
                <a:solidFill>
                  <a:schemeClr val="bg1"/>
                </a:solidFill>
              </a:rPr>
              <a:t>++</a:t>
            </a:r>
            <a:r>
              <a:rPr kumimoji="1" lang="zh-CN" altLang="en-US" sz="2400" b="1">
                <a:solidFill>
                  <a:schemeClr val="bg1"/>
                </a:solidFill>
              </a:rPr>
              <a:t>和</a:t>
            </a:r>
            <a:r>
              <a:rPr kumimoji="1" lang="en-US" altLang="zh-CN" sz="2400" b="1">
                <a:solidFill>
                  <a:schemeClr val="bg1"/>
                </a:solidFill>
              </a:rPr>
              <a:t>--</a:t>
            </a:r>
            <a:r>
              <a:rPr kumimoji="1" lang="zh-CN" altLang="en-US" sz="2400" b="1">
                <a:solidFill>
                  <a:schemeClr val="bg1"/>
                </a:solidFill>
              </a:rPr>
              <a:t>语句如非特</a:t>
            </a:r>
          </a:p>
          <a:p>
            <a:r>
              <a:rPr kumimoji="1" lang="zh-CN" altLang="en-US" sz="2400" b="1">
                <a:solidFill>
                  <a:schemeClr val="bg1"/>
                </a:solidFill>
              </a:rPr>
              <a:t>殊需要，请单独一行使用</a:t>
            </a:r>
          </a:p>
          <a:p>
            <a:r>
              <a:rPr kumimoji="1" lang="zh-CN" altLang="en-US" sz="2400" b="1">
                <a:solidFill>
                  <a:schemeClr val="bg1"/>
                </a:solidFill>
              </a:rPr>
              <a:t>如</a:t>
            </a:r>
            <a:r>
              <a:rPr kumimoji="1" lang="en-US" altLang="zh-CN" sz="2400" b="1">
                <a:solidFill>
                  <a:schemeClr val="bg1"/>
                </a:solidFill>
              </a:rPr>
              <a:t>: x++;  --k;</a:t>
            </a:r>
            <a:r>
              <a:rPr kumimoji="1" lang="en-US" altLang="zh-CN" sz="2500" b="1">
                <a:solidFill>
                  <a:schemeClr val="bg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6" grpId="0"/>
      <p:bldP spid="7" grpId="0"/>
      <p:bldP spid="8" grpId="0"/>
      <p:bldP spid="9"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3.4.8</a:t>
            </a:r>
            <a:r>
              <a:rPr lang="zh-CN" altLang="en-US" smtClean="0">
                <a:ea typeface="宋体" pitchFamily="2" charset="-122"/>
              </a:rPr>
              <a:t>自增自减实践</a:t>
            </a:r>
            <a:endParaRPr lang="en-US" altLang="zh-CN" dirty="0">
              <a:ea typeface="宋体" pitchFamily="2" charset="-122"/>
            </a:endParaRPr>
          </a:p>
        </p:txBody>
      </p:sp>
      <p:sp>
        <p:nvSpPr>
          <p:cNvPr id="10" name="Text Box 4"/>
          <p:cNvSpPr txBox="1">
            <a:spLocks noChangeArrowheads="1"/>
          </p:cNvSpPr>
          <p:nvPr/>
        </p:nvSpPr>
        <p:spPr bwMode="auto">
          <a:xfrm>
            <a:off x="1295400" y="5410200"/>
            <a:ext cx="6978650" cy="739775"/>
          </a:xfrm>
          <a:prstGeom prst="rect">
            <a:avLst/>
          </a:prstGeom>
          <a:solidFill>
            <a:schemeClr val="bg1"/>
          </a:solidFill>
          <a:ln w="38100">
            <a:solidFill>
              <a:schemeClr val="folHlink"/>
            </a:solidFill>
            <a:miter lim="800000"/>
            <a:headEnd/>
            <a:tailEnd/>
          </a:ln>
        </p:spPr>
        <p:txBody>
          <a:bodyPr>
            <a:spAutoFit/>
          </a:bodyPr>
          <a:lstStyle/>
          <a:p>
            <a:pPr lvl="3" eaLnBrk="0" hangingPunct="0"/>
            <a:r>
              <a:rPr kumimoji="1" lang="zh-CN" altLang="zh-CN" sz="2000">
                <a:latin typeface="隶书" pitchFamily="49" charset="-122"/>
                <a:ea typeface="隶书" pitchFamily="49" charset="-122"/>
              </a:rPr>
              <a:t>例 -</a:t>
            </a:r>
            <a:r>
              <a:rPr kumimoji="1" lang="en-US" altLang="zh-CN" sz="2000">
                <a:latin typeface="隶书" pitchFamily="49" charset="-122"/>
                <a:ea typeface="隶书" pitchFamily="49" charset="-122"/>
              </a:rPr>
              <a:t>i++   </a:t>
            </a:r>
            <a:r>
              <a:rPr kumimoji="1" lang="en-US" altLang="zh-CN" sz="2000">
                <a:solidFill>
                  <a:srgbClr val="0000FF"/>
                </a:solidFill>
                <a:latin typeface="隶书" pitchFamily="49" charset="-122"/>
                <a:ea typeface="隶书" pitchFamily="49" charset="-122"/>
                <a:sym typeface="Wingdings" pitchFamily="2" charset="2"/>
              </a:rPr>
              <a:t>  -(i++)</a:t>
            </a:r>
            <a:endParaRPr kumimoji="1" lang="en-US" altLang="zh-CN" sz="2000">
              <a:latin typeface="隶书" pitchFamily="49" charset="-122"/>
              <a:ea typeface="隶书" pitchFamily="49" charset="-122"/>
              <a:sym typeface="Wingdings" pitchFamily="2" charset="2"/>
            </a:endParaRPr>
          </a:p>
          <a:p>
            <a:pPr lvl="3" eaLnBrk="0" hangingPunct="0"/>
            <a:r>
              <a:rPr kumimoji="1" lang="en-US" altLang="zh-CN" sz="2000">
                <a:latin typeface="隶书" pitchFamily="49" charset="-122"/>
                <a:ea typeface="隶书" pitchFamily="49" charset="-122"/>
                <a:sym typeface="Wingdings" pitchFamily="2" charset="2"/>
              </a:rPr>
              <a:t>   i=3;  printf(</a:t>
            </a:r>
            <a:r>
              <a:rPr kumimoji="1" lang="en-US" altLang="zh-CN" sz="2000">
                <a:latin typeface="Times New Roman" pitchFamily="18" charset="0"/>
                <a:ea typeface="隶书" pitchFamily="49" charset="-122"/>
                <a:sym typeface="Wingdings" pitchFamily="2" charset="2"/>
              </a:rPr>
              <a:t>“</a:t>
            </a:r>
            <a:r>
              <a:rPr kumimoji="1" lang="en-US" altLang="zh-CN" sz="2000">
                <a:latin typeface="隶书" pitchFamily="49" charset="-122"/>
                <a:ea typeface="隶书" pitchFamily="49" charset="-122"/>
                <a:sym typeface="Wingdings" pitchFamily="2" charset="2"/>
              </a:rPr>
              <a:t>%d</a:t>
            </a:r>
            <a:r>
              <a:rPr kumimoji="1" lang="en-US" altLang="zh-CN" sz="2000">
                <a:latin typeface="Times New Roman" pitchFamily="18" charset="0"/>
                <a:ea typeface="隶书" pitchFamily="49" charset="-122"/>
                <a:sym typeface="Wingdings" pitchFamily="2" charset="2"/>
              </a:rPr>
              <a:t>”</a:t>
            </a:r>
            <a:r>
              <a:rPr kumimoji="1" lang="en-US" altLang="zh-CN" sz="2000">
                <a:latin typeface="隶书" pitchFamily="49" charset="-122"/>
                <a:ea typeface="隶书" pitchFamily="49" charset="-122"/>
                <a:sym typeface="Wingdings" pitchFamily="2" charset="2"/>
              </a:rPr>
              <a:t>,-i++);   </a:t>
            </a:r>
            <a:r>
              <a:rPr kumimoji="1" lang="en-US" altLang="zh-CN" sz="2000">
                <a:solidFill>
                  <a:srgbClr val="0000FF"/>
                </a:solidFill>
                <a:latin typeface="隶书" pitchFamily="49" charset="-122"/>
                <a:ea typeface="隶书" pitchFamily="49" charset="-122"/>
                <a:sym typeface="Wingdings" pitchFamily="2" charset="2"/>
              </a:rPr>
              <a:t>//-3</a:t>
            </a:r>
            <a:r>
              <a:rPr kumimoji="1" lang="en-US" altLang="zh-CN" sz="2000">
                <a:latin typeface="隶书" pitchFamily="49" charset="-122"/>
                <a:ea typeface="隶书" pitchFamily="49" charset="-122"/>
                <a:sym typeface="Wingdings" pitchFamily="2" charset="2"/>
              </a:rPr>
              <a:t> </a:t>
            </a:r>
            <a:endParaRPr kumimoji="1" lang="en-US" altLang="zh-CN" sz="2000">
              <a:latin typeface="Times New Roman" pitchFamily="18" charset="0"/>
            </a:endParaRPr>
          </a:p>
        </p:txBody>
      </p:sp>
      <p:grpSp>
        <p:nvGrpSpPr>
          <p:cNvPr id="2" name="Group 5"/>
          <p:cNvGrpSpPr>
            <a:grpSpLocks/>
          </p:cNvGrpSpPr>
          <p:nvPr/>
        </p:nvGrpSpPr>
        <p:grpSpPr bwMode="auto">
          <a:xfrm>
            <a:off x="1455738" y="4827588"/>
            <a:ext cx="3775075" cy="434975"/>
            <a:chOff x="1056" y="2256"/>
            <a:chExt cx="2378" cy="274"/>
          </a:xfrm>
        </p:grpSpPr>
        <p:sp>
          <p:nvSpPr>
            <p:cNvPr id="67603" name="AutoShape 6"/>
            <p:cNvSpPr>
              <a:spLocks noChangeArrowheads="1"/>
            </p:cNvSpPr>
            <p:nvPr/>
          </p:nvSpPr>
          <p:spPr bwMode="auto">
            <a:xfrm>
              <a:off x="1990" y="2366"/>
              <a:ext cx="600" cy="47"/>
            </a:xfrm>
            <a:prstGeom prst="leftRightArrow">
              <a:avLst>
                <a:gd name="adj1" fmla="val 50000"/>
                <a:gd name="adj2" fmla="val 255319"/>
              </a:avLst>
            </a:prstGeom>
            <a:solidFill>
              <a:schemeClr val="bg1"/>
            </a:solidFill>
            <a:ln w="38100">
              <a:solidFill>
                <a:schemeClr val="folHlink"/>
              </a:solidFill>
              <a:miter lim="800000"/>
              <a:headEnd/>
              <a:tailEnd/>
            </a:ln>
          </p:spPr>
          <p:txBody>
            <a:bodyPr wrap="none" lIns="90000" tIns="46800" rIns="90000" bIns="46800" anchor="ctr"/>
            <a:lstStyle/>
            <a:p>
              <a:endParaRPr lang="zh-CN" altLang="en-US"/>
            </a:p>
          </p:txBody>
        </p:sp>
        <p:sp>
          <p:nvSpPr>
            <p:cNvPr id="3" name="Text Box 7"/>
            <p:cNvSpPr txBox="1">
              <a:spLocks noChangeArrowheads="1"/>
            </p:cNvSpPr>
            <p:nvPr/>
          </p:nvSpPr>
          <p:spPr bwMode="auto">
            <a:xfrm>
              <a:off x="1056" y="2256"/>
              <a:ext cx="2378" cy="274"/>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spAutoFit/>
            </a:bodyPr>
            <a:lstStyle/>
            <a:p>
              <a:pPr>
                <a:defRPr/>
              </a:pPr>
              <a:r>
                <a:rPr kumimoji="1" lang="zh-CN" altLang="zh-CN" sz="2000">
                  <a:latin typeface="隶书" pitchFamily="49" charset="-122"/>
                  <a:ea typeface="隶书" pitchFamily="49" charset="-122"/>
                </a:rPr>
                <a:t>例  </a:t>
              </a:r>
              <a:r>
                <a:rPr kumimoji="1" lang="en-US" altLang="zh-CN" sz="2000">
                  <a:latin typeface="隶书" pitchFamily="49" charset="-122"/>
                  <a:ea typeface="隶书" pitchFamily="49" charset="-122"/>
                </a:rPr>
                <a:t>j+++k;          (j++)+k;</a:t>
              </a:r>
              <a:endParaRPr kumimoji="1" lang="en-US" altLang="zh-CN" sz="2400">
                <a:latin typeface="隶书" pitchFamily="49" charset="-122"/>
                <a:ea typeface="隶书" pitchFamily="49" charset="-122"/>
              </a:endParaRPr>
            </a:p>
          </p:txBody>
        </p:sp>
      </p:grpSp>
      <p:sp>
        <p:nvSpPr>
          <p:cNvPr id="14" name="Text Box 8"/>
          <p:cNvSpPr txBox="1">
            <a:spLocks noChangeArrowheads="1"/>
          </p:cNvSpPr>
          <p:nvPr/>
        </p:nvSpPr>
        <p:spPr bwMode="auto">
          <a:xfrm>
            <a:off x="1219200" y="5410200"/>
            <a:ext cx="6978650" cy="739775"/>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a:spAutoFit/>
          </a:bodyPr>
          <a:lstStyle/>
          <a:p>
            <a:pPr lvl="3" eaLnBrk="0" hangingPunct="0">
              <a:defRPr/>
            </a:pPr>
            <a:r>
              <a:rPr kumimoji="1" lang="zh-CN" altLang="zh-CN" sz="2000">
                <a:latin typeface="隶书" pitchFamily="49" charset="-122"/>
                <a:ea typeface="隶书" pitchFamily="49" charset="-122"/>
              </a:rPr>
              <a:t>例 -</a:t>
            </a:r>
            <a:r>
              <a:rPr kumimoji="1" lang="en-US" altLang="zh-CN" sz="2000">
                <a:latin typeface="隶书" pitchFamily="49" charset="-122"/>
                <a:ea typeface="隶书" pitchFamily="49" charset="-122"/>
              </a:rPr>
              <a:t>i++</a:t>
            </a:r>
            <a:endParaRPr kumimoji="1" lang="en-US" altLang="zh-CN" sz="2000">
              <a:latin typeface="隶书" pitchFamily="49" charset="-122"/>
              <a:ea typeface="隶书" pitchFamily="49" charset="-122"/>
              <a:sym typeface="Wingdings" pitchFamily="2" charset="2"/>
            </a:endParaRPr>
          </a:p>
          <a:p>
            <a:pPr lvl="3" eaLnBrk="0" hangingPunct="0">
              <a:defRPr/>
            </a:pPr>
            <a:r>
              <a:rPr kumimoji="1" lang="en-US" altLang="zh-CN" sz="2000">
                <a:latin typeface="隶书" pitchFamily="49" charset="-122"/>
                <a:ea typeface="隶书" pitchFamily="49" charset="-122"/>
                <a:sym typeface="Wingdings" pitchFamily="2" charset="2"/>
              </a:rPr>
              <a:t>   i=3;  printf(</a:t>
            </a:r>
            <a:r>
              <a:rPr kumimoji="1" lang="en-US" altLang="zh-CN" sz="2000">
                <a:latin typeface="Times New Roman" pitchFamily="18" charset="0"/>
                <a:ea typeface="隶书" pitchFamily="49" charset="-122"/>
                <a:sym typeface="Wingdings" pitchFamily="2" charset="2"/>
              </a:rPr>
              <a:t>“</a:t>
            </a:r>
            <a:r>
              <a:rPr kumimoji="1" lang="en-US" altLang="zh-CN" sz="2000">
                <a:latin typeface="隶书" pitchFamily="49" charset="-122"/>
                <a:ea typeface="隶书" pitchFamily="49" charset="-122"/>
                <a:sym typeface="Wingdings" pitchFamily="2" charset="2"/>
              </a:rPr>
              <a:t>%d</a:t>
            </a:r>
            <a:r>
              <a:rPr kumimoji="1" lang="en-US" altLang="zh-CN" sz="2000">
                <a:latin typeface="Times New Roman" pitchFamily="18" charset="0"/>
                <a:ea typeface="隶书" pitchFamily="49" charset="-122"/>
                <a:sym typeface="Wingdings" pitchFamily="2" charset="2"/>
              </a:rPr>
              <a:t>”</a:t>
            </a:r>
            <a:r>
              <a:rPr kumimoji="1" lang="en-US" altLang="zh-CN" sz="2000">
                <a:latin typeface="隶书" pitchFamily="49" charset="-122"/>
                <a:ea typeface="隶书" pitchFamily="49" charset="-122"/>
                <a:sym typeface="Wingdings" pitchFamily="2" charset="2"/>
              </a:rPr>
              <a:t>,-i++);   </a:t>
            </a:r>
            <a:endParaRPr kumimoji="1" lang="en-US" altLang="zh-CN" sz="2000">
              <a:latin typeface="Times New Roman" pitchFamily="18" charset="0"/>
            </a:endParaRPr>
          </a:p>
        </p:txBody>
      </p:sp>
      <p:grpSp>
        <p:nvGrpSpPr>
          <p:cNvPr id="67593" name="Group 10"/>
          <p:cNvGrpSpPr>
            <a:grpSpLocks/>
          </p:cNvGrpSpPr>
          <p:nvPr/>
        </p:nvGrpSpPr>
        <p:grpSpPr bwMode="auto">
          <a:xfrm>
            <a:off x="1066800" y="1524000"/>
            <a:ext cx="6527800" cy="2320925"/>
            <a:chOff x="987" y="1969"/>
            <a:chExt cx="4112" cy="1462"/>
          </a:xfrm>
        </p:grpSpPr>
        <p:sp>
          <p:nvSpPr>
            <p:cNvPr id="67594" name="Text Box 11"/>
            <p:cNvSpPr txBox="1">
              <a:spLocks noChangeArrowheads="1"/>
            </p:cNvSpPr>
            <p:nvPr/>
          </p:nvSpPr>
          <p:spPr bwMode="auto">
            <a:xfrm>
              <a:off x="987" y="1969"/>
              <a:ext cx="4112" cy="1462"/>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kumimoji="1" lang="en-US" altLang="zh-CN" sz="2400">
                  <a:latin typeface="隶书" pitchFamily="49" charset="-122"/>
                  <a:ea typeface="隶书" pitchFamily="49" charset="-122"/>
                </a:rPr>
                <a:t>  </a:t>
              </a:r>
              <a:r>
                <a:rPr kumimoji="1" lang="zh-CN" altLang="zh-CN" sz="2400">
                  <a:latin typeface="隶书" pitchFamily="49" charset="-122"/>
                  <a:ea typeface="隶书" pitchFamily="49" charset="-122"/>
                </a:rPr>
                <a:t>   </a:t>
              </a:r>
              <a:r>
                <a:rPr kumimoji="1" lang="en-US" altLang="zh-CN" sz="2400">
                  <a:latin typeface="隶书" pitchFamily="49" charset="-122"/>
                  <a:ea typeface="隶书" pitchFamily="49" charset="-122"/>
                </a:rPr>
                <a:t>j=3;  k=++j;  </a:t>
              </a:r>
            </a:p>
            <a:p>
              <a:pPr eaLnBrk="0" hangingPunct="0">
                <a:defRPr/>
              </a:pPr>
              <a:r>
                <a:rPr kumimoji="1" lang="en-US" altLang="zh-CN" sz="2400">
                  <a:latin typeface="隶书" pitchFamily="49" charset="-122"/>
                  <a:ea typeface="隶书" pitchFamily="49" charset="-122"/>
                </a:rPr>
                <a:t>     j=3;  k=j++;  </a:t>
              </a:r>
            </a:p>
            <a:p>
              <a:pPr eaLnBrk="0" hangingPunct="0">
                <a:defRPr/>
              </a:pPr>
              <a:r>
                <a:rPr kumimoji="1" lang="en-US" altLang="zh-CN" sz="2400">
                  <a:latin typeface="隶书" pitchFamily="49" charset="-122"/>
                  <a:ea typeface="隶书" pitchFamily="49" charset="-122"/>
                </a:rPr>
                <a:t>     j=3;  printf(</a:t>
              </a:r>
              <a:r>
                <a:rPr kumimoji="1" lang="en-US" altLang="zh-CN" sz="2400">
                  <a:latin typeface="Times New Roman" pitchFamily="18" charset="0"/>
                  <a:ea typeface="隶书" pitchFamily="49" charset="-122"/>
                </a:rPr>
                <a:t>“</a:t>
              </a:r>
              <a:r>
                <a:rPr kumimoji="1" lang="en-US" altLang="zh-CN" sz="2400">
                  <a:latin typeface="隶书" pitchFamily="49" charset="-122"/>
                  <a:ea typeface="隶书" pitchFamily="49" charset="-122"/>
                </a:rPr>
                <a:t>%d</a:t>
              </a:r>
              <a:r>
                <a:rPr kumimoji="1" lang="en-US" altLang="zh-CN" sz="2400">
                  <a:latin typeface="Times New Roman" pitchFamily="18" charset="0"/>
                  <a:ea typeface="隶书" pitchFamily="49" charset="-122"/>
                </a:rPr>
                <a:t>”</a:t>
              </a:r>
              <a:r>
                <a:rPr kumimoji="1" lang="en-US" altLang="zh-CN" sz="2400">
                  <a:latin typeface="隶书" pitchFamily="49" charset="-122"/>
                  <a:ea typeface="隶书" pitchFamily="49" charset="-122"/>
                </a:rPr>
                <a:t>,++j);   </a:t>
              </a:r>
            </a:p>
            <a:p>
              <a:pPr eaLnBrk="0" hangingPunct="0">
                <a:defRPr/>
              </a:pPr>
              <a:r>
                <a:rPr kumimoji="1" lang="en-US" altLang="zh-CN" sz="2400">
                  <a:latin typeface="隶书" pitchFamily="49" charset="-122"/>
                  <a:ea typeface="隶书" pitchFamily="49" charset="-122"/>
                </a:rPr>
                <a:t>     j=3;  printf(</a:t>
              </a:r>
              <a:r>
                <a:rPr kumimoji="1" lang="en-US" altLang="zh-CN" sz="2400">
                  <a:latin typeface="Times New Roman" pitchFamily="18" charset="0"/>
                  <a:ea typeface="隶书" pitchFamily="49" charset="-122"/>
                </a:rPr>
                <a:t>“</a:t>
              </a:r>
              <a:r>
                <a:rPr kumimoji="1" lang="en-US" altLang="zh-CN" sz="2400">
                  <a:latin typeface="隶书" pitchFamily="49" charset="-122"/>
                  <a:ea typeface="隶书" pitchFamily="49" charset="-122"/>
                </a:rPr>
                <a:t>%d</a:t>
              </a:r>
              <a:r>
                <a:rPr kumimoji="1" lang="en-US" altLang="zh-CN" sz="2400">
                  <a:latin typeface="Times New Roman" pitchFamily="18" charset="0"/>
                  <a:ea typeface="隶书" pitchFamily="49" charset="-122"/>
                </a:rPr>
                <a:t>”</a:t>
              </a:r>
              <a:r>
                <a:rPr kumimoji="1" lang="en-US" altLang="zh-CN" sz="2400">
                  <a:latin typeface="隶书" pitchFamily="49" charset="-122"/>
                  <a:ea typeface="隶书" pitchFamily="49" charset="-122"/>
                </a:rPr>
                <a:t>,j++);   </a:t>
              </a:r>
            </a:p>
            <a:p>
              <a:pPr eaLnBrk="0" hangingPunct="0">
                <a:defRPr/>
              </a:pPr>
              <a:r>
                <a:rPr kumimoji="1" lang="en-US" altLang="zh-CN" sz="2400">
                  <a:latin typeface="隶书" pitchFamily="49" charset="-122"/>
                  <a:ea typeface="隶书" pitchFamily="49" charset="-122"/>
                </a:rPr>
                <a:t>     a=3;b=5;c=(++a)*b;    </a:t>
              </a:r>
            </a:p>
            <a:p>
              <a:pPr eaLnBrk="0" hangingPunct="0">
                <a:defRPr/>
              </a:pPr>
              <a:r>
                <a:rPr kumimoji="1" lang="en-US" altLang="zh-CN" sz="2400">
                  <a:latin typeface="隶书" pitchFamily="49" charset="-122"/>
                  <a:ea typeface="隶书" pitchFamily="49" charset="-122"/>
                </a:rPr>
                <a:t>     a=3;b=5;c=(a++)*b;    </a:t>
              </a:r>
            </a:p>
          </p:txBody>
        </p:sp>
        <p:sp>
          <p:nvSpPr>
            <p:cNvPr id="67597" name="Text Box 12"/>
            <p:cNvSpPr txBox="1">
              <a:spLocks noChangeArrowheads="1"/>
            </p:cNvSpPr>
            <p:nvPr/>
          </p:nvSpPr>
          <p:spPr bwMode="auto">
            <a:xfrm>
              <a:off x="3855" y="1981"/>
              <a:ext cx="978" cy="288"/>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//k=4,j=4</a:t>
              </a:r>
            </a:p>
          </p:txBody>
        </p:sp>
        <p:sp>
          <p:nvSpPr>
            <p:cNvPr id="67598" name="Text Box 13"/>
            <p:cNvSpPr txBox="1">
              <a:spLocks noChangeArrowheads="1"/>
            </p:cNvSpPr>
            <p:nvPr/>
          </p:nvSpPr>
          <p:spPr bwMode="auto">
            <a:xfrm>
              <a:off x="3855" y="2212"/>
              <a:ext cx="978" cy="288"/>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//k=3,j=4</a:t>
              </a:r>
            </a:p>
          </p:txBody>
        </p:sp>
        <p:sp>
          <p:nvSpPr>
            <p:cNvPr id="67599" name="Text Box 14"/>
            <p:cNvSpPr txBox="1">
              <a:spLocks noChangeArrowheads="1"/>
            </p:cNvSpPr>
            <p:nvPr/>
          </p:nvSpPr>
          <p:spPr bwMode="auto">
            <a:xfrm>
              <a:off x="3855" y="2442"/>
              <a:ext cx="402" cy="288"/>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//4</a:t>
              </a:r>
            </a:p>
          </p:txBody>
        </p:sp>
        <p:sp>
          <p:nvSpPr>
            <p:cNvPr id="67600" name="Text Box 15"/>
            <p:cNvSpPr txBox="1">
              <a:spLocks noChangeArrowheads="1"/>
            </p:cNvSpPr>
            <p:nvPr/>
          </p:nvSpPr>
          <p:spPr bwMode="auto">
            <a:xfrm>
              <a:off x="3855" y="2673"/>
              <a:ext cx="402" cy="288"/>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//3</a:t>
              </a:r>
            </a:p>
          </p:txBody>
        </p:sp>
        <p:sp>
          <p:nvSpPr>
            <p:cNvPr id="67601" name="Text Box 16"/>
            <p:cNvSpPr txBox="1">
              <a:spLocks noChangeArrowheads="1"/>
            </p:cNvSpPr>
            <p:nvPr/>
          </p:nvSpPr>
          <p:spPr bwMode="auto">
            <a:xfrm>
              <a:off x="3855" y="2903"/>
              <a:ext cx="1074" cy="288"/>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//c=20,a=4</a:t>
              </a:r>
            </a:p>
          </p:txBody>
        </p:sp>
        <p:sp>
          <p:nvSpPr>
            <p:cNvPr id="67602" name="Text Box 17"/>
            <p:cNvSpPr txBox="1">
              <a:spLocks noChangeArrowheads="1"/>
            </p:cNvSpPr>
            <p:nvPr/>
          </p:nvSpPr>
          <p:spPr bwMode="auto">
            <a:xfrm>
              <a:off x="3855" y="3133"/>
              <a:ext cx="1074" cy="288"/>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//c=15,a=4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out)">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3.4.9</a:t>
            </a:r>
            <a:r>
              <a:rPr lang="zh-CN" altLang="en-US" smtClean="0">
                <a:ea typeface="宋体" pitchFamily="2" charset="-122"/>
              </a:rPr>
              <a:t>赋值表达式</a:t>
            </a:r>
            <a:endParaRPr lang="en-US" altLang="zh-CN" dirty="0">
              <a:ea typeface="宋体" pitchFamily="2" charset="-122"/>
            </a:endParaRPr>
          </a:p>
        </p:txBody>
      </p:sp>
      <p:sp>
        <p:nvSpPr>
          <p:cNvPr id="6861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9" name="Rectangle 3"/>
          <p:cNvSpPr>
            <a:spLocks noGrp="1" noChangeArrowheads="1"/>
          </p:cNvSpPr>
          <p:nvPr>
            <p:ph type="body" idx="1"/>
          </p:nvPr>
        </p:nvSpPr>
        <p:spPr>
          <a:xfrm>
            <a:off x="428625" y="1071563"/>
            <a:ext cx="8358188" cy="3571875"/>
          </a:xfrm>
        </p:spPr>
        <p:style>
          <a:lnRef idx="0">
            <a:scrgbClr r="0" g="0" b="0"/>
          </a:lnRef>
          <a:fillRef idx="1003">
            <a:schemeClr val="dk2"/>
          </a:fillRef>
          <a:effectRef idx="0">
            <a:scrgbClr r="0" g="0" b="0"/>
          </a:effectRef>
          <a:fontRef idx="major"/>
        </p:style>
        <p:txBody>
          <a:bodyPr/>
          <a:lstStyle/>
          <a:p>
            <a:pPr>
              <a:buFontTx/>
              <a:buNone/>
              <a:defRPr/>
            </a:pPr>
            <a:r>
              <a:rPr lang="zh-CN" altLang="en-US" sz="2800" b="1" smtClean="0">
                <a:ea typeface="宋体" pitchFamily="2" charset="-122"/>
              </a:rPr>
              <a:t>赋值表达式</a:t>
            </a:r>
          </a:p>
          <a:p>
            <a:pPr>
              <a:defRPr/>
            </a:pPr>
            <a:r>
              <a:rPr lang="zh-CN" altLang="en-US" sz="2000" b="1" smtClean="0">
                <a:ea typeface="宋体" pitchFamily="2" charset="-122"/>
              </a:rPr>
              <a:t>简单赋值运算符</a:t>
            </a:r>
          </a:p>
          <a:p>
            <a:pPr lvl="1">
              <a:defRPr/>
            </a:pPr>
            <a:r>
              <a:rPr lang="zh-CN" altLang="en-US" sz="2000" b="1" smtClean="0">
                <a:ea typeface="宋体" pitchFamily="2" charset="-122"/>
              </a:rPr>
              <a:t>符号：</a:t>
            </a:r>
            <a:r>
              <a:rPr lang="en-US" altLang="zh-CN" sz="2000" b="1" smtClean="0">
                <a:ea typeface="宋体" pitchFamily="2" charset="-122"/>
              </a:rPr>
              <a:t>=</a:t>
            </a:r>
          </a:p>
          <a:p>
            <a:pPr lvl="1">
              <a:defRPr/>
            </a:pPr>
            <a:r>
              <a:rPr lang="zh-CN" altLang="en-US" sz="2000" b="1" smtClean="0">
                <a:ea typeface="宋体" pitchFamily="2" charset="-122"/>
              </a:rPr>
              <a:t>格式：变量标识符</a:t>
            </a:r>
            <a:r>
              <a:rPr lang="en-US" altLang="zh-CN" sz="2000" b="1" smtClean="0">
                <a:ea typeface="宋体" pitchFamily="2" charset="-122"/>
              </a:rPr>
              <a:t>=</a:t>
            </a:r>
            <a:r>
              <a:rPr lang="zh-CN" altLang="en-US" sz="2000" b="1" smtClean="0">
                <a:ea typeface="宋体" pitchFamily="2" charset="-122"/>
              </a:rPr>
              <a:t>表达式</a:t>
            </a:r>
          </a:p>
          <a:p>
            <a:pPr lvl="1">
              <a:defRPr/>
            </a:pPr>
            <a:r>
              <a:rPr lang="zh-CN" altLang="en-US" sz="2000" b="1" smtClean="0">
                <a:ea typeface="宋体" pitchFamily="2" charset="-122"/>
              </a:rPr>
              <a:t>功能：将一个数据（常量或表达式）赋给一个变量</a:t>
            </a:r>
          </a:p>
          <a:p>
            <a:pPr>
              <a:defRPr/>
            </a:pPr>
            <a:r>
              <a:rPr lang="zh-CN" altLang="en-US" sz="2000" b="1" smtClean="0">
                <a:ea typeface="宋体" pitchFamily="2" charset="-122"/>
                <a:sym typeface="Wingdings" pitchFamily="2" charset="2"/>
              </a:rPr>
              <a:t>复合赋值运算符</a:t>
            </a:r>
          </a:p>
          <a:p>
            <a:pPr lvl="1">
              <a:defRPr/>
            </a:pPr>
            <a:r>
              <a:rPr lang="zh-CN" altLang="en-US" sz="2000" b="1" smtClean="0">
                <a:ea typeface="宋体" pitchFamily="2" charset="-122"/>
                <a:sym typeface="Wingdings" pitchFamily="2" charset="2"/>
              </a:rPr>
              <a:t>种类：</a:t>
            </a:r>
            <a:r>
              <a:rPr lang="en-US" altLang="zh-CN" sz="2000" b="1" smtClean="0">
                <a:ea typeface="宋体" pitchFamily="2" charset="-122"/>
                <a:sym typeface="Wingdings" pitchFamily="2" charset="2"/>
              </a:rPr>
              <a:t>+=  -=  *=  /=  %= 《=  》=  &amp;=  ^=  |=</a:t>
            </a:r>
          </a:p>
          <a:p>
            <a:pPr lvl="1">
              <a:defRPr/>
            </a:pPr>
            <a:r>
              <a:rPr lang="zh-CN" altLang="en-US" sz="2000" b="1" smtClean="0">
                <a:ea typeface="宋体" pitchFamily="2" charset="-122"/>
                <a:sym typeface="Wingdings" pitchFamily="2" charset="2"/>
              </a:rPr>
              <a:t>含义：</a:t>
            </a:r>
            <a:r>
              <a:rPr lang="en-US" altLang="zh-CN" sz="2000" b="1" smtClean="0">
                <a:ea typeface="宋体" pitchFamily="2" charset="-122"/>
                <a:sym typeface="Wingdings" pitchFamily="2" charset="2"/>
              </a:rPr>
              <a:t>exp1  op = exp2  exp1 = exp1  op  exp2</a:t>
            </a:r>
            <a:endParaRPr lang="en-US" altLang="zh-CN" sz="2000" b="1" smtClean="0">
              <a:ea typeface="宋体" pitchFamily="2" charset="-122"/>
            </a:endParaRPr>
          </a:p>
        </p:txBody>
      </p:sp>
      <p:grpSp>
        <p:nvGrpSpPr>
          <p:cNvPr id="2" name="Group 4"/>
          <p:cNvGrpSpPr>
            <a:grpSpLocks/>
          </p:cNvGrpSpPr>
          <p:nvPr/>
        </p:nvGrpSpPr>
        <p:grpSpPr bwMode="auto">
          <a:xfrm>
            <a:off x="2614613" y="5084763"/>
            <a:ext cx="2759075" cy="396875"/>
            <a:chOff x="1680" y="2592"/>
            <a:chExt cx="1738" cy="250"/>
          </a:xfrm>
        </p:grpSpPr>
        <p:sp>
          <p:nvSpPr>
            <p:cNvPr id="68625" name="AutoShape 5"/>
            <p:cNvSpPr>
              <a:spLocks noChangeArrowheads="1"/>
            </p:cNvSpPr>
            <p:nvPr/>
          </p:nvSpPr>
          <p:spPr bwMode="auto">
            <a:xfrm>
              <a:off x="2304" y="2688"/>
              <a:ext cx="422" cy="47"/>
            </a:xfrm>
            <a:prstGeom prst="leftRightArrow">
              <a:avLst>
                <a:gd name="adj1" fmla="val 50000"/>
                <a:gd name="adj2" fmla="val 179574"/>
              </a:avLst>
            </a:prstGeom>
            <a:noFill/>
            <a:ln w="9525">
              <a:solidFill>
                <a:schemeClr val="tx1"/>
              </a:solidFill>
              <a:miter lim="800000"/>
              <a:headEnd/>
              <a:tailEnd/>
            </a:ln>
          </p:spPr>
          <p:txBody>
            <a:bodyPr wrap="none" anchor="ctr"/>
            <a:lstStyle/>
            <a:p>
              <a:endParaRPr lang="zh-CN" altLang="en-US"/>
            </a:p>
          </p:txBody>
        </p:sp>
        <p:sp>
          <p:nvSpPr>
            <p:cNvPr id="68626" name="Text Box 6"/>
            <p:cNvSpPr txBox="1">
              <a:spLocks noChangeArrowheads="1"/>
            </p:cNvSpPr>
            <p:nvPr/>
          </p:nvSpPr>
          <p:spPr bwMode="auto">
            <a:xfrm>
              <a:off x="1680" y="2592"/>
              <a:ext cx="45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rPr>
                <a:t>a+=3</a:t>
              </a:r>
            </a:p>
          </p:txBody>
        </p:sp>
        <p:sp>
          <p:nvSpPr>
            <p:cNvPr id="68627" name="Text Box 7"/>
            <p:cNvSpPr txBox="1">
              <a:spLocks noChangeArrowheads="1"/>
            </p:cNvSpPr>
            <p:nvPr/>
          </p:nvSpPr>
          <p:spPr bwMode="auto">
            <a:xfrm>
              <a:off x="2880" y="2592"/>
              <a:ext cx="53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rPr>
                <a:t>a=a+3</a:t>
              </a:r>
            </a:p>
          </p:txBody>
        </p:sp>
      </p:grpSp>
      <p:grpSp>
        <p:nvGrpSpPr>
          <p:cNvPr id="3" name="Group 8"/>
          <p:cNvGrpSpPr>
            <a:grpSpLocks/>
          </p:cNvGrpSpPr>
          <p:nvPr/>
        </p:nvGrpSpPr>
        <p:grpSpPr bwMode="auto">
          <a:xfrm>
            <a:off x="2614613" y="5551488"/>
            <a:ext cx="3181350" cy="396875"/>
            <a:chOff x="1680" y="2784"/>
            <a:chExt cx="2004" cy="250"/>
          </a:xfrm>
        </p:grpSpPr>
        <p:sp>
          <p:nvSpPr>
            <p:cNvPr id="68622" name="AutoShape 9"/>
            <p:cNvSpPr>
              <a:spLocks noChangeArrowheads="1"/>
            </p:cNvSpPr>
            <p:nvPr/>
          </p:nvSpPr>
          <p:spPr bwMode="auto">
            <a:xfrm>
              <a:off x="2304" y="2880"/>
              <a:ext cx="422" cy="47"/>
            </a:xfrm>
            <a:prstGeom prst="leftRightArrow">
              <a:avLst>
                <a:gd name="adj1" fmla="val 50000"/>
                <a:gd name="adj2" fmla="val 179574"/>
              </a:avLst>
            </a:prstGeom>
            <a:noFill/>
            <a:ln w="9525">
              <a:solidFill>
                <a:schemeClr val="tx1"/>
              </a:solidFill>
              <a:miter lim="800000"/>
              <a:headEnd/>
              <a:tailEnd/>
            </a:ln>
          </p:spPr>
          <p:txBody>
            <a:bodyPr wrap="none" anchor="ctr"/>
            <a:lstStyle/>
            <a:p>
              <a:endParaRPr lang="zh-CN" altLang="en-US"/>
            </a:p>
          </p:txBody>
        </p:sp>
        <p:sp>
          <p:nvSpPr>
            <p:cNvPr id="68623" name="Text Box 10"/>
            <p:cNvSpPr txBox="1">
              <a:spLocks noChangeArrowheads="1"/>
            </p:cNvSpPr>
            <p:nvPr/>
          </p:nvSpPr>
          <p:spPr bwMode="auto">
            <a:xfrm>
              <a:off x="1680" y="2784"/>
              <a:ext cx="618"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rPr>
                <a:t>x*=y+8</a:t>
              </a:r>
            </a:p>
          </p:txBody>
        </p:sp>
        <p:sp>
          <p:nvSpPr>
            <p:cNvPr id="68624" name="Text Box 11"/>
            <p:cNvSpPr txBox="1">
              <a:spLocks noChangeArrowheads="1"/>
            </p:cNvSpPr>
            <p:nvPr/>
          </p:nvSpPr>
          <p:spPr bwMode="auto">
            <a:xfrm>
              <a:off x="2880" y="2784"/>
              <a:ext cx="804"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rPr>
                <a:t>x=x*(y+8)</a:t>
              </a:r>
            </a:p>
          </p:txBody>
        </p:sp>
      </p:grpSp>
      <p:grpSp>
        <p:nvGrpSpPr>
          <p:cNvPr id="4" name="Group 12"/>
          <p:cNvGrpSpPr>
            <a:grpSpLocks/>
          </p:cNvGrpSpPr>
          <p:nvPr/>
        </p:nvGrpSpPr>
        <p:grpSpPr bwMode="auto">
          <a:xfrm>
            <a:off x="2595563" y="6018213"/>
            <a:ext cx="2868612" cy="396875"/>
            <a:chOff x="1680" y="2976"/>
            <a:chExt cx="1807" cy="250"/>
          </a:xfrm>
        </p:grpSpPr>
        <p:sp>
          <p:nvSpPr>
            <p:cNvPr id="68619" name="AutoShape 13"/>
            <p:cNvSpPr>
              <a:spLocks noChangeArrowheads="1"/>
            </p:cNvSpPr>
            <p:nvPr/>
          </p:nvSpPr>
          <p:spPr bwMode="auto">
            <a:xfrm>
              <a:off x="2304" y="3072"/>
              <a:ext cx="422" cy="47"/>
            </a:xfrm>
            <a:prstGeom prst="leftRightArrow">
              <a:avLst>
                <a:gd name="adj1" fmla="val 50000"/>
                <a:gd name="adj2" fmla="val 179574"/>
              </a:avLst>
            </a:prstGeom>
            <a:noFill/>
            <a:ln w="9525">
              <a:solidFill>
                <a:schemeClr val="tx1"/>
              </a:solidFill>
              <a:miter lim="800000"/>
              <a:headEnd/>
              <a:tailEnd/>
            </a:ln>
          </p:spPr>
          <p:txBody>
            <a:bodyPr wrap="none" anchor="ctr"/>
            <a:lstStyle/>
            <a:p>
              <a:endParaRPr lang="zh-CN" altLang="en-US"/>
            </a:p>
          </p:txBody>
        </p:sp>
        <p:sp>
          <p:nvSpPr>
            <p:cNvPr id="68620" name="Text Box 14"/>
            <p:cNvSpPr txBox="1">
              <a:spLocks noChangeArrowheads="1"/>
            </p:cNvSpPr>
            <p:nvPr/>
          </p:nvSpPr>
          <p:spPr bwMode="auto">
            <a:xfrm>
              <a:off x="1680" y="2976"/>
              <a:ext cx="527"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rPr>
                <a:t>x%=3</a:t>
              </a:r>
            </a:p>
          </p:txBody>
        </p:sp>
        <p:sp>
          <p:nvSpPr>
            <p:cNvPr id="68621" name="Text Box 15"/>
            <p:cNvSpPr txBox="1">
              <a:spLocks noChangeArrowheads="1"/>
            </p:cNvSpPr>
            <p:nvPr/>
          </p:nvSpPr>
          <p:spPr bwMode="auto">
            <a:xfrm>
              <a:off x="2880" y="2976"/>
              <a:ext cx="607" cy="250"/>
            </a:xfrm>
            <a:prstGeom prst="rect">
              <a:avLst/>
            </a:prstGeom>
            <a:noFill/>
            <a:ln w="9525">
              <a:noFill/>
              <a:miter lim="800000"/>
              <a:headEnd/>
              <a:tailEnd/>
            </a:ln>
          </p:spPr>
          <p:txBody>
            <a:bodyPr wrap="none">
              <a:spAutoFit/>
            </a:bodyPr>
            <a:lstStyle/>
            <a:p>
              <a:r>
                <a:rPr kumimoji="1" lang="en-US" altLang="zh-CN" sz="2000" b="1">
                  <a:latin typeface="Times New Roman" pitchFamily="18" charset="0"/>
                </a:rPr>
                <a:t>x=x%3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3.2.2</a:t>
            </a:r>
            <a:r>
              <a:rPr lang="zh-CN" altLang="en-US" smtClean="0">
                <a:ea typeface="宋体" pitchFamily="2" charset="-122"/>
              </a:rPr>
              <a:t>变量的内存机制</a:t>
            </a:r>
            <a:endParaRPr lang="en-US" altLang="zh-CN" dirty="0">
              <a:ea typeface="宋体"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682974105"/>
              </p:ext>
            </p:extLst>
          </p:nvPr>
        </p:nvGraphicFramePr>
        <p:xfrm>
          <a:off x="500063" y="2143125"/>
          <a:ext cx="3855913" cy="3429000"/>
        </p:xfrm>
        <a:graphic>
          <a:graphicData uri="http://schemas.openxmlformats.org/drawingml/2006/table">
            <a:tbl>
              <a:tblPr/>
              <a:tblGrid>
                <a:gridCol w="1551657"/>
                <a:gridCol w="2304256"/>
              </a:tblGrid>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Verdana" pitchFamily="34" charset="0"/>
                          <a:ea typeface="宋体" pitchFamily="2" charset="-122"/>
                        </a:rPr>
                        <a:t>内存地址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Verdana" pitchFamily="34" charset="0"/>
                          <a:ea typeface="宋体" pitchFamily="2" charset="-122"/>
                        </a:rPr>
                        <a:t>内存空间</a:t>
                      </a:r>
                      <a:r>
                        <a:rPr kumimoji="0" lang="en-US" altLang="zh-CN" sz="1800" b="1" i="0" u="none" strike="noStrike" cap="none" normalizeH="0" baseline="0" smtClean="0">
                          <a:ln>
                            <a:noFill/>
                          </a:ln>
                          <a:solidFill>
                            <a:srgbClr val="FFFFFF"/>
                          </a:solidFill>
                          <a:effectLst/>
                          <a:latin typeface="Verdana" pitchFamily="34" charset="0"/>
                          <a:ea typeface="宋体" pitchFamily="2" charset="-122"/>
                        </a:rPr>
                        <a:t>-</a:t>
                      </a:r>
                      <a:r>
                        <a:rPr kumimoji="0" lang="zh-CN" altLang="en-US" sz="1800" b="1" i="0" u="none" strike="noStrike" cap="none" normalizeH="0" baseline="0" smtClean="0">
                          <a:ln>
                            <a:noFill/>
                          </a:ln>
                          <a:solidFill>
                            <a:srgbClr val="FFFFFF"/>
                          </a:solidFill>
                          <a:effectLst/>
                          <a:latin typeface="Verdana" pitchFamily="34" charset="0"/>
                          <a:ea typeface="宋体" pitchFamily="2" charset="-122"/>
                        </a:rPr>
                        <a:t>存放指令或者数据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000100</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1</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000200</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2</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000300</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Verdana" pitchFamily="34" charset="0"/>
                          <a:ea typeface="宋体" pitchFamily="2" charset="-122"/>
                        </a:rPr>
                        <a:t>3</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r>
            </a:tbl>
          </a:graphicData>
        </a:graphic>
      </p:graphicFrame>
      <p:sp>
        <p:nvSpPr>
          <p:cNvPr id="10261" name="TextBox 8"/>
          <p:cNvSpPr txBox="1">
            <a:spLocks noChangeArrowheads="1"/>
          </p:cNvSpPr>
          <p:nvPr/>
        </p:nvSpPr>
        <p:spPr bwMode="auto">
          <a:xfrm>
            <a:off x="714375" y="1643063"/>
            <a:ext cx="4572000" cy="369887"/>
          </a:xfrm>
          <a:prstGeom prst="rect">
            <a:avLst/>
          </a:prstGeom>
          <a:noFill/>
          <a:ln w="9525">
            <a:noFill/>
            <a:miter lim="800000"/>
            <a:headEnd/>
            <a:tailEnd/>
          </a:ln>
        </p:spPr>
        <p:txBody>
          <a:bodyPr>
            <a:spAutoFit/>
          </a:bodyPr>
          <a:lstStyle/>
          <a:p>
            <a:pPr eaLnBrk="0" hangingPunct="0"/>
            <a:r>
              <a:rPr lang="zh-CN" altLang="en-US"/>
              <a:t>例如计算，</a:t>
            </a:r>
            <a:r>
              <a:rPr lang="en-US" altLang="zh-CN"/>
              <a:t>1+2=3</a:t>
            </a:r>
            <a:r>
              <a:rPr lang="zh-CN" altLang="en-US"/>
              <a:t>，</a:t>
            </a:r>
            <a:r>
              <a:rPr lang="en-US" altLang="zh-CN"/>
              <a:t>a=1,b=2,c=3,C =a+b</a:t>
            </a:r>
            <a:endParaRPr lang="zh-CN" altLang="en-US"/>
          </a:p>
        </p:txBody>
      </p:sp>
      <p:graphicFrame>
        <p:nvGraphicFramePr>
          <p:cNvPr id="10" name="表格 9"/>
          <p:cNvGraphicFramePr>
            <a:graphicFrameLocks noGrp="1"/>
          </p:cNvGraphicFramePr>
          <p:nvPr/>
        </p:nvGraphicFramePr>
        <p:xfrm>
          <a:off x="4786313" y="2571750"/>
          <a:ext cx="3857625" cy="3073400"/>
        </p:xfrm>
        <a:graphic>
          <a:graphicData uri="http://schemas.openxmlformats.org/drawingml/2006/table">
            <a:tbl>
              <a:tblPr/>
              <a:tblGrid>
                <a:gridCol w="1285875"/>
                <a:gridCol w="1285875"/>
                <a:gridCol w="1285875"/>
              </a:tblGrid>
              <a:tr h="768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Verdana" pitchFamily="34" charset="0"/>
                          <a:ea typeface="宋体" pitchFamily="2" charset="-122"/>
                        </a:rPr>
                        <a:t>变量地址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Verdana" pitchFamily="34" charset="0"/>
                          <a:ea typeface="宋体" pitchFamily="2" charset="-122"/>
                        </a:rPr>
                        <a:t>变量类型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Verdana" pitchFamily="34" charset="0"/>
                          <a:ea typeface="宋体" pitchFamily="2" charset="-122"/>
                        </a:rPr>
                        <a:t>变量名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768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Verdana" pitchFamily="34" charset="0"/>
                          <a:ea typeface="宋体" pitchFamily="2" charset="-122"/>
                        </a:rPr>
                        <a:t>000100</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Verdana" pitchFamily="34" charset="0"/>
                          <a:ea typeface="宋体" pitchFamily="2" charset="-122"/>
                        </a:rPr>
                        <a:t>int</a:t>
                      </a:r>
                      <a:r>
                        <a:rPr kumimoji="0" lang="zh-CN" altLang="en-US" sz="1800" b="0" i="0" u="none" strike="noStrike" cap="none" normalizeH="0" baseline="0" dirty="0" smtClean="0">
                          <a:ln>
                            <a:noFill/>
                          </a:ln>
                          <a:solidFill>
                            <a:srgbClr val="000000"/>
                          </a:solidFill>
                          <a:effectLst/>
                          <a:latin typeface="Verdana" pitchFamily="34" charset="0"/>
                          <a:ea typeface="宋体" pitchFamily="2" charset="-122"/>
                        </a:rPr>
                        <a:t>（整数）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Verdana" pitchFamily="34" charset="0"/>
                          <a:ea typeface="宋体" pitchFamily="2" charset="-122"/>
                        </a:rPr>
                        <a:t>a</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r>
              <a:tr h="768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000200</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Verdana" pitchFamily="34" charset="0"/>
                          <a:ea typeface="宋体" pitchFamily="2" charset="-122"/>
                        </a:rPr>
                        <a:t>int</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Verdana" pitchFamily="34" charset="0"/>
                          <a:ea typeface="宋体" pitchFamily="2" charset="-122"/>
                        </a:rPr>
                        <a:t>b</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CEF"/>
                    </a:solidFill>
                  </a:tcPr>
                </a:tc>
              </a:tr>
              <a:tr h="768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000300</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int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Verdana" pitchFamily="34" charset="0"/>
                          <a:ea typeface="宋体" pitchFamily="2" charset="-122"/>
                        </a:rPr>
                        <a:t>c</a:t>
                      </a:r>
                      <a:endParaRPr kumimoji="0" lang="zh-CN" altLang="en-US" sz="1800" b="0" i="0" u="none" strike="noStrike" cap="none" normalizeH="0" baseline="0" dirty="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6DE"/>
                    </a:solidFill>
                  </a:tcPr>
                </a:tc>
              </a:tr>
            </a:tbl>
          </a:graphicData>
        </a:graphic>
      </p:graphicFrame>
      <p:sp>
        <p:nvSpPr>
          <p:cNvPr id="10284" name="TextBox 10"/>
          <p:cNvSpPr txBox="1">
            <a:spLocks noChangeArrowheads="1"/>
          </p:cNvSpPr>
          <p:nvPr/>
        </p:nvSpPr>
        <p:spPr bwMode="auto">
          <a:xfrm>
            <a:off x="4786313" y="2143125"/>
            <a:ext cx="3357562" cy="369888"/>
          </a:xfrm>
          <a:prstGeom prst="rect">
            <a:avLst/>
          </a:prstGeom>
          <a:noFill/>
          <a:ln w="9525">
            <a:noFill/>
            <a:miter lim="800000"/>
            <a:headEnd/>
            <a:tailEnd/>
          </a:ln>
        </p:spPr>
        <p:txBody>
          <a:bodyPr>
            <a:spAutoFit/>
          </a:bodyPr>
          <a:lstStyle/>
          <a:p>
            <a:pPr eaLnBrk="0" hangingPunct="0"/>
            <a:r>
              <a:rPr lang="zh-CN" altLang="en-US"/>
              <a:t>编译器处理</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3.4.10</a:t>
            </a:r>
            <a:r>
              <a:rPr lang="zh-CN" altLang="en-US" smtClean="0">
                <a:ea typeface="宋体" pitchFamily="2" charset="-122"/>
              </a:rPr>
              <a:t>表达式规则</a:t>
            </a:r>
            <a:endParaRPr lang="en-US" altLang="zh-CN" dirty="0">
              <a:ea typeface="宋体" pitchFamily="2" charset="-122"/>
            </a:endParaRPr>
          </a:p>
        </p:txBody>
      </p:sp>
      <p:sp>
        <p:nvSpPr>
          <p:cNvPr id="6963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69637" name="Rectangle 2"/>
          <p:cNvSpPr>
            <a:spLocks noChangeArrowheads="1"/>
          </p:cNvSpPr>
          <p:nvPr/>
        </p:nvSpPr>
        <p:spPr bwMode="auto">
          <a:xfrm>
            <a:off x="250825" y="1125538"/>
            <a:ext cx="7705725" cy="3557587"/>
          </a:xfrm>
          <a:prstGeom prst="rect">
            <a:avLst/>
          </a:prstGeom>
          <a:noFill/>
          <a:ln w="25400" algn="ctr">
            <a:noFill/>
            <a:miter lim="800000"/>
            <a:headEnd/>
            <a:tailEnd type="none" w="lg" len="lg"/>
          </a:ln>
        </p:spPr>
        <p:txBody>
          <a:bodyPr lIns="90000" tIns="46800" rIns="90000" bIns="46800">
            <a:spAutoFit/>
          </a:bodyPr>
          <a:lstStyle/>
          <a:p>
            <a:pPr>
              <a:buClr>
                <a:schemeClr val="hlink"/>
              </a:buClr>
              <a:buFont typeface="Wingdings" pitchFamily="2" charset="2"/>
              <a:buChar char="v"/>
            </a:pPr>
            <a:r>
              <a:rPr lang="zh-CN" altLang="en-US" sz="2500" b="1"/>
              <a:t>结合方向：自右向左</a:t>
            </a:r>
          </a:p>
          <a:p>
            <a:pPr>
              <a:buClr>
                <a:schemeClr val="hlink"/>
              </a:buClr>
              <a:buFont typeface="Wingdings" pitchFamily="2" charset="2"/>
              <a:buChar char="v"/>
            </a:pPr>
            <a:endParaRPr lang="zh-CN" altLang="en-US" sz="2500" b="1"/>
          </a:p>
          <a:p>
            <a:pPr>
              <a:buClr>
                <a:schemeClr val="hlink"/>
              </a:buClr>
              <a:buFont typeface="Wingdings" pitchFamily="2" charset="2"/>
              <a:buChar char="v"/>
            </a:pPr>
            <a:endParaRPr lang="zh-CN" altLang="en-US" sz="2500" b="1"/>
          </a:p>
          <a:p>
            <a:pPr>
              <a:buClr>
                <a:schemeClr val="hlink"/>
              </a:buClr>
              <a:buFont typeface="Wingdings" pitchFamily="2" charset="2"/>
              <a:buChar char="v"/>
            </a:pPr>
            <a:r>
              <a:rPr lang="zh-CN" altLang="en-US" sz="2500" b="1"/>
              <a:t>赋值语句左侧必须是变量，</a:t>
            </a:r>
            <a:br>
              <a:rPr lang="zh-CN" altLang="en-US" sz="2500" b="1"/>
            </a:br>
            <a:r>
              <a:rPr lang="zh-CN" altLang="en-US" sz="2500" b="1"/>
              <a:t>不能是常量或表达式</a:t>
            </a:r>
          </a:p>
          <a:p>
            <a:pPr>
              <a:buClr>
                <a:schemeClr val="hlink"/>
              </a:buClr>
              <a:buFont typeface="Wingdings" pitchFamily="2" charset="2"/>
              <a:buChar char="v"/>
            </a:pPr>
            <a:endParaRPr lang="zh-CN" altLang="en-US" sz="2500" b="1"/>
          </a:p>
          <a:p>
            <a:pPr>
              <a:buClr>
                <a:schemeClr val="hlink"/>
              </a:buClr>
              <a:buFont typeface="Wingdings" pitchFamily="2" charset="2"/>
              <a:buChar char="v"/>
            </a:pPr>
            <a:endParaRPr lang="zh-CN" altLang="en-US" sz="2500" b="1"/>
          </a:p>
          <a:p>
            <a:pPr>
              <a:buClr>
                <a:schemeClr val="hlink"/>
              </a:buClr>
              <a:buFont typeface="Wingdings" pitchFamily="2" charset="2"/>
              <a:buChar char="v"/>
            </a:pPr>
            <a:r>
              <a:rPr lang="zh-CN" altLang="en-US" sz="2500" b="1"/>
              <a:t>赋值的转换规则</a:t>
            </a:r>
            <a:r>
              <a:rPr lang="en-US" altLang="zh-CN" sz="2500" b="1"/>
              <a:t>:</a:t>
            </a:r>
            <a:r>
              <a:rPr lang="zh-CN" altLang="en-US" sz="2500" b="1"/>
              <a:t>使赋值号右边表达式值自动转换成 </a:t>
            </a:r>
          </a:p>
          <a:p>
            <a:pPr>
              <a:buClr>
                <a:schemeClr val="hlink"/>
              </a:buClr>
              <a:buFont typeface="Wingdings" pitchFamily="2" charset="2"/>
              <a:buNone/>
            </a:pPr>
            <a:r>
              <a:rPr lang="zh-CN" altLang="en-US" sz="2500" b="1"/>
              <a:t>  其左边变量的类型</a:t>
            </a:r>
          </a:p>
        </p:txBody>
      </p:sp>
      <p:sp>
        <p:nvSpPr>
          <p:cNvPr id="69638" name="Rectangle 4"/>
          <p:cNvSpPr>
            <a:spLocks noChangeArrowheads="1"/>
          </p:cNvSpPr>
          <p:nvPr/>
        </p:nvSpPr>
        <p:spPr bwMode="auto">
          <a:xfrm>
            <a:off x="4500563" y="1143000"/>
            <a:ext cx="3024187" cy="1260475"/>
          </a:xfrm>
          <a:prstGeom prst="rect">
            <a:avLst/>
          </a:prstGeom>
          <a:ln w="25400" algn="ctr">
            <a:solidFill>
              <a:srgbClr val="000000"/>
            </a:solid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marL="538163" lvl="3">
              <a:defRPr/>
            </a:pPr>
            <a:r>
              <a:rPr kumimoji="1" lang="en-US" altLang="zh-CN" sz="2500" b="1">
                <a:solidFill>
                  <a:srgbClr val="000000"/>
                </a:solidFill>
              </a:rPr>
              <a:t>a=3; </a:t>
            </a:r>
          </a:p>
          <a:p>
            <a:pPr marL="538163" lvl="3">
              <a:defRPr/>
            </a:pPr>
            <a:r>
              <a:rPr kumimoji="1" lang="en-US" altLang="zh-CN" sz="2500" b="1">
                <a:solidFill>
                  <a:srgbClr val="000000"/>
                </a:solidFill>
              </a:rPr>
              <a:t>b=4;</a:t>
            </a:r>
          </a:p>
          <a:p>
            <a:pPr marL="538163" lvl="3">
              <a:defRPr/>
            </a:pPr>
            <a:r>
              <a:rPr kumimoji="1" lang="en-US" altLang="zh-CN" sz="2500" b="1">
                <a:solidFill>
                  <a:srgbClr val="000000"/>
                </a:solidFill>
              </a:rPr>
              <a:t>a=b;</a:t>
            </a:r>
          </a:p>
        </p:txBody>
      </p:sp>
      <p:sp>
        <p:nvSpPr>
          <p:cNvPr id="69639" name="Rectangle 5"/>
          <p:cNvSpPr>
            <a:spLocks noChangeArrowheads="1"/>
          </p:cNvSpPr>
          <p:nvPr/>
        </p:nvSpPr>
        <p:spPr bwMode="auto">
          <a:xfrm>
            <a:off x="4572000" y="2500313"/>
            <a:ext cx="2928938" cy="857250"/>
          </a:xfrm>
          <a:prstGeom prst="rect">
            <a:avLst/>
          </a:prstGeom>
          <a:ln w="25400" algn="ctr">
            <a:solidFill>
              <a:srgbClr val="000000"/>
            </a:solid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marL="538163" lvl="3">
              <a:defRPr/>
            </a:pPr>
            <a:r>
              <a:rPr kumimoji="1" lang="en-US" altLang="zh-CN" sz="2500" b="1">
                <a:solidFill>
                  <a:srgbClr val="FF0000"/>
                </a:solidFill>
              </a:rPr>
              <a:t>3=x-2*y;</a:t>
            </a:r>
          </a:p>
          <a:p>
            <a:pPr marL="538163" lvl="3">
              <a:defRPr/>
            </a:pPr>
            <a:r>
              <a:rPr kumimoji="1" lang="en-US" altLang="zh-CN" sz="2500" b="1">
                <a:solidFill>
                  <a:srgbClr val="FF0000"/>
                </a:solidFill>
              </a:rPr>
              <a:t>a+b=3;</a:t>
            </a:r>
          </a:p>
        </p:txBody>
      </p:sp>
      <p:sp>
        <p:nvSpPr>
          <p:cNvPr id="69640" name="Rectangle 6"/>
          <p:cNvSpPr>
            <a:spLocks noChangeArrowheads="1"/>
          </p:cNvSpPr>
          <p:nvPr/>
        </p:nvSpPr>
        <p:spPr bwMode="auto">
          <a:xfrm>
            <a:off x="4572000" y="4437063"/>
            <a:ext cx="3095625" cy="2022475"/>
          </a:xfrm>
          <a:prstGeom prst="rect">
            <a:avLst/>
          </a:prstGeom>
          <a:ln w="25400" algn="ctr">
            <a:solidFill>
              <a:srgbClr val="000000"/>
            </a:solid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marL="538163" lvl="3">
              <a:defRPr/>
            </a:pPr>
            <a:r>
              <a:rPr kumimoji="1" lang="en-US" altLang="zh-CN" sz="2500" b="1">
                <a:solidFill>
                  <a:srgbClr val="0000FF"/>
                </a:solidFill>
              </a:rPr>
              <a:t>float</a:t>
            </a:r>
            <a:r>
              <a:rPr kumimoji="1" lang="en-US" altLang="zh-CN" sz="2500" b="1">
                <a:solidFill>
                  <a:srgbClr val="000000"/>
                </a:solidFill>
              </a:rPr>
              <a:t> f;</a:t>
            </a:r>
          </a:p>
          <a:p>
            <a:pPr marL="538163" lvl="3">
              <a:defRPr/>
            </a:pPr>
            <a:r>
              <a:rPr kumimoji="1" lang="en-US" altLang="zh-CN" sz="2500" b="1">
                <a:solidFill>
                  <a:srgbClr val="0000FF"/>
                </a:solidFill>
              </a:rPr>
              <a:t>int</a:t>
            </a:r>
            <a:r>
              <a:rPr kumimoji="1" lang="en-US" altLang="zh-CN" sz="2500" b="1">
                <a:solidFill>
                  <a:srgbClr val="000000"/>
                </a:solidFill>
              </a:rPr>
              <a:t> i;</a:t>
            </a:r>
          </a:p>
          <a:p>
            <a:pPr marL="538163" lvl="3">
              <a:defRPr/>
            </a:pPr>
            <a:r>
              <a:rPr kumimoji="1" lang="en-US" altLang="zh-CN" sz="2500" b="1">
                <a:solidFill>
                  <a:srgbClr val="000000"/>
                </a:solidFill>
              </a:rPr>
              <a:t>i=10; </a:t>
            </a:r>
          </a:p>
          <a:p>
            <a:pPr marL="538163" lvl="3">
              <a:defRPr/>
            </a:pPr>
            <a:r>
              <a:rPr kumimoji="1" lang="en-US" altLang="zh-CN" sz="2500" b="1">
                <a:solidFill>
                  <a:srgbClr val="000000"/>
                </a:solidFill>
              </a:rPr>
              <a:t>f=i;</a:t>
            </a:r>
          </a:p>
          <a:p>
            <a:pPr marL="538163" lvl="3">
              <a:defRPr/>
            </a:pPr>
            <a:r>
              <a:rPr kumimoji="1" lang="zh-CN" altLang="en-US" sz="2500" b="1">
                <a:solidFill>
                  <a:srgbClr val="008000"/>
                </a:solidFill>
              </a:rPr>
              <a:t>则</a:t>
            </a:r>
            <a:r>
              <a:rPr kumimoji="1" lang="en-US" altLang="zh-CN" sz="2500" b="1">
                <a:solidFill>
                  <a:srgbClr val="008000"/>
                </a:solidFill>
              </a:rPr>
              <a:t>f=10.0</a:t>
            </a:r>
          </a:p>
        </p:txBody>
      </p:sp>
      <p:sp>
        <p:nvSpPr>
          <p:cNvPr id="69641" name="Rectangle 7"/>
          <p:cNvSpPr>
            <a:spLocks noChangeArrowheads="1"/>
          </p:cNvSpPr>
          <p:nvPr/>
        </p:nvSpPr>
        <p:spPr bwMode="auto">
          <a:xfrm>
            <a:off x="1403350" y="4941888"/>
            <a:ext cx="1800225" cy="1260475"/>
          </a:xfrm>
          <a:prstGeom prst="rect">
            <a:avLst/>
          </a:prstGeom>
          <a:ln w="25400" algn="ctr">
            <a:solidFill>
              <a:srgbClr val="000000"/>
            </a:solidFill>
            <a:miter lim="800000"/>
            <a:headEnd/>
            <a:tailEnd type="none" w="lg" len="lg"/>
          </a:ln>
        </p:spPr>
        <p:style>
          <a:lnRef idx="0">
            <a:scrgbClr r="0" g="0" b="0"/>
          </a:lnRef>
          <a:fillRef idx="1003">
            <a:schemeClr val="dk2"/>
          </a:fillRef>
          <a:effectRef idx="0">
            <a:scrgbClr r="0" g="0" b="0"/>
          </a:effectRef>
          <a:fontRef idx="major"/>
        </p:style>
        <p:txBody>
          <a:bodyPr lIns="90000" tIns="46800" rIns="90000" bIns="46800">
            <a:spAutoFit/>
          </a:bodyPr>
          <a:lstStyle/>
          <a:p>
            <a:pPr>
              <a:defRPr/>
            </a:pPr>
            <a:r>
              <a:rPr kumimoji="1" lang="en-US" altLang="zh-CN" sz="2500" b="1">
                <a:solidFill>
                  <a:srgbClr val="0000FF"/>
                </a:solidFill>
              </a:rPr>
              <a:t>int</a:t>
            </a:r>
            <a:r>
              <a:rPr kumimoji="1" lang="en-US" altLang="zh-CN" sz="2500" b="1">
                <a:solidFill>
                  <a:srgbClr val="000000"/>
                </a:solidFill>
              </a:rPr>
              <a:t> i; </a:t>
            </a:r>
          </a:p>
          <a:p>
            <a:pPr>
              <a:defRPr/>
            </a:pPr>
            <a:r>
              <a:rPr kumimoji="1" lang="en-US" altLang="zh-CN" sz="2500" b="1">
                <a:solidFill>
                  <a:srgbClr val="000000"/>
                </a:solidFill>
              </a:rPr>
              <a:t>i=2.56;</a:t>
            </a:r>
          </a:p>
          <a:p>
            <a:pPr>
              <a:defRPr/>
            </a:pPr>
            <a:r>
              <a:rPr kumimoji="1" lang="zh-CN" altLang="en-US" sz="2500" b="1">
                <a:solidFill>
                  <a:srgbClr val="008000"/>
                </a:solidFill>
              </a:rPr>
              <a:t>则</a:t>
            </a:r>
            <a:r>
              <a:rPr kumimoji="1" lang="en-US" altLang="zh-CN" sz="2500" b="1">
                <a:solidFill>
                  <a:srgbClr val="008000"/>
                </a:solidFill>
              </a:rPr>
              <a:t>i=2</a:t>
            </a:r>
          </a:p>
        </p:txBody>
      </p:sp>
    </p:spTree>
  </p:cSld>
  <p:clrMapOvr>
    <a:masterClrMapping/>
  </p:clrMapOvr>
  <p:timing>
    <p:tnLst>
      <p:par>
        <p:cTn id="1" dur="indefinite" restart="never" nodeType="tmRoot"/>
      </p:par>
    </p:tnLst>
    <p:bldLst>
      <p:bldP spid="10854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3.4.11</a:t>
            </a:r>
            <a:r>
              <a:rPr lang="zh-CN" altLang="en-US" smtClean="0">
                <a:ea typeface="宋体" pitchFamily="2" charset="-122"/>
              </a:rPr>
              <a:t>表达式规则</a:t>
            </a:r>
            <a:endParaRPr lang="en-US" altLang="zh-CN" dirty="0">
              <a:ea typeface="宋体" pitchFamily="2" charset="-122"/>
            </a:endParaRPr>
          </a:p>
        </p:txBody>
      </p:sp>
      <p:sp>
        <p:nvSpPr>
          <p:cNvPr id="7066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2"/>
          <p:cNvSpPr>
            <a:spLocks noGrp="1" noChangeArrowheads="1"/>
          </p:cNvSpPr>
          <p:nvPr>
            <p:ph type="body" idx="4294967295"/>
          </p:nvPr>
        </p:nvSpPr>
        <p:spPr>
          <a:xfrm>
            <a:off x="704850" y="1033463"/>
            <a:ext cx="7772400" cy="1524000"/>
          </a:xfrm>
        </p:spPr>
        <p:txBody>
          <a:bodyPr/>
          <a:lstStyle/>
          <a:p>
            <a:pPr lvl="2">
              <a:lnSpc>
                <a:spcPct val="90000"/>
              </a:lnSpc>
              <a:defRPr/>
            </a:pPr>
            <a:r>
              <a:rPr lang="zh-CN" altLang="en-US" sz="2000" smtClean="0">
                <a:latin typeface="隶书" pitchFamily="49" charset="-122"/>
                <a:ea typeface="隶书" pitchFamily="49" charset="-122"/>
              </a:rPr>
              <a:t>说明</a:t>
            </a:r>
            <a:r>
              <a:rPr lang="en-US" altLang="zh-CN" sz="2000" smtClean="0">
                <a:latin typeface="隶书" pitchFamily="49" charset="-122"/>
                <a:ea typeface="隶书" pitchFamily="49" charset="-122"/>
              </a:rPr>
              <a:t>:</a:t>
            </a:r>
          </a:p>
          <a:p>
            <a:pPr lvl="3">
              <a:lnSpc>
                <a:spcPct val="90000"/>
              </a:lnSpc>
              <a:defRPr/>
            </a:pPr>
            <a:r>
              <a:rPr lang="zh-CN" altLang="en-US" sz="1800" smtClean="0">
                <a:latin typeface="隶书" pitchFamily="49" charset="-122"/>
                <a:ea typeface="隶书" pitchFamily="49" charset="-122"/>
              </a:rPr>
              <a:t>结合方向：</a:t>
            </a:r>
            <a:r>
              <a:rPr lang="zh-CN" altLang="en-US" sz="1800" smtClean="0">
                <a:solidFill>
                  <a:srgbClr val="3333FF"/>
                </a:solidFill>
                <a:latin typeface="隶书" pitchFamily="49" charset="-122"/>
                <a:ea typeface="隶书" pitchFamily="49" charset="-122"/>
              </a:rPr>
              <a:t>自右向左</a:t>
            </a:r>
          </a:p>
          <a:p>
            <a:pPr lvl="3">
              <a:lnSpc>
                <a:spcPct val="90000"/>
              </a:lnSpc>
              <a:defRPr/>
            </a:pPr>
            <a:r>
              <a:rPr lang="zh-CN" altLang="en-US" sz="1800" smtClean="0">
                <a:ea typeface="宋体" pitchFamily="2" charset="-122"/>
              </a:rPr>
              <a:t>优先级</a:t>
            </a:r>
            <a:r>
              <a:rPr lang="en-US" altLang="zh-CN" sz="1800" smtClean="0">
                <a:ea typeface="宋体" pitchFamily="2" charset="-122"/>
              </a:rPr>
              <a:t>:   </a:t>
            </a:r>
            <a:r>
              <a:rPr lang="en-US" altLang="zh-CN" sz="1800" smtClean="0">
                <a:solidFill>
                  <a:schemeClr val="folHlink"/>
                </a:solidFill>
                <a:ea typeface="宋体" pitchFamily="2" charset="-122"/>
              </a:rPr>
              <a:t>14</a:t>
            </a:r>
          </a:p>
          <a:p>
            <a:pPr lvl="3">
              <a:lnSpc>
                <a:spcPct val="90000"/>
              </a:lnSpc>
              <a:defRPr/>
            </a:pPr>
            <a:r>
              <a:rPr lang="zh-CN" altLang="en-US" sz="1800" smtClean="0">
                <a:latin typeface="隶书" pitchFamily="49" charset="-122"/>
                <a:ea typeface="隶书" pitchFamily="49" charset="-122"/>
              </a:rPr>
              <a:t>左侧必须是变量，</a:t>
            </a:r>
          </a:p>
          <a:p>
            <a:pPr lvl="3">
              <a:lnSpc>
                <a:spcPct val="90000"/>
              </a:lnSpc>
              <a:defRPr/>
            </a:pPr>
            <a:r>
              <a:rPr lang="zh-CN" altLang="en-US" sz="1800" smtClean="0">
                <a:latin typeface="隶书" pitchFamily="49" charset="-122"/>
                <a:ea typeface="隶书" pitchFamily="49" charset="-122"/>
              </a:rPr>
              <a:t>不能是常量或表达式</a:t>
            </a:r>
            <a:endParaRPr lang="zh-CN" altLang="en-US" sz="1800" smtClean="0">
              <a:ea typeface="宋体" pitchFamily="2" charset="-122"/>
            </a:endParaRPr>
          </a:p>
        </p:txBody>
      </p:sp>
      <p:sp>
        <p:nvSpPr>
          <p:cNvPr id="6" name="Rectangle 3"/>
          <p:cNvSpPr>
            <a:spLocks noChangeArrowheads="1"/>
          </p:cNvSpPr>
          <p:nvPr/>
        </p:nvSpPr>
        <p:spPr bwMode="auto">
          <a:xfrm>
            <a:off x="666750" y="3243263"/>
            <a:ext cx="7772400" cy="400050"/>
          </a:xfrm>
          <a:prstGeom prst="rect">
            <a:avLst/>
          </a:prstGeom>
          <a:noFill/>
          <a:ln w="9525">
            <a:noFill/>
            <a:miter lim="800000"/>
            <a:headEnd/>
            <a:tailEnd/>
          </a:ln>
        </p:spPr>
        <p:txBody>
          <a:bodyPr/>
          <a:lstStyle/>
          <a:p>
            <a:pPr marL="1600200" lvl="3" indent="-228600">
              <a:spcBef>
                <a:spcPct val="20000"/>
              </a:spcBef>
              <a:buFontTx/>
              <a:buChar char="–"/>
            </a:pPr>
            <a:r>
              <a:rPr lang="zh-CN" altLang="en-US" sz="2000"/>
              <a:t>赋值表达式的值与变量值相等</a:t>
            </a:r>
            <a:r>
              <a:rPr lang="en-US" altLang="zh-CN" sz="2000"/>
              <a:t>,</a:t>
            </a:r>
            <a:r>
              <a:rPr lang="zh-CN" altLang="en-US" sz="2000"/>
              <a:t>且可嵌套</a:t>
            </a:r>
          </a:p>
        </p:txBody>
      </p:sp>
      <p:sp>
        <p:nvSpPr>
          <p:cNvPr id="7" name="Rectangle 4"/>
          <p:cNvSpPr>
            <a:spLocks noChangeArrowheads="1"/>
          </p:cNvSpPr>
          <p:nvPr/>
        </p:nvSpPr>
        <p:spPr bwMode="auto">
          <a:xfrm>
            <a:off x="666750" y="2619375"/>
            <a:ext cx="8043863" cy="566738"/>
          </a:xfrm>
          <a:prstGeom prst="rect">
            <a:avLst/>
          </a:prstGeom>
          <a:noFill/>
          <a:ln w="9525">
            <a:noFill/>
            <a:miter lim="800000"/>
            <a:headEnd/>
            <a:tailEnd/>
          </a:ln>
        </p:spPr>
        <p:txBody>
          <a:bodyPr/>
          <a:lstStyle/>
          <a:p>
            <a:pPr marL="1600200" lvl="3" indent="-228600">
              <a:spcBef>
                <a:spcPct val="20000"/>
              </a:spcBef>
              <a:buFontTx/>
              <a:buChar char="–"/>
            </a:pPr>
            <a:r>
              <a:rPr lang="zh-CN" altLang="en-US" sz="2000">
                <a:solidFill>
                  <a:srgbClr val="0000FF"/>
                </a:solidFill>
                <a:latin typeface="隶书" pitchFamily="49" charset="-122"/>
              </a:rPr>
              <a:t>赋值转换</a:t>
            </a:r>
            <a:r>
              <a:rPr lang="zh-CN" altLang="en-US" sz="2000">
                <a:latin typeface="隶书" pitchFamily="49" charset="-122"/>
              </a:rPr>
              <a:t>规则</a:t>
            </a:r>
            <a:r>
              <a:rPr lang="en-US" altLang="zh-CN" sz="2000">
                <a:latin typeface="隶书" pitchFamily="49" charset="-122"/>
              </a:rPr>
              <a:t>:</a:t>
            </a:r>
            <a:r>
              <a:rPr lang="zh-CN" altLang="en-US" sz="2000">
                <a:latin typeface="隶书" pitchFamily="49" charset="-122"/>
              </a:rPr>
              <a:t>使赋值号右边表达式值</a:t>
            </a:r>
            <a:r>
              <a:rPr lang="zh-CN" altLang="en-US" sz="2000">
                <a:solidFill>
                  <a:srgbClr val="0000FF"/>
                </a:solidFill>
                <a:latin typeface="隶书" pitchFamily="49" charset="-122"/>
              </a:rPr>
              <a:t>自动</a:t>
            </a:r>
            <a:r>
              <a:rPr lang="zh-CN" altLang="en-US" sz="2000">
                <a:latin typeface="隶书" pitchFamily="49" charset="-122"/>
              </a:rPr>
              <a:t>转换成其左边变量的类型</a:t>
            </a:r>
          </a:p>
        </p:txBody>
      </p:sp>
      <p:sp>
        <p:nvSpPr>
          <p:cNvPr id="8" name="Text Box 5"/>
          <p:cNvSpPr txBox="1">
            <a:spLocks noChangeArrowheads="1"/>
          </p:cNvSpPr>
          <p:nvPr/>
        </p:nvSpPr>
        <p:spPr bwMode="auto">
          <a:xfrm>
            <a:off x="2365375" y="2559050"/>
            <a:ext cx="3419475" cy="860425"/>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wrap="none" lIns="90000" tIns="46800" rIns="90000" bIns="46800">
            <a:spAutoFit/>
          </a:bodyPr>
          <a:lstStyle/>
          <a:p>
            <a:pPr lvl="3" eaLnBrk="0" hangingPunct="0">
              <a:defRPr/>
            </a:pPr>
            <a:r>
              <a:rPr kumimoji="1" lang="zh-CN" altLang="en-US" sz="2400">
                <a:latin typeface="隶书" pitchFamily="49" charset="-122"/>
                <a:ea typeface="隶书" pitchFamily="49" charset="-122"/>
              </a:rPr>
              <a:t>例  </a:t>
            </a:r>
            <a:r>
              <a:rPr kumimoji="1" lang="en-US" altLang="zh-CN" sz="2400">
                <a:solidFill>
                  <a:srgbClr val="FF3300"/>
                </a:solidFill>
                <a:latin typeface="隶书" pitchFamily="49" charset="-122"/>
                <a:ea typeface="隶书" pitchFamily="49" charset="-122"/>
              </a:rPr>
              <a:t>3=x-2*y;</a:t>
            </a:r>
          </a:p>
          <a:p>
            <a:pPr lvl="3" eaLnBrk="0" hangingPunct="0">
              <a:defRPr/>
            </a:pPr>
            <a:r>
              <a:rPr kumimoji="1" lang="en-US" altLang="zh-CN" sz="2400">
                <a:solidFill>
                  <a:srgbClr val="FF3300"/>
                </a:solidFill>
                <a:latin typeface="隶书" pitchFamily="49" charset="-122"/>
                <a:ea typeface="隶书" pitchFamily="49" charset="-122"/>
              </a:rPr>
              <a:t>    a+b=3;</a:t>
            </a:r>
            <a:endParaRPr kumimoji="1" lang="en-US" altLang="zh-CN" sz="2400">
              <a:solidFill>
                <a:schemeClr val="accent2"/>
              </a:solidFill>
              <a:latin typeface="隶书" pitchFamily="49" charset="-122"/>
              <a:ea typeface="隶书" pitchFamily="49" charset="-122"/>
            </a:endParaRPr>
          </a:p>
        </p:txBody>
      </p:sp>
      <p:sp>
        <p:nvSpPr>
          <p:cNvPr id="9" name="Text Box 6"/>
          <p:cNvSpPr txBox="1">
            <a:spLocks noChangeArrowheads="1"/>
          </p:cNvSpPr>
          <p:nvPr/>
        </p:nvSpPr>
        <p:spPr bwMode="auto">
          <a:xfrm>
            <a:off x="1941513" y="3338513"/>
            <a:ext cx="6056312" cy="1654175"/>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lvl="3" eaLnBrk="0" hangingPunct="0">
              <a:defRPr/>
            </a:pPr>
            <a:r>
              <a:rPr kumimoji="1" lang="zh-CN" altLang="en-US" sz="2000">
                <a:latin typeface="宋体" pitchFamily="2" charset="-122"/>
              </a:rPr>
              <a:t>例</a:t>
            </a:r>
            <a:r>
              <a:rPr kumimoji="1" lang="zh-CN" altLang="en-US" sz="2000">
                <a:latin typeface="隶书" pitchFamily="49" charset="-122"/>
                <a:ea typeface="隶书" pitchFamily="49" charset="-122"/>
              </a:rPr>
              <a:t>  </a:t>
            </a:r>
            <a:r>
              <a:rPr kumimoji="1" lang="en-US" altLang="zh-CN" sz="2000">
                <a:latin typeface="Arial" charset="0"/>
                <a:ea typeface="隶书" pitchFamily="49" charset="-122"/>
              </a:rPr>
              <a:t>float f;  </a:t>
            </a:r>
          </a:p>
          <a:p>
            <a:pPr lvl="3" eaLnBrk="0" hangingPunct="0">
              <a:defRPr/>
            </a:pPr>
            <a:r>
              <a:rPr kumimoji="1" lang="en-US" altLang="zh-CN" sz="2000">
                <a:latin typeface="Arial" charset="0"/>
                <a:ea typeface="隶书" pitchFamily="49" charset="-122"/>
              </a:rPr>
              <a:t>       int i;</a:t>
            </a:r>
          </a:p>
          <a:p>
            <a:pPr lvl="3" eaLnBrk="0" hangingPunct="0">
              <a:defRPr/>
            </a:pPr>
            <a:r>
              <a:rPr kumimoji="1" lang="en-US" altLang="zh-CN" sz="2000">
                <a:latin typeface="Arial" charset="0"/>
                <a:ea typeface="隶书" pitchFamily="49" charset="-122"/>
              </a:rPr>
              <a:t>       i=10; </a:t>
            </a:r>
          </a:p>
          <a:p>
            <a:pPr lvl="3" eaLnBrk="0" hangingPunct="0">
              <a:defRPr/>
            </a:pPr>
            <a:r>
              <a:rPr kumimoji="1" lang="en-US" altLang="zh-CN" sz="2000">
                <a:latin typeface="Arial" charset="0"/>
                <a:ea typeface="隶书" pitchFamily="49" charset="-122"/>
              </a:rPr>
              <a:t>       f=i;</a:t>
            </a:r>
          </a:p>
          <a:p>
            <a:pPr lvl="3" eaLnBrk="0" hangingPunct="0">
              <a:defRPr/>
            </a:pPr>
            <a:r>
              <a:rPr kumimoji="1" lang="zh-CN" altLang="en-US" sz="2000">
                <a:latin typeface="Arial" charset="0"/>
              </a:rPr>
              <a:t>则</a:t>
            </a:r>
            <a:r>
              <a:rPr kumimoji="1" lang="zh-CN" altLang="en-US" sz="2000">
                <a:latin typeface="Arial" charset="0"/>
                <a:ea typeface="隶书" pitchFamily="49" charset="-122"/>
              </a:rPr>
              <a:t>   </a:t>
            </a:r>
            <a:r>
              <a:rPr kumimoji="1" lang="en-US" altLang="zh-CN" sz="2000">
                <a:solidFill>
                  <a:srgbClr val="0000FF"/>
                </a:solidFill>
                <a:latin typeface="Arial" charset="0"/>
                <a:ea typeface="隶书" pitchFamily="49" charset="-122"/>
              </a:rPr>
              <a:t>f=10.0</a:t>
            </a:r>
            <a:endParaRPr kumimoji="1" lang="en-US" altLang="zh-CN" sz="2400">
              <a:latin typeface="Arial" charset="0"/>
            </a:endParaRPr>
          </a:p>
        </p:txBody>
      </p:sp>
      <p:sp>
        <p:nvSpPr>
          <p:cNvPr id="10" name="Text Box 7"/>
          <p:cNvSpPr txBox="1">
            <a:spLocks noChangeArrowheads="1"/>
          </p:cNvSpPr>
          <p:nvPr/>
        </p:nvSpPr>
        <p:spPr bwMode="auto">
          <a:xfrm>
            <a:off x="2543175" y="3376613"/>
            <a:ext cx="2752725" cy="739775"/>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wrap="none">
            <a:spAutoFit/>
          </a:bodyPr>
          <a:lstStyle/>
          <a:p>
            <a:pPr>
              <a:defRPr/>
            </a:pPr>
            <a:r>
              <a:rPr kumimoji="1" lang="zh-CN" altLang="en-US" sz="2000">
                <a:latin typeface="Arial" charset="0"/>
              </a:rPr>
              <a:t>例  </a:t>
            </a:r>
            <a:r>
              <a:rPr kumimoji="1" lang="en-US" altLang="zh-CN" sz="2000">
                <a:latin typeface="Arial" charset="0"/>
              </a:rPr>
              <a:t>int i; </a:t>
            </a:r>
          </a:p>
          <a:p>
            <a:pPr>
              <a:defRPr/>
            </a:pPr>
            <a:r>
              <a:rPr kumimoji="1" lang="en-US" altLang="zh-CN" sz="2000">
                <a:latin typeface="Arial" charset="0"/>
              </a:rPr>
              <a:t>      i=2.56;    //</a:t>
            </a:r>
            <a:r>
              <a:rPr kumimoji="1" lang="zh-CN" altLang="zh-CN" sz="2000">
                <a:solidFill>
                  <a:srgbClr val="0000FF"/>
                </a:solidFill>
                <a:latin typeface="Arial" charset="0"/>
              </a:rPr>
              <a:t>结果</a:t>
            </a:r>
            <a:r>
              <a:rPr kumimoji="1" lang="en-US" altLang="zh-CN" sz="2000">
                <a:solidFill>
                  <a:srgbClr val="0000FF"/>
                </a:solidFill>
                <a:latin typeface="Arial" charset="0"/>
              </a:rPr>
              <a:t>i=2</a:t>
            </a:r>
            <a:r>
              <a:rPr kumimoji="1" lang="en-US" altLang="zh-CN" sz="2000">
                <a:latin typeface="Arial" charset="0"/>
              </a:rPr>
              <a:t>;</a:t>
            </a:r>
          </a:p>
        </p:txBody>
      </p:sp>
      <p:sp>
        <p:nvSpPr>
          <p:cNvPr id="11" name="Text Box 8"/>
          <p:cNvSpPr txBox="1">
            <a:spLocks noChangeArrowheads="1"/>
          </p:cNvSpPr>
          <p:nvPr/>
        </p:nvSpPr>
        <p:spPr bwMode="auto">
          <a:xfrm>
            <a:off x="1104900" y="4292600"/>
            <a:ext cx="7191375" cy="1955800"/>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kumimoji="1" lang="zh-CN" altLang="en-US" sz="2400">
                <a:latin typeface="隶书" pitchFamily="49" charset="-122"/>
                <a:ea typeface="隶书" pitchFamily="49" charset="-122"/>
              </a:rPr>
              <a:t>例</a:t>
            </a:r>
            <a:r>
              <a:rPr kumimoji="1" lang="en-US" altLang="zh-CN" sz="2400">
                <a:latin typeface="隶书" pitchFamily="49" charset="-122"/>
                <a:ea typeface="隶书" pitchFamily="49" charset="-122"/>
              </a:rPr>
              <a:t>:   a=b=c=5</a:t>
            </a:r>
          </a:p>
          <a:p>
            <a:pPr eaLnBrk="0" hangingPunct="0">
              <a:defRPr/>
            </a:pPr>
            <a:r>
              <a:rPr kumimoji="1" lang="en-US" altLang="zh-CN" sz="2400">
                <a:latin typeface="隶书" pitchFamily="49" charset="-122"/>
                <a:ea typeface="隶书" pitchFamily="49" charset="-122"/>
              </a:rPr>
              <a:t>      a=(b=5)</a:t>
            </a:r>
          </a:p>
          <a:p>
            <a:pPr eaLnBrk="0" hangingPunct="0">
              <a:defRPr/>
            </a:pPr>
            <a:r>
              <a:rPr kumimoji="1" lang="en-US" altLang="zh-CN" sz="2400">
                <a:latin typeface="隶书" pitchFamily="49" charset="-122"/>
                <a:ea typeface="隶书" pitchFamily="49" charset="-122"/>
              </a:rPr>
              <a:t>      a=5+(c=6)</a:t>
            </a:r>
          </a:p>
          <a:p>
            <a:pPr eaLnBrk="0" hangingPunct="0">
              <a:defRPr/>
            </a:pPr>
            <a:r>
              <a:rPr kumimoji="1" lang="en-US" altLang="zh-CN" sz="2400">
                <a:latin typeface="隶书" pitchFamily="49" charset="-122"/>
                <a:ea typeface="隶书" pitchFamily="49" charset="-122"/>
              </a:rPr>
              <a:t>      a=(b=4)+(c=6)</a:t>
            </a:r>
          </a:p>
          <a:p>
            <a:pPr eaLnBrk="0" hangingPunct="0">
              <a:defRPr/>
            </a:pPr>
            <a:r>
              <a:rPr kumimoji="1" lang="en-US" altLang="zh-CN" sz="2400">
                <a:latin typeface="隶书" pitchFamily="49" charset="-122"/>
                <a:ea typeface="隶书" pitchFamily="49" charset="-122"/>
              </a:rPr>
              <a:t>      a=(b=10)/(c=2)</a:t>
            </a:r>
          </a:p>
        </p:txBody>
      </p:sp>
      <p:sp>
        <p:nvSpPr>
          <p:cNvPr id="70676" name="AutoShape 9">
            <a:hlinkClick r:id="" action="ppaction://hlinkshowjump?jump=previousslide" highlightClick="1"/>
          </p:cNvPr>
          <p:cNvSpPr>
            <a:spLocks noChangeArrowheads="1"/>
          </p:cNvSpPr>
          <p:nvPr/>
        </p:nvSpPr>
        <p:spPr bwMode="auto">
          <a:xfrm>
            <a:off x="533400" y="6862763"/>
            <a:ext cx="533400" cy="381000"/>
          </a:xfrm>
          <a:prstGeom prst="roundRect">
            <a:avLst>
              <a:gd name="adj" fmla="val 16667"/>
            </a:avLst>
          </a:prstGeom>
          <a:noFill/>
          <a:ln w="12700" cap="sq">
            <a:solidFill>
              <a:srgbClr val="3333FF"/>
            </a:solidFill>
            <a:round/>
            <a:headEnd type="none" w="sm" len="sm"/>
            <a:tailEnd type="none" w="sm" len="sm"/>
          </a:ln>
        </p:spPr>
        <p:txBody>
          <a:bodyPr wrap="none" anchor="ctr"/>
          <a:lstStyle/>
          <a:p>
            <a:pPr algn="ctr"/>
            <a:r>
              <a:rPr kumimoji="1" lang="en-US" altLang="zh-CN" sz="2400">
                <a:solidFill>
                  <a:srgbClr val="008000"/>
                </a:solidFill>
                <a:latin typeface="Times New Roman" pitchFamily="18" charset="0"/>
              </a:rPr>
              <a:t>&lt;</a:t>
            </a:r>
            <a:endParaRPr kumimoji="1" lang="en-US" altLang="zh-CN" sz="2400">
              <a:latin typeface="Times New Roman" pitchFamily="18" charset="0"/>
            </a:endParaRPr>
          </a:p>
        </p:txBody>
      </p:sp>
      <p:sp>
        <p:nvSpPr>
          <p:cNvPr id="70677" name="AutoShape 10">
            <a:hlinkClick r:id="rId3" action="ppaction://hlinksldjump" highlightClick="1"/>
          </p:cNvPr>
          <p:cNvSpPr>
            <a:spLocks noChangeArrowheads="1"/>
          </p:cNvSpPr>
          <p:nvPr/>
        </p:nvSpPr>
        <p:spPr bwMode="auto">
          <a:xfrm>
            <a:off x="1143000" y="6862763"/>
            <a:ext cx="533400" cy="381000"/>
          </a:xfrm>
          <a:prstGeom prst="roundRect">
            <a:avLst>
              <a:gd name="adj" fmla="val 16667"/>
            </a:avLst>
          </a:prstGeom>
          <a:noFill/>
          <a:ln w="12700" cap="sq">
            <a:solidFill>
              <a:srgbClr val="3333FF"/>
            </a:solidFill>
            <a:round/>
            <a:headEnd type="none" w="sm" len="sm"/>
            <a:tailEnd type="none" w="sm" len="sm"/>
          </a:ln>
        </p:spPr>
        <p:txBody>
          <a:bodyPr wrap="none" anchor="ctr"/>
          <a:lstStyle/>
          <a:p>
            <a:pPr algn="ctr"/>
            <a:r>
              <a:rPr kumimoji="1" lang="en-US" altLang="zh-CN" sz="2400">
                <a:solidFill>
                  <a:srgbClr val="008000"/>
                </a:solidFill>
                <a:latin typeface="Times New Roman" pitchFamily="18" charset="0"/>
              </a:rPr>
              <a:t>&gt;</a:t>
            </a:r>
            <a:endParaRPr kumimoji="1" lang="en-US" altLang="zh-CN" sz="2400">
              <a:latin typeface="Times New Roman" pitchFamily="18" charset="0"/>
            </a:endParaRPr>
          </a:p>
        </p:txBody>
      </p:sp>
      <p:sp>
        <p:nvSpPr>
          <p:cNvPr id="14" name="Text Box 11"/>
          <p:cNvSpPr txBox="1">
            <a:spLocks noChangeArrowheads="1"/>
          </p:cNvSpPr>
          <p:nvPr/>
        </p:nvSpPr>
        <p:spPr bwMode="auto">
          <a:xfrm>
            <a:off x="3890963" y="4311650"/>
            <a:ext cx="3990975" cy="457200"/>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a:t>
            </a:r>
            <a:r>
              <a:rPr kumimoji="1" lang="zh-CN" altLang="zh-CN" sz="2400">
                <a:solidFill>
                  <a:srgbClr val="0000FF"/>
                </a:solidFill>
                <a:latin typeface="隶书" pitchFamily="49" charset="-122"/>
                <a:ea typeface="隶书" pitchFamily="49" charset="-122"/>
              </a:rPr>
              <a:t>表达式值为5，</a:t>
            </a:r>
            <a:r>
              <a:rPr kumimoji="1" lang="en-US" altLang="zh-CN" sz="2400">
                <a:solidFill>
                  <a:srgbClr val="0000FF"/>
                </a:solidFill>
                <a:latin typeface="隶书" pitchFamily="49" charset="-122"/>
                <a:ea typeface="隶书" pitchFamily="49" charset="-122"/>
              </a:rPr>
              <a:t>a,b,c</a:t>
            </a:r>
            <a:r>
              <a:rPr kumimoji="1" lang="zh-CN" altLang="zh-CN" sz="2400">
                <a:solidFill>
                  <a:srgbClr val="0000FF"/>
                </a:solidFill>
                <a:latin typeface="隶书" pitchFamily="49" charset="-122"/>
                <a:ea typeface="隶书" pitchFamily="49" charset="-122"/>
              </a:rPr>
              <a:t>值为5</a:t>
            </a:r>
            <a:endParaRPr kumimoji="1" lang="en-US" altLang="zh-CN" sz="2400">
              <a:solidFill>
                <a:srgbClr val="0000FF"/>
              </a:solidFill>
              <a:latin typeface="隶书" pitchFamily="49" charset="-122"/>
              <a:ea typeface="隶书" pitchFamily="49" charset="-122"/>
            </a:endParaRPr>
          </a:p>
        </p:txBody>
      </p:sp>
      <p:sp>
        <p:nvSpPr>
          <p:cNvPr id="15" name="Text Box 12"/>
          <p:cNvSpPr txBox="1">
            <a:spLocks noChangeArrowheads="1"/>
          </p:cNvSpPr>
          <p:nvPr/>
        </p:nvSpPr>
        <p:spPr bwMode="auto">
          <a:xfrm>
            <a:off x="3833813" y="4597400"/>
            <a:ext cx="1704975" cy="457200"/>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 b=5;a=5</a:t>
            </a:r>
          </a:p>
        </p:txBody>
      </p:sp>
      <p:sp>
        <p:nvSpPr>
          <p:cNvPr id="16" name="Text Box 13"/>
          <p:cNvSpPr txBox="1">
            <a:spLocks noChangeArrowheads="1"/>
          </p:cNvSpPr>
          <p:nvPr/>
        </p:nvSpPr>
        <p:spPr bwMode="auto">
          <a:xfrm>
            <a:off x="3833813" y="4921250"/>
            <a:ext cx="3533775" cy="457200"/>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a:t>
            </a:r>
            <a:r>
              <a:rPr kumimoji="1" lang="zh-CN" altLang="zh-CN" sz="2400">
                <a:solidFill>
                  <a:srgbClr val="0000FF"/>
                </a:solidFill>
                <a:latin typeface="隶书" pitchFamily="49" charset="-122"/>
                <a:ea typeface="隶书" pitchFamily="49" charset="-122"/>
              </a:rPr>
              <a:t>表达式值11，</a:t>
            </a:r>
            <a:r>
              <a:rPr kumimoji="1" lang="en-US" altLang="zh-CN" sz="2400">
                <a:solidFill>
                  <a:srgbClr val="0000FF"/>
                </a:solidFill>
                <a:latin typeface="隶书" pitchFamily="49" charset="-122"/>
                <a:ea typeface="隶书" pitchFamily="49" charset="-122"/>
              </a:rPr>
              <a:t>c=6,a=11</a:t>
            </a:r>
          </a:p>
        </p:txBody>
      </p:sp>
      <p:sp>
        <p:nvSpPr>
          <p:cNvPr id="17" name="Text Box 14"/>
          <p:cNvSpPr txBox="1">
            <a:spLocks noChangeArrowheads="1"/>
          </p:cNvSpPr>
          <p:nvPr/>
        </p:nvSpPr>
        <p:spPr bwMode="auto">
          <a:xfrm>
            <a:off x="3986213" y="5359400"/>
            <a:ext cx="4143375" cy="457200"/>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a:t>
            </a:r>
            <a:r>
              <a:rPr kumimoji="1" lang="zh-CN" altLang="zh-CN" sz="2400">
                <a:solidFill>
                  <a:srgbClr val="0000FF"/>
                </a:solidFill>
                <a:latin typeface="隶书" pitchFamily="49" charset="-122"/>
                <a:ea typeface="隶书" pitchFamily="49" charset="-122"/>
              </a:rPr>
              <a:t>表达式值10，</a:t>
            </a:r>
            <a:r>
              <a:rPr kumimoji="1" lang="en-US" altLang="zh-CN" sz="2400">
                <a:solidFill>
                  <a:srgbClr val="0000FF"/>
                </a:solidFill>
                <a:latin typeface="隶书" pitchFamily="49" charset="-122"/>
                <a:ea typeface="隶书" pitchFamily="49" charset="-122"/>
              </a:rPr>
              <a:t>a=10,b=4,c=6</a:t>
            </a:r>
          </a:p>
        </p:txBody>
      </p:sp>
      <p:sp>
        <p:nvSpPr>
          <p:cNvPr id="18" name="Text Box 15"/>
          <p:cNvSpPr txBox="1">
            <a:spLocks noChangeArrowheads="1"/>
          </p:cNvSpPr>
          <p:nvPr/>
        </p:nvSpPr>
        <p:spPr bwMode="auto">
          <a:xfrm>
            <a:off x="4271963" y="5721350"/>
            <a:ext cx="3990975" cy="457200"/>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a:t>
            </a:r>
            <a:r>
              <a:rPr kumimoji="1" lang="zh-CN" altLang="zh-CN" sz="2400">
                <a:solidFill>
                  <a:srgbClr val="0000FF"/>
                </a:solidFill>
                <a:latin typeface="隶书" pitchFamily="49" charset="-122"/>
                <a:ea typeface="隶书" pitchFamily="49" charset="-122"/>
              </a:rPr>
              <a:t>表达式值5，</a:t>
            </a:r>
            <a:r>
              <a:rPr kumimoji="1" lang="en-US" altLang="zh-CN" sz="2400">
                <a:solidFill>
                  <a:srgbClr val="0000FF"/>
                </a:solidFill>
                <a:latin typeface="隶书" pitchFamily="49" charset="-122"/>
                <a:ea typeface="隶书" pitchFamily="49" charset="-122"/>
              </a:rPr>
              <a:t>a=5,b=10,c=2</a:t>
            </a:r>
          </a:p>
        </p:txBody>
      </p:sp>
      <p:grpSp>
        <p:nvGrpSpPr>
          <p:cNvPr id="2" name="Group 27"/>
          <p:cNvGrpSpPr>
            <a:grpSpLocks/>
          </p:cNvGrpSpPr>
          <p:nvPr/>
        </p:nvGrpSpPr>
        <p:grpSpPr bwMode="auto">
          <a:xfrm>
            <a:off x="5791200" y="1014413"/>
            <a:ext cx="2854325" cy="457200"/>
            <a:chOff x="1680" y="2561"/>
            <a:chExt cx="1798" cy="288"/>
          </a:xfrm>
        </p:grpSpPr>
        <p:sp>
          <p:nvSpPr>
            <p:cNvPr id="70688" name="AutoShape 28"/>
            <p:cNvSpPr>
              <a:spLocks noChangeArrowheads="1"/>
            </p:cNvSpPr>
            <p:nvPr/>
          </p:nvSpPr>
          <p:spPr bwMode="auto">
            <a:xfrm>
              <a:off x="2304" y="2688"/>
              <a:ext cx="422" cy="47"/>
            </a:xfrm>
            <a:prstGeom prst="leftRightArrow">
              <a:avLst>
                <a:gd name="adj1" fmla="val 50000"/>
                <a:gd name="adj2" fmla="val 179574"/>
              </a:avLst>
            </a:prstGeom>
            <a:noFill/>
            <a:ln w="9525">
              <a:solidFill>
                <a:schemeClr val="tx1"/>
              </a:solidFill>
              <a:miter lim="800000"/>
              <a:headEnd/>
              <a:tailEnd/>
            </a:ln>
          </p:spPr>
          <p:txBody>
            <a:bodyPr wrap="none" anchor="ctr"/>
            <a:lstStyle/>
            <a:p>
              <a:endParaRPr lang="zh-CN" altLang="en-US"/>
            </a:p>
          </p:txBody>
        </p:sp>
        <p:sp>
          <p:nvSpPr>
            <p:cNvPr id="70689" name="Text Box 29"/>
            <p:cNvSpPr txBox="1">
              <a:spLocks noChangeArrowheads="1"/>
            </p:cNvSpPr>
            <p:nvPr/>
          </p:nvSpPr>
          <p:spPr bwMode="auto">
            <a:xfrm>
              <a:off x="1680" y="2561"/>
              <a:ext cx="513" cy="288"/>
            </a:xfrm>
            <a:prstGeom prst="rect">
              <a:avLst/>
            </a:prstGeom>
            <a:noFill/>
            <a:ln w="9525">
              <a:noFill/>
              <a:miter lim="800000"/>
              <a:headEnd/>
              <a:tailEnd/>
            </a:ln>
          </p:spPr>
          <p:txBody>
            <a:bodyPr wrap="none">
              <a:spAutoFit/>
            </a:bodyPr>
            <a:lstStyle/>
            <a:p>
              <a:r>
                <a:rPr kumimoji="1" lang="en-US" altLang="zh-CN" sz="2400">
                  <a:latin typeface="Times New Roman" pitchFamily="18" charset="0"/>
                </a:rPr>
                <a:t>a+=3</a:t>
              </a:r>
            </a:p>
          </p:txBody>
        </p:sp>
        <p:sp>
          <p:nvSpPr>
            <p:cNvPr id="70690" name="Text Box 30"/>
            <p:cNvSpPr txBox="1">
              <a:spLocks noChangeArrowheads="1"/>
            </p:cNvSpPr>
            <p:nvPr/>
          </p:nvSpPr>
          <p:spPr bwMode="auto">
            <a:xfrm>
              <a:off x="2880" y="2561"/>
              <a:ext cx="598" cy="288"/>
            </a:xfrm>
            <a:prstGeom prst="rect">
              <a:avLst/>
            </a:prstGeom>
            <a:noFill/>
            <a:ln w="9525">
              <a:noFill/>
              <a:miter lim="800000"/>
              <a:headEnd/>
              <a:tailEnd/>
            </a:ln>
          </p:spPr>
          <p:txBody>
            <a:bodyPr wrap="none">
              <a:spAutoFit/>
            </a:bodyPr>
            <a:lstStyle/>
            <a:p>
              <a:r>
                <a:rPr kumimoji="1" lang="en-US" altLang="zh-CN" sz="2400">
                  <a:latin typeface="Times New Roman" pitchFamily="18" charset="0"/>
                </a:rPr>
                <a:t>a=a+3</a:t>
              </a:r>
            </a:p>
          </p:txBody>
        </p:sp>
      </p:grpSp>
      <p:grpSp>
        <p:nvGrpSpPr>
          <p:cNvPr id="3" name="Group 31"/>
          <p:cNvGrpSpPr>
            <a:grpSpLocks/>
          </p:cNvGrpSpPr>
          <p:nvPr/>
        </p:nvGrpSpPr>
        <p:grpSpPr bwMode="auto">
          <a:xfrm>
            <a:off x="5772150" y="1947863"/>
            <a:ext cx="2971800" cy="457200"/>
            <a:chOff x="1680" y="2945"/>
            <a:chExt cx="1872" cy="288"/>
          </a:xfrm>
        </p:grpSpPr>
        <p:sp>
          <p:nvSpPr>
            <p:cNvPr id="70685" name="AutoShape 32"/>
            <p:cNvSpPr>
              <a:spLocks noChangeArrowheads="1"/>
            </p:cNvSpPr>
            <p:nvPr/>
          </p:nvSpPr>
          <p:spPr bwMode="auto">
            <a:xfrm>
              <a:off x="2304" y="3072"/>
              <a:ext cx="422" cy="47"/>
            </a:xfrm>
            <a:prstGeom prst="leftRightArrow">
              <a:avLst>
                <a:gd name="adj1" fmla="val 50000"/>
                <a:gd name="adj2" fmla="val 179574"/>
              </a:avLst>
            </a:prstGeom>
            <a:noFill/>
            <a:ln w="9525">
              <a:solidFill>
                <a:schemeClr val="tx1"/>
              </a:solidFill>
              <a:miter lim="800000"/>
              <a:headEnd/>
              <a:tailEnd/>
            </a:ln>
          </p:spPr>
          <p:txBody>
            <a:bodyPr wrap="none" anchor="ctr"/>
            <a:lstStyle/>
            <a:p>
              <a:endParaRPr lang="zh-CN" altLang="en-US"/>
            </a:p>
          </p:txBody>
        </p:sp>
        <p:sp>
          <p:nvSpPr>
            <p:cNvPr id="70686" name="Text Box 33"/>
            <p:cNvSpPr txBox="1">
              <a:spLocks noChangeArrowheads="1"/>
            </p:cNvSpPr>
            <p:nvPr/>
          </p:nvSpPr>
          <p:spPr bwMode="auto">
            <a:xfrm>
              <a:off x="1680" y="2945"/>
              <a:ext cx="576" cy="288"/>
            </a:xfrm>
            <a:prstGeom prst="rect">
              <a:avLst/>
            </a:prstGeom>
            <a:noFill/>
            <a:ln w="9525">
              <a:noFill/>
              <a:miter lim="800000"/>
              <a:headEnd/>
              <a:tailEnd/>
            </a:ln>
          </p:spPr>
          <p:txBody>
            <a:bodyPr wrap="none">
              <a:spAutoFit/>
            </a:bodyPr>
            <a:lstStyle/>
            <a:p>
              <a:r>
                <a:rPr kumimoji="1" lang="en-US" altLang="zh-CN" sz="2400">
                  <a:latin typeface="Times New Roman" pitchFamily="18" charset="0"/>
                </a:rPr>
                <a:t>x%=3</a:t>
              </a:r>
            </a:p>
          </p:txBody>
        </p:sp>
        <p:sp>
          <p:nvSpPr>
            <p:cNvPr id="70687" name="Text Box 34"/>
            <p:cNvSpPr txBox="1">
              <a:spLocks noChangeArrowheads="1"/>
            </p:cNvSpPr>
            <p:nvPr/>
          </p:nvSpPr>
          <p:spPr bwMode="auto">
            <a:xfrm>
              <a:off x="2880" y="2945"/>
              <a:ext cx="672" cy="288"/>
            </a:xfrm>
            <a:prstGeom prst="rect">
              <a:avLst/>
            </a:prstGeom>
            <a:noFill/>
            <a:ln w="9525">
              <a:noFill/>
              <a:miter lim="800000"/>
              <a:headEnd/>
              <a:tailEnd/>
            </a:ln>
          </p:spPr>
          <p:txBody>
            <a:bodyPr wrap="none">
              <a:spAutoFit/>
            </a:bodyPr>
            <a:lstStyle/>
            <a:p>
              <a:r>
                <a:rPr kumimoji="1" lang="en-US" altLang="zh-CN" sz="2400">
                  <a:latin typeface="Times New Roman" pitchFamily="18" charset="0"/>
                </a:rPr>
                <a:t>x=x%3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out)">
                                      <p:cBhvr>
                                        <p:cTn id="7" dur="500"/>
                                        <p:tgtEl>
                                          <p:spTgt spid="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out)">
                                      <p:cBhvr>
                                        <p:cTn id="12" dur="500"/>
                                        <p:tgtEl>
                                          <p:spTgt spid="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out)">
                                      <p:cBhvr>
                                        <p:cTn id="17" dur="500"/>
                                        <p:tgtEl>
                                          <p:spTgt spid="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out)">
                                      <p:cBhvr>
                                        <p:cTn id="22" dur="500"/>
                                        <p:tgtEl>
                                          <p:spTgt spid="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out)">
                                      <p:cBhvr>
                                        <p:cTn id="27" dur="500"/>
                                        <p:tgtEl>
                                          <p:spTgt spid="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out)">
                                      <p:cBhvr>
                                        <p:cTn id="3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ox(out)">
                                      <p:cBhvr>
                                        <p:cTn id="37" dur="500"/>
                                        <p:tgtEl>
                                          <p:spTgt spid="7">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out)">
                                      <p:cBhvr>
                                        <p:cTn id="4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ox(in)">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out)">
                                      <p:cBhvr>
                                        <p:cTn id="5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 calcmode="lin" valueType="num">
                                      <p:cBhvr additive="base">
                                        <p:cTn id="5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ox(in)">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box(out)">
                                      <p:cBhvr>
                                        <p:cTn id="68" dur="500"/>
                                        <p:tgtEl>
                                          <p:spTgt spid="11"/>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box(out)">
                                      <p:cBhvr>
                                        <p:cTn id="73" dur="500"/>
                                        <p:tgtEl>
                                          <p:spTgt spid="14">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5">
                                            <p:txEl>
                                              <p:pRg st="0" end="0"/>
                                            </p:txEl>
                                          </p:spTgt>
                                        </p:tgtEl>
                                        <p:attrNameLst>
                                          <p:attrName>style.visibility</p:attrName>
                                        </p:attrNameLst>
                                      </p:cBhvr>
                                      <p:to>
                                        <p:strVal val="visible"/>
                                      </p:to>
                                    </p:set>
                                    <p:animEffect transition="in" filter="box(out)">
                                      <p:cBhvr>
                                        <p:cTn id="78" dur="500"/>
                                        <p:tgtEl>
                                          <p:spTgt spid="15">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box(out)">
                                      <p:cBhvr>
                                        <p:cTn id="83" dur="500"/>
                                        <p:tgtEl>
                                          <p:spTgt spid="16">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7">
                                            <p:txEl>
                                              <p:pRg st="0" end="0"/>
                                            </p:txEl>
                                          </p:spTgt>
                                        </p:tgtEl>
                                        <p:attrNameLst>
                                          <p:attrName>style.visibility</p:attrName>
                                        </p:attrNameLst>
                                      </p:cBhvr>
                                      <p:to>
                                        <p:strVal val="visible"/>
                                      </p:to>
                                    </p:set>
                                    <p:animEffect transition="in" filter="box(out)">
                                      <p:cBhvr>
                                        <p:cTn id="88" dur="500"/>
                                        <p:tgtEl>
                                          <p:spTgt spid="17">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8">
                                            <p:txEl>
                                              <p:pRg st="0" end="0"/>
                                            </p:txEl>
                                          </p:spTgt>
                                        </p:tgtEl>
                                        <p:attrNameLst>
                                          <p:attrName>style.visibility</p:attrName>
                                        </p:attrNameLst>
                                      </p:cBhvr>
                                      <p:to>
                                        <p:strVal val="visible"/>
                                      </p:to>
                                    </p:set>
                                    <p:animEffect transition="in" filter="box(out)">
                                      <p:cBhvr>
                                        <p:cTn id="93" dur="500"/>
                                        <p:tgtEl>
                                          <p:spTgt spid="18">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5" grpId="0" build="p" bldLvl="5" autoUpdateAnimBg="0"/>
      <p:bldP spid="6" grpId="0" build="p" bldLvl="5" autoUpdateAnimBg="0"/>
      <p:bldP spid="7" grpId="0" build="p" bldLvl="5" autoUpdateAnimBg="0"/>
      <p:bldP spid="14" grpId="0" build="p" autoUpdateAnimBg="0"/>
      <p:bldP spid="15" grpId="0" build="p" autoUpdateAnimBg="0"/>
      <p:bldP spid="16" grpId="0" build="p" autoUpdateAnimBg="0"/>
      <p:bldP spid="17" grpId="0" build="p" autoUpdateAnimBg="0"/>
      <p:bldP spid="18"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3.4.12</a:t>
            </a:r>
            <a:r>
              <a:rPr lang="zh-CN" altLang="en-US" smtClean="0">
                <a:ea typeface="宋体" pitchFamily="2" charset="-122"/>
              </a:rPr>
              <a:t>表达式嵌套</a:t>
            </a:r>
            <a:endParaRPr lang="en-US" altLang="zh-CN" dirty="0">
              <a:ea typeface="宋体" pitchFamily="2" charset="-122"/>
            </a:endParaRPr>
          </a:p>
        </p:txBody>
      </p:sp>
      <p:sp>
        <p:nvSpPr>
          <p:cNvPr id="7168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1685" name="Rectangle 2"/>
          <p:cNvSpPr>
            <a:spLocks noChangeArrowheads="1"/>
          </p:cNvSpPr>
          <p:nvPr/>
        </p:nvSpPr>
        <p:spPr bwMode="auto">
          <a:xfrm>
            <a:off x="628650" y="1357313"/>
            <a:ext cx="7772400" cy="1524000"/>
          </a:xfrm>
          <a:prstGeom prst="rect">
            <a:avLst/>
          </a:prstGeom>
          <a:noFill/>
          <a:ln w="9525">
            <a:noFill/>
            <a:miter lim="800000"/>
            <a:headEnd/>
            <a:tailEnd/>
          </a:ln>
        </p:spPr>
        <p:txBody>
          <a:bodyPr/>
          <a:lstStyle/>
          <a:p>
            <a:pPr marL="1143000" lvl="2" indent="-228600">
              <a:spcBef>
                <a:spcPct val="20000"/>
              </a:spcBef>
              <a:buFontTx/>
              <a:buChar char="•"/>
            </a:pPr>
            <a:r>
              <a:rPr lang="zh-CN" altLang="en-US" sz="2400">
                <a:latin typeface="隶书" pitchFamily="49" charset="-122"/>
              </a:rPr>
              <a:t>说明</a:t>
            </a:r>
            <a:r>
              <a:rPr lang="en-US" altLang="zh-CN" sz="2400">
                <a:latin typeface="隶书" pitchFamily="49" charset="-122"/>
              </a:rPr>
              <a:t>:</a:t>
            </a:r>
          </a:p>
          <a:p>
            <a:pPr marL="1600200" lvl="3" indent="-228600">
              <a:spcBef>
                <a:spcPct val="20000"/>
              </a:spcBef>
              <a:buFontTx/>
              <a:buChar char="–"/>
            </a:pPr>
            <a:r>
              <a:rPr lang="zh-CN" altLang="en-US" sz="2000">
                <a:latin typeface="隶书" pitchFamily="49" charset="-122"/>
              </a:rPr>
              <a:t>结合方向：自右向左</a:t>
            </a:r>
          </a:p>
          <a:p>
            <a:pPr marL="1600200" lvl="3" indent="-228600">
              <a:spcBef>
                <a:spcPct val="20000"/>
              </a:spcBef>
              <a:buFontTx/>
              <a:buChar char="–"/>
            </a:pPr>
            <a:r>
              <a:rPr lang="zh-CN" altLang="en-US" sz="2000"/>
              <a:t>优先级</a:t>
            </a:r>
            <a:r>
              <a:rPr lang="en-US" altLang="zh-CN" sz="2000"/>
              <a:t>:   12</a:t>
            </a:r>
          </a:p>
          <a:p>
            <a:pPr marL="1600200" lvl="3" indent="-228600">
              <a:spcBef>
                <a:spcPct val="20000"/>
              </a:spcBef>
              <a:buFontTx/>
              <a:buChar char="–"/>
            </a:pPr>
            <a:r>
              <a:rPr lang="zh-CN" altLang="en-US" sz="2000">
                <a:latin typeface="隶书" pitchFamily="49" charset="-122"/>
              </a:rPr>
              <a:t>左侧必须是变量，不能是常量或表达式</a:t>
            </a:r>
            <a:endParaRPr lang="zh-CN" altLang="en-US" sz="2000"/>
          </a:p>
        </p:txBody>
      </p:sp>
      <p:sp>
        <p:nvSpPr>
          <p:cNvPr id="71686" name="Rectangle 3"/>
          <p:cNvSpPr>
            <a:spLocks noChangeArrowheads="1"/>
          </p:cNvSpPr>
          <p:nvPr/>
        </p:nvSpPr>
        <p:spPr bwMode="auto">
          <a:xfrm>
            <a:off x="590550" y="3567113"/>
            <a:ext cx="7772400" cy="400050"/>
          </a:xfrm>
          <a:prstGeom prst="rect">
            <a:avLst/>
          </a:prstGeom>
          <a:noFill/>
          <a:ln w="9525">
            <a:noFill/>
            <a:miter lim="800000"/>
            <a:headEnd/>
            <a:tailEnd/>
          </a:ln>
        </p:spPr>
        <p:txBody>
          <a:bodyPr/>
          <a:lstStyle/>
          <a:p>
            <a:pPr marL="1600200" lvl="3" indent="-228600">
              <a:spcBef>
                <a:spcPct val="20000"/>
              </a:spcBef>
              <a:buFontTx/>
              <a:buChar char="–"/>
            </a:pPr>
            <a:r>
              <a:rPr lang="zh-CN" altLang="en-US" sz="2000"/>
              <a:t>赋值表达式的值与变量值相等</a:t>
            </a:r>
            <a:r>
              <a:rPr lang="en-US" altLang="zh-CN" sz="2000"/>
              <a:t>,</a:t>
            </a:r>
            <a:r>
              <a:rPr lang="zh-CN" altLang="en-US" sz="2000"/>
              <a:t>且可嵌套</a:t>
            </a:r>
          </a:p>
        </p:txBody>
      </p:sp>
      <p:sp>
        <p:nvSpPr>
          <p:cNvPr id="71687" name="Rectangle 4"/>
          <p:cNvSpPr>
            <a:spLocks noChangeArrowheads="1"/>
          </p:cNvSpPr>
          <p:nvPr/>
        </p:nvSpPr>
        <p:spPr bwMode="auto">
          <a:xfrm>
            <a:off x="590550" y="2943225"/>
            <a:ext cx="8043863" cy="566738"/>
          </a:xfrm>
          <a:prstGeom prst="rect">
            <a:avLst/>
          </a:prstGeom>
          <a:noFill/>
          <a:ln w="9525">
            <a:noFill/>
            <a:miter lim="800000"/>
            <a:headEnd/>
            <a:tailEnd/>
          </a:ln>
        </p:spPr>
        <p:txBody>
          <a:bodyPr/>
          <a:lstStyle/>
          <a:p>
            <a:pPr marL="1600200" lvl="3" indent="-228600">
              <a:spcBef>
                <a:spcPct val="20000"/>
              </a:spcBef>
              <a:buFontTx/>
              <a:buChar char="–"/>
            </a:pPr>
            <a:r>
              <a:rPr lang="zh-CN" altLang="en-US" sz="2000">
                <a:latin typeface="隶书" pitchFamily="49" charset="-122"/>
              </a:rPr>
              <a:t>赋值转换规则</a:t>
            </a:r>
            <a:r>
              <a:rPr lang="en-US" altLang="zh-CN" sz="2000">
                <a:latin typeface="隶书" pitchFamily="49" charset="-122"/>
              </a:rPr>
              <a:t>:</a:t>
            </a:r>
            <a:r>
              <a:rPr lang="zh-CN" altLang="en-US" sz="2000">
                <a:latin typeface="隶书" pitchFamily="49" charset="-122"/>
              </a:rPr>
              <a:t>使赋值号右边表达式值自动转换成其左边变量的类型</a:t>
            </a:r>
          </a:p>
        </p:txBody>
      </p:sp>
      <p:sp>
        <p:nvSpPr>
          <p:cNvPr id="8" name="Text Box 5"/>
          <p:cNvSpPr txBox="1">
            <a:spLocks noChangeArrowheads="1"/>
          </p:cNvSpPr>
          <p:nvPr/>
        </p:nvSpPr>
        <p:spPr bwMode="auto">
          <a:xfrm>
            <a:off x="1376363" y="4006850"/>
            <a:ext cx="7210425" cy="860425"/>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kumimoji="1" lang="zh-CN" altLang="zh-CN" sz="2400">
                <a:latin typeface="隶书" pitchFamily="49" charset="-122"/>
                <a:ea typeface="隶书" pitchFamily="49" charset="-122"/>
              </a:rPr>
              <a:t>例:  </a:t>
            </a:r>
            <a:r>
              <a:rPr kumimoji="1" lang="en-US" altLang="zh-CN" sz="2400">
                <a:latin typeface="隶书" pitchFamily="49" charset="-122"/>
                <a:ea typeface="隶书" pitchFamily="49" charset="-122"/>
              </a:rPr>
              <a:t>a=12;    </a:t>
            </a:r>
          </a:p>
          <a:p>
            <a:pPr eaLnBrk="0" hangingPunct="0">
              <a:defRPr/>
            </a:pPr>
            <a:r>
              <a:rPr kumimoji="1" lang="en-US" altLang="zh-CN" sz="2400">
                <a:latin typeface="隶书" pitchFamily="49" charset="-122"/>
                <a:ea typeface="隶书" pitchFamily="49" charset="-122"/>
              </a:rPr>
              <a:t>     a+=a-=a*a</a:t>
            </a:r>
          </a:p>
        </p:txBody>
      </p:sp>
      <p:sp>
        <p:nvSpPr>
          <p:cNvPr id="9" name="Text Box 6"/>
          <p:cNvSpPr txBox="1">
            <a:spLocks noChangeArrowheads="1"/>
          </p:cNvSpPr>
          <p:nvPr/>
        </p:nvSpPr>
        <p:spPr bwMode="auto">
          <a:xfrm>
            <a:off x="280988" y="5149850"/>
            <a:ext cx="8524875" cy="1225550"/>
          </a:xfrm>
          <a:prstGeom prst="rect">
            <a:avLst/>
          </a:prstGeom>
          <a:ln w="38100">
            <a:solidFill>
              <a:schemeClr val="folHlink"/>
            </a:solid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eaLnBrk="0" hangingPunct="0">
              <a:defRPr/>
            </a:pPr>
            <a:r>
              <a:rPr kumimoji="1" lang="zh-CN" altLang="en-US" sz="2400">
                <a:latin typeface="隶书" pitchFamily="49" charset="-122"/>
                <a:ea typeface="隶书" pitchFamily="49" charset="-122"/>
              </a:rPr>
              <a:t>例</a:t>
            </a:r>
            <a:r>
              <a:rPr kumimoji="1" lang="en-US" altLang="zh-CN" sz="2400">
                <a:latin typeface="隶书" pitchFamily="49" charset="-122"/>
                <a:ea typeface="隶书" pitchFamily="49" charset="-122"/>
              </a:rPr>
              <a:t>:  int a=2;  </a:t>
            </a:r>
          </a:p>
          <a:p>
            <a:pPr eaLnBrk="0" hangingPunct="0">
              <a:defRPr/>
            </a:pPr>
            <a:r>
              <a:rPr kumimoji="1" lang="en-US" altLang="zh-CN" sz="2400">
                <a:latin typeface="隶书" pitchFamily="49" charset="-122"/>
                <a:ea typeface="隶书" pitchFamily="49" charset="-122"/>
              </a:rPr>
              <a:t>     a%=4-1;  </a:t>
            </a:r>
          </a:p>
          <a:p>
            <a:pPr eaLnBrk="0" hangingPunct="0">
              <a:defRPr/>
            </a:pPr>
            <a:r>
              <a:rPr kumimoji="1" lang="en-US" altLang="zh-CN" sz="2400">
                <a:latin typeface="隶书" pitchFamily="49" charset="-122"/>
                <a:ea typeface="隶书" pitchFamily="49" charset="-122"/>
              </a:rPr>
              <a:t>     a+=a*=a-=a*=3;  </a:t>
            </a:r>
          </a:p>
        </p:txBody>
      </p:sp>
      <p:sp>
        <p:nvSpPr>
          <p:cNvPr id="12" name="Text Box 9"/>
          <p:cNvSpPr txBox="1">
            <a:spLocks noChangeArrowheads="1"/>
          </p:cNvSpPr>
          <p:nvPr/>
        </p:nvSpPr>
        <p:spPr bwMode="auto">
          <a:xfrm>
            <a:off x="3814763" y="4387850"/>
            <a:ext cx="4752975" cy="457200"/>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//a=-264 </a:t>
            </a:r>
            <a:r>
              <a:rPr kumimoji="1" lang="zh-CN" altLang="zh-CN" sz="2400">
                <a:solidFill>
                  <a:srgbClr val="0000FF"/>
                </a:solidFill>
                <a:latin typeface="隶书" pitchFamily="49" charset="-122"/>
                <a:ea typeface="隶书" pitchFamily="49" charset="-122"/>
              </a:rPr>
              <a:t>等价于</a:t>
            </a:r>
            <a:r>
              <a:rPr kumimoji="1" lang="en-US" altLang="zh-CN" sz="2400">
                <a:solidFill>
                  <a:srgbClr val="0000FF"/>
                </a:solidFill>
                <a:latin typeface="隶书" pitchFamily="49" charset="-122"/>
                <a:ea typeface="隶书" pitchFamily="49" charset="-122"/>
              </a:rPr>
              <a:t>a=a+(a=a-(a*a))</a:t>
            </a:r>
          </a:p>
        </p:txBody>
      </p:sp>
      <p:sp>
        <p:nvSpPr>
          <p:cNvPr id="13" name="Text Box 10"/>
          <p:cNvSpPr txBox="1">
            <a:spLocks noChangeArrowheads="1"/>
          </p:cNvSpPr>
          <p:nvPr/>
        </p:nvSpPr>
        <p:spPr bwMode="auto">
          <a:xfrm>
            <a:off x="3286125" y="5930900"/>
            <a:ext cx="5514975" cy="457200"/>
          </a:xfrm>
          <a:prstGeom prst="rect">
            <a:avLst/>
          </a:prstGeom>
          <a:noFill/>
          <a:ln w="38100">
            <a:noFill/>
            <a:miter lim="800000"/>
            <a:headEnd/>
            <a:tailEnd/>
          </a:ln>
        </p:spPr>
        <p:txBody>
          <a:bodyPr wrap="none" lIns="90000" tIns="46800" rIns="90000" bIns="46800">
            <a:spAutoFit/>
          </a:bodyPr>
          <a:lstStyle/>
          <a:p>
            <a:pPr eaLnBrk="0" hangingPunct="0"/>
            <a:r>
              <a:rPr kumimoji="1" lang="en-US" altLang="zh-CN" sz="2400">
                <a:solidFill>
                  <a:srgbClr val="0000FF"/>
                </a:solidFill>
                <a:latin typeface="隶书" pitchFamily="49" charset="-122"/>
                <a:ea typeface="隶书" pitchFamily="49" charset="-122"/>
              </a:rPr>
              <a:t>//a=0 </a:t>
            </a:r>
            <a:r>
              <a:rPr kumimoji="1" lang="zh-CN" altLang="en-US" sz="2400">
                <a:solidFill>
                  <a:srgbClr val="0000FF"/>
                </a:solidFill>
                <a:latin typeface="隶书" pitchFamily="49" charset="-122"/>
                <a:ea typeface="隶书" pitchFamily="49" charset="-122"/>
              </a:rPr>
              <a:t>等价于</a:t>
            </a:r>
            <a:r>
              <a:rPr kumimoji="1" lang="en-US" altLang="zh-CN" sz="2400">
                <a:solidFill>
                  <a:srgbClr val="0000FF"/>
                </a:solidFill>
                <a:latin typeface="隶书" pitchFamily="49" charset="-122"/>
                <a:ea typeface="隶书" pitchFamily="49" charset="-122"/>
              </a:rPr>
              <a:t>a=a+(a=a*(a=a-(a=a*3)))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ox(out)">
                                      <p:cBhvr>
                                        <p:cTn id="12" dur="500"/>
                                        <p:tgtEl>
                                          <p:spTgt spid="1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box(out)">
                                      <p:cBhvr>
                                        <p:cTn id="22" dur="500"/>
                                        <p:tgtEl>
                                          <p:spTgt spid="13">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2" grpId="0" build="p" autoUpdateAnimBg="0"/>
      <p:bldP spid="1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3.4.13</a:t>
            </a:r>
            <a:r>
              <a:rPr lang="zh-CN" altLang="en-US" dirty="0" smtClean="0">
                <a:ea typeface="宋体" pitchFamily="2" charset="-122"/>
              </a:rPr>
              <a:t>逗号运算符与表达式</a:t>
            </a:r>
            <a:endParaRPr lang="en-US" altLang="zh-CN" dirty="0">
              <a:ea typeface="宋体" pitchFamily="2" charset="-122"/>
            </a:endParaRPr>
          </a:p>
        </p:txBody>
      </p:sp>
      <p:sp>
        <p:nvSpPr>
          <p:cNvPr id="7373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6" name="Rectangle 3"/>
          <p:cNvSpPr>
            <a:spLocks noGrp="1" noChangeArrowheads="1"/>
          </p:cNvSpPr>
          <p:nvPr>
            <p:ph type="body" idx="1"/>
          </p:nvPr>
        </p:nvSpPr>
        <p:spPr>
          <a:xfrm>
            <a:off x="214282" y="1285860"/>
            <a:ext cx="8715436" cy="5357850"/>
          </a:xfrm>
        </p:spPr>
        <p:style>
          <a:lnRef idx="0">
            <a:scrgbClr r="0" g="0" b="0"/>
          </a:lnRef>
          <a:fillRef idx="1003">
            <a:schemeClr val="dk2"/>
          </a:fillRef>
          <a:effectRef idx="0">
            <a:scrgbClr r="0" g="0" b="0"/>
          </a:effectRef>
          <a:fontRef idx="major"/>
        </p:style>
        <p:txBody>
          <a:bodyPr/>
          <a:lstStyle/>
          <a:p>
            <a:pPr>
              <a:buFontTx/>
              <a:buNone/>
              <a:defRPr/>
            </a:pPr>
            <a:r>
              <a:rPr lang="zh-CN" altLang="en-US" sz="2400" b="1" smtClean="0">
                <a:ea typeface="宋体" pitchFamily="2" charset="-122"/>
              </a:rPr>
              <a:t>用逗号将多个表达式连接起来，又称为</a:t>
            </a:r>
            <a:r>
              <a:rPr lang="zh-CN" altLang="en-US" sz="2400" b="1" smtClean="0">
                <a:latin typeface="Arial" charset="0"/>
                <a:ea typeface="宋体" pitchFamily="2" charset="-122"/>
              </a:rPr>
              <a:t>“</a:t>
            </a:r>
            <a:r>
              <a:rPr lang="zh-CN" altLang="en-US" sz="2400" b="1" smtClean="0">
                <a:ea typeface="宋体" pitchFamily="2" charset="-122"/>
              </a:rPr>
              <a:t>顺序求值运算符</a:t>
            </a:r>
            <a:r>
              <a:rPr lang="zh-CN" altLang="en-US" sz="2400" b="1" smtClean="0">
                <a:latin typeface="Arial" charset="0"/>
                <a:ea typeface="宋体" pitchFamily="2" charset="-122"/>
              </a:rPr>
              <a:t>”</a:t>
            </a:r>
            <a:r>
              <a:rPr lang="zh-CN" altLang="en-US" sz="2400" b="1" smtClean="0">
                <a:ea typeface="宋体" pitchFamily="2" charset="-122"/>
              </a:rPr>
              <a:t>。整个表达式的值是最后那个逗号之后表达式的值</a:t>
            </a:r>
          </a:p>
        </p:txBody>
      </p:sp>
      <p:sp>
        <p:nvSpPr>
          <p:cNvPr id="73736" name="Rectangle 4"/>
          <p:cNvSpPr>
            <a:spLocks noChangeArrowheads="1"/>
          </p:cNvSpPr>
          <p:nvPr/>
        </p:nvSpPr>
        <p:spPr bwMode="auto">
          <a:xfrm>
            <a:off x="1187450" y="2998788"/>
            <a:ext cx="3384550" cy="3743325"/>
          </a:xfrm>
          <a:prstGeom prst="rect">
            <a:avLst/>
          </a:prstGeom>
          <a:noFill/>
          <a:ln w="25400" algn="ctr">
            <a:noFill/>
            <a:miter lim="800000"/>
            <a:headEnd/>
            <a:tailEnd/>
          </a:ln>
        </p:spPr>
        <p:txBody>
          <a:bodyPr lIns="90000" tIns="46800" rIns="90000" bIns="46800">
            <a:spAutoFit/>
          </a:bodyPr>
          <a:lstStyle/>
          <a:p>
            <a:pPr>
              <a:spcAft>
                <a:spcPct val="50000"/>
              </a:spcAft>
            </a:pPr>
            <a:r>
              <a:rPr lang="zh-CN" altLang="en-US" sz="2400" b="1">
                <a:solidFill>
                  <a:srgbClr val="FF3300"/>
                </a:solidFill>
              </a:rPr>
              <a:t>请求下列表达式的值：</a:t>
            </a:r>
          </a:p>
          <a:p>
            <a:pPr>
              <a:spcAft>
                <a:spcPct val="50000"/>
              </a:spcAft>
            </a:pPr>
            <a:r>
              <a:rPr lang="en-US" altLang="zh-CN" sz="2400" b="1"/>
              <a:t>3+4</a:t>
            </a:r>
            <a:r>
              <a:rPr lang="zh-CN" altLang="en-US" sz="2400" b="1"/>
              <a:t>，</a:t>
            </a:r>
            <a:r>
              <a:rPr lang="en-US" altLang="zh-CN" sz="2400" b="1"/>
              <a:t>6</a:t>
            </a:r>
          </a:p>
          <a:p>
            <a:pPr>
              <a:spcAft>
                <a:spcPct val="50000"/>
              </a:spcAft>
            </a:pPr>
            <a:r>
              <a:rPr lang="en-US" altLang="zh-CN" sz="2400" b="1"/>
              <a:t>a=(a=3,6*3)</a:t>
            </a:r>
          </a:p>
          <a:p>
            <a:pPr>
              <a:spcAft>
                <a:spcPct val="50000"/>
              </a:spcAft>
            </a:pPr>
            <a:r>
              <a:rPr lang="en-US" altLang="zh-CN" sz="2400" b="1"/>
              <a:t>a=a=3,6*3</a:t>
            </a:r>
          </a:p>
          <a:p>
            <a:pPr>
              <a:spcAft>
                <a:spcPct val="50000"/>
              </a:spcAft>
            </a:pPr>
            <a:r>
              <a:rPr lang="en-US" altLang="zh-CN" sz="2400" b="1"/>
              <a:t>a=3,a+=2,a+3</a:t>
            </a:r>
          </a:p>
          <a:p>
            <a:pPr>
              <a:spcAft>
                <a:spcPct val="50000"/>
              </a:spcAft>
            </a:pPr>
            <a:r>
              <a:rPr lang="en-US" altLang="zh-CN" sz="2400" b="1"/>
              <a:t>a=3*5,a*4</a:t>
            </a:r>
          </a:p>
          <a:p>
            <a:pPr>
              <a:spcAft>
                <a:spcPct val="50000"/>
              </a:spcAft>
            </a:pPr>
            <a:r>
              <a:rPr lang="en-US" altLang="zh-CN" sz="2400" b="1"/>
              <a:t>(a=3*5,a*4),a+5</a:t>
            </a:r>
          </a:p>
        </p:txBody>
      </p:sp>
      <p:sp>
        <p:nvSpPr>
          <p:cNvPr id="8" name="Text Box 5"/>
          <p:cNvSpPr txBox="1">
            <a:spLocks noChangeArrowheads="1"/>
          </p:cNvSpPr>
          <p:nvPr/>
        </p:nvSpPr>
        <p:spPr bwMode="auto">
          <a:xfrm>
            <a:off x="6300788" y="3406775"/>
            <a:ext cx="647700" cy="457200"/>
          </a:xfrm>
          <a:prstGeom prst="rect">
            <a:avLst/>
          </a:prstGeom>
          <a:noFill/>
          <a:ln w="25400" algn="ctr">
            <a:noFill/>
            <a:miter lim="800000"/>
            <a:headEnd/>
            <a:tailEnd/>
          </a:ln>
        </p:spPr>
        <p:txBody>
          <a:bodyPr lIns="90000" tIns="46800" rIns="90000" bIns="46800">
            <a:spAutoFit/>
          </a:bodyPr>
          <a:lstStyle/>
          <a:p>
            <a:pPr algn="ctr">
              <a:spcBef>
                <a:spcPct val="50000"/>
              </a:spcBef>
            </a:pPr>
            <a:r>
              <a:rPr lang="en-US" altLang="zh-CN" sz="2400" b="1">
                <a:solidFill>
                  <a:srgbClr val="FF3300"/>
                </a:solidFill>
              </a:rPr>
              <a:t>6</a:t>
            </a:r>
          </a:p>
        </p:txBody>
      </p:sp>
      <p:sp>
        <p:nvSpPr>
          <p:cNvPr id="9" name="Text Box 6"/>
          <p:cNvSpPr txBox="1">
            <a:spLocks noChangeArrowheads="1"/>
          </p:cNvSpPr>
          <p:nvPr/>
        </p:nvSpPr>
        <p:spPr bwMode="auto">
          <a:xfrm>
            <a:off x="4716463" y="3986213"/>
            <a:ext cx="2232025" cy="457200"/>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a=18      18</a:t>
            </a:r>
          </a:p>
        </p:txBody>
      </p:sp>
      <p:sp>
        <p:nvSpPr>
          <p:cNvPr id="10" name="Text Box 7"/>
          <p:cNvSpPr txBox="1">
            <a:spLocks noChangeArrowheads="1"/>
          </p:cNvSpPr>
          <p:nvPr/>
        </p:nvSpPr>
        <p:spPr bwMode="auto">
          <a:xfrm>
            <a:off x="4716463" y="4552950"/>
            <a:ext cx="2232025" cy="457200"/>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a=3       18</a:t>
            </a:r>
          </a:p>
        </p:txBody>
      </p:sp>
      <p:sp>
        <p:nvSpPr>
          <p:cNvPr id="11" name="Text Box 8"/>
          <p:cNvSpPr txBox="1">
            <a:spLocks noChangeArrowheads="1"/>
          </p:cNvSpPr>
          <p:nvPr/>
        </p:nvSpPr>
        <p:spPr bwMode="auto">
          <a:xfrm>
            <a:off x="4716463" y="5129213"/>
            <a:ext cx="2232025" cy="457200"/>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a=5        8</a:t>
            </a:r>
          </a:p>
        </p:txBody>
      </p:sp>
      <p:sp>
        <p:nvSpPr>
          <p:cNvPr id="12" name="Text Box 9"/>
          <p:cNvSpPr txBox="1">
            <a:spLocks noChangeArrowheads="1"/>
          </p:cNvSpPr>
          <p:nvPr/>
        </p:nvSpPr>
        <p:spPr bwMode="auto">
          <a:xfrm>
            <a:off x="4716463" y="5692775"/>
            <a:ext cx="2232025" cy="457200"/>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a=15      60</a:t>
            </a:r>
          </a:p>
        </p:txBody>
      </p:sp>
      <p:sp>
        <p:nvSpPr>
          <p:cNvPr id="13" name="Text Box 10"/>
          <p:cNvSpPr txBox="1">
            <a:spLocks noChangeArrowheads="1"/>
          </p:cNvSpPr>
          <p:nvPr/>
        </p:nvSpPr>
        <p:spPr bwMode="auto">
          <a:xfrm>
            <a:off x="4716463" y="6269038"/>
            <a:ext cx="2232025" cy="457200"/>
          </a:xfrm>
          <a:prstGeom prst="rect">
            <a:avLst/>
          </a:prstGeom>
          <a:noFill/>
          <a:ln w="25400"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a=15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8" grpId="0"/>
      <p:bldP spid="9" grpId="0"/>
      <p:bldP spid="10" grpId="0"/>
      <p:bldP spid="11" grpId="0"/>
      <p:bldP spid="12" grpId="0"/>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3.4.14</a:t>
            </a:r>
            <a:r>
              <a:rPr lang="zh-CN" altLang="en-US" dirty="0" smtClean="0">
                <a:ea typeface="宋体" pitchFamily="2" charset="-122"/>
              </a:rPr>
              <a:t>关系运算符与表达式</a:t>
            </a:r>
            <a:endParaRPr lang="en-US" altLang="zh-CN" dirty="0">
              <a:ea typeface="宋体" pitchFamily="2" charset="-122"/>
            </a:endParaRPr>
          </a:p>
        </p:txBody>
      </p:sp>
      <p:sp>
        <p:nvSpPr>
          <p:cNvPr id="7475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4757" name="矩形 6"/>
          <p:cNvSpPr>
            <a:spLocks noChangeArrowheads="1"/>
          </p:cNvSpPr>
          <p:nvPr/>
        </p:nvSpPr>
        <p:spPr bwMode="auto">
          <a:xfrm>
            <a:off x="642938" y="1214438"/>
            <a:ext cx="7786687" cy="1477962"/>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zh-CN" altLang="en-US"/>
              <a:t>所谓关系运算，就是做比较，日常生活中经常遇到一些真假判断，比如说，“张三比李四高”、“济南到北京比济南到上海近”，“</a:t>
            </a:r>
            <a:r>
              <a:rPr lang="en-US" altLang="zh-CN"/>
              <a:t>5</a:t>
            </a:r>
            <a:r>
              <a:rPr lang="zh-CN" altLang="en-US"/>
              <a:t>大于</a:t>
            </a:r>
            <a:r>
              <a:rPr lang="en-US" altLang="zh-CN"/>
              <a:t>2”</a:t>
            </a:r>
            <a:r>
              <a:rPr lang="zh-CN" altLang="en-US"/>
              <a:t>这些问题的答案是真或假。程序设计是对实际问题解决过程的模拟，常常需要做判断，像“如果这样，我就执行动作</a:t>
            </a:r>
            <a:r>
              <a:rPr lang="en-US" altLang="zh-CN"/>
              <a:t>A</a:t>
            </a:r>
            <a:r>
              <a:rPr lang="zh-CN" altLang="en-US"/>
              <a:t>，如果那样，我就执行动作</a:t>
            </a:r>
            <a:r>
              <a:rPr lang="en-US" altLang="zh-CN"/>
              <a:t>B”</a:t>
            </a:r>
            <a:r>
              <a:rPr lang="zh-CN" altLang="en-US"/>
              <a:t>，那怎么判断这样那样呢，就需要关系运算符和关系表达式。</a:t>
            </a:r>
          </a:p>
        </p:txBody>
      </p:sp>
      <p:pic>
        <p:nvPicPr>
          <p:cNvPr id="60421" name="Picture 5"/>
          <p:cNvPicPr>
            <a:picLocks noChangeAspect="1" noChangeArrowheads="1"/>
          </p:cNvPicPr>
          <p:nvPr/>
        </p:nvPicPr>
        <p:blipFill>
          <a:blip r:embed="rId2"/>
          <a:srcRect/>
          <a:stretch>
            <a:fillRect/>
          </a:stretch>
        </p:blipFill>
        <p:spPr bwMode="auto">
          <a:xfrm>
            <a:off x="857250" y="2786063"/>
            <a:ext cx="5500688" cy="3217862"/>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bldLst>
      <p:bldP spid="10854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3.4.15</a:t>
            </a:r>
            <a:r>
              <a:rPr lang="zh-CN" altLang="en-US" dirty="0" smtClean="0">
                <a:ea typeface="宋体" pitchFamily="2" charset="-122"/>
              </a:rPr>
              <a:t>关系运算符与表达式</a:t>
            </a:r>
            <a:endParaRPr lang="en-US" altLang="zh-CN" dirty="0">
              <a:ea typeface="宋体" pitchFamily="2" charset="-122"/>
            </a:endParaRPr>
          </a:p>
        </p:txBody>
      </p:sp>
      <p:sp>
        <p:nvSpPr>
          <p:cNvPr id="7578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2" name="AutoShape 16"/>
          <p:cNvSpPr>
            <a:spLocks noChangeArrowheads="1"/>
          </p:cNvSpPr>
          <p:nvPr/>
        </p:nvSpPr>
        <p:spPr bwMode="gray">
          <a:xfrm>
            <a:off x="2133600" y="2133600"/>
            <a:ext cx="50292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zh-CN" altLang="en-US" sz="2800" dirty="0"/>
              <a:t>表达式 关系运算符 表达式</a:t>
            </a:r>
          </a:p>
        </p:txBody>
      </p:sp>
      <p:sp>
        <p:nvSpPr>
          <p:cNvPr id="75782" name="灯片编号占位符 6"/>
          <p:cNvSpPr>
            <a:spLocks noGrp="1"/>
          </p:cNvSpPr>
          <p:nvPr>
            <p:ph type="sldNum" sz="quarter" idx="11"/>
          </p:nvPr>
        </p:nvSpPr>
        <p:spPr bwMode="gray">
          <a:xfrm>
            <a:off x="3276600" y="6480175"/>
            <a:ext cx="2133600" cy="292100"/>
          </a:xfrm>
          <a:noFill/>
        </p:spPr>
        <p:txBody>
          <a:bodyPr/>
          <a:lstStyle/>
          <a:p>
            <a:pPr algn="r"/>
            <a:fld id="{E6ED8B35-BDD6-4210-ADF0-AE086202A498}" type="slidenum">
              <a:rPr lang="zh-CN" altLang="en-US" smtClean="0">
                <a:solidFill>
                  <a:schemeClr val="tx1"/>
                </a:solidFill>
                <a:latin typeface="Arial" charset="0"/>
              </a:rPr>
              <a:pPr algn="r"/>
              <a:t>75</a:t>
            </a:fld>
            <a:endParaRPr lang="en-US" altLang="zh-CN" smtClean="0">
              <a:solidFill>
                <a:schemeClr val="tx1"/>
              </a:solidFill>
              <a:latin typeface="Arial" charset="0"/>
            </a:endParaRPr>
          </a:p>
        </p:txBody>
      </p:sp>
      <p:graphicFrame>
        <p:nvGraphicFramePr>
          <p:cNvPr id="14" name="表格 13"/>
          <p:cNvGraphicFramePr>
            <a:graphicFrameLocks noGrp="1"/>
          </p:cNvGraphicFramePr>
          <p:nvPr/>
        </p:nvGraphicFramePr>
        <p:xfrm>
          <a:off x="1676400" y="2971800"/>
          <a:ext cx="6019799" cy="1981196"/>
        </p:xfrm>
        <a:graphic>
          <a:graphicData uri="http://schemas.openxmlformats.org/drawingml/2006/table">
            <a:tbl>
              <a:tblPr/>
              <a:tblGrid>
                <a:gridCol w="1438565"/>
                <a:gridCol w="1169447"/>
                <a:gridCol w="1071995"/>
                <a:gridCol w="1461811"/>
                <a:gridCol w="877981"/>
              </a:tblGrid>
              <a:tr h="283028">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关系运算符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名</a:t>
                      </a:r>
                      <a:r>
                        <a:rPr lang="en-US" sz="1800" b="1" kern="100" dirty="0">
                          <a:effectLst>
                            <a:outerShdw blurRad="38100" dist="38100" dir="2700000" algn="tl">
                              <a:srgbClr val="000000">
                                <a:alpha val="43137"/>
                              </a:srgbClr>
                            </a:outerShdw>
                          </a:effectLst>
                          <a:latin typeface="Times New Roman"/>
                          <a:ea typeface="宋体"/>
                        </a:rPr>
                        <a:t>  </a:t>
                      </a:r>
                      <a:r>
                        <a:rPr lang="zh-CN" sz="1800" b="1" kern="100" dirty="0">
                          <a:effectLst>
                            <a:outerShdw blurRad="38100" dist="38100" dir="2700000" algn="tl">
                              <a:srgbClr val="000000">
                                <a:alpha val="43137"/>
                              </a:srgbClr>
                            </a:outerShdw>
                          </a:effectLst>
                          <a:latin typeface="Times New Roman"/>
                          <a:ea typeface="宋体"/>
                        </a:rPr>
                        <a:t>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举</a:t>
                      </a:r>
                      <a:r>
                        <a:rPr lang="en-US" sz="1800" b="1" kern="100" dirty="0">
                          <a:effectLst>
                            <a:outerShdw blurRad="38100" dist="38100" dir="2700000" algn="tl">
                              <a:srgbClr val="000000">
                                <a:alpha val="43137"/>
                              </a:srgbClr>
                            </a:outerShdw>
                          </a:effectLst>
                          <a:latin typeface="Times New Roman"/>
                          <a:ea typeface="宋体"/>
                        </a:rPr>
                        <a:t>  </a:t>
                      </a:r>
                      <a:r>
                        <a:rPr lang="zh-CN" sz="1800" b="1" kern="100" dirty="0">
                          <a:effectLst>
                            <a:outerShdw blurRad="38100" dist="38100" dir="2700000" algn="tl">
                              <a:srgbClr val="000000">
                                <a:alpha val="43137"/>
                              </a:srgbClr>
                            </a:outerShdw>
                          </a:effectLst>
                          <a:latin typeface="Times New Roman"/>
                          <a:ea typeface="宋体"/>
                        </a:rPr>
                        <a:t>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关</a:t>
                      </a:r>
                      <a:r>
                        <a:rPr lang="en-US" sz="1800" b="1" kern="100" dirty="0">
                          <a:effectLst>
                            <a:outerShdw blurRad="38100" dist="38100" dir="2700000" algn="tl">
                              <a:srgbClr val="000000">
                                <a:alpha val="43137"/>
                              </a:srgbClr>
                            </a:outerShdw>
                          </a:effectLst>
                          <a:latin typeface="Times New Roman"/>
                          <a:ea typeface="宋体"/>
                        </a:rPr>
                        <a:t>  </a:t>
                      </a:r>
                      <a:r>
                        <a:rPr lang="zh-CN" sz="1800" b="1" kern="100" dirty="0">
                          <a:effectLst>
                            <a:outerShdw blurRad="38100" dist="38100" dir="2700000" algn="tl">
                              <a:srgbClr val="000000">
                                <a:alpha val="43137"/>
                              </a:srgbClr>
                            </a:outerShdw>
                          </a:effectLst>
                          <a:latin typeface="Times New Roman"/>
                          <a:ea typeface="宋体"/>
                        </a:rPr>
                        <a:t>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优先级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8">
                <a:tc>
                  <a:txBody>
                    <a:bodyPr/>
                    <a:lstStyle/>
                    <a:p>
                      <a:pPr algn="ctr">
                        <a:spcAft>
                          <a:spcPts val="0"/>
                        </a:spcAft>
                      </a:pPr>
                      <a:r>
                        <a:rPr lang="en-US" sz="1800" b="1" kern="100" dirty="0">
                          <a:latin typeface="Times New Roman"/>
                          <a:ea typeface="宋体"/>
                        </a:rPr>
                        <a:t>&lt;</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小于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a&lt;b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a:t>
                      </a:r>
                      <a:r>
                        <a:rPr lang="zh-CN" sz="1800" b="1" kern="100">
                          <a:latin typeface="Times New Roman"/>
                          <a:ea typeface="宋体"/>
                        </a:rPr>
                        <a:t>小于</a:t>
                      </a:r>
                      <a:r>
                        <a:rPr lang="en-US" sz="1800" b="1" kern="100">
                          <a:latin typeface="Times New Roman"/>
                          <a:ea typeface="宋体"/>
                        </a:rPr>
                        <a:t>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8">
                <a:tc>
                  <a:txBody>
                    <a:bodyPr/>
                    <a:lstStyle/>
                    <a:p>
                      <a:pPr algn="ctr">
                        <a:spcAft>
                          <a:spcPts val="0"/>
                        </a:spcAft>
                      </a:pPr>
                      <a:r>
                        <a:rPr lang="en-US" sz="1800" b="1" kern="100">
                          <a:latin typeface="Times New Roman"/>
                          <a:ea typeface="宋体"/>
                        </a:rPr>
                        <a:t>&lt;=</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小于等于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a&lt;=b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a:t>
                      </a:r>
                      <a:r>
                        <a:rPr lang="zh-CN" sz="1800" b="1" kern="100">
                          <a:latin typeface="Times New Roman"/>
                          <a:ea typeface="宋体"/>
                        </a:rPr>
                        <a:t>小于等于</a:t>
                      </a:r>
                      <a:r>
                        <a:rPr lang="en-US" sz="1800" b="1" kern="100">
                          <a:latin typeface="Times New Roman"/>
                          <a:ea typeface="宋体"/>
                        </a:rPr>
                        <a:t>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8">
                <a:tc>
                  <a:txBody>
                    <a:bodyPr/>
                    <a:lstStyle/>
                    <a:p>
                      <a:pPr algn="ctr">
                        <a:spcAft>
                          <a:spcPts val="0"/>
                        </a:spcAft>
                      </a:pPr>
                      <a:r>
                        <a:rPr lang="en-US" sz="1800" b="1" kern="100">
                          <a:latin typeface="Times New Roman"/>
                          <a:ea typeface="宋体"/>
                        </a:rPr>
                        <a:t>&gt;</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大于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rPr>
                        <a:t>a&gt;b</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a:t>
                      </a:r>
                      <a:r>
                        <a:rPr lang="zh-CN" sz="1800" b="1" kern="100">
                          <a:latin typeface="Times New Roman"/>
                          <a:ea typeface="宋体"/>
                        </a:rPr>
                        <a:t>大于</a:t>
                      </a:r>
                      <a:r>
                        <a:rPr lang="en-US" sz="1800" b="1" kern="100">
                          <a:latin typeface="Times New Roman"/>
                          <a:ea typeface="宋体"/>
                        </a:rPr>
                        <a:t>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8">
                <a:tc>
                  <a:txBody>
                    <a:bodyPr/>
                    <a:lstStyle/>
                    <a:p>
                      <a:pPr algn="ctr">
                        <a:spcAft>
                          <a:spcPts val="0"/>
                        </a:spcAft>
                      </a:pPr>
                      <a:r>
                        <a:rPr lang="en-US" sz="1800" b="1" kern="100">
                          <a:latin typeface="Times New Roman"/>
                          <a:ea typeface="宋体"/>
                        </a:rPr>
                        <a:t>&gt;=</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大于等于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rPr>
                        <a:t>a&gt;=b</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rPr>
                        <a:t>a</a:t>
                      </a:r>
                      <a:r>
                        <a:rPr lang="zh-CN" sz="1800" b="1" kern="100" dirty="0">
                          <a:latin typeface="Times New Roman"/>
                          <a:ea typeface="宋体"/>
                        </a:rPr>
                        <a:t>大于等于</a:t>
                      </a:r>
                      <a:r>
                        <a:rPr lang="en-US" sz="1800" b="1" kern="100" dirty="0">
                          <a:latin typeface="Times New Roman"/>
                          <a:ea typeface="宋体"/>
                        </a:rPr>
                        <a:t>b</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8">
                <a:tc>
                  <a:txBody>
                    <a:bodyPr/>
                    <a:lstStyle/>
                    <a:p>
                      <a:pPr algn="ctr">
                        <a:spcAft>
                          <a:spcPts val="0"/>
                        </a:spcAft>
                      </a:pPr>
                      <a:r>
                        <a:rPr lang="en-US" sz="1800" b="1" kern="100">
                          <a:latin typeface="Times New Roman"/>
                          <a:ea typeface="宋体"/>
                        </a:rPr>
                        <a:t>==</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等于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rPr>
                        <a:t>a</a:t>
                      </a:r>
                      <a:r>
                        <a:rPr lang="zh-CN" sz="1800" b="1" kern="100" dirty="0">
                          <a:latin typeface="Times New Roman"/>
                          <a:ea typeface="宋体"/>
                        </a:rPr>
                        <a:t>等于</a:t>
                      </a:r>
                      <a:r>
                        <a:rPr lang="en-US" sz="1800" b="1" kern="100" dirty="0">
                          <a:latin typeface="Times New Roman"/>
                          <a:ea typeface="宋体"/>
                        </a:rPr>
                        <a:t>b</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8">
                <a:tc>
                  <a:txBody>
                    <a:bodyPr/>
                    <a:lstStyle/>
                    <a:p>
                      <a:pPr algn="ctr">
                        <a:spcAft>
                          <a:spcPts val="0"/>
                        </a:spcAft>
                      </a:pPr>
                      <a:r>
                        <a:rPr lang="en-US" sz="1800" b="1" kern="100">
                          <a:latin typeface="Times New Roman"/>
                          <a:ea typeface="宋体"/>
                        </a:rPr>
                        <a:t>!=</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不等于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a:t>
                      </a:r>
                      <a:r>
                        <a:rPr lang="zh-CN" sz="1800" b="1" kern="100">
                          <a:latin typeface="Times New Roman"/>
                          <a:ea typeface="宋体"/>
                        </a:rPr>
                        <a:t>不等于</a:t>
                      </a:r>
                      <a:r>
                        <a:rPr lang="en-US" sz="1800" b="1" kern="100">
                          <a:latin typeface="Times New Roman"/>
                          <a:ea typeface="宋体"/>
                        </a:rPr>
                        <a:t>b</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内容占位符 34"/>
          <p:cNvSpPr>
            <a:spLocks noGrp="1"/>
          </p:cNvSpPr>
          <p:nvPr>
            <p:ph idx="1"/>
          </p:nvPr>
        </p:nvSpPr>
        <p:spPr>
          <a:xfrm>
            <a:off x="571500" y="1143000"/>
            <a:ext cx="8001000" cy="5500688"/>
          </a:xfrm>
        </p:spPr>
        <p:txBody>
          <a:bodyPr/>
          <a:lstStyle/>
          <a:p>
            <a:pPr>
              <a:defRPr/>
            </a:pPr>
            <a:r>
              <a:rPr lang="zh-CN" altLang="en-US" smtClean="0">
                <a:latin typeface="华文隶书" pitchFamily="2" charset="-122"/>
                <a:ea typeface="华文隶书" pitchFamily="2" charset="-122"/>
              </a:rPr>
              <a:t>一般形式</a:t>
            </a:r>
            <a:r>
              <a:rPr lang="zh-CN" altLang="en-US" smtClean="0">
                <a:ea typeface="宋体" pitchFamily="2" charset="-122"/>
              </a:rPr>
              <a:t>：</a:t>
            </a:r>
            <a:endParaRPr lang="en-US" altLang="zh-CN" smtClean="0">
              <a:ea typeface="宋体" pitchFamily="2" charset="-122"/>
            </a:endParaRPr>
          </a:p>
          <a:p>
            <a:pPr>
              <a:defRPr/>
            </a:pPr>
            <a:endParaRPr lang="en-US" altLang="zh-CN" smtClean="0">
              <a:ea typeface="宋体" pitchFamily="2" charset="-122"/>
            </a:endParaRPr>
          </a:p>
          <a:p>
            <a:pPr>
              <a:defRPr/>
            </a:pPr>
            <a:endParaRPr lang="en-US" altLang="zh-CN" smtClean="0">
              <a:ea typeface="宋体"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r>
              <a:rPr lang="zh-CN" altLang="en-US" sz="1800" b="1" smtClean="0">
                <a:latin typeface="华文隶书" pitchFamily="2" charset="-122"/>
                <a:ea typeface="华文隶书" pitchFamily="2" charset="-122"/>
              </a:rPr>
              <a:t>功能：</a:t>
            </a:r>
            <a:r>
              <a:rPr lang="zh-CN" altLang="en-US" sz="1800" b="1" smtClean="0">
                <a:latin typeface="楷体_GB2312" pitchFamily="49" charset="-122"/>
                <a:ea typeface="楷体_GB2312" pitchFamily="49" charset="-122"/>
              </a:rPr>
              <a:t>对两个运算量进行大小关系的比较，运算结果为</a:t>
            </a:r>
            <a:r>
              <a:rPr lang="en-US" altLang="zh-CN" sz="1800" b="1" smtClean="0">
                <a:latin typeface="楷体_GB2312" pitchFamily="49" charset="-122"/>
                <a:ea typeface="楷体_GB2312" pitchFamily="49" charset="-122"/>
              </a:rPr>
              <a:t>1</a:t>
            </a:r>
            <a:r>
              <a:rPr lang="zh-CN" altLang="en-US" sz="1800" b="1" smtClean="0">
                <a:latin typeface="楷体_GB2312" pitchFamily="49" charset="-122"/>
                <a:ea typeface="楷体_GB2312" pitchFamily="49" charset="-122"/>
              </a:rPr>
              <a:t>（逻辑真）或</a:t>
            </a:r>
            <a:r>
              <a:rPr lang="en-US" altLang="zh-CN" sz="1800" b="1" smtClean="0">
                <a:latin typeface="楷体_GB2312" pitchFamily="49" charset="-122"/>
                <a:ea typeface="楷体_GB2312" pitchFamily="49" charset="-122"/>
              </a:rPr>
              <a:t>0</a:t>
            </a:r>
            <a:r>
              <a:rPr lang="zh-CN" altLang="en-US" sz="1800" b="1" smtClean="0">
                <a:latin typeface="楷体_GB2312" pitchFamily="49" charset="-122"/>
                <a:ea typeface="楷体_GB2312" pitchFamily="49" charset="-122"/>
              </a:rPr>
              <a:t>（逻辑假）</a:t>
            </a:r>
            <a:r>
              <a:rPr lang="zh-CN" altLang="en-US" b="1" smtClean="0">
                <a:latin typeface="楷体_GB2312" pitchFamily="49" charset="-122"/>
                <a:ea typeface="楷体_GB2312" pitchFamily="49" charset="-122"/>
              </a:rPr>
              <a:t>。</a:t>
            </a:r>
            <a:endParaRPr lang="en-US" altLang="zh-CN" b="1" smtClean="0">
              <a:latin typeface="楷体_GB2312" pitchFamily="49" charset="-122"/>
              <a:ea typeface="楷体_GB2312" pitchFamily="49" charset="-122"/>
            </a:endParaRPr>
          </a:p>
        </p:txBody>
      </p:sp>
      <p:sp>
        <p:nvSpPr>
          <p:cNvPr id="16" name="矩形 14"/>
          <p:cNvSpPr>
            <a:spLocks noChangeArrowheads="1"/>
          </p:cNvSpPr>
          <p:nvPr/>
        </p:nvSpPr>
        <p:spPr bwMode="auto">
          <a:xfrm>
            <a:off x="428625" y="6000750"/>
            <a:ext cx="7361238" cy="369888"/>
          </a:xfrm>
          <a:prstGeom prst="rect">
            <a:avLst/>
          </a:prstGeom>
          <a:noFill/>
          <a:ln w="9525">
            <a:noFill/>
            <a:miter lim="800000"/>
            <a:headEnd/>
            <a:tailEnd/>
          </a:ln>
        </p:spPr>
        <p:txBody>
          <a:bodyPr>
            <a:spAutoFit/>
          </a:bodyPr>
          <a:lstStyle/>
          <a:p>
            <a:r>
              <a:rPr lang="zh-CN" altLang="en-US"/>
              <a:t>例如：</a:t>
            </a:r>
            <a:r>
              <a:rPr lang="zh-CN" altLang="en-US">
                <a:latin typeface="Abadi MT Condensed Light" pitchFamily="34" charset="0"/>
                <a:ea typeface="隶书" pitchFamily="49" charset="-122"/>
              </a:rPr>
              <a:t> </a:t>
            </a:r>
            <a:r>
              <a:rPr lang="en-US" altLang="zh-CN">
                <a:latin typeface="Abadi MT Condensed Light" pitchFamily="34" charset="0"/>
                <a:ea typeface="楷体_GB2312" pitchFamily="49" charset="-122"/>
              </a:rPr>
              <a:t>x&gt;y        ’a’&gt;’b’         x+y&lt;z        x&gt;y&gt;z</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7" end="7"/>
                                            </p:txEl>
                                          </p:spTgt>
                                        </p:tgtEl>
                                        <p:attrNameLst>
                                          <p:attrName>style.visibility</p:attrName>
                                        </p:attrNameLst>
                                      </p:cBhvr>
                                      <p:to>
                                        <p:strVal val="visible"/>
                                      </p:to>
                                    </p:set>
                                    <p:animEffect transition="in" filter="blinds(horizontal)">
                                      <p:cBhvr>
                                        <p:cTn id="7" dur="500"/>
                                        <p:tgtEl>
                                          <p:spTgt spid="1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3.4.16</a:t>
            </a:r>
            <a:r>
              <a:rPr lang="zh-CN" altLang="en-US" dirty="0" smtClean="0">
                <a:ea typeface="宋体" pitchFamily="2" charset="-122"/>
              </a:rPr>
              <a:t>关系表达式与运算符</a:t>
            </a:r>
            <a:endParaRPr lang="en-US" altLang="zh-CN" dirty="0">
              <a:ea typeface="宋体" pitchFamily="2" charset="-122"/>
            </a:endParaRPr>
          </a:p>
        </p:txBody>
      </p:sp>
      <p:sp>
        <p:nvSpPr>
          <p:cNvPr id="7680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6805" name="矩形 4"/>
          <p:cNvSpPr>
            <a:spLocks noChangeArrowheads="1"/>
          </p:cNvSpPr>
          <p:nvPr/>
        </p:nvSpPr>
        <p:spPr bwMode="auto">
          <a:xfrm>
            <a:off x="714375" y="1285875"/>
            <a:ext cx="7858125" cy="1477963"/>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zh-CN" altLang="en-US"/>
              <a:t>关系运算即是比较两个量的大小，比较的结果为一个逻辑值“真”或“假”，举个简单例子，说“</a:t>
            </a:r>
            <a:r>
              <a:rPr lang="en-US" altLang="zh-CN"/>
              <a:t>x&lt;10”</a:t>
            </a:r>
            <a:r>
              <a:rPr lang="zh-CN" altLang="en-US"/>
              <a:t>，如果变量</a:t>
            </a:r>
            <a:r>
              <a:rPr lang="en-US" altLang="zh-CN"/>
              <a:t>x</a:t>
            </a:r>
            <a:r>
              <a:rPr lang="zh-CN" altLang="en-US"/>
              <a:t>的值为</a:t>
            </a:r>
            <a:r>
              <a:rPr lang="en-US" altLang="zh-CN"/>
              <a:t>8</a:t>
            </a:r>
            <a:r>
              <a:rPr lang="zh-CN" altLang="en-US"/>
              <a:t>，而“</a:t>
            </a:r>
            <a:r>
              <a:rPr lang="en-US" altLang="zh-CN"/>
              <a:t>8&lt;10”</a:t>
            </a:r>
            <a:r>
              <a:rPr lang="zh-CN" altLang="en-US"/>
              <a:t>成立，故上述式子的值为“真”，若</a:t>
            </a:r>
            <a:r>
              <a:rPr lang="en-US" altLang="zh-CN"/>
              <a:t>x</a:t>
            </a:r>
            <a:r>
              <a:rPr lang="zh-CN" altLang="en-US"/>
              <a:t>的值为</a:t>
            </a:r>
            <a:r>
              <a:rPr lang="en-US" altLang="zh-CN"/>
              <a:t>15</a:t>
            </a:r>
            <a:r>
              <a:rPr lang="zh-CN" altLang="en-US"/>
              <a:t>，而“</a:t>
            </a:r>
            <a:r>
              <a:rPr lang="en-US" altLang="zh-CN"/>
              <a:t>15&lt;10”</a:t>
            </a:r>
            <a:r>
              <a:rPr lang="zh-CN" altLang="en-US"/>
              <a:t>不成立，上述式子的值为“假”。</a:t>
            </a:r>
          </a:p>
          <a:p>
            <a:pPr algn="just">
              <a:defRPr/>
            </a:pPr>
            <a:r>
              <a:rPr lang="en-US" altLang="zh-CN"/>
              <a:t>C</a:t>
            </a:r>
            <a:r>
              <a:rPr lang="zh-CN" altLang="en-US"/>
              <a:t>语言中，“真”和“假”也是通过数值来体现的，将“真”解释为非</a:t>
            </a:r>
            <a:r>
              <a:rPr lang="en-US" altLang="zh-CN"/>
              <a:t>0</a:t>
            </a:r>
            <a:r>
              <a:rPr lang="zh-CN" altLang="en-US"/>
              <a:t>数，而将“假”解释为</a:t>
            </a:r>
            <a:r>
              <a:rPr lang="en-US" altLang="zh-CN"/>
              <a:t>0</a:t>
            </a:r>
            <a:r>
              <a:rPr lang="zh-CN" altLang="en-US"/>
              <a:t>。</a:t>
            </a:r>
          </a:p>
        </p:txBody>
      </p:sp>
      <p:sp>
        <p:nvSpPr>
          <p:cNvPr id="76806" name="矩形 5"/>
          <p:cNvSpPr>
            <a:spLocks noChangeArrowheads="1"/>
          </p:cNvSpPr>
          <p:nvPr/>
        </p:nvSpPr>
        <p:spPr bwMode="auto">
          <a:xfrm>
            <a:off x="714348" y="2928934"/>
            <a:ext cx="7929617" cy="3139321"/>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zh-CN" altLang="en-US"/>
              <a:t>关系表达式的一般形式为：</a:t>
            </a:r>
          </a:p>
          <a:p>
            <a:pPr>
              <a:defRPr/>
            </a:pPr>
            <a:r>
              <a:rPr lang="zh-CN" altLang="en-US"/>
              <a:t>表达式</a:t>
            </a:r>
            <a:r>
              <a:rPr lang="en-US" altLang="zh-CN"/>
              <a:t>1 </a:t>
            </a:r>
            <a:r>
              <a:rPr lang="zh-CN" altLang="en-US"/>
              <a:t>关系运算符 表达式</a:t>
            </a:r>
            <a:r>
              <a:rPr lang="en-US" altLang="zh-CN"/>
              <a:t>2</a:t>
            </a:r>
          </a:p>
          <a:p>
            <a:pPr>
              <a:defRPr/>
            </a:pPr>
            <a:r>
              <a:rPr lang="zh-CN" altLang="en-US"/>
              <a:t>两个表达式既可以是整型、浮点型，也可以是字符型，但是，一般不用于比较两个常量字符串，比较的是两个字符串在内存中的地址大小。整型、浮点型比较的是大小，而字符的比较是比较其</a:t>
            </a:r>
            <a:r>
              <a:rPr lang="en-US" altLang="zh-CN"/>
              <a:t>ASCII</a:t>
            </a:r>
            <a:r>
              <a:rPr lang="zh-CN" altLang="en-US"/>
              <a:t>码的大小。</a:t>
            </a:r>
          </a:p>
          <a:p>
            <a:pPr>
              <a:defRPr/>
            </a:pPr>
            <a:r>
              <a:rPr lang="zh-CN" altLang="en-US"/>
              <a:t>对浮点型（如</a:t>
            </a:r>
            <a:r>
              <a:rPr lang="en-US" altLang="zh-CN"/>
              <a:t>double</a:t>
            </a:r>
            <a:r>
              <a:rPr lang="zh-CN" altLang="en-US"/>
              <a:t>型和</a:t>
            </a:r>
            <a:r>
              <a:rPr lang="en-US" altLang="zh-CN"/>
              <a:t>float</a:t>
            </a:r>
            <a:r>
              <a:rPr lang="zh-CN" altLang="en-US"/>
              <a:t>型等）来说，由于存储形式特殊，小数部分多采用近似结果，因此，不推荐使用</a:t>
            </a:r>
            <a:r>
              <a:rPr lang="en-US" altLang="zh-CN"/>
              <a:t>==</a:t>
            </a:r>
            <a:r>
              <a:rPr lang="zh-CN" altLang="en-US"/>
              <a:t>和</a:t>
            </a:r>
            <a:r>
              <a:rPr lang="en-US" altLang="zh-CN"/>
              <a:t>!=</a:t>
            </a:r>
            <a:r>
              <a:rPr lang="zh-CN" altLang="en-US"/>
              <a:t>来进行关系运算。</a:t>
            </a:r>
          </a:p>
          <a:p>
            <a:pPr>
              <a:defRPr/>
            </a:pPr>
            <a:r>
              <a:rPr lang="zh-CN" altLang="en-US"/>
              <a:t>下列关系表达式都是合法的：</a:t>
            </a:r>
          </a:p>
          <a:p>
            <a:pPr>
              <a:defRPr/>
            </a:pPr>
            <a:r>
              <a:rPr lang="en-US" altLang="zh-CN"/>
              <a:t>x+y&gt;z;</a:t>
            </a:r>
          </a:p>
          <a:p>
            <a:pPr>
              <a:defRPr/>
            </a:pPr>
            <a:r>
              <a:rPr lang="en-US" altLang="zh-CN"/>
              <a:t>‘a’+1&lt;64;</a:t>
            </a:r>
          </a:p>
          <a:p>
            <a:pPr>
              <a:defRPr/>
            </a:pPr>
            <a:r>
              <a:rPr lang="en-US" altLang="zh-CN"/>
              <a:t>a+b==m+n;</a:t>
            </a:r>
          </a:p>
        </p:txBody>
      </p:sp>
    </p:spTree>
  </p:cSld>
  <p:clrMapOvr>
    <a:masterClrMapping/>
  </p:clrMapOvr>
  <p:timing>
    <p:tnLst>
      <p:par>
        <p:cTn id="1" dur="indefinite" restart="never" nodeType="tmRoot"/>
      </p:par>
    </p:tnLst>
    <p:bldLst>
      <p:bldP spid="10854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643063" y="285750"/>
            <a:ext cx="7286625" cy="642938"/>
          </a:xfrm>
        </p:spPr>
        <p:txBody>
          <a:bodyPr/>
          <a:lstStyle/>
          <a:p>
            <a:pPr eaLnBrk="1" hangingPunct="1">
              <a:defRPr/>
            </a:pPr>
            <a:r>
              <a:rPr lang="en-US" altLang="zh-CN" sz="3600" dirty="0" smtClean="0">
                <a:ea typeface="宋体" charset="-122"/>
              </a:rPr>
              <a:t>3.4.17</a:t>
            </a:r>
            <a:r>
              <a:rPr lang="zh-CN" altLang="en-US" sz="3600" dirty="0" smtClean="0">
                <a:ea typeface="宋体" charset="-122"/>
              </a:rPr>
              <a:t>逻辑“与”运算符 </a:t>
            </a:r>
            <a:r>
              <a:rPr lang="en-US" altLang="zh-CN" sz="3600" dirty="0" smtClean="0">
                <a:ea typeface="宋体" charset="-122"/>
              </a:rPr>
              <a:t>&amp;&amp;</a:t>
            </a:r>
          </a:p>
        </p:txBody>
      </p:sp>
      <p:sp>
        <p:nvSpPr>
          <p:cNvPr id="7885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8853" name="灯片编号占位符 3"/>
          <p:cNvSpPr>
            <a:spLocks noGrp="1"/>
          </p:cNvSpPr>
          <p:nvPr>
            <p:ph type="sldNum" sz="quarter" idx="11"/>
          </p:nvPr>
        </p:nvSpPr>
        <p:spPr bwMode="gray">
          <a:xfrm>
            <a:off x="755650" y="6381750"/>
            <a:ext cx="2133600" cy="215900"/>
          </a:xfrm>
          <a:noFill/>
        </p:spPr>
        <p:txBody>
          <a:bodyPr/>
          <a:lstStyle/>
          <a:p>
            <a:pPr algn="l"/>
            <a:fld id="{438AD5EC-C0BB-4146-BBBB-7CCA757D7990}" type="slidenum">
              <a:rPr lang="en-US" altLang="zh-CN" smtClean="0">
                <a:latin typeface="Arial" charset="0"/>
              </a:rPr>
              <a:pPr algn="l"/>
              <a:t>77</a:t>
            </a:fld>
            <a:endParaRPr lang="en-US" altLang="zh-CN" smtClean="0">
              <a:latin typeface="Arial" charset="0"/>
            </a:endParaRPr>
          </a:p>
        </p:txBody>
      </p:sp>
      <p:sp>
        <p:nvSpPr>
          <p:cNvPr id="7" name="AutoShape 24"/>
          <p:cNvSpPr>
            <a:spLocks noChangeArrowheads="1"/>
          </p:cNvSpPr>
          <p:nvPr/>
        </p:nvSpPr>
        <p:spPr bwMode="auto">
          <a:xfrm>
            <a:off x="990600" y="1862138"/>
            <a:ext cx="2133600" cy="525462"/>
          </a:xfrm>
          <a:prstGeom prst="foldedCorner">
            <a:avLst>
              <a:gd name="adj" fmla="val 12500"/>
            </a:avLst>
          </a:prstGeom>
          <a:solidFill>
            <a:srgbClr val="FFCCFF"/>
          </a:solidFill>
          <a:ln w="25400">
            <a:solidFill>
              <a:srgbClr val="800080"/>
            </a:solidFill>
            <a:round/>
            <a:headEnd/>
            <a:tailEnd/>
          </a:ln>
        </p:spPr>
        <p:txBody>
          <a:bodyPr anchor="ctr">
            <a:spAutoFit/>
          </a:bodyPr>
          <a:lstStyle/>
          <a:p>
            <a:pPr algn="ctr"/>
            <a:r>
              <a:rPr lang="zh-CN" altLang="en-US" sz="2400">
                <a:solidFill>
                  <a:schemeClr val="bg2"/>
                </a:solidFill>
              </a:rPr>
              <a:t>所有学科及格</a:t>
            </a:r>
          </a:p>
        </p:txBody>
      </p:sp>
      <p:sp>
        <p:nvSpPr>
          <p:cNvPr id="8" name="AutoShape 25"/>
          <p:cNvSpPr>
            <a:spLocks noChangeArrowheads="1"/>
          </p:cNvSpPr>
          <p:nvPr/>
        </p:nvSpPr>
        <p:spPr bwMode="auto">
          <a:xfrm>
            <a:off x="3408363" y="1679575"/>
            <a:ext cx="2535237" cy="942975"/>
          </a:xfrm>
          <a:prstGeom prst="foldedCorner">
            <a:avLst>
              <a:gd name="adj" fmla="val 12500"/>
            </a:avLst>
          </a:prstGeom>
          <a:solidFill>
            <a:srgbClr val="FFFFCC"/>
          </a:solidFill>
          <a:ln w="25400">
            <a:solidFill>
              <a:srgbClr val="808000"/>
            </a:solidFill>
            <a:round/>
            <a:headEnd/>
            <a:tailEnd/>
          </a:ln>
        </p:spPr>
        <p:txBody>
          <a:bodyPr anchor="ctr">
            <a:spAutoFit/>
          </a:bodyPr>
          <a:lstStyle/>
          <a:p>
            <a:pPr algn="ctr"/>
            <a:r>
              <a:rPr lang="zh-CN" altLang="en-US" sz="2400">
                <a:solidFill>
                  <a:schemeClr val="bg2"/>
                </a:solidFill>
              </a:rPr>
              <a:t>考勤率达到</a:t>
            </a:r>
          </a:p>
          <a:p>
            <a:pPr algn="ctr"/>
            <a:r>
              <a:rPr lang="en-US" altLang="zh-CN" sz="2400">
                <a:solidFill>
                  <a:schemeClr val="bg2"/>
                </a:solidFill>
              </a:rPr>
              <a:t> 75%</a:t>
            </a:r>
          </a:p>
        </p:txBody>
      </p:sp>
      <p:pic>
        <p:nvPicPr>
          <p:cNvPr id="9" name="Picture 26" descr="gqppzsim[1]"/>
          <p:cNvPicPr>
            <a:picLocks noChangeAspect="1" noChangeArrowheads="1"/>
          </p:cNvPicPr>
          <p:nvPr/>
        </p:nvPicPr>
        <p:blipFill>
          <a:blip r:embed="rId2">
            <a:lum bright="70000" contrast="-70000"/>
          </a:blip>
          <a:srcRect/>
          <a:stretch>
            <a:fillRect/>
          </a:stretch>
        </p:blipFill>
        <p:spPr bwMode="auto">
          <a:xfrm>
            <a:off x="7391400" y="1676400"/>
            <a:ext cx="1524000" cy="1144588"/>
          </a:xfrm>
          <a:prstGeom prst="rect">
            <a:avLst/>
          </a:prstGeom>
          <a:noFill/>
          <a:ln w="9525">
            <a:noFill/>
            <a:miter lim="800000"/>
            <a:headEnd/>
            <a:tailEnd/>
          </a:ln>
        </p:spPr>
      </p:pic>
      <p:pic>
        <p:nvPicPr>
          <p:cNvPr id="10" name="Picture 27" descr="_2pv20a0[1]"/>
          <p:cNvPicPr>
            <a:picLocks noGrp="1" noChangeAspect="1" noChangeArrowheads="1"/>
          </p:cNvPicPr>
          <p:nvPr>
            <p:ph sz="quarter" idx="1"/>
          </p:nvPr>
        </p:nvPicPr>
        <p:blipFill>
          <a:blip r:embed="rId3"/>
          <a:srcRect/>
          <a:stretch>
            <a:fillRect/>
          </a:stretch>
        </p:blipFill>
        <p:spPr>
          <a:xfrm>
            <a:off x="6172200" y="1600200"/>
            <a:ext cx="1457325" cy="1485900"/>
          </a:xfrm>
          <a:noFill/>
        </p:spPr>
      </p:pic>
      <p:sp>
        <p:nvSpPr>
          <p:cNvPr id="11" name="Rectangle 28"/>
          <p:cNvSpPr>
            <a:spLocks noChangeArrowheads="1"/>
          </p:cNvSpPr>
          <p:nvPr/>
        </p:nvSpPr>
        <p:spPr bwMode="auto">
          <a:xfrm>
            <a:off x="838200" y="1524000"/>
            <a:ext cx="5257800" cy="1219200"/>
          </a:xfrm>
          <a:prstGeom prst="rect">
            <a:avLst/>
          </a:prstGeom>
          <a:noFill/>
          <a:ln w="19050">
            <a:solidFill>
              <a:schemeClr val="tx1"/>
            </a:solidFill>
            <a:prstDash val="dash"/>
            <a:miter lim="800000"/>
            <a:headEnd/>
            <a:tailEnd/>
          </a:ln>
        </p:spPr>
        <p:txBody>
          <a:bodyPr anchor="ctr">
            <a:spAutoFit/>
          </a:bodyPr>
          <a:lstStyle/>
          <a:p>
            <a:endParaRPr lang="zh-CN" altLang="en-US"/>
          </a:p>
        </p:txBody>
      </p:sp>
      <p:sp>
        <p:nvSpPr>
          <p:cNvPr id="12" name="Oval 29"/>
          <p:cNvSpPr>
            <a:spLocks noChangeArrowheads="1"/>
          </p:cNvSpPr>
          <p:nvPr/>
        </p:nvSpPr>
        <p:spPr bwMode="auto">
          <a:xfrm>
            <a:off x="3200400" y="1524000"/>
            <a:ext cx="76200" cy="3886200"/>
          </a:xfrm>
          <a:prstGeom prst="ellipse">
            <a:avLst/>
          </a:prstGeom>
          <a:gradFill rotWithShape="1">
            <a:gsLst>
              <a:gs pos="0">
                <a:schemeClr val="folHlink"/>
              </a:gs>
              <a:gs pos="50000">
                <a:srgbClr val="CCFFFF"/>
              </a:gs>
              <a:gs pos="100000">
                <a:schemeClr val="folHlink"/>
              </a:gs>
            </a:gsLst>
            <a:lin ang="0" scaled="1"/>
          </a:gradFill>
          <a:ln w="57150">
            <a:noFill/>
            <a:round/>
            <a:headEnd/>
            <a:tailEnd/>
          </a:ln>
          <a:effectLst>
            <a:outerShdw dist="35921" dir="2700000" algn="ctr" rotWithShape="0">
              <a:schemeClr val="bg2"/>
            </a:outerShdw>
          </a:effectLst>
        </p:spPr>
        <p:txBody>
          <a:bodyPr anchor="ctr">
            <a:spAutoFit/>
          </a:bodyPr>
          <a:lstStyle/>
          <a:p>
            <a:pPr>
              <a:defRPr/>
            </a:pPr>
            <a:endParaRPr lang="zh-CN" altLang="en-US"/>
          </a:p>
        </p:txBody>
      </p:sp>
      <p:sp>
        <p:nvSpPr>
          <p:cNvPr id="13" name="Text Box 30"/>
          <p:cNvSpPr txBox="1">
            <a:spLocks noChangeArrowheads="1"/>
          </p:cNvSpPr>
          <p:nvPr/>
        </p:nvSpPr>
        <p:spPr bwMode="auto">
          <a:xfrm>
            <a:off x="2879725" y="2852738"/>
            <a:ext cx="755650" cy="431800"/>
          </a:xfrm>
          <a:prstGeom prst="rect">
            <a:avLst/>
          </a:prstGeom>
          <a:gradFill rotWithShape="1">
            <a:gsLst>
              <a:gs pos="0">
                <a:srgbClr val="CCFFCC"/>
              </a:gs>
              <a:gs pos="100000">
                <a:srgbClr val="FFFFFF"/>
              </a:gs>
            </a:gsLst>
            <a:lin ang="5400000" scaled="1"/>
          </a:gradFill>
          <a:ln w="31750">
            <a:solidFill>
              <a:schemeClr val="accent2"/>
            </a:solidFill>
            <a:miter lim="800000"/>
            <a:headEnd/>
            <a:tailEnd/>
          </a:ln>
        </p:spPr>
        <p:txBody>
          <a:bodyPr wrap="none"/>
          <a:lstStyle/>
          <a:p>
            <a:pPr algn="ctr"/>
            <a:r>
              <a:rPr lang="zh-CN" altLang="en-US" sz="2000">
                <a:solidFill>
                  <a:schemeClr val="bg2"/>
                </a:solidFill>
                <a:latin typeface="Courier New" pitchFamily="49" charset="0"/>
              </a:rPr>
              <a:t>留级</a:t>
            </a:r>
          </a:p>
        </p:txBody>
      </p:sp>
      <p:sp>
        <p:nvSpPr>
          <p:cNvPr id="14" name="Text Box 31"/>
          <p:cNvSpPr txBox="1">
            <a:spLocks noChangeArrowheads="1"/>
          </p:cNvSpPr>
          <p:nvPr/>
        </p:nvSpPr>
        <p:spPr bwMode="auto">
          <a:xfrm>
            <a:off x="2868613" y="3440113"/>
            <a:ext cx="755650" cy="431800"/>
          </a:xfrm>
          <a:prstGeom prst="rect">
            <a:avLst/>
          </a:prstGeom>
          <a:gradFill rotWithShape="1">
            <a:gsLst>
              <a:gs pos="0">
                <a:srgbClr val="CCFFCC"/>
              </a:gs>
              <a:gs pos="100000">
                <a:srgbClr val="FFFFFF"/>
              </a:gs>
            </a:gsLst>
            <a:lin ang="5400000" scaled="1"/>
          </a:gradFill>
          <a:ln w="31750">
            <a:solidFill>
              <a:srgbClr val="808000"/>
            </a:solidFill>
            <a:miter lim="800000"/>
            <a:headEnd/>
            <a:tailEnd/>
          </a:ln>
        </p:spPr>
        <p:txBody>
          <a:bodyPr wrap="none"/>
          <a:lstStyle/>
          <a:p>
            <a:pPr algn="ctr"/>
            <a:r>
              <a:rPr lang="zh-CN" altLang="en-US" sz="2000">
                <a:solidFill>
                  <a:schemeClr val="bg2"/>
                </a:solidFill>
              </a:rPr>
              <a:t>留级</a:t>
            </a:r>
          </a:p>
        </p:txBody>
      </p:sp>
      <p:sp>
        <p:nvSpPr>
          <p:cNvPr id="15" name="Text Box 32"/>
          <p:cNvSpPr txBox="1">
            <a:spLocks noChangeArrowheads="1"/>
          </p:cNvSpPr>
          <p:nvPr/>
        </p:nvSpPr>
        <p:spPr bwMode="auto">
          <a:xfrm>
            <a:off x="2863850" y="4122738"/>
            <a:ext cx="755650" cy="431800"/>
          </a:xfrm>
          <a:prstGeom prst="rect">
            <a:avLst/>
          </a:prstGeom>
          <a:gradFill rotWithShape="1">
            <a:gsLst>
              <a:gs pos="0">
                <a:srgbClr val="CCFFCC"/>
              </a:gs>
              <a:gs pos="100000">
                <a:srgbClr val="FFFFFF"/>
              </a:gs>
            </a:gsLst>
            <a:lin ang="5400000" scaled="1"/>
          </a:gradFill>
          <a:ln w="31750">
            <a:solidFill>
              <a:srgbClr val="FF6600"/>
            </a:solidFill>
            <a:miter lim="800000"/>
            <a:headEnd/>
            <a:tailEnd/>
          </a:ln>
        </p:spPr>
        <p:txBody>
          <a:bodyPr wrap="none"/>
          <a:lstStyle/>
          <a:p>
            <a:pPr algn="ctr"/>
            <a:r>
              <a:rPr lang="zh-CN" altLang="en-US" sz="2000">
                <a:solidFill>
                  <a:schemeClr val="bg2"/>
                </a:solidFill>
              </a:rPr>
              <a:t>留级</a:t>
            </a:r>
          </a:p>
        </p:txBody>
      </p:sp>
      <p:sp>
        <p:nvSpPr>
          <p:cNvPr id="16" name="Text Box 33"/>
          <p:cNvSpPr txBox="1">
            <a:spLocks noChangeArrowheads="1"/>
          </p:cNvSpPr>
          <p:nvPr/>
        </p:nvSpPr>
        <p:spPr bwMode="auto">
          <a:xfrm>
            <a:off x="2860675" y="4878388"/>
            <a:ext cx="755650" cy="431800"/>
          </a:xfrm>
          <a:prstGeom prst="rect">
            <a:avLst/>
          </a:prstGeom>
          <a:gradFill rotWithShape="1">
            <a:gsLst>
              <a:gs pos="0">
                <a:srgbClr val="CCFFCC"/>
              </a:gs>
              <a:gs pos="100000">
                <a:srgbClr val="FFFFFF"/>
              </a:gs>
            </a:gsLst>
            <a:lin ang="5400000" scaled="1"/>
          </a:gradFill>
          <a:ln w="31750">
            <a:solidFill>
              <a:srgbClr val="800080"/>
            </a:solidFill>
            <a:miter lim="800000"/>
            <a:headEnd/>
            <a:tailEnd/>
          </a:ln>
        </p:spPr>
        <p:txBody>
          <a:bodyPr wrap="none"/>
          <a:lstStyle/>
          <a:p>
            <a:pPr algn="ctr"/>
            <a:r>
              <a:rPr lang="zh-CN" altLang="en-US" sz="2000">
                <a:solidFill>
                  <a:schemeClr val="bg2"/>
                </a:solidFill>
                <a:latin typeface="Courier New" pitchFamily="49" charset="0"/>
              </a:rPr>
              <a:t>升级</a:t>
            </a:r>
          </a:p>
        </p:txBody>
      </p:sp>
      <p:sp>
        <p:nvSpPr>
          <p:cNvPr id="17" name="Text Box 34"/>
          <p:cNvSpPr txBox="1">
            <a:spLocks noChangeArrowheads="1"/>
          </p:cNvSpPr>
          <p:nvPr/>
        </p:nvSpPr>
        <p:spPr bwMode="auto">
          <a:xfrm>
            <a:off x="4267200" y="4876800"/>
            <a:ext cx="744538" cy="469900"/>
          </a:xfrm>
          <a:prstGeom prst="rect">
            <a:avLst/>
          </a:prstGeom>
          <a:noFill/>
          <a:ln w="12700">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
        <p:nvSpPr>
          <p:cNvPr id="18" name="Text Box 35"/>
          <p:cNvSpPr txBox="1">
            <a:spLocks noChangeArrowheads="1"/>
          </p:cNvSpPr>
          <p:nvPr/>
        </p:nvSpPr>
        <p:spPr bwMode="auto">
          <a:xfrm>
            <a:off x="4267200" y="4183063"/>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19" name="Text Box 36"/>
          <p:cNvSpPr txBox="1">
            <a:spLocks noChangeArrowheads="1"/>
          </p:cNvSpPr>
          <p:nvPr/>
        </p:nvSpPr>
        <p:spPr bwMode="auto">
          <a:xfrm>
            <a:off x="4267200" y="2819400"/>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20" name="Text Box 37"/>
          <p:cNvSpPr txBox="1">
            <a:spLocks noChangeArrowheads="1"/>
          </p:cNvSpPr>
          <p:nvPr/>
        </p:nvSpPr>
        <p:spPr bwMode="auto">
          <a:xfrm>
            <a:off x="1828800" y="3535363"/>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21" name="Text Box 38"/>
          <p:cNvSpPr txBox="1">
            <a:spLocks noChangeArrowheads="1"/>
          </p:cNvSpPr>
          <p:nvPr/>
        </p:nvSpPr>
        <p:spPr bwMode="auto">
          <a:xfrm>
            <a:off x="1828800" y="2819400"/>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22" name="Text Box 39"/>
          <p:cNvSpPr txBox="1">
            <a:spLocks noChangeArrowheads="1"/>
          </p:cNvSpPr>
          <p:nvPr/>
        </p:nvSpPr>
        <p:spPr bwMode="auto">
          <a:xfrm>
            <a:off x="1676400" y="4864100"/>
            <a:ext cx="744538" cy="469900"/>
          </a:xfrm>
          <a:prstGeom prst="rect">
            <a:avLst/>
          </a:prstGeom>
          <a:noFill/>
          <a:ln w="12700" algn="ctr">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
        <p:nvSpPr>
          <p:cNvPr id="23" name="Text Box 40"/>
          <p:cNvSpPr txBox="1">
            <a:spLocks noChangeArrowheads="1"/>
          </p:cNvSpPr>
          <p:nvPr/>
        </p:nvSpPr>
        <p:spPr bwMode="auto">
          <a:xfrm>
            <a:off x="1676400" y="4183063"/>
            <a:ext cx="744538" cy="469900"/>
          </a:xfrm>
          <a:prstGeom prst="rect">
            <a:avLst/>
          </a:prstGeom>
          <a:noFill/>
          <a:ln w="12700" algn="ctr">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
        <p:nvSpPr>
          <p:cNvPr id="24" name="Text Box 41"/>
          <p:cNvSpPr txBox="1">
            <a:spLocks noChangeArrowheads="1"/>
          </p:cNvSpPr>
          <p:nvPr/>
        </p:nvSpPr>
        <p:spPr bwMode="auto">
          <a:xfrm>
            <a:off x="4267200" y="3535363"/>
            <a:ext cx="744538" cy="469900"/>
          </a:xfrm>
          <a:prstGeom prst="rect">
            <a:avLst/>
          </a:prstGeom>
          <a:noFill/>
          <a:ln w="12700">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2" presetClass="entr" presetSubtype="4" repeatCount="200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lide(fromBottom)">
                                      <p:cBhvr>
                                        <p:cTn id="10" dur="500"/>
                                        <p:tgtEl>
                                          <p:spTgt spid="10"/>
                                        </p:tgtEl>
                                      </p:cBhvr>
                                    </p:animEffect>
                                  </p:childTnLst>
                                </p:cTn>
                              </p:par>
                              <p:par>
                                <p:cTn id="11" presetID="6" presetClass="emph" presetSubtype="0" repeatCount="2000" accel="50000" decel="50000" autoRev="1" fill="hold" nodeType="withEffect">
                                  <p:stCondLst>
                                    <p:cond delay="0"/>
                                  </p:stCondLst>
                                  <p:childTnLst>
                                    <p:animScale>
                                      <p:cBhvr>
                                        <p:cTn id="12" dur="500" fill="hold"/>
                                        <p:tgtEl>
                                          <p:spTgt spid="10"/>
                                        </p:tgtEl>
                                      </p:cBhvr>
                                      <p:by x="50000" y="50000"/>
                                    </p:animScale>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39" presetClass="entr" presetSubtype="0" ac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childTnLst>
                                </p:cTn>
                              </p:par>
                              <p:par>
                                <p:cTn id="25" presetID="17"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ppt_x</p:attrName>
                                        </p:attrNameLst>
                                      </p:cBhvr>
                                      <p:tavLst>
                                        <p:tav tm="0">
                                          <p:val>
                                            <p:strVal val="#ppt_x"/>
                                          </p:val>
                                        </p:tav>
                                        <p:tav tm="100000">
                                          <p:val>
                                            <p:strVal val="#ppt_x"/>
                                          </p:val>
                                        </p:tav>
                                      </p:tavLst>
                                    </p:anim>
                                    <p:anim calcmode="lin" valueType="num">
                                      <p:cBhvr>
                                        <p:cTn id="28" dur="500" fill="hold"/>
                                        <p:tgtEl>
                                          <p:spTgt spid="12"/>
                                        </p:tgtEl>
                                        <p:attrNameLst>
                                          <p:attrName>ppt_y</p:attrName>
                                        </p:attrNameLst>
                                      </p:cBhvr>
                                      <p:tavLst>
                                        <p:tav tm="0">
                                          <p:val>
                                            <p:strVal val="#ppt_y-#ppt_h/2"/>
                                          </p:val>
                                        </p:tav>
                                        <p:tav tm="100000">
                                          <p:val>
                                            <p:strVal val="#ppt_y"/>
                                          </p:val>
                                        </p:tav>
                                      </p:tavLst>
                                    </p:anim>
                                    <p:anim calcmode="lin" valueType="num">
                                      <p:cBhvr>
                                        <p:cTn id="29" dur="500" fill="hold"/>
                                        <p:tgtEl>
                                          <p:spTgt spid="12"/>
                                        </p:tgtEl>
                                        <p:attrNameLst>
                                          <p:attrName>ppt_w</p:attrName>
                                        </p:attrNameLst>
                                      </p:cBhvr>
                                      <p:tavLst>
                                        <p:tav tm="0">
                                          <p:val>
                                            <p:strVal val="#ppt_w"/>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heckerboard(across)">
                                      <p:cBhvr>
                                        <p:cTn id="35" dur="500"/>
                                        <p:tgtEl>
                                          <p:spTgt spid="21"/>
                                        </p:tgtEl>
                                      </p:cBhvr>
                                    </p:animEffect>
                                  </p:childTnLst>
                                </p:cTn>
                              </p:par>
                            </p:childTnLst>
                          </p:cTn>
                        </p:par>
                        <p:par>
                          <p:cTn id="36" fill="hold">
                            <p:stCondLst>
                              <p:cond delay="500"/>
                            </p:stCondLst>
                            <p:childTnLst>
                              <p:par>
                                <p:cTn id="37" presetID="5" presetClass="entr" presetSubtype="1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par>
                          <p:cTn id="47" fill="hold">
                            <p:stCondLst>
                              <p:cond delay="2000"/>
                            </p:stCondLst>
                            <p:childTnLst>
                              <p:par>
                                <p:cTn id="48" presetID="5"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checkerboard(across)">
                                      <p:cBhvr>
                                        <p:cTn id="57" dur="500"/>
                                        <p:tgtEl>
                                          <p:spTgt spid="23"/>
                                        </p:tgtEl>
                                      </p:cBhvr>
                                    </p:animEffect>
                                  </p:childTnLst>
                                </p:cTn>
                              </p:par>
                            </p:childTnLst>
                          </p:cTn>
                        </p:par>
                        <p:par>
                          <p:cTn id="58" fill="hold">
                            <p:stCondLst>
                              <p:cond delay="3500"/>
                            </p:stCondLst>
                            <p:childTnLst>
                              <p:par>
                                <p:cTn id="59" presetID="5" presetClass="entr" presetSubtype="1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checkerboard(across)">
                                      <p:cBhvr>
                                        <p:cTn id="61" dur="500"/>
                                        <p:tgtEl>
                                          <p:spTgt spid="18"/>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checkerboard(across)">
                                      <p:cBhvr>
                                        <p:cTn id="68" dur="500"/>
                                        <p:tgtEl>
                                          <p:spTgt spid="22"/>
                                        </p:tgtEl>
                                      </p:cBhvr>
                                    </p:animEffect>
                                  </p:childTnLst>
                                </p:cTn>
                              </p:par>
                            </p:childTnLst>
                          </p:cTn>
                        </p:par>
                        <p:par>
                          <p:cTn id="69" fill="hold">
                            <p:stCondLst>
                              <p:cond delay="5000"/>
                            </p:stCondLst>
                            <p:childTnLst>
                              <p:par>
                                <p:cTn id="70" presetID="5" presetClass="entr" presetSubtype="10" fill="hold" grpId="0"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checkerboard(across)">
                                      <p:cBhvr>
                                        <p:cTn id="72" dur="500"/>
                                        <p:tgtEl>
                                          <p:spTgt spid="17"/>
                                        </p:tgtEl>
                                      </p:cBhvr>
                                    </p:animEffect>
                                  </p:childTnLst>
                                </p:cTn>
                              </p:par>
                            </p:childTnLst>
                          </p:cTn>
                        </p:par>
                        <p:par>
                          <p:cTn id="73" fill="hold">
                            <p:stCondLst>
                              <p:cond delay="5500"/>
                            </p:stCondLst>
                            <p:childTnLst>
                              <p:par>
                                <p:cTn id="74" presetID="10" presetClass="entr" presetSubtype="0"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childTnLst>
                                </p:cTn>
                              </p:par>
                              <p:par>
                                <p:cTn id="77" presetID="35" presetClass="emph" presetSubtype="0" repeatCount="indefinite" fill="hold" grpId="1" nodeType="withEffect">
                                  <p:stCondLst>
                                    <p:cond delay="0"/>
                                  </p:stCondLst>
                                  <p:childTnLst>
                                    <p:anim calcmode="discrete" valueType="str">
                                      <p:cBhvr>
                                        <p:cTn id="78" dur="500" fill="hold"/>
                                        <p:tgtEl>
                                          <p:spTgt spid="22"/>
                                        </p:tgtEl>
                                        <p:attrNameLst>
                                          <p:attrName>style.visibility</p:attrName>
                                        </p:attrNameLst>
                                      </p:cBhvr>
                                      <p:tavLst>
                                        <p:tav tm="0">
                                          <p:val>
                                            <p:strVal val="hidden"/>
                                          </p:val>
                                        </p:tav>
                                        <p:tav tm="50000">
                                          <p:val>
                                            <p:strVal val="visible"/>
                                          </p:val>
                                        </p:tav>
                                      </p:tavLst>
                                    </p:anim>
                                  </p:childTnLst>
                                </p:cTn>
                              </p:par>
                              <p:par>
                                <p:cTn id="79" presetID="35" presetClass="emph" presetSubtype="0" repeatCount="indefinite" fill="hold" grpId="1" nodeType="withEffect">
                                  <p:stCondLst>
                                    <p:cond delay="0"/>
                                  </p:stCondLst>
                                  <p:childTnLst>
                                    <p:anim calcmode="discrete" valueType="str">
                                      <p:cBhvr>
                                        <p:cTn id="80"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7" grpId="0" animBg="1"/>
      <p:bldP spid="8" grpId="0" animBg="1"/>
      <p:bldP spid="11" grpId="0" animBg="1"/>
      <p:bldP spid="12" grpId="0" animBg="1"/>
      <p:bldP spid="13" grpId="0" animBg="1"/>
      <p:bldP spid="14" grpId="0" animBg="1"/>
      <p:bldP spid="15" grpId="0" animBg="1"/>
      <p:bldP spid="16" grpId="0" animBg="1"/>
      <p:bldP spid="17" grpId="0" animBg="1"/>
      <p:bldP spid="17" grpId="1" animBg="1"/>
      <p:bldP spid="18" grpId="0" animBg="1"/>
      <p:bldP spid="19" grpId="0" animBg="1"/>
      <p:bldP spid="20" grpId="0" animBg="1"/>
      <p:bldP spid="21" grpId="0" animBg="1"/>
      <p:bldP spid="22" grpId="0" animBg="1"/>
      <p:bldP spid="22" grpId="1" animBg="1"/>
      <p:bldP spid="23" grpId="0" animBg="1"/>
      <p:bldP spid="2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643063" y="285750"/>
            <a:ext cx="7286625" cy="642938"/>
          </a:xfrm>
        </p:spPr>
        <p:txBody>
          <a:bodyPr/>
          <a:lstStyle/>
          <a:p>
            <a:pPr eaLnBrk="1" hangingPunct="1">
              <a:defRPr/>
            </a:pPr>
            <a:r>
              <a:rPr lang="en-US" altLang="zh-CN" sz="3600" dirty="0" smtClean="0">
                <a:ea typeface="宋体" charset="-122"/>
              </a:rPr>
              <a:t>3.4.18</a:t>
            </a:r>
            <a:r>
              <a:rPr lang="zh-CN" altLang="en-US" sz="3600" dirty="0" smtClean="0">
                <a:ea typeface="宋体" charset="-122"/>
              </a:rPr>
              <a:t>逻辑“或”运算符 </a:t>
            </a:r>
            <a:r>
              <a:rPr lang="en-US" altLang="zh-CN" sz="3600" dirty="0" smtClean="0">
                <a:ea typeface="宋体" charset="-122"/>
              </a:rPr>
              <a:t>||</a:t>
            </a:r>
          </a:p>
        </p:txBody>
      </p:sp>
      <p:sp>
        <p:nvSpPr>
          <p:cNvPr id="7987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79877" name="灯片编号占位符 4"/>
          <p:cNvSpPr>
            <a:spLocks noGrp="1"/>
          </p:cNvSpPr>
          <p:nvPr>
            <p:ph type="sldNum" sz="quarter" idx="11"/>
          </p:nvPr>
        </p:nvSpPr>
        <p:spPr bwMode="gray">
          <a:xfrm>
            <a:off x="755650" y="6381750"/>
            <a:ext cx="2133600" cy="215900"/>
          </a:xfrm>
          <a:noFill/>
        </p:spPr>
        <p:txBody>
          <a:bodyPr/>
          <a:lstStyle/>
          <a:p>
            <a:pPr algn="l"/>
            <a:fld id="{F8B7B222-625B-48AE-BBCA-93FD1A69C226}" type="slidenum">
              <a:rPr lang="en-US" altLang="zh-CN" smtClean="0">
                <a:latin typeface="Arial" charset="0"/>
              </a:rPr>
              <a:pPr algn="l"/>
              <a:t>78</a:t>
            </a:fld>
            <a:endParaRPr lang="en-US" altLang="zh-CN" smtClean="0">
              <a:latin typeface="Arial" charset="0"/>
            </a:endParaRPr>
          </a:p>
        </p:txBody>
      </p:sp>
      <p:pic>
        <p:nvPicPr>
          <p:cNvPr id="7" name="Picture 33" descr="goboppe2[1]"/>
          <p:cNvPicPr>
            <a:picLocks noGrp="1" noChangeAspect="1" noChangeArrowheads="1"/>
          </p:cNvPicPr>
          <p:nvPr>
            <p:ph sz="quarter" idx="1"/>
          </p:nvPr>
        </p:nvPicPr>
        <p:blipFill>
          <a:blip r:embed="rId2"/>
          <a:srcRect/>
          <a:stretch>
            <a:fillRect/>
          </a:stretch>
        </p:blipFill>
        <p:spPr>
          <a:xfrm>
            <a:off x="6402388" y="2209800"/>
            <a:ext cx="2203450" cy="3275013"/>
          </a:xfrm>
          <a:noFill/>
        </p:spPr>
      </p:pic>
      <p:sp>
        <p:nvSpPr>
          <p:cNvPr id="8" name="Rectangle 34"/>
          <p:cNvSpPr>
            <a:spLocks noChangeArrowheads="1"/>
          </p:cNvSpPr>
          <p:nvPr/>
        </p:nvSpPr>
        <p:spPr bwMode="auto">
          <a:xfrm>
            <a:off x="838200" y="1524000"/>
            <a:ext cx="5257800" cy="1219200"/>
          </a:xfrm>
          <a:prstGeom prst="rect">
            <a:avLst/>
          </a:prstGeom>
          <a:noFill/>
          <a:ln w="25400">
            <a:solidFill>
              <a:schemeClr val="tx1"/>
            </a:solidFill>
            <a:prstDash val="dash"/>
            <a:miter lim="800000"/>
            <a:headEnd/>
            <a:tailEnd/>
          </a:ln>
        </p:spPr>
        <p:txBody>
          <a:bodyPr anchor="ctr">
            <a:spAutoFit/>
          </a:bodyPr>
          <a:lstStyle/>
          <a:p>
            <a:endParaRPr lang="zh-CN" altLang="en-US"/>
          </a:p>
        </p:txBody>
      </p:sp>
      <p:pic>
        <p:nvPicPr>
          <p:cNvPr id="9" name="Picture 35" descr="jhmxpaqd[1]"/>
          <p:cNvPicPr>
            <a:picLocks noChangeAspect="1" noChangeArrowheads="1"/>
          </p:cNvPicPr>
          <p:nvPr/>
        </p:nvPicPr>
        <p:blipFill>
          <a:blip r:embed="rId3"/>
          <a:srcRect/>
          <a:stretch>
            <a:fillRect/>
          </a:stretch>
        </p:blipFill>
        <p:spPr bwMode="auto">
          <a:xfrm>
            <a:off x="1143000" y="1371600"/>
            <a:ext cx="1782763" cy="1435100"/>
          </a:xfrm>
          <a:prstGeom prst="rect">
            <a:avLst/>
          </a:prstGeom>
          <a:noFill/>
          <a:ln w="9525">
            <a:noFill/>
            <a:miter lim="800000"/>
            <a:headEnd/>
            <a:tailEnd/>
          </a:ln>
        </p:spPr>
      </p:pic>
      <p:sp>
        <p:nvSpPr>
          <p:cNvPr id="10" name="Oval 36"/>
          <p:cNvSpPr>
            <a:spLocks noChangeArrowheads="1"/>
          </p:cNvSpPr>
          <p:nvPr/>
        </p:nvSpPr>
        <p:spPr bwMode="auto">
          <a:xfrm>
            <a:off x="3200400" y="1524000"/>
            <a:ext cx="76200" cy="3886200"/>
          </a:xfrm>
          <a:prstGeom prst="ellipse">
            <a:avLst/>
          </a:prstGeom>
          <a:gradFill rotWithShape="1">
            <a:gsLst>
              <a:gs pos="0">
                <a:schemeClr val="folHlink"/>
              </a:gs>
              <a:gs pos="50000">
                <a:srgbClr val="CCFFFF"/>
              </a:gs>
              <a:gs pos="100000">
                <a:schemeClr val="folHlink"/>
              </a:gs>
            </a:gsLst>
            <a:lin ang="0" scaled="1"/>
          </a:gradFill>
          <a:ln w="57150">
            <a:noFill/>
            <a:round/>
            <a:headEnd/>
            <a:tailEnd/>
          </a:ln>
          <a:effectLst>
            <a:outerShdw dist="35921" dir="2700000" algn="ctr" rotWithShape="0">
              <a:schemeClr val="bg2"/>
            </a:outerShdw>
          </a:effectLst>
        </p:spPr>
        <p:txBody>
          <a:bodyPr anchor="ctr">
            <a:spAutoFit/>
          </a:bodyPr>
          <a:lstStyle/>
          <a:p>
            <a:pPr>
              <a:defRPr/>
            </a:pPr>
            <a:endParaRPr lang="zh-CN" altLang="en-US"/>
          </a:p>
        </p:txBody>
      </p:sp>
      <p:sp>
        <p:nvSpPr>
          <p:cNvPr id="11" name="Text Box 37"/>
          <p:cNvSpPr txBox="1">
            <a:spLocks noChangeArrowheads="1"/>
          </p:cNvSpPr>
          <p:nvPr/>
        </p:nvSpPr>
        <p:spPr bwMode="auto">
          <a:xfrm>
            <a:off x="2706688" y="2782888"/>
            <a:ext cx="1211262" cy="400050"/>
          </a:xfrm>
          <a:prstGeom prst="rect">
            <a:avLst/>
          </a:prstGeom>
          <a:solidFill>
            <a:srgbClr val="B5B5FF"/>
          </a:solidFill>
          <a:ln w="28575">
            <a:solidFill>
              <a:srgbClr val="993300"/>
            </a:solidFill>
            <a:miter lim="800000"/>
            <a:headEnd/>
            <a:tailEnd/>
          </a:ln>
        </p:spPr>
        <p:txBody>
          <a:bodyPr wrap="none">
            <a:spAutoFit/>
          </a:bodyPr>
          <a:lstStyle/>
          <a:p>
            <a:pPr algn="ctr"/>
            <a:r>
              <a:rPr lang="zh-CN" altLang="en-US" sz="2000">
                <a:solidFill>
                  <a:schemeClr val="bg2"/>
                </a:solidFill>
                <a:latin typeface="Courier New" pitchFamily="49" charset="0"/>
              </a:rPr>
              <a:t>无法支付</a:t>
            </a:r>
          </a:p>
        </p:txBody>
      </p:sp>
      <p:sp>
        <p:nvSpPr>
          <p:cNvPr id="12" name="Text Box 38"/>
          <p:cNvSpPr txBox="1">
            <a:spLocks noChangeArrowheads="1"/>
          </p:cNvSpPr>
          <p:nvPr/>
        </p:nvSpPr>
        <p:spPr bwMode="auto">
          <a:xfrm>
            <a:off x="2833688" y="3392488"/>
            <a:ext cx="954087" cy="400050"/>
          </a:xfrm>
          <a:prstGeom prst="rect">
            <a:avLst/>
          </a:prstGeom>
          <a:solidFill>
            <a:srgbClr val="FFFF99"/>
          </a:solidFill>
          <a:ln w="28575" algn="ctr">
            <a:solidFill>
              <a:srgbClr val="FF6600"/>
            </a:solidFill>
            <a:miter lim="800000"/>
            <a:headEnd/>
            <a:tailEnd/>
          </a:ln>
        </p:spPr>
        <p:txBody>
          <a:bodyPr wrap="none">
            <a:spAutoFit/>
          </a:bodyPr>
          <a:lstStyle/>
          <a:p>
            <a:pPr algn="ctr"/>
            <a:r>
              <a:rPr lang="zh-CN" altLang="en-US" sz="2000">
                <a:solidFill>
                  <a:schemeClr val="bg2"/>
                </a:solidFill>
                <a:latin typeface="Courier New" pitchFamily="49" charset="0"/>
              </a:rPr>
              <a:t>可支付</a:t>
            </a:r>
          </a:p>
        </p:txBody>
      </p:sp>
      <p:sp>
        <p:nvSpPr>
          <p:cNvPr id="13" name="Text Box 39"/>
          <p:cNvSpPr txBox="1">
            <a:spLocks noChangeArrowheads="1"/>
          </p:cNvSpPr>
          <p:nvPr/>
        </p:nvSpPr>
        <p:spPr bwMode="auto">
          <a:xfrm>
            <a:off x="2833688" y="4075113"/>
            <a:ext cx="954087" cy="400050"/>
          </a:xfrm>
          <a:prstGeom prst="rect">
            <a:avLst/>
          </a:prstGeom>
          <a:solidFill>
            <a:srgbClr val="FFFF99"/>
          </a:solidFill>
          <a:ln w="31750" algn="ctr">
            <a:solidFill>
              <a:srgbClr val="FF6600"/>
            </a:solidFill>
            <a:miter lim="800000"/>
            <a:headEnd/>
            <a:tailEnd/>
          </a:ln>
        </p:spPr>
        <p:txBody>
          <a:bodyPr wrap="none">
            <a:spAutoFit/>
          </a:bodyPr>
          <a:lstStyle/>
          <a:p>
            <a:pPr algn="ctr"/>
            <a:r>
              <a:rPr lang="zh-CN" altLang="en-US" sz="2000">
                <a:solidFill>
                  <a:schemeClr val="bg2"/>
                </a:solidFill>
                <a:latin typeface="Courier New" pitchFamily="49" charset="0"/>
              </a:rPr>
              <a:t>可支付</a:t>
            </a:r>
          </a:p>
        </p:txBody>
      </p:sp>
      <p:sp>
        <p:nvSpPr>
          <p:cNvPr id="14" name="Text Box 40"/>
          <p:cNvSpPr txBox="1">
            <a:spLocks noChangeArrowheads="1"/>
          </p:cNvSpPr>
          <p:nvPr/>
        </p:nvSpPr>
        <p:spPr bwMode="auto">
          <a:xfrm>
            <a:off x="2833688" y="4840288"/>
            <a:ext cx="954087" cy="400050"/>
          </a:xfrm>
          <a:prstGeom prst="rect">
            <a:avLst/>
          </a:prstGeom>
          <a:solidFill>
            <a:srgbClr val="FFFF99"/>
          </a:solidFill>
          <a:ln w="31750">
            <a:solidFill>
              <a:srgbClr val="FF6600"/>
            </a:solidFill>
            <a:miter lim="800000"/>
            <a:headEnd/>
            <a:tailEnd/>
          </a:ln>
        </p:spPr>
        <p:txBody>
          <a:bodyPr wrap="none">
            <a:spAutoFit/>
          </a:bodyPr>
          <a:lstStyle/>
          <a:p>
            <a:pPr algn="ctr"/>
            <a:r>
              <a:rPr lang="zh-CN" altLang="en-US" sz="2000">
                <a:solidFill>
                  <a:schemeClr val="bg2"/>
                </a:solidFill>
                <a:latin typeface="Courier New" pitchFamily="49" charset="0"/>
              </a:rPr>
              <a:t>可支付</a:t>
            </a:r>
          </a:p>
        </p:txBody>
      </p:sp>
      <p:sp>
        <p:nvSpPr>
          <p:cNvPr id="15" name="Text Box 41"/>
          <p:cNvSpPr txBox="1">
            <a:spLocks noChangeArrowheads="1"/>
          </p:cNvSpPr>
          <p:nvPr/>
        </p:nvSpPr>
        <p:spPr bwMode="auto">
          <a:xfrm>
            <a:off x="4267200" y="4876800"/>
            <a:ext cx="744538" cy="469900"/>
          </a:xfrm>
          <a:prstGeom prst="rect">
            <a:avLst/>
          </a:prstGeom>
          <a:noFill/>
          <a:ln w="12700">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
        <p:nvSpPr>
          <p:cNvPr id="16" name="Text Box 42"/>
          <p:cNvSpPr txBox="1">
            <a:spLocks noChangeArrowheads="1"/>
          </p:cNvSpPr>
          <p:nvPr/>
        </p:nvSpPr>
        <p:spPr bwMode="auto">
          <a:xfrm>
            <a:off x="4267200" y="4114800"/>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17" name="Text Box 43"/>
          <p:cNvSpPr txBox="1">
            <a:spLocks noChangeArrowheads="1"/>
          </p:cNvSpPr>
          <p:nvPr/>
        </p:nvSpPr>
        <p:spPr bwMode="auto">
          <a:xfrm>
            <a:off x="4267200" y="2819400"/>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18" name="Text Box 44"/>
          <p:cNvSpPr txBox="1">
            <a:spLocks noChangeArrowheads="1"/>
          </p:cNvSpPr>
          <p:nvPr/>
        </p:nvSpPr>
        <p:spPr bwMode="auto">
          <a:xfrm>
            <a:off x="1828800" y="3429000"/>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19" name="Text Box 45"/>
          <p:cNvSpPr txBox="1">
            <a:spLocks noChangeArrowheads="1"/>
          </p:cNvSpPr>
          <p:nvPr/>
        </p:nvSpPr>
        <p:spPr bwMode="auto">
          <a:xfrm>
            <a:off x="1828800" y="2819400"/>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20" name="Text Box 46"/>
          <p:cNvSpPr txBox="1">
            <a:spLocks noChangeArrowheads="1"/>
          </p:cNvSpPr>
          <p:nvPr/>
        </p:nvSpPr>
        <p:spPr bwMode="auto">
          <a:xfrm>
            <a:off x="1676400" y="4864100"/>
            <a:ext cx="744538" cy="469900"/>
          </a:xfrm>
          <a:prstGeom prst="rect">
            <a:avLst/>
          </a:prstGeom>
          <a:noFill/>
          <a:ln w="12700">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
        <p:nvSpPr>
          <p:cNvPr id="21" name="Text Box 47"/>
          <p:cNvSpPr txBox="1">
            <a:spLocks noChangeArrowheads="1"/>
          </p:cNvSpPr>
          <p:nvPr/>
        </p:nvSpPr>
        <p:spPr bwMode="auto">
          <a:xfrm>
            <a:off x="1676400" y="4114800"/>
            <a:ext cx="744538" cy="469900"/>
          </a:xfrm>
          <a:prstGeom prst="rect">
            <a:avLst/>
          </a:prstGeom>
          <a:noFill/>
          <a:ln w="12700">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
        <p:nvSpPr>
          <p:cNvPr id="22" name="Text Box 48"/>
          <p:cNvSpPr txBox="1">
            <a:spLocks noChangeArrowheads="1"/>
          </p:cNvSpPr>
          <p:nvPr/>
        </p:nvSpPr>
        <p:spPr bwMode="auto">
          <a:xfrm>
            <a:off x="4267200" y="3429000"/>
            <a:ext cx="744538" cy="469900"/>
          </a:xfrm>
          <a:prstGeom prst="rect">
            <a:avLst/>
          </a:prstGeom>
          <a:noFill/>
          <a:ln w="12700">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grpSp>
        <p:nvGrpSpPr>
          <p:cNvPr id="2" name="Group 49"/>
          <p:cNvGrpSpPr>
            <a:grpSpLocks/>
          </p:cNvGrpSpPr>
          <p:nvPr/>
        </p:nvGrpSpPr>
        <p:grpSpPr bwMode="auto">
          <a:xfrm>
            <a:off x="6138863" y="3049588"/>
            <a:ext cx="1349375" cy="2246312"/>
            <a:chOff x="3486" y="2064"/>
            <a:chExt cx="1198" cy="1488"/>
          </a:xfrm>
        </p:grpSpPr>
        <p:pic>
          <p:nvPicPr>
            <p:cNvPr id="79897" name="Picture 50" descr="p2qqa4mw[1]"/>
            <p:cNvPicPr>
              <a:picLocks noChangeAspect="1" noChangeArrowheads="1"/>
            </p:cNvPicPr>
            <p:nvPr/>
          </p:nvPicPr>
          <p:blipFill>
            <a:blip r:embed="rId4"/>
            <a:srcRect/>
            <a:stretch>
              <a:fillRect/>
            </a:stretch>
          </p:blipFill>
          <p:spPr bwMode="auto">
            <a:xfrm>
              <a:off x="3600" y="2064"/>
              <a:ext cx="1084" cy="1488"/>
            </a:xfrm>
            <a:prstGeom prst="rect">
              <a:avLst/>
            </a:prstGeom>
            <a:noFill/>
            <a:ln w="9525">
              <a:noFill/>
              <a:miter lim="800000"/>
              <a:headEnd/>
              <a:tailEnd/>
            </a:ln>
          </p:spPr>
        </p:pic>
        <p:sp>
          <p:nvSpPr>
            <p:cNvPr id="25" name="Text Box 51"/>
            <p:cNvSpPr txBox="1">
              <a:spLocks noChangeArrowheads="1"/>
            </p:cNvSpPr>
            <p:nvPr/>
          </p:nvSpPr>
          <p:spPr bwMode="auto">
            <a:xfrm>
              <a:off x="3486" y="2582"/>
              <a:ext cx="1077" cy="266"/>
            </a:xfrm>
            <a:prstGeom prst="rect">
              <a:avLst/>
            </a:prstGeom>
            <a:solidFill>
              <a:srgbClr val="FFCCCC"/>
            </a:solidFill>
            <a:ln w="12700">
              <a:solidFill>
                <a:schemeClr val="tx1"/>
              </a:solidFill>
              <a:miter lim="800000"/>
              <a:headEnd/>
              <a:tailEnd/>
            </a:ln>
            <a:effectLst>
              <a:outerShdw dist="63500" dir="2212194" algn="ctr" rotWithShape="0">
                <a:schemeClr val="bg2">
                  <a:alpha val="50000"/>
                </a:schemeClr>
              </a:outerShdw>
            </a:effectLst>
          </p:spPr>
          <p:txBody>
            <a:bodyPr wrap="none">
              <a:spAutoFit/>
            </a:bodyPr>
            <a:lstStyle/>
            <a:p>
              <a:pPr algn="ctr">
                <a:defRPr/>
              </a:pPr>
              <a:r>
                <a:rPr lang="zh-CN" altLang="en-US" sz="2000">
                  <a:latin typeface="Courier New" pitchFamily="49" charset="0"/>
                </a:rPr>
                <a:t>购物帐单</a:t>
              </a:r>
            </a:p>
          </p:txBody>
        </p:sp>
      </p:grpSp>
      <p:pic>
        <p:nvPicPr>
          <p:cNvPr id="26" name="Picture 52" descr="ie0bhzrf[1]"/>
          <p:cNvPicPr>
            <a:picLocks noChangeAspect="1" noChangeArrowheads="1"/>
          </p:cNvPicPr>
          <p:nvPr/>
        </p:nvPicPr>
        <p:blipFill>
          <a:blip r:embed="rId5"/>
          <a:srcRect/>
          <a:stretch>
            <a:fillRect/>
          </a:stretch>
        </p:blipFill>
        <p:spPr bwMode="auto">
          <a:xfrm>
            <a:off x="3657600" y="1676400"/>
            <a:ext cx="1812925" cy="898525"/>
          </a:xfrm>
          <a:prstGeom prst="rect">
            <a:avLst/>
          </a:prstGeom>
          <a:noFill/>
          <a:ln w="9525">
            <a:noFill/>
            <a:miter lim="800000"/>
            <a:headEnd/>
            <a:tailEnd/>
          </a:ln>
        </p:spPr>
      </p:pic>
      <p:sp>
        <p:nvSpPr>
          <p:cNvPr id="27" name="Text Box 53"/>
          <p:cNvSpPr txBox="1">
            <a:spLocks noChangeArrowheads="1"/>
          </p:cNvSpPr>
          <p:nvPr/>
        </p:nvSpPr>
        <p:spPr bwMode="auto">
          <a:xfrm>
            <a:off x="5873750" y="1890713"/>
            <a:ext cx="958850" cy="409575"/>
          </a:xfrm>
          <a:prstGeom prst="rect">
            <a:avLst/>
          </a:prstGeom>
          <a:solidFill>
            <a:srgbClr val="FFCCFF"/>
          </a:solidFill>
          <a:ln w="12700">
            <a:solidFill>
              <a:srgbClr val="000000"/>
            </a:solidFill>
            <a:miter lim="800000"/>
            <a:headEnd/>
            <a:tailEnd/>
          </a:ln>
          <a:effectLst>
            <a:outerShdw dist="53882" dir="2700000" algn="ctr" rotWithShape="0">
              <a:schemeClr val="bg2">
                <a:alpha val="50000"/>
              </a:schemeClr>
            </a:outerShdw>
          </a:effectLst>
        </p:spPr>
        <p:txBody>
          <a:bodyPr wrap="none">
            <a:spAutoFit/>
          </a:bodyPr>
          <a:lstStyle/>
          <a:p>
            <a:pPr algn="ctr">
              <a:defRPr/>
            </a:pPr>
            <a:r>
              <a:rPr lang="zh-CN" altLang="en-US" sz="2000">
                <a:solidFill>
                  <a:schemeClr val="accent2"/>
                </a:solidFill>
              </a:rPr>
              <a:t>信用卡</a:t>
            </a:r>
            <a:endParaRPr lang="en-US" sz="20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7" presetClass="entr" presetSubtype="1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17" presetClass="entr" presetSubtype="1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strVal val="#ppt_h"/>
                                          </p:val>
                                        </p:tav>
                                        <p:tav tm="100000">
                                          <p:val>
                                            <p:strVal val="#ppt_h"/>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2000"/>
                                        <p:tgtEl>
                                          <p:spTgt spid="27"/>
                                        </p:tgtEl>
                                      </p:cBhvr>
                                    </p:animEffect>
                                  </p:childTnLst>
                                </p:cTn>
                              </p:par>
                            </p:childTnLst>
                          </p:cTn>
                        </p:par>
                        <p:par>
                          <p:cTn id="27" fill="hold">
                            <p:stCondLst>
                              <p:cond delay="4000"/>
                            </p:stCondLst>
                            <p:childTnLst>
                              <p:par>
                                <p:cTn id="28" presetID="39" presetClass="entr" presetSubtype="0" accel="10000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17" presetClass="entr" presetSubtype="1"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ppt_y-#ppt_h/2"/>
                                          </p:val>
                                        </p:tav>
                                        <p:tav tm="100000">
                                          <p:val>
                                            <p:strVal val="#ppt_y"/>
                                          </p:val>
                                        </p:tav>
                                      </p:tavLst>
                                    </p:anim>
                                    <p:anim calcmode="lin" valueType="num">
                                      <p:cBhvr>
                                        <p:cTn id="39" dur="500" fill="hold"/>
                                        <p:tgtEl>
                                          <p:spTgt spid="10"/>
                                        </p:tgtEl>
                                        <p:attrNameLst>
                                          <p:attrName>ppt_w</p:attrName>
                                        </p:attrNameLst>
                                      </p:cBhvr>
                                      <p:tavLst>
                                        <p:tav tm="0">
                                          <p:val>
                                            <p:strVal val="#ppt_w"/>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heckerboard(across)">
                                      <p:cBhvr>
                                        <p:cTn id="45" dur="500"/>
                                        <p:tgtEl>
                                          <p:spTgt spid="19"/>
                                        </p:tgtEl>
                                      </p:cBhvr>
                                    </p:animEffect>
                                  </p:childTnLst>
                                </p:cTn>
                              </p:par>
                            </p:childTnLst>
                          </p:cTn>
                        </p:par>
                        <p:par>
                          <p:cTn id="46" fill="hold">
                            <p:stCondLst>
                              <p:cond delay="500"/>
                            </p:stCondLst>
                            <p:childTnLst>
                              <p:par>
                                <p:cTn id="47" presetID="5" presetClass="entr" presetSubtype="1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checkerboard(across)">
                                      <p:cBhvr>
                                        <p:cTn id="56" dur="500"/>
                                        <p:tgtEl>
                                          <p:spTgt spid="18"/>
                                        </p:tgtEl>
                                      </p:cBhvr>
                                    </p:animEffect>
                                  </p:childTnLst>
                                </p:cTn>
                              </p:par>
                            </p:childTnLst>
                          </p:cTn>
                        </p:par>
                        <p:par>
                          <p:cTn id="57" fill="hold">
                            <p:stCondLst>
                              <p:cond delay="2000"/>
                            </p:stCondLst>
                            <p:childTnLst>
                              <p:par>
                                <p:cTn id="58" presetID="5" presetClass="entr" presetSubtype="1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checkerboard(across)">
                                      <p:cBhvr>
                                        <p:cTn id="60" dur="500"/>
                                        <p:tgtEl>
                                          <p:spTgt spid="22"/>
                                        </p:tgtEl>
                                      </p:cBhvr>
                                    </p:animEffec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checkerboard(across)">
                                      <p:cBhvr>
                                        <p:cTn id="67" dur="500"/>
                                        <p:tgtEl>
                                          <p:spTgt spid="21"/>
                                        </p:tgtEl>
                                      </p:cBhvr>
                                    </p:animEffect>
                                  </p:childTnLst>
                                </p:cTn>
                              </p:par>
                            </p:childTnLst>
                          </p:cTn>
                        </p:par>
                        <p:par>
                          <p:cTn id="68" fill="hold">
                            <p:stCondLst>
                              <p:cond delay="3500"/>
                            </p:stCondLst>
                            <p:childTnLst>
                              <p:par>
                                <p:cTn id="69" presetID="5" presetClass="entr" presetSubtype="10" fill="hold" grpId="0" nodeType="afterEffect">
                                  <p:stCondLst>
                                    <p:cond delay="0"/>
                                  </p:stCondLst>
                                  <p:childTnLst>
                                    <p:set>
                                      <p:cBhvr>
                                        <p:cTn id="70" dur="1" fill="hold">
                                          <p:stCondLst>
                                            <p:cond delay="0"/>
                                          </p:stCondLst>
                                        </p:cTn>
                                        <p:tgtEl>
                                          <p:spTgt spid="16">
                                            <p:bg/>
                                          </p:spTgt>
                                        </p:tgtEl>
                                        <p:attrNameLst>
                                          <p:attrName>style.visibility</p:attrName>
                                        </p:attrNameLst>
                                      </p:cBhvr>
                                      <p:to>
                                        <p:strVal val="visible"/>
                                      </p:to>
                                    </p:set>
                                    <p:animEffect transition="in" filter="checkerboard(across)">
                                      <p:cBhvr>
                                        <p:cTn id="71" dur="500"/>
                                        <p:tgtEl>
                                          <p:spTgt spid="16">
                                            <p:bg/>
                                          </p:spTgt>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checkerboard(across)">
                                      <p:cBhvr>
                                        <p:cTn id="74" dur="500"/>
                                        <p:tgtEl>
                                          <p:spTgt spid="16">
                                            <p:txEl>
                                              <p:pRg st="0" end="0"/>
                                            </p:txEl>
                                          </p:spTgt>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1000"/>
                                        <p:tgtEl>
                                          <p:spTgt spid="13"/>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checkerboard(across)">
                                      <p:cBhvr>
                                        <p:cTn id="81" dur="500"/>
                                        <p:tgtEl>
                                          <p:spTgt spid="20"/>
                                        </p:tgtEl>
                                      </p:cBhvr>
                                    </p:animEffect>
                                  </p:childTnLst>
                                </p:cTn>
                              </p:par>
                            </p:childTnLst>
                          </p:cTn>
                        </p:par>
                        <p:par>
                          <p:cTn id="82" fill="hold">
                            <p:stCondLst>
                              <p:cond delay="5000"/>
                            </p:stCondLst>
                            <p:childTnLst>
                              <p:par>
                                <p:cTn id="83" presetID="5" presetClass="entr" presetSubtype="10" fill="hold" grpId="0" nodeType="afterEffect">
                                  <p:stCondLst>
                                    <p:cond delay="0"/>
                                  </p:stCondLst>
                                  <p:childTnLst>
                                    <p:set>
                                      <p:cBhvr>
                                        <p:cTn id="84" dur="1" fill="hold">
                                          <p:stCondLst>
                                            <p:cond delay="0"/>
                                          </p:stCondLst>
                                        </p:cTn>
                                        <p:tgtEl>
                                          <p:spTgt spid="15">
                                            <p:bg/>
                                          </p:spTgt>
                                        </p:tgtEl>
                                        <p:attrNameLst>
                                          <p:attrName>style.visibility</p:attrName>
                                        </p:attrNameLst>
                                      </p:cBhvr>
                                      <p:to>
                                        <p:strVal val="visible"/>
                                      </p:to>
                                    </p:set>
                                    <p:animEffect transition="in" filter="checkerboard(across)">
                                      <p:cBhvr>
                                        <p:cTn id="85" dur="500"/>
                                        <p:tgtEl>
                                          <p:spTgt spid="15">
                                            <p:bg/>
                                          </p:spTgt>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15">
                                            <p:txEl>
                                              <p:pRg st="0" end="0"/>
                                            </p:txEl>
                                          </p:spTgt>
                                        </p:tgtEl>
                                        <p:attrNameLst>
                                          <p:attrName>style.visibility</p:attrName>
                                        </p:attrNameLst>
                                      </p:cBhvr>
                                      <p:to>
                                        <p:strVal val="visible"/>
                                      </p:to>
                                    </p:set>
                                    <p:animEffect transition="in" filter="checkerboard(across)">
                                      <p:cBhvr>
                                        <p:cTn id="88" dur="500"/>
                                        <p:tgtEl>
                                          <p:spTgt spid="15">
                                            <p:txEl>
                                              <p:pRg st="0" end="0"/>
                                            </p:txEl>
                                          </p:spTgt>
                                        </p:tgtEl>
                                      </p:cBhvr>
                                    </p:animEffect>
                                  </p:childTnLst>
                                </p:cTn>
                              </p:par>
                            </p:childTnLst>
                          </p:cTn>
                        </p:par>
                        <p:par>
                          <p:cTn id="89" fill="hold">
                            <p:stCondLst>
                              <p:cond delay="5500"/>
                            </p:stCondLst>
                            <p:childTnLst>
                              <p:par>
                                <p:cTn id="90" presetID="10" presetClass="entr" presetSubtype="0"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1000"/>
                                        <p:tgtEl>
                                          <p:spTgt spid="14"/>
                                        </p:tgtEl>
                                      </p:cBhvr>
                                    </p:animEffect>
                                  </p:childTnLst>
                                </p:cTn>
                              </p:par>
                            </p:childTnLst>
                          </p:cTn>
                        </p:par>
                        <p:par>
                          <p:cTn id="93" fill="hold">
                            <p:stCondLst>
                              <p:cond delay="6500"/>
                            </p:stCondLst>
                            <p:childTnLst>
                              <p:par>
                                <p:cTn id="94" presetID="35" presetClass="emph" presetSubtype="0" repeatCount="indefinite" fill="hold" grpId="1" nodeType="afterEffect">
                                  <p:stCondLst>
                                    <p:cond delay="0"/>
                                  </p:stCondLst>
                                  <p:childTnLst>
                                    <p:anim calcmode="discrete" valueType="str">
                                      <p:cBhvr>
                                        <p:cTn id="95" dur="1000" fill="hold"/>
                                        <p:tgtEl>
                                          <p:spTgt spid="18"/>
                                        </p:tgtEl>
                                        <p:attrNameLst>
                                          <p:attrName>style.visibility</p:attrName>
                                        </p:attrNameLst>
                                      </p:cBhvr>
                                      <p:tavLst>
                                        <p:tav tm="0">
                                          <p:val>
                                            <p:strVal val="hidden"/>
                                          </p:val>
                                        </p:tav>
                                        <p:tav tm="50000">
                                          <p:val>
                                            <p:strVal val="visible"/>
                                          </p:val>
                                        </p:tav>
                                      </p:tavLst>
                                    </p:anim>
                                  </p:childTnLst>
                                </p:cTn>
                              </p:par>
                              <p:par>
                                <p:cTn id="96" presetID="35" presetClass="emph" presetSubtype="0" repeatCount="indefinite" fill="hold" grpId="1" nodeType="withEffect">
                                  <p:stCondLst>
                                    <p:cond delay="0"/>
                                  </p:stCondLst>
                                  <p:childTnLst>
                                    <p:anim calcmode="discrete" valueType="str">
                                      <p:cBhvr>
                                        <p:cTn id="97" dur="1000" fill="hold"/>
                                        <p:tgtEl>
                                          <p:spTgt spid="22"/>
                                        </p:tgtEl>
                                        <p:attrNameLst>
                                          <p:attrName>style.visibility</p:attrName>
                                        </p:attrNameLst>
                                      </p:cBhvr>
                                      <p:tavLst>
                                        <p:tav tm="0">
                                          <p:val>
                                            <p:strVal val="hidden"/>
                                          </p:val>
                                        </p:tav>
                                        <p:tav tm="50000">
                                          <p:val>
                                            <p:strVal val="visible"/>
                                          </p:val>
                                        </p:tav>
                                      </p:tavLst>
                                    </p:anim>
                                  </p:childTnLst>
                                </p:cTn>
                              </p:par>
                              <p:par>
                                <p:cTn id="98" presetID="35" presetClass="emph" presetSubtype="0" repeatCount="indefinite" fill="hold" grpId="1" nodeType="withEffect">
                                  <p:stCondLst>
                                    <p:cond delay="0"/>
                                  </p:stCondLst>
                                  <p:childTnLst>
                                    <p:anim calcmode="discrete" valueType="str">
                                      <p:cBhvr>
                                        <p:cTn id="99" dur="1000" fill="hold"/>
                                        <p:tgtEl>
                                          <p:spTgt spid="21"/>
                                        </p:tgtEl>
                                        <p:attrNameLst>
                                          <p:attrName>style.visibility</p:attrName>
                                        </p:attrNameLst>
                                      </p:cBhvr>
                                      <p:tavLst>
                                        <p:tav tm="0">
                                          <p:val>
                                            <p:strVal val="hidden"/>
                                          </p:val>
                                        </p:tav>
                                        <p:tav tm="50000">
                                          <p:val>
                                            <p:strVal val="visible"/>
                                          </p:val>
                                        </p:tav>
                                      </p:tavLst>
                                    </p:anim>
                                  </p:childTnLst>
                                </p:cTn>
                              </p:par>
                              <p:par>
                                <p:cTn id="100" presetID="35" presetClass="emph" presetSubtype="0" repeatCount="indefinite" fill="hold" grpId="1" nodeType="withEffect">
                                  <p:stCondLst>
                                    <p:cond delay="0"/>
                                  </p:stCondLst>
                                  <p:childTnLst>
                                    <p:anim calcmode="discrete" valueType="str">
                                      <p:cBhvr>
                                        <p:cTn id="101" dur="1000" fill="hold"/>
                                        <p:tgtEl>
                                          <p:spTgt spid="16">
                                            <p:bg/>
                                          </p:spTgt>
                                        </p:tgtEl>
                                        <p:attrNameLst>
                                          <p:attrName>style.visibility</p:attrName>
                                        </p:attrNameLst>
                                      </p:cBhvr>
                                      <p:tavLst>
                                        <p:tav tm="0">
                                          <p:val>
                                            <p:strVal val="hidden"/>
                                          </p:val>
                                        </p:tav>
                                        <p:tav tm="50000">
                                          <p:val>
                                            <p:strVal val="visible"/>
                                          </p:val>
                                        </p:tav>
                                      </p:tavLst>
                                    </p:anim>
                                  </p:childTnLst>
                                </p:cTn>
                              </p:par>
                              <p:par>
                                <p:cTn id="102" presetID="35" presetClass="emph" presetSubtype="0" repeatCount="indefinite" fill="hold" grpId="1" nodeType="withEffect">
                                  <p:stCondLst>
                                    <p:cond delay="0"/>
                                  </p:stCondLst>
                                  <p:childTnLst>
                                    <p:anim calcmode="discrete" valueType="str">
                                      <p:cBhvr>
                                        <p:cTn id="103" dur="1000" fill="hold"/>
                                        <p:tgtEl>
                                          <p:spTgt spid="16">
                                            <p:txEl>
                                              <p:pRg st="0" end="0"/>
                                            </p:txEl>
                                          </p:spTgt>
                                        </p:tgtEl>
                                        <p:attrNameLst>
                                          <p:attrName>style.visibility</p:attrName>
                                        </p:attrNameLst>
                                      </p:cBhvr>
                                      <p:tavLst>
                                        <p:tav tm="0">
                                          <p:val>
                                            <p:strVal val="hidden"/>
                                          </p:val>
                                        </p:tav>
                                        <p:tav tm="50000">
                                          <p:val>
                                            <p:strVal val="visible"/>
                                          </p:val>
                                        </p:tav>
                                      </p:tavLst>
                                    </p:anim>
                                  </p:childTnLst>
                                </p:cTn>
                              </p:par>
                              <p:par>
                                <p:cTn id="104" presetID="35" presetClass="emph" presetSubtype="0" repeatCount="indefinite" fill="hold" grpId="1" nodeType="withEffect">
                                  <p:stCondLst>
                                    <p:cond delay="0"/>
                                  </p:stCondLst>
                                  <p:childTnLst>
                                    <p:anim calcmode="discrete" valueType="str">
                                      <p:cBhvr>
                                        <p:cTn id="105" dur="1000" fill="hold"/>
                                        <p:tgtEl>
                                          <p:spTgt spid="20"/>
                                        </p:tgtEl>
                                        <p:attrNameLst>
                                          <p:attrName>style.visibility</p:attrName>
                                        </p:attrNameLst>
                                      </p:cBhvr>
                                      <p:tavLst>
                                        <p:tav tm="0">
                                          <p:val>
                                            <p:strVal val="hidden"/>
                                          </p:val>
                                        </p:tav>
                                        <p:tav tm="50000">
                                          <p:val>
                                            <p:strVal val="visible"/>
                                          </p:val>
                                        </p:tav>
                                      </p:tavLst>
                                    </p:anim>
                                  </p:childTnLst>
                                </p:cTn>
                              </p:par>
                              <p:par>
                                <p:cTn id="106" presetID="35" presetClass="emph" presetSubtype="0" repeatCount="indefinite" fill="hold" grpId="1" nodeType="withEffect">
                                  <p:stCondLst>
                                    <p:cond delay="0"/>
                                  </p:stCondLst>
                                  <p:childTnLst>
                                    <p:anim calcmode="discrete" valueType="str">
                                      <p:cBhvr>
                                        <p:cTn id="107" dur="1000" fill="hold"/>
                                        <p:tgtEl>
                                          <p:spTgt spid="15">
                                            <p:bg/>
                                          </p:spTgt>
                                        </p:tgtEl>
                                        <p:attrNameLst>
                                          <p:attrName>style.visibility</p:attrName>
                                        </p:attrNameLst>
                                      </p:cBhvr>
                                      <p:tavLst>
                                        <p:tav tm="0">
                                          <p:val>
                                            <p:strVal val="hidden"/>
                                          </p:val>
                                        </p:tav>
                                        <p:tav tm="50000">
                                          <p:val>
                                            <p:strVal val="visible"/>
                                          </p:val>
                                        </p:tav>
                                      </p:tavLst>
                                    </p:anim>
                                  </p:childTnLst>
                                </p:cTn>
                              </p:par>
                              <p:par>
                                <p:cTn id="108" presetID="35" presetClass="emph" presetSubtype="0" repeatCount="indefinite" fill="hold" grpId="1" nodeType="withEffect">
                                  <p:stCondLst>
                                    <p:cond delay="0"/>
                                  </p:stCondLst>
                                  <p:childTnLst>
                                    <p:anim calcmode="discrete" valueType="str">
                                      <p:cBhvr>
                                        <p:cTn id="109" dur="1000" fill="hold"/>
                                        <p:tgtEl>
                                          <p:spTgt spid="15">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8" grpId="0" animBg="1"/>
      <p:bldP spid="10" grpId="0" animBg="1"/>
      <p:bldP spid="11" grpId="0" animBg="1"/>
      <p:bldP spid="12" grpId="0" animBg="1"/>
      <p:bldP spid="13" grpId="0" animBg="1"/>
      <p:bldP spid="15" grpId="0" build="allAtOnce" animBg="1"/>
      <p:bldP spid="15" grpId="1" build="allAtOnce" animBg="1"/>
      <p:bldP spid="16" grpId="0" build="allAtOnce" animBg="1"/>
      <p:bldP spid="16" grpId="1" build="allAtOnce" animBg="1"/>
      <p:bldP spid="17" grpId="0" animBg="1"/>
      <p:bldP spid="18" grpId="0" animBg="1"/>
      <p:bldP spid="18" grpId="1" animBg="1"/>
      <p:bldP spid="19" grpId="0" animBg="1"/>
      <p:bldP spid="20" grpId="0" animBg="1"/>
      <p:bldP spid="20" grpId="1" animBg="1"/>
      <p:bldP spid="21" grpId="0" animBg="1"/>
      <p:bldP spid="21" grpId="1" animBg="1"/>
      <p:bldP spid="22" grpId="0" animBg="1"/>
      <p:bldP spid="22" grpId="1" animBg="1"/>
      <p:bldP spid="2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643063" y="285750"/>
            <a:ext cx="7286625" cy="642938"/>
          </a:xfrm>
        </p:spPr>
        <p:txBody>
          <a:bodyPr/>
          <a:lstStyle/>
          <a:p>
            <a:pPr eaLnBrk="1" hangingPunct="1">
              <a:defRPr/>
            </a:pPr>
            <a:r>
              <a:rPr lang="en-US" altLang="zh-CN" sz="3600" dirty="0" smtClean="0">
                <a:ea typeface="宋体" charset="-122"/>
              </a:rPr>
              <a:t>3.4.19</a:t>
            </a:r>
            <a:r>
              <a:rPr lang="zh-CN" altLang="en-US" sz="3600" dirty="0" smtClean="0">
                <a:ea typeface="宋体" charset="-122"/>
              </a:rPr>
              <a:t>逻辑“非”运算符 </a:t>
            </a:r>
            <a:endParaRPr lang="en-US" altLang="zh-CN" sz="3600" dirty="0" smtClean="0">
              <a:ea typeface="宋体" charset="-122"/>
            </a:endParaRPr>
          </a:p>
        </p:txBody>
      </p:sp>
      <p:sp>
        <p:nvSpPr>
          <p:cNvPr id="8090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80901" name="灯片编号占位符 4"/>
          <p:cNvSpPr>
            <a:spLocks noGrp="1"/>
          </p:cNvSpPr>
          <p:nvPr>
            <p:ph type="sldNum" sz="quarter" idx="11"/>
          </p:nvPr>
        </p:nvSpPr>
        <p:spPr bwMode="gray">
          <a:xfrm>
            <a:off x="755650" y="6381750"/>
            <a:ext cx="2133600" cy="215900"/>
          </a:xfrm>
          <a:noFill/>
        </p:spPr>
        <p:txBody>
          <a:bodyPr/>
          <a:lstStyle/>
          <a:p>
            <a:pPr algn="l"/>
            <a:fld id="{169A8293-293F-46EF-9BEF-CA5DA043AC84}" type="slidenum">
              <a:rPr lang="en-US" altLang="zh-CN" smtClean="0">
                <a:latin typeface="Arial" charset="0"/>
              </a:rPr>
              <a:pPr algn="l"/>
              <a:t>79</a:t>
            </a:fld>
            <a:endParaRPr lang="en-US" altLang="zh-CN" smtClean="0">
              <a:latin typeface="Arial" charset="0"/>
            </a:endParaRPr>
          </a:p>
        </p:txBody>
      </p:sp>
      <p:sp>
        <p:nvSpPr>
          <p:cNvPr id="6" name="Rectangle 2"/>
          <p:cNvSpPr txBox="1">
            <a:spLocks noChangeArrowheads="1"/>
          </p:cNvSpPr>
          <p:nvPr/>
        </p:nvSpPr>
        <p:spPr bwMode="auto">
          <a:xfrm>
            <a:off x="684213" y="260350"/>
            <a:ext cx="8229600" cy="792163"/>
          </a:xfrm>
          <a:prstGeom prst="rect">
            <a:avLst/>
          </a:prstGeom>
          <a:noFill/>
          <a:ln w="9525">
            <a:noFill/>
            <a:miter lim="800000"/>
            <a:headEnd/>
            <a:tailEnd/>
          </a:ln>
          <a:effectLst/>
        </p:spPr>
        <p:txBody>
          <a:bodyPr anchor="ctr"/>
          <a:lstStyle/>
          <a:p>
            <a:pPr eaLnBrk="0" hangingPunct="0">
              <a:defRPr/>
            </a:pPr>
            <a:r>
              <a:rPr lang="en-US" altLang="zh-CN" sz="4000" b="1" kern="0">
                <a:effectLst>
                  <a:outerShdw blurRad="38100" dist="38100" dir="2700000" algn="tl">
                    <a:srgbClr val="000000"/>
                  </a:outerShdw>
                </a:effectLst>
                <a:latin typeface="+mj-lt"/>
                <a:ea typeface="+mj-ea"/>
                <a:cs typeface="+mj-cs"/>
              </a:rPr>
              <a:t>!</a:t>
            </a:r>
          </a:p>
        </p:txBody>
      </p:sp>
      <p:sp>
        <p:nvSpPr>
          <p:cNvPr id="7" name="Oval 23"/>
          <p:cNvSpPr>
            <a:spLocks noChangeArrowheads="1"/>
          </p:cNvSpPr>
          <p:nvPr/>
        </p:nvSpPr>
        <p:spPr bwMode="auto">
          <a:xfrm>
            <a:off x="4648200" y="1828800"/>
            <a:ext cx="76200" cy="3886200"/>
          </a:xfrm>
          <a:prstGeom prst="ellipse">
            <a:avLst/>
          </a:prstGeom>
          <a:gradFill rotWithShape="1">
            <a:gsLst>
              <a:gs pos="0">
                <a:schemeClr val="folHlink"/>
              </a:gs>
              <a:gs pos="50000">
                <a:srgbClr val="CCFFFF"/>
              </a:gs>
              <a:gs pos="100000">
                <a:schemeClr val="folHlink"/>
              </a:gs>
            </a:gsLst>
            <a:lin ang="0" scaled="1"/>
          </a:gradFill>
          <a:ln w="57150">
            <a:noFill/>
            <a:round/>
            <a:headEnd/>
            <a:tailEnd/>
          </a:ln>
          <a:effectLst>
            <a:outerShdw dist="35921" dir="2700000" algn="ctr" rotWithShape="0">
              <a:schemeClr val="bg2"/>
            </a:outerShdw>
          </a:effectLst>
        </p:spPr>
        <p:txBody>
          <a:bodyPr anchor="ctr">
            <a:spAutoFit/>
          </a:bodyPr>
          <a:lstStyle/>
          <a:p>
            <a:pPr>
              <a:defRPr/>
            </a:pPr>
            <a:endParaRPr lang="zh-CN" altLang="en-US"/>
          </a:p>
        </p:txBody>
      </p:sp>
      <p:sp>
        <p:nvSpPr>
          <p:cNvPr id="8" name="Text Box 24"/>
          <p:cNvSpPr txBox="1">
            <a:spLocks noChangeArrowheads="1"/>
          </p:cNvSpPr>
          <p:nvPr/>
        </p:nvSpPr>
        <p:spPr bwMode="auto">
          <a:xfrm>
            <a:off x="4229100" y="3494088"/>
            <a:ext cx="954088" cy="400050"/>
          </a:xfrm>
          <a:prstGeom prst="rect">
            <a:avLst/>
          </a:prstGeom>
          <a:solidFill>
            <a:srgbClr val="CCFFFF"/>
          </a:solidFill>
          <a:ln w="31750">
            <a:solidFill>
              <a:srgbClr val="800080"/>
            </a:solidFill>
            <a:miter lim="800000"/>
            <a:headEnd/>
            <a:tailEnd/>
          </a:ln>
        </p:spPr>
        <p:txBody>
          <a:bodyPr wrap="none">
            <a:spAutoFit/>
          </a:bodyPr>
          <a:lstStyle/>
          <a:p>
            <a:pPr algn="ctr"/>
            <a:r>
              <a:rPr lang="zh-CN" altLang="en-US" sz="2000">
                <a:solidFill>
                  <a:schemeClr val="bg2"/>
                </a:solidFill>
              </a:rPr>
              <a:t>不带伞</a:t>
            </a:r>
          </a:p>
        </p:txBody>
      </p:sp>
      <p:sp>
        <p:nvSpPr>
          <p:cNvPr id="9" name="Text Box 25"/>
          <p:cNvSpPr txBox="1">
            <a:spLocks noChangeArrowheads="1"/>
          </p:cNvSpPr>
          <p:nvPr/>
        </p:nvSpPr>
        <p:spPr bwMode="auto">
          <a:xfrm>
            <a:off x="4289425" y="4310063"/>
            <a:ext cx="922338" cy="400050"/>
          </a:xfrm>
          <a:prstGeom prst="rect">
            <a:avLst/>
          </a:prstGeom>
          <a:solidFill>
            <a:srgbClr val="FFFF99"/>
          </a:solidFill>
          <a:ln w="31750" algn="ctr">
            <a:solidFill>
              <a:srgbClr val="FF6600"/>
            </a:solidFill>
            <a:miter lim="800000"/>
            <a:headEnd/>
            <a:tailEnd/>
          </a:ln>
        </p:spPr>
        <p:txBody>
          <a:bodyPr>
            <a:spAutoFit/>
          </a:bodyPr>
          <a:lstStyle/>
          <a:p>
            <a:pPr algn="ctr"/>
            <a:r>
              <a:rPr lang="zh-CN" altLang="en-US" sz="2000">
                <a:solidFill>
                  <a:schemeClr val="bg2"/>
                </a:solidFill>
                <a:latin typeface="Courier New" pitchFamily="49" charset="0"/>
              </a:rPr>
              <a:t>带伞</a:t>
            </a:r>
          </a:p>
        </p:txBody>
      </p:sp>
      <p:sp>
        <p:nvSpPr>
          <p:cNvPr id="10" name="Text Box 26"/>
          <p:cNvSpPr txBox="1">
            <a:spLocks noChangeArrowheads="1"/>
          </p:cNvSpPr>
          <p:nvPr/>
        </p:nvSpPr>
        <p:spPr bwMode="auto">
          <a:xfrm>
            <a:off x="2897188" y="4330700"/>
            <a:ext cx="561975" cy="469900"/>
          </a:xfrm>
          <a:prstGeom prst="rect">
            <a:avLst/>
          </a:prstGeom>
          <a:noFill/>
          <a:ln w="12700">
            <a:solidFill>
              <a:schemeClr val="tx1"/>
            </a:solidFill>
            <a:miter lim="800000"/>
            <a:headEnd/>
            <a:tailEnd/>
          </a:ln>
        </p:spPr>
        <p:txBody>
          <a:bodyPr wrap="none">
            <a:spAutoFit/>
          </a:bodyPr>
          <a:lstStyle/>
          <a:p>
            <a:pPr algn="ctr"/>
            <a:r>
              <a:rPr lang="en-US" altLang="zh-CN" sz="2400" b="1">
                <a:solidFill>
                  <a:schemeClr val="hlink"/>
                </a:solidFill>
                <a:latin typeface="Courier New" pitchFamily="49" charset="0"/>
              </a:rPr>
              <a:t>No</a:t>
            </a:r>
          </a:p>
        </p:txBody>
      </p:sp>
      <p:sp>
        <p:nvSpPr>
          <p:cNvPr id="11" name="Text Box 27"/>
          <p:cNvSpPr txBox="1">
            <a:spLocks noChangeArrowheads="1"/>
          </p:cNvSpPr>
          <p:nvPr/>
        </p:nvSpPr>
        <p:spPr bwMode="auto">
          <a:xfrm>
            <a:off x="2700338" y="3500438"/>
            <a:ext cx="744537" cy="469900"/>
          </a:xfrm>
          <a:prstGeom prst="rect">
            <a:avLst/>
          </a:prstGeom>
          <a:noFill/>
          <a:ln w="12700">
            <a:solidFill>
              <a:schemeClr val="tx1"/>
            </a:solidFill>
            <a:miter lim="800000"/>
            <a:headEnd/>
            <a:tailEnd/>
          </a:ln>
        </p:spPr>
        <p:txBody>
          <a:bodyPr wrap="none">
            <a:spAutoFit/>
          </a:bodyPr>
          <a:lstStyle/>
          <a:p>
            <a:pPr algn="ctr"/>
            <a:r>
              <a:rPr lang="en-US" altLang="zh-CN" sz="2400" b="1">
                <a:solidFill>
                  <a:srgbClr val="CC0099"/>
                </a:solidFill>
                <a:latin typeface="Courier New" pitchFamily="49" charset="0"/>
              </a:rPr>
              <a:t>Yes</a:t>
            </a:r>
          </a:p>
        </p:txBody>
      </p:sp>
      <p:sp>
        <p:nvSpPr>
          <p:cNvPr id="12" name="Cloud" descr="Blue tissue paper"/>
          <p:cNvSpPr>
            <a:spLocks noChangeAspect="1" noEditPoints="1" noChangeArrowheads="1"/>
          </p:cNvSpPr>
          <p:nvPr/>
        </p:nvSpPr>
        <p:spPr bwMode="auto">
          <a:xfrm>
            <a:off x="3276600" y="1219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blipFill dpi="0" rotWithShape="1">
            <a:blip r:embed="rId2"/>
            <a:srcRect/>
            <a:tile tx="0" ty="0" sx="100000" sy="100000" flip="none" algn="tl"/>
          </a:blipFill>
          <a:ln w="9525">
            <a:noFill/>
            <a:miter lim="800000"/>
            <a:headEnd/>
            <a:tailEnd/>
          </a:ln>
          <a:effectLst>
            <a:outerShdw dist="107763" dir="2700000" algn="ctr" rotWithShape="0">
              <a:srgbClr val="808080"/>
            </a:outerShdw>
          </a:effectLst>
        </p:spPr>
        <p:txBody>
          <a:bodyPr/>
          <a:lstStyle/>
          <a:p>
            <a:pPr algn="ctr">
              <a:defRPr/>
            </a:pPr>
            <a:endParaRPr lang="en-US" sz="8800" b="1">
              <a:solidFill>
                <a:schemeClr val="hlink"/>
              </a:solidFill>
              <a:latin typeface="Courier New" pitchFamily="49" charset="0"/>
            </a:endParaRPr>
          </a:p>
        </p:txBody>
      </p:sp>
      <p:sp>
        <p:nvSpPr>
          <p:cNvPr id="13" name="Rectangle 29"/>
          <p:cNvSpPr>
            <a:spLocks noChangeArrowheads="1"/>
          </p:cNvSpPr>
          <p:nvPr/>
        </p:nvSpPr>
        <p:spPr bwMode="auto">
          <a:xfrm>
            <a:off x="2895600" y="1143000"/>
            <a:ext cx="3581400" cy="1981200"/>
          </a:xfrm>
          <a:prstGeom prst="rect">
            <a:avLst/>
          </a:prstGeom>
          <a:noFill/>
          <a:ln w="25400">
            <a:solidFill>
              <a:schemeClr val="tx1"/>
            </a:solidFill>
            <a:prstDash val="dash"/>
            <a:miter lim="800000"/>
            <a:headEnd/>
            <a:tailEnd/>
          </a:ln>
        </p:spPr>
        <p:txBody>
          <a:bodyPr anchor="ctr">
            <a:spAutoFit/>
          </a:bodyPr>
          <a:lstStyle/>
          <a:p>
            <a:endParaRPr lang="zh-CN" altLang="en-US"/>
          </a:p>
        </p:txBody>
      </p:sp>
      <p:sp>
        <p:nvSpPr>
          <p:cNvPr id="14" name="Text Box 30"/>
          <p:cNvSpPr txBox="1">
            <a:spLocks noChangeArrowheads="1"/>
          </p:cNvSpPr>
          <p:nvPr/>
        </p:nvSpPr>
        <p:spPr bwMode="auto">
          <a:xfrm>
            <a:off x="3421063" y="1905000"/>
            <a:ext cx="2432050" cy="461963"/>
          </a:xfrm>
          <a:prstGeom prst="rect">
            <a:avLst/>
          </a:prstGeom>
          <a:gradFill rotWithShape="1">
            <a:gsLst>
              <a:gs pos="0">
                <a:srgbClr val="C0C0C0"/>
              </a:gs>
              <a:gs pos="100000">
                <a:srgbClr val="FFFFFF"/>
              </a:gs>
            </a:gsLst>
            <a:lin ang="5400000" scaled="1"/>
          </a:gradFill>
          <a:ln w="19050">
            <a:solidFill>
              <a:schemeClr val="tx1"/>
            </a:solidFill>
            <a:miter lim="800000"/>
            <a:headEnd/>
            <a:tailEnd/>
          </a:ln>
          <a:effectLst>
            <a:outerShdw dist="35921" dir="2700000" algn="ctr" rotWithShape="0">
              <a:schemeClr val="bg2"/>
            </a:outerShdw>
          </a:effectLst>
        </p:spPr>
        <p:txBody>
          <a:bodyPr wrap="none">
            <a:spAutoFit/>
          </a:bodyPr>
          <a:lstStyle/>
          <a:p>
            <a:pPr algn="ctr">
              <a:defRPr/>
            </a:pPr>
            <a:r>
              <a:rPr lang="zh-CN" altLang="en-US" sz="2400">
                <a:solidFill>
                  <a:schemeClr val="bg2"/>
                </a:solidFill>
                <a:latin typeface="黑体" pitchFamily="2" charset="-122"/>
              </a:rPr>
              <a:t>天气 </a:t>
            </a:r>
            <a:r>
              <a:rPr lang="en-US" sz="2400" b="1">
                <a:solidFill>
                  <a:schemeClr val="bg2"/>
                </a:solidFill>
              </a:rPr>
              <a:t>NOT</a:t>
            </a:r>
            <a:r>
              <a:rPr lang="en-US" sz="2400">
                <a:solidFill>
                  <a:schemeClr val="bg2"/>
                </a:solidFill>
                <a:latin typeface="黑体" pitchFamily="2" charset="-122"/>
              </a:rPr>
              <a:t> </a:t>
            </a:r>
            <a:r>
              <a:rPr lang="zh-CN" altLang="en-US" sz="2400">
                <a:solidFill>
                  <a:schemeClr val="bg2"/>
                </a:solidFill>
                <a:latin typeface="黑体" pitchFamily="2" charset="-122"/>
              </a:rPr>
              <a:t>阴天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39" presetClass="entr" presetSubtype="0" ac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par>
                                <p:cTn id="33" presetID="35" presetClass="emph" presetSubtype="0" repeatCount="indefinite" fill="hold" grpId="1" nodeType="withEffect">
                                  <p:stCondLst>
                                    <p:cond delay="0"/>
                                  </p:stCondLst>
                                  <p:childTnLst>
                                    <p:anim calcmode="discrete" valueType="str">
                                      <p:cBhvr>
                                        <p:cTn id="34"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7" grpId="0" animBg="1"/>
      <p:bldP spid="8" grpId="0" animBg="1"/>
      <p:bldP spid="9" grpId="0" animBg="1"/>
      <p:bldP spid="10" grpId="0" animBg="1"/>
      <p:bldP spid="10" grpId="1" animBg="1"/>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33122" name="Rectangle 2"/>
          <p:cNvSpPr>
            <a:spLocks noGrp="1" noRot="1" noChangeArrowheads="1"/>
          </p:cNvSpPr>
          <p:nvPr>
            <p:ph type="title"/>
          </p:nvPr>
        </p:nvSpPr>
        <p:spPr/>
        <p:txBody>
          <a:bodyPr/>
          <a:lstStyle/>
          <a:p>
            <a:pPr eaLnBrk="1" hangingPunct="1">
              <a:defRPr/>
            </a:pPr>
            <a:r>
              <a:rPr lang="en-US" altLang="zh-CN" smtClean="0">
                <a:ea typeface="宋体" pitchFamily="2" charset="-122"/>
              </a:rPr>
              <a:t>3.2.3</a:t>
            </a:r>
            <a:r>
              <a:rPr lang="zh-CN" altLang="en-US" smtClean="0">
                <a:ea typeface="宋体" pitchFamily="2" charset="-122"/>
              </a:rPr>
              <a:t>变量命名的规则</a:t>
            </a:r>
            <a:endParaRPr lang="en-US" altLang="zh-CN">
              <a:ea typeface="宋体" pitchFamily="2" charset="-122"/>
            </a:endParaRPr>
          </a:p>
        </p:txBody>
      </p:sp>
      <p:sp>
        <p:nvSpPr>
          <p:cNvPr id="17412" name="TextBox 32"/>
          <p:cNvSpPr txBox="1">
            <a:spLocks noChangeArrowheads="1"/>
          </p:cNvSpPr>
          <p:nvPr/>
        </p:nvSpPr>
        <p:spPr bwMode="auto">
          <a:xfrm>
            <a:off x="571500" y="1357312"/>
            <a:ext cx="8429656" cy="4247317"/>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zh-CN" altLang="en-US" dirty="0"/>
              <a:t>标识符</a:t>
            </a:r>
          </a:p>
          <a:p>
            <a:pPr>
              <a:defRPr/>
            </a:pPr>
            <a:r>
              <a:rPr lang="zh-CN" altLang="en-US" dirty="0"/>
              <a:t>定义：程序中用于标识常量、变量、函数的字符序列</a:t>
            </a:r>
          </a:p>
          <a:p>
            <a:pPr>
              <a:defRPr/>
            </a:pPr>
            <a:r>
              <a:rPr lang="zh-CN" altLang="en-US" dirty="0"/>
              <a:t>组成</a:t>
            </a:r>
            <a:r>
              <a:rPr lang="en-US" altLang="zh-CN" dirty="0"/>
              <a:t>: </a:t>
            </a:r>
          </a:p>
          <a:p>
            <a:pPr>
              <a:defRPr/>
            </a:pPr>
            <a:r>
              <a:rPr lang="zh-CN" altLang="en-US" dirty="0"/>
              <a:t>只能由字母、数字、下划线组成，第一个字母必须是字母或下划线</a:t>
            </a:r>
          </a:p>
          <a:p>
            <a:pPr>
              <a:defRPr/>
            </a:pPr>
            <a:r>
              <a:rPr lang="zh-CN" altLang="en-US" dirty="0"/>
              <a:t>大小写有区别</a:t>
            </a:r>
          </a:p>
          <a:p>
            <a:pPr>
              <a:defRPr/>
            </a:pPr>
            <a:r>
              <a:rPr lang="zh-CN" altLang="en-US" dirty="0"/>
              <a:t>不能使用</a:t>
            </a:r>
            <a:r>
              <a:rPr lang="en-US" altLang="zh-CN" dirty="0"/>
              <a:t>C</a:t>
            </a:r>
            <a:r>
              <a:rPr lang="zh-CN" altLang="en-US" dirty="0"/>
              <a:t>语言的关键字</a:t>
            </a:r>
          </a:p>
          <a:p>
            <a:pPr>
              <a:defRPr/>
            </a:pPr>
            <a:r>
              <a:rPr lang="zh-CN" altLang="en-US" dirty="0"/>
              <a:t>规则：</a:t>
            </a:r>
          </a:p>
          <a:p>
            <a:pPr>
              <a:defRPr/>
            </a:pPr>
            <a:r>
              <a:rPr lang="zh-CN" altLang="en-US" dirty="0"/>
              <a:t>见名知意</a:t>
            </a:r>
          </a:p>
          <a:p>
            <a:pPr>
              <a:defRPr/>
            </a:pPr>
            <a:r>
              <a:rPr lang="zh-CN" altLang="en-US" dirty="0"/>
              <a:t>不宜混淆</a:t>
            </a:r>
          </a:p>
          <a:p>
            <a:pPr>
              <a:defRPr/>
            </a:pPr>
            <a:endParaRPr lang="zh-CN" altLang="en-US" dirty="0"/>
          </a:p>
          <a:p>
            <a:pPr>
              <a:defRPr/>
            </a:pPr>
            <a:r>
              <a:rPr lang="zh-CN" altLang="en-US" dirty="0"/>
              <a:t>请指出下列标识符的正误：</a:t>
            </a:r>
            <a:br>
              <a:rPr lang="zh-CN" altLang="en-US" dirty="0"/>
            </a:br>
            <a:r>
              <a:rPr lang="en-US" altLang="zh-CN" dirty="0"/>
              <a:t>count</a:t>
            </a:r>
            <a:r>
              <a:rPr lang="zh-CN" altLang="en-US" dirty="0"/>
              <a:t>、</a:t>
            </a:r>
            <a:r>
              <a:rPr lang="en-US" altLang="zh-CN" dirty="0"/>
              <a:t>!count</a:t>
            </a:r>
            <a:r>
              <a:rPr lang="zh-CN" altLang="en-US" dirty="0"/>
              <a:t>、</a:t>
            </a:r>
            <a:r>
              <a:rPr lang="en-US" altLang="zh-CN" dirty="0"/>
              <a:t>new</a:t>
            </a:r>
            <a:r>
              <a:rPr lang="zh-CN" altLang="en-US" dirty="0"/>
              <a:t>、</a:t>
            </a:r>
            <a:r>
              <a:rPr lang="en-US" altLang="zh-CN" dirty="0"/>
              <a:t>5abc</a:t>
            </a:r>
            <a:r>
              <a:rPr lang="zh-CN" altLang="en-US" dirty="0"/>
              <a:t>、</a:t>
            </a:r>
            <a:r>
              <a:rPr lang="en-US" altLang="zh-CN" dirty="0"/>
              <a:t>if</a:t>
            </a:r>
            <a:r>
              <a:rPr lang="zh-CN" altLang="en-US" dirty="0"/>
              <a:t>、</a:t>
            </a:r>
            <a:r>
              <a:rPr lang="en-US" altLang="zh-CN" dirty="0"/>
              <a:t>do</a:t>
            </a:r>
            <a:r>
              <a:rPr lang="zh-CN" altLang="en-US" dirty="0"/>
              <a:t>、</a:t>
            </a:r>
            <a:r>
              <a:rPr lang="en-US" altLang="zh-CN" dirty="0"/>
              <a:t>L_5</a:t>
            </a:r>
            <a:r>
              <a:rPr lang="zh-CN" altLang="en-US" dirty="0"/>
              <a:t>、</a:t>
            </a:r>
            <a:r>
              <a:rPr lang="en-US" altLang="zh-CN" dirty="0"/>
              <a:t>who</a:t>
            </a:r>
            <a:r>
              <a:rPr lang="zh-CN" altLang="en-US" dirty="0"/>
              <a:t>、</a:t>
            </a:r>
            <a:r>
              <a:rPr lang="en-US" altLang="zh-CN" dirty="0"/>
              <a:t>a123</a:t>
            </a:r>
            <a:r>
              <a:rPr lang="zh-CN" altLang="en-US" dirty="0"/>
              <a:t>、</a:t>
            </a:r>
            <a:r>
              <a:rPr lang="en-US" altLang="zh-CN" dirty="0"/>
              <a:t>_A</a:t>
            </a:r>
            <a:r>
              <a:rPr lang="zh-CN" altLang="en-US" dirty="0"/>
              <a:t>、</a:t>
            </a:r>
            <a:r>
              <a:rPr lang="en-US" altLang="zh-CN" dirty="0"/>
              <a:t>_123</a:t>
            </a:r>
            <a:r>
              <a:rPr lang="zh-CN" altLang="en-US" dirty="0"/>
              <a:t>、</a:t>
            </a:r>
            <a:r>
              <a:rPr lang="en-US" altLang="zh-CN" dirty="0"/>
              <a:t>c#</a:t>
            </a:r>
            <a:r>
              <a:rPr lang="zh-CN" altLang="en-US" dirty="0"/>
              <a:t>、</a:t>
            </a:r>
            <a:r>
              <a:rPr lang="en-US" altLang="zh-CN" dirty="0"/>
              <a:t>r-3</a:t>
            </a:r>
            <a:r>
              <a:rPr lang="zh-CN" altLang="en-US" dirty="0"/>
              <a:t>、</a:t>
            </a:r>
            <a:r>
              <a:rPr lang="en-US" altLang="zh-CN" dirty="0" err="1"/>
              <a:t>printf</a:t>
            </a:r>
            <a:r>
              <a:rPr lang="zh-CN" altLang="en-US" dirty="0"/>
              <a:t>，</a:t>
            </a:r>
            <a:r>
              <a:rPr lang="en-US" altLang="zh-CN" dirty="0"/>
              <a:t> sum      </a:t>
            </a:r>
            <a:r>
              <a:rPr lang="en-US" altLang="zh-CN" dirty="0" err="1"/>
              <a:t>Sum</a:t>
            </a:r>
            <a:r>
              <a:rPr lang="en-US" altLang="zh-CN" dirty="0"/>
              <a:t>     </a:t>
            </a:r>
            <a:r>
              <a:rPr lang="en-US" altLang="zh-CN" dirty="0" err="1"/>
              <a:t>M.D.John</a:t>
            </a:r>
            <a:r>
              <a:rPr lang="en-US" altLang="zh-CN" dirty="0"/>
              <a:t>    day    Date   3days    </a:t>
            </a:r>
          </a:p>
          <a:p>
            <a:pPr>
              <a:defRPr/>
            </a:pPr>
            <a:r>
              <a:rPr lang="en-US" altLang="zh-CN" dirty="0" err="1"/>
              <a:t>student_name</a:t>
            </a:r>
            <a:r>
              <a:rPr lang="en-US" altLang="zh-CN" dirty="0"/>
              <a:t>     #33      lotus_1_2_3 </a:t>
            </a:r>
          </a:p>
          <a:p>
            <a:pPr>
              <a:defRPr/>
            </a:pPr>
            <a:r>
              <a:rPr lang="en-US" altLang="zh-CN" dirty="0"/>
              <a:t>char    a&gt;b   _above     $123</a:t>
            </a:r>
            <a:endParaRPr lang="zh-CN" alt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6"/>
          <p:cNvSpPr>
            <a:spLocks noGrp="1"/>
          </p:cNvSpPr>
          <p:nvPr>
            <p:ph type="ftr" sz="quarter" idx="12"/>
          </p:nvPr>
        </p:nvSpPr>
        <p:spPr>
          <a:noFill/>
        </p:spPr>
        <p:txBody>
          <a:bodyPr/>
          <a:lstStyle/>
          <a:p>
            <a:r>
              <a:rPr lang="en-US" altLang="zh-CN" smtClean="0">
                <a:solidFill>
                  <a:schemeClr val="bg2"/>
                </a:solidFill>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3.4.20</a:t>
            </a:r>
            <a:r>
              <a:rPr lang="zh-CN" altLang="en-US" dirty="0" smtClean="0">
                <a:ea typeface="宋体" pitchFamily="2" charset="-122"/>
              </a:rPr>
              <a:t>逻辑运算符</a:t>
            </a:r>
            <a:r>
              <a:rPr lang="zh-CN" altLang="en-US" dirty="0" smtClean="0">
                <a:solidFill>
                  <a:schemeClr val="bg2"/>
                </a:solidFill>
                <a:ea typeface="宋体" pitchFamily="2" charset="-122"/>
              </a:rPr>
              <a:t>总结</a:t>
            </a:r>
            <a:endParaRPr lang="en-US" altLang="zh-CN" dirty="0">
              <a:solidFill>
                <a:schemeClr val="bg2"/>
              </a:solidFill>
              <a:ea typeface="宋体" pitchFamily="2" charset="-122"/>
            </a:endParaRPr>
          </a:p>
        </p:txBody>
      </p:sp>
      <p:sp>
        <p:nvSpPr>
          <p:cNvPr id="8192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solidFill>
                <a:schemeClr val="bg2"/>
              </a:solidFill>
            </a:endParaRPr>
          </a:p>
        </p:txBody>
      </p:sp>
      <p:sp>
        <p:nvSpPr>
          <p:cNvPr id="9" name="Rectangle 4"/>
          <p:cNvSpPr>
            <a:spLocks noChangeArrowheads="1"/>
          </p:cNvSpPr>
          <p:nvPr/>
        </p:nvSpPr>
        <p:spPr bwMode="auto">
          <a:xfrm>
            <a:off x="6477000" y="2590800"/>
            <a:ext cx="2438400" cy="369888"/>
          </a:xfrm>
          <a:prstGeom prst="rect">
            <a:avLst/>
          </a:prstGeom>
          <a:solidFill>
            <a:srgbClr val="CCECFF"/>
          </a:solidFill>
          <a:ln w="12700">
            <a:solidFill>
              <a:schemeClr val="tx1"/>
            </a:solidFill>
            <a:prstDash val="dash"/>
            <a:miter lim="800000"/>
            <a:headEnd/>
            <a:tailEnd/>
          </a:ln>
          <a:effectLst>
            <a:outerShdw dist="35921" dir="2700000" algn="ctr" rotWithShape="0">
              <a:schemeClr val="bg2"/>
            </a:outerShdw>
          </a:effectLst>
        </p:spPr>
        <p:txBody>
          <a:bodyPr anchor="ctr">
            <a:spAutoFit/>
          </a:bodyPr>
          <a:lstStyle/>
          <a:p>
            <a:pPr>
              <a:defRPr/>
            </a:pPr>
            <a:endParaRPr lang="zh-CN" altLang="en-US">
              <a:solidFill>
                <a:schemeClr val="bg2"/>
              </a:solidFill>
            </a:endParaRPr>
          </a:p>
        </p:txBody>
      </p:sp>
      <p:sp>
        <p:nvSpPr>
          <p:cNvPr id="10" name="Rectangle 5"/>
          <p:cNvSpPr>
            <a:spLocks noChangeArrowheads="1"/>
          </p:cNvSpPr>
          <p:nvPr/>
        </p:nvSpPr>
        <p:spPr bwMode="auto">
          <a:xfrm>
            <a:off x="3581400" y="2590800"/>
            <a:ext cx="2667000" cy="369888"/>
          </a:xfrm>
          <a:prstGeom prst="rect">
            <a:avLst/>
          </a:prstGeom>
          <a:solidFill>
            <a:srgbClr val="FFFFCC"/>
          </a:solidFill>
          <a:ln w="12700">
            <a:solidFill>
              <a:schemeClr val="tx1"/>
            </a:solidFill>
            <a:prstDash val="dash"/>
            <a:miter lim="800000"/>
            <a:headEnd/>
            <a:tailEnd/>
          </a:ln>
          <a:effectLst>
            <a:outerShdw dist="35921" dir="2700000" algn="ctr" rotWithShape="0">
              <a:schemeClr val="bg2"/>
            </a:outerShdw>
          </a:effectLst>
        </p:spPr>
        <p:txBody>
          <a:bodyPr anchor="ctr">
            <a:spAutoFit/>
          </a:bodyPr>
          <a:lstStyle/>
          <a:p>
            <a:pPr>
              <a:defRPr/>
            </a:pPr>
            <a:endParaRPr lang="zh-CN" altLang="en-US">
              <a:solidFill>
                <a:schemeClr val="bg2"/>
              </a:solidFill>
            </a:endParaRPr>
          </a:p>
        </p:txBody>
      </p:sp>
      <p:sp>
        <p:nvSpPr>
          <p:cNvPr id="11" name="Rectangle 6"/>
          <p:cNvSpPr>
            <a:spLocks noChangeArrowheads="1"/>
          </p:cNvSpPr>
          <p:nvPr/>
        </p:nvSpPr>
        <p:spPr bwMode="auto">
          <a:xfrm>
            <a:off x="228600" y="2590800"/>
            <a:ext cx="3124200" cy="2660650"/>
          </a:xfrm>
          <a:prstGeom prst="rect">
            <a:avLst/>
          </a:prstGeom>
          <a:solidFill>
            <a:srgbClr val="FFCCCC"/>
          </a:solidFill>
          <a:ln w="12700">
            <a:solidFill>
              <a:schemeClr val="tx1"/>
            </a:solidFill>
            <a:prstDash val="dash"/>
            <a:miter lim="800000"/>
            <a:headEnd/>
            <a:tailEnd/>
          </a:ln>
          <a:effectLst>
            <a:outerShdw dist="35921" dir="2700000" algn="ctr" rotWithShape="0">
              <a:schemeClr val="bg2"/>
            </a:outerShdw>
          </a:effectLst>
        </p:spPr>
        <p:txBody>
          <a:bodyPr anchor="ctr">
            <a:spAutoFit/>
          </a:bodyPr>
          <a:lstStyle/>
          <a:p>
            <a:pPr algn="ctr">
              <a:defRPr/>
            </a:pPr>
            <a:endParaRPr lang="en-US" sz="2400" b="1">
              <a:solidFill>
                <a:schemeClr val="bg2"/>
              </a:solidFill>
              <a:latin typeface="Courier New" pitchFamily="49" charset="0"/>
            </a:endParaRPr>
          </a:p>
          <a:p>
            <a:pPr algn="ctr">
              <a:defRPr/>
            </a:pPr>
            <a:endParaRPr lang="en-US" sz="2400" b="1">
              <a:solidFill>
                <a:schemeClr val="bg2"/>
              </a:solidFill>
              <a:latin typeface="Courier New" pitchFamily="49" charset="0"/>
            </a:endParaRPr>
          </a:p>
          <a:p>
            <a:pPr algn="ctr">
              <a:defRPr/>
            </a:pPr>
            <a:endParaRPr lang="en-US" sz="2400" b="1">
              <a:solidFill>
                <a:schemeClr val="bg2"/>
              </a:solidFill>
              <a:latin typeface="Courier New" pitchFamily="49" charset="0"/>
            </a:endParaRPr>
          </a:p>
          <a:p>
            <a:pPr algn="ctr">
              <a:defRPr/>
            </a:pPr>
            <a:endParaRPr lang="en-US" sz="2400" b="1">
              <a:solidFill>
                <a:schemeClr val="bg2"/>
              </a:solidFill>
              <a:latin typeface="Courier New" pitchFamily="49" charset="0"/>
            </a:endParaRPr>
          </a:p>
          <a:p>
            <a:pPr algn="ctr">
              <a:defRPr/>
            </a:pPr>
            <a:endParaRPr lang="en-US" sz="2400" b="1">
              <a:solidFill>
                <a:schemeClr val="bg2"/>
              </a:solidFill>
              <a:latin typeface="Courier New" pitchFamily="49" charset="0"/>
            </a:endParaRPr>
          </a:p>
          <a:p>
            <a:pPr algn="ctr">
              <a:defRPr/>
            </a:pPr>
            <a:endParaRPr lang="en-US" sz="2400" b="1">
              <a:solidFill>
                <a:schemeClr val="bg2"/>
              </a:solidFill>
              <a:latin typeface="Courier New" pitchFamily="49" charset="0"/>
            </a:endParaRPr>
          </a:p>
          <a:p>
            <a:pPr algn="ctr">
              <a:defRPr/>
            </a:pPr>
            <a:endParaRPr lang="en-US" sz="2400" b="1">
              <a:solidFill>
                <a:schemeClr val="bg2"/>
              </a:solidFill>
              <a:latin typeface="Courier New" pitchFamily="49" charset="0"/>
            </a:endParaRPr>
          </a:p>
        </p:txBody>
      </p:sp>
      <p:grpSp>
        <p:nvGrpSpPr>
          <p:cNvPr id="2" name="Group 7"/>
          <p:cNvGrpSpPr>
            <a:grpSpLocks/>
          </p:cNvGrpSpPr>
          <p:nvPr/>
        </p:nvGrpSpPr>
        <p:grpSpPr bwMode="auto">
          <a:xfrm>
            <a:off x="228600" y="1524000"/>
            <a:ext cx="3124200" cy="792163"/>
            <a:chOff x="144" y="960"/>
            <a:chExt cx="1968" cy="499"/>
          </a:xfrm>
        </p:grpSpPr>
        <p:sp>
          <p:nvSpPr>
            <p:cNvPr id="81944" name="AutoShape 8"/>
            <p:cNvSpPr>
              <a:spLocks noChangeArrowheads="1"/>
            </p:cNvSpPr>
            <p:nvPr/>
          </p:nvSpPr>
          <p:spPr bwMode="auto">
            <a:xfrm>
              <a:off x="191" y="1063"/>
              <a:ext cx="663" cy="374"/>
            </a:xfrm>
            <a:prstGeom prst="foldedCorner">
              <a:avLst>
                <a:gd name="adj" fmla="val 12500"/>
              </a:avLst>
            </a:prstGeom>
            <a:solidFill>
              <a:srgbClr val="FFCCFF"/>
            </a:solidFill>
            <a:ln w="25400">
              <a:solidFill>
                <a:srgbClr val="FF00FF"/>
              </a:solidFill>
              <a:round/>
              <a:headEnd/>
              <a:tailEnd/>
            </a:ln>
          </p:spPr>
          <p:txBody>
            <a:bodyPr anchor="ctr">
              <a:spAutoFit/>
            </a:bodyPr>
            <a:lstStyle/>
            <a:p>
              <a:pPr algn="ctr"/>
              <a:r>
                <a:rPr lang="zh-CN" altLang="en-US" sz="1400" b="1">
                  <a:solidFill>
                    <a:schemeClr val="bg2"/>
                  </a:solidFill>
                </a:rPr>
                <a:t>所有学科</a:t>
              </a:r>
            </a:p>
            <a:p>
              <a:pPr algn="ctr"/>
              <a:r>
                <a:rPr lang="zh-CN" altLang="en-US" sz="1400" b="1">
                  <a:solidFill>
                    <a:schemeClr val="bg2"/>
                  </a:solidFill>
                </a:rPr>
                <a:t>及格</a:t>
              </a:r>
            </a:p>
          </p:txBody>
        </p:sp>
        <p:sp>
          <p:nvSpPr>
            <p:cNvPr id="81945" name="AutoShape 9"/>
            <p:cNvSpPr>
              <a:spLocks noChangeArrowheads="1"/>
            </p:cNvSpPr>
            <p:nvPr/>
          </p:nvSpPr>
          <p:spPr bwMode="auto">
            <a:xfrm>
              <a:off x="1296" y="1085"/>
              <a:ext cx="787" cy="374"/>
            </a:xfrm>
            <a:prstGeom prst="foldedCorner">
              <a:avLst>
                <a:gd name="adj" fmla="val 12500"/>
              </a:avLst>
            </a:prstGeom>
            <a:solidFill>
              <a:srgbClr val="FFFFCC"/>
            </a:solidFill>
            <a:ln w="25400">
              <a:solidFill>
                <a:srgbClr val="CCCC00"/>
              </a:solidFill>
              <a:round/>
              <a:headEnd/>
              <a:tailEnd/>
            </a:ln>
          </p:spPr>
          <p:txBody>
            <a:bodyPr anchor="ctr">
              <a:spAutoFit/>
            </a:bodyPr>
            <a:lstStyle/>
            <a:p>
              <a:pPr algn="ctr"/>
              <a:r>
                <a:rPr lang="zh-CN" altLang="en-US" sz="1400" b="1">
                  <a:solidFill>
                    <a:schemeClr val="bg2"/>
                  </a:solidFill>
                </a:rPr>
                <a:t>考勤率达到</a:t>
              </a:r>
            </a:p>
            <a:p>
              <a:pPr algn="ctr"/>
              <a:r>
                <a:rPr lang="en-US" altLang="zh-CN" sz="1400" b="1">
                  <a:solidFill>
                    <a:schemeClr val="bg2"/>
                  </a:solidFill>
                </a:rPr>
                <a:t> 75%</a:t>
              </a:r>
            </a:p>
          </p:txBody>
        </p:sp>
        <p:sp>
          <p:nvSpPr>
            <p:cNvPr id="81946" name="Rectangle 10"/>
            <p:cNvSpPr>
              <a:spLocks noChangeArrowheads="1"/>
            </p:cNvSpPr>
            <p:nvPr/>
          </p:nvSpPr>
          <p:spPr bwMode="auto">
            <a:xfrm>
              <a:off x="144" y="960"/>
              <a:ext cx="1968" cy="233"/>
            </a:xfrm>
            <a:prstGeom prst="rect">
              <a:avLst/>
            </a:prstGeom>
            <a:noFill/>
            <a:ln w="25400">
              <a:solidFill>
                <a:schemeClr val="tx1"/>
              </a:solidFill>
              <a:prstDash val="dash"/>
              <a:miter lim="800000"/>
              <a:headEnd/>
              <a:tailEnd/>
            </a:ln>
          </p:spPr>
          <p:txBody>
            <a:bodyPr anchor="ctr">
              <a:spAutoFit/>
            </a:bodyPr>
            <a:lstStyle/>
            <a:p>
              <a:endParaRPr lang="zh-CN" altLang="en-US">
                <a:solidFill>
                  <a:schemeClr val="bg2"/>
                </a:solidFill>
              </a:endParaRPr>
            </a:p>
          </p:txBody>
        </p:sp>
      </p:grpSp>
      <p:sp>
        <p:nvSpPr>
          <p:cNvPr id="16" name="Text Box 11"/>
          <p:cNvSpPr txBox="1">
            <a:spLocks noChangeArrowheads="1"/>
          </p:cNvSpPr>
          <p:nvPr/>
        </p:nvSpPr>
        <p:spPr bwMode="auto">
          <a:xfrm>
            <a:off x="1325563" y="2362200"/>
            <a:ext cx="554037" cy="461963"/>
          </a:xfrm>
          <a:prstGeom prst="rect">
            <a:avLst/>
          </a:prstGeom>
          <a:solidFill>
            <a:srgbClr val="FFFF99"/>
          </a:solidFill>
          <a:ln w="28575">
            <a:solidFill>
              <a:srgbClr val="FF0000"/>
            </a:solidFill>
            <a:miter lim="800000"/>
            <a:headEnd/>
            <a:tailEnd/>
          </a:ln>
        </p:spPr>
        <p:txBody>
          <a:bodyPr wrap="none">
            <a:spAutoFit/>
          </a:bodyPr>
          <a:lstStyle/>
          <a:p>
            <a:pPr algn="ctr"/>
            <a:r>
              <a:rPr lang="en-US" altLang="zh-CN" sz="2400" b="1">
                <a:solidFill>
                  <a:schemeClr val="bg2"/>
                </a:solidFill>
                <a:latin typeface="Courier New" pitchFamily="49" charset="0"/>
              </a:rPr>
              <a:t>&amp;&amp;</a:t>
            </a:r>
          </a:p>
        </p:txBody>
      </p:sp>
      <p:grpSp>
        <p:nvGrpSpPr>
          <p:cNvPr id="3" name="Group 12"/>
          <p:cNvGrpSpPr>
            <a:grpSpLocks/>
          </p:cNvGrpSpPr>
          <p:nvPr/>
        </p:nvGrpSpPr>
        <p:grpSpPr bwMode="auto">
          <a:xfrm>
            <a:off x="3581400" y="1524000"/>
            <a:ext cx="2667000" cy="990600"/>
            <a:chOff x="2208" y="960"/>
            <a:chExt cx="1680" cy="624"/>
          </a:xfrm>
        </p:grpSpPr>
        <p:sp>
          <p:nvSpPr>
            <p:cNvPr id="81941" name="Rectangle 13"/>
            <p:cNvSpPr>
              <a:spLocks noChangeArrowheads="1"/>
            </p:cNvSpPr>
            <p:nvPr/>
          </p:nvSpPr>
          <p:spPr bwMode="auto">
            <a:xfrm flipH="1">
              <a:off x="2208" y="960"/>
              <a:ext cx="1680" cy="233"/>
            </a:xfrm>
            <a:prstGeom prst="rect">
              <a:avLst/>
            </a:prstGeom>
            <a:noFill/>
            <a:ln w="25400">
              <a:solidFill>
                <a:schemeClr val="tx1"/>
              </a:solidFill>
              <a:prstDash val="dash"/>
              <a:miter lim="800000"/>
              <a:headEnd/>
              <a:tailEnd/>
            </a:ln>
          </p:spPr>
          <p:txBody>
            <a:bodyPr anchor="ctr">
              <a:spAutoFit/>
            </a:bodyPr>
            <a:lstStyle/>
            <a:p>
              <a:endParaRPr lang="zh-CN" altLang="en-US">
                <a:solidFill>
                  <a:schemeClr val="bg2"/>
                </a:solidFill>
              </a:endParaRPr>
            </a:p>
          </p:txBody>
        </p:sp>
        <p:pic>
          <p:nvPicPr>
            <p:cNvPr id="81942" name="Picture 14" descr="jhmxpaqd[1]"/>
            <p:cNvPicPr>
              <a:picLocks noChangeAspect="1" noChangeArrowheads="1"/>
            </p:cNvPicPr>
            <p:nvPr/>
          </p:nvPicPr>
          <p:blipFill>
            <a:blip r:embed="rId2"/>
            <a:srcRect/>
            <a:stretch>
              <a:fillRect/>
            </a:stretch>
          </p:blipFill>
          <p:spPr bwMode="auto">
            <a:xfrm flipH="1">
              <a:off x="2352" y="960"/>
              <a:ext cx="634" cy="624"/>
            </a:xfrm>
            <a:prstGeom prst="rect">
              <a:avLst/>
            </a:prstGeom>
            <a:noFill/>
            <a:ln w="9525">
              <a:noFill/>
              <a:miter lim="800000"/>
              <a:headEnd/>
              <a:tailEnd/>
            </a:ln>
          </p:spPr>
        </p:pic>
        <p:pic>
          <p:nvPicPr>
            <p:cNvPr id="81943" name="Picture 15" descr="ie0bhzrf[1]"/>
            <p:cNvPicPr>
              <a:picLocks noChangeAspect="1" noChangeArrowheads="1"/>
            </p:cNvPicPr>
            <p:nvPr/>
          </p:nvPicPr>
          <p:blipFill>
            <a:blip r:embed="rId3"/>
            <a:srcRect/>
            <a:stretch>
              <a:fillRect/>
            </a:stretch>
          </p:blipFill>
          <p:spPr bwMode="auto">
            <a:xfrm flipH="1">
              <a:off x="3216" y="1008"/>
              <a:ext cx="637" cy="475"/>
            </a:xfrm>
            <a:prstGeom prst="rect">
              <a:avLst/>
            </a:prstGeom>
            <a:noFill/>
            <a:ln w="9525">
              <a:noFill/>
              <a:miter lim="800000"/>
              <a:headEnd/>
              <a:tailEnd/>
            </a:ln>
          </p:spPr>
        </p:pic>
      </p:grpSp>
      <p:grpSp>
        <p:nvGrpSpPr>
          <p:cNvPr id="4" name="Group 16"/>
          <p:cNvGrpSpPr>
            <a:grpSpLocks/>
          </p:cNvGrpSpPr>
          <p:nvPr/>
        </p:nvGrpSpPr>
        <p:grpSpPr bwMode="auto">
          <a:xfrm>
            <a:off x="6477000" y="1524000"/>
            <a:ext cx="2438400" cy="914400"/>
            <a:chOff x="4080" y="960"/>
            <a:chExt cx="1536" cy="576"/>
          </a:xfrm>
        </p:grpSpPr>
        <p:grpSp>
          <p:nvGrpSpPr>
            <p:cNvPr id="81937" name="Group 17"/>
            <p:cNvGrpSpPr>
              <a:grpSpLocks/>
            </p:cNvGrpSpPr>
            <p:nvPr/>
          </p:nvGrpSpPr>
          <p:grpSpPr bwMode="auto">
            <a:xfrm>
              <a:off x="4416" y="960"/>
              <a:ext cx="868" cy="576"/>
              <a:chOff x="2064" y="768"/>
              <a:chExt cx="1728" cy="1158"/>
            </a:xfrm>
          </p:grpSpPr>
          <p:sp>
            <p:nvSpPr>
              <p:cNvPr id="24" name="Cloud" descr="Blue tissue paper"/>
              <p:cNvSpPr>
                <a:spLocks noChangeAspect="1" noEditPoints="1" noChangeArrowheads="1"/>
              </p:cNvSpPr>
              <p:nvPr/>
            </p:nvSpPr>
            <p:spPr bwMode="auto">
              <a:xfrm>
                <a:off x="2064" y="768"/>
                <a:ext cx="1728" cy="11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blipFill dpi="0" rotWithShape="1">
                <a:blip r:embed="rId4"/>
                <a:srcRect/>
                <a:tile tx="0" ty="0" sx="100000" sy="100000" flip="none" algn="tl"/>
              </a:blipFill>
              <a:ln w="9525">
                <a:noFill/>
                <a:miter lim="800000"/>
                <a:headEnd/>
                <a:tailEnd/>
              </a:ln>
              <a:effectLst>
                <a:outerShdw dist="107763" dir="2700000" algn="ctr" rotWithShape="0">
                  <a:srgbClr val="808080"/>
                </a:outerShdw>
              </a:effectLst>
            </p:spPr>
            <p:txBody>
              <a:bodyPr/>
              <a:lstStyle/>
              <a:p>
                <a:pPr>
                  <a:defRPr/>
                </a:pPr>
                <a:endParaRPr lang="zh-CN" altLang="en-US">
                  <a:solidFill>
                    <a:schemeClr val="bg2"/>
                  </a:solidFill>
                </a:endParaRPr>
              </a:p>
            </p:txBody>
          </p:sp>
          <p:sp>
            <p:nvSpPr>
              <p:cNvPr id="81940" name="Text Box 19"/>
              <p:cNvSpPr txBox="1">
                <a:spLocks noChangeArrowheads="1"/>
              </p:cNvSpPr>
              <p:nvPr/>
            </p:nvSpPr>
            <p:spPr bwMode="auto">
              <a:xfrm>
                <a:off x="2152" y="1339"/>
                <a:ext cx="1545" cy="351"/>
              </a:xfrm>
              <a:prstGeom prst="rect">
                <a:avLst/>
              </a:prstGeom>
              <a:gradFill rotWithShape="1">
                <a:gsLst>
                  <a:gs pos="0">
                    <a:srgbClr val="C0C0C0"/>
                  </a:gs>
                  <a:gs pos="100000">
                    <a:srgbClr val="FFFFFF"/>
                  </a:gs>
                </a:gsLst>
                <a:lin ang="5400000" scaled="1"/>
              </a:gradFill>
              <a:ln w="12700">
                <a:solidFill>
                  <a:schemeClr val="tx1"/>
                </a:solidFill>
                <a:miter lim="800000"/>
                <a:headEnd/>
                <a:tailEnd/>
              </a:ln>
            </p:spPr>
            <p:txBody>
              <a:bodyPr wrap="none">
                <a:spAutoFit/>
              </a:bodyPr>
              <a:lstStyle/>
              <a:p>
                <a:pPr algn="ctr"/>
                <a:r>
                  <a:rPr lang="zh-CN" altLang="en-US" sz="1200" b="1">
                    <a:solidFill>
                      <a:schemeClr val="bg2"/>
                    </a:solidFill>
                  </a:rPr>
                  <a:t>天气 </a:t>
                </a:r>
                <a:r>
                  <a:rPr lang="en-US" altLang="zh-CN" sz="1200" b="1">
                    <a:solidFill>
                      <a:schemeClr val="bg2"/>
                    </a:solidFill>
                  </a:rPr>
                  <a:t>NOT </a:t>
                </a:r>
                <a:r>
                  <a:rPr lang="zh-CN" altLang="en-US" sz="1200" b="1">
                    <a:solidFill>
                      <a:schemeClr val="bg2"/>
                    </a:solidFill>
                  </a:rPr>
                  <a:t>阴天</a:t>
                </a:r>
              </a:p>
            </p:txBody>
          </p:sp>
        </p:grpSp>
        <p:sp>
          <p:nvSpPr>
            <p:cNvPr id="81938" name="Rectangle 20"/>
            <p:cNvSpPr>
              <a:spLocks noChangeArrowheads="1"/>
            </p:cNvSpPr>
            <p:nvPr/>
          </p:nvSpPr>
          <p:spPr bwMode="auto">
            <a:xfrm flipH="1">
              <a:off x="4080" y="960"/>
              <a:ext cx="1536" cy="233"/>
            </a:xfrm>
            <a:prstGeom prst="rect">
              <a:avLst/>
            </a:prstGeom>
            <a:noFill/>
            <a:ln w="25400">
              <a:solidFill>
                <a:schemeClr val="tx1"/>
              </a:solidFill>
              <a:prstDash val="dash"/>
              <a:miter lim="800000"/>
              <a:headEnd/>
              <a:tailEnd/>
            </a:ln>
          </p:spPr>
          <p:txBody>
            <a:bodyPr anchor="ctr">
              <a:spAutoFit/>
            </a:bodyPr>
            <a:lstStyle/>
            <a:p>
              <a:endParaRPr lang="zh-CN" altLang="en-US">
                <a:solidFill>
                  <a:schemeClr val="bg2"/>
                </a:solidFill>
              </a:endParaRPr>
            </a:p>
          </p:txBody>
        </p:sp>
      </p:grpSp>
      <p:sp>
        <p:nvSpPr>
          <p:cNvPr id="26" name="Text Box 21"/>
          <p:cNvSpPr txBox="1">
            <a:spLocks noChangeArrowheads="1"/>
          </p:cNvSpPr>
          <p:nvPr/>
        </p:nvSpPr>
        <p:spPr bwMode="auto">
          <a:xfrm>
            <a:off x="609600" y="2971800"/>
            <a:ext cx="2362200" cy="1219200"/>
          </a:xfrm>
          <a:prstGeom prst="rect">
            <a:avLst/>
          </a:prstGeom>
          <a:noFill/>
          <a:ln w="31750">
            <a:solidFill>
              <a:srgbClr val="FF9900"/>
            </a:solidFill>
            <a:miter lim="800000"/>
            <a:headEnd/>
            <a:tailEnd/>
          </a:ln>
        </p:spPr>
        <p:txBody>
          <a:bodyPr>
            <a:spAutoFit/>
          </a:bodyPr>
          <a:lstStyle/>
          <a:p>
            <a:pPr algn="ctr"/>
            <a:r>
              <a:rPr lang="zh-CN" altLang="en-US" sz="2400">
                <a:solidFill>
                  <a:schemeClr val="bg2"/>
                </a:solidFill>
              </a:rPr>
              <a:t>只有当</a:t>
            </a:r>
            <a:r>
              <a:rPr lang="zh-CN" altLang="en-US" sz="2400" b="1">
                <a:solidFill>
                  <a:schemeClr val="bg2"/>
                </a:solidFill>
              </a:rPr>
              <a:t>两个</a:t>
            </a:r>
            <a:r>
              <a:rPr lang="zh-CN" altLang="en-US" sz="2400">
                <a:solidFill>
                  <a:schemeClr val="bg2"/>
                </a:solidFill>
              </a:rPr>
              <a:t>条件都为</a:t>
            </a:r>
            <a:r>
              <a:rPr lang="zh-CN" altLang="en-US" sz="2400" b="1">
                <a:solidFill>
                  <a:schemeClr val="bg2"/>
                </a:solidFill>
              </a:rPr>
              <a:t>真</a:t>
            </a:r>
            <a:r>
              <a:rPr lang="zh-CN" altLang="en-US" sz="2400">
                <a:solidFill>
                  <a:schemeClr val="bg2"/>
                </a:solidFill>
              </a:rPr>
              <a:t>时才执行操作</a:t>
            </a:r>
            <a:endParaRPr lang="zh-CN" altLang="en-US" sz="2400" b="1" i="1">
              <a:solidFill>
                <a:schemeClr val="bg2"/>
              </a:solidFill>
            </a:endParaRPr>
          </a:p>
        </p:txBody>
      </p:sp>
      <p:sp>
        <p:nvSpPr>
          <p:cNvPr id="27" name="Text Box 22"/>
          <p:cNvSpPr txBox="1">
            <a:spLocks noChangeArrowheads="1"/>
          </p:cNvSpPr>
          <p:nvPr/>
        </p:nvSpPr>
        <p:spPr bwMode="auto">
          <a:xfrm>
            <a:off x="3733800" y="2971800"/>
            <a:ext cx="2362200" cy="1219200"/>
          </a:xfrm>
          <a:prstGeom prst="rect">
            <a:avLst/>
          </a:prstGeom>
          <a:noFill/>
          <a:ln w="31750">
            <a:solidFill>
              <a:srgbClr val="FF9900"/>
            </a:solidFill>
            <a:miter lim="800000"/>
            <a:headEnd/>
            <a:tailEnd/>
          </a:ln>
        </p:spPr>
        <p:txBody>
          <a:bodyPr>
            <a:spAutoFit/>
          </a:bodyPr>
          <a:lstStyle/>
          <a:p>
            <a:pPr algn="ctr"/>
            <a:r>
              <a:rPr lang="zh-CN" altLang="en-US" sz="2400"/>
              <a:t>只要</a:t>
            </a:r>
            <a:r>
              <a:rPr lang="zh-CN" altLang="en-US" sz="2400" b="1"/>
              <a:t>任何</a:t>
            </a:r>
            <a:r>
              <a:rPr lang="zh-CN" altLang="en-US" sz="2400"/>
              <a:t>一个条件为</a:t>
            </a:r>
            <a:r>
              <a:rPr lang="zh-CN" altLang="en-US" sz="2400" b="1"/>
              <a:t>真</a:t>
            </a:r>
            <a:r>
              <a:rPr lang="zh-CN" altLang="en-US" sz="2400"/>
              <a:t>时就执行操作</a:t>
            </a:r>
            <a:endParaRPr lang="zh-CN" altLang="en-US" sz="2400" b="1" i="1"/>
          </a:p>
        </p:txBody>
      </p:sp>
      <p:sp>
        <p:nvSpPr>
          <p:cNvPr id="28" name="Text Box 23"/>
          <p:cNvSpPr txBox="1">
            <a:spLocks noChangeArrowheads="1"/>
          </p:cNvSpPr>
          <p:nvPr/>
        </p:nvSpPr>
        <p:spPr bwMode="auto">
          <a:xfrm>
            <a:off x="6624638" y="2971800"/>
            <a:ext cx="2133600" cy="1949450"/>
          </a:xfrm>
          <a:prstGeom prst="rect">
            <a:avLst/>
          </a:prstGeom>
          <a:noFill/>
          <a:ln w="31750">
            <a:solidFill>
              <a:srgbClr val="FF9900"/>
            </a:solidFill>
            <a:miter lim="800000"/>
            <a:headEnd/>
            <a:tailEnd/>
          </a:ln>
        </p:spPr>
        <p:txBody>
          <a:bodyPr>
            <a:spAutoFit/>
          </a:bodyPr>
          <a:lstStyle/>
          <a:p>
            <a:pPr algn="ctr"/>
            <a:r>
              <a:rPr lang="zh-CN" altLang="en-US" sz="2400"/>
              <a:t>对原条件</a:t>
            </a:r>
            <a:r>
              <a:rPr lang="zh-CN" altLang="en-US" sz="2400" b="1"/>
              <a:t>取反</a:t>
            </a:r>
            <a:r>
              <a:rPr lang="zh-CN" altLang="en-US" sz="2400"/>
              <a:t>，即：</a:t>
            </a:r>
          </a:p>
          <a:p>
            <a:pPr algn="ctr"/>
            <a:r>
              <a:rPr lang="zh-CN" altLang="en-US" sz="2400"/>
              <a:t>如果原条件为假时就执行操作</a:t>
            </a:r>
          </a:p>
        </p:txBody>
      </p:sp>
      <p:sp>
        <p:nvSpPr>
          <p:cNvPr id="29" name="Text Box 24"/>
          <p:cNvSpPr txBox="1">
            <a:spLocks noChangeArrowheads="1"/>
          </p:cNvSpPr>
          <p:nvPr/>
        </p:nvSpPr>
        <p:spPr bwMode="auto">
          <a:xfrm>
            <a:off x="4738688" y="2362200"/>
            <a:ext cx="554037" cy="461963"/>
          </a:xfrm>
          <a:prstGeom prst="rect">
            <a:avLst/>
          </a:prstGeom>
          <a:solidFill>
            <a:srgbClr val="FFFF99"/>
          </a:solidFill>
          <a:ln w="28575">
            <a:solidFill>
              <a:srgbClr val="FF0000"/>
            </a:solidFill>
            <a:miter lim="800000"/>
            <a:headEnd/>
            <a:tailEnd/>
          </a:ln>
        </p:spPr>
        <p:txBody>
          <a:bodyPr wrap="none">
            <a:spAutoFit/>
          </a:bodyPr>
          <a:lstStyle/>
          <a:p>
            <a:pPr algn="ctr"/>
            <a:r>
              <a:rPr lang="en-US" altLang="zh-CN" sz="2400" b="1">
                <a:solidFill>
                  <a:schemeClr val="bg2"/>
                </a:solidFill>
                <a:latin typeface="Courier New" pitchFamily="49" charset="0"/>
              </a:rPr>
              <a:t>||</a:t>
            </a:r>
          </a:p>
        </p:txBody>
      </p:sp>
      <p:sp>
        <p:nvSpPr>
          <p:cNvPr id="30" name="Text Box 25"/>
          <p:cNvSpPr txBox="1">
            <a:spLocks noChangeArrowheads="1"/>
          </p:cNvSpPr>
          <p:nvPr/>
        </p:nvSpPr>
        <p:spPr bwMode="auto">
          <a:xfrm>
            <a:off x="7512050" y="2362200"/>
            <a:ext cx="368300" cy="461963"/>
          </a:xfrm>
          <a:prstGeom prst="rect">
            <a:avLst/>
          </a:prstGeom>
          <a:solidFill>
            <a:srgbClr val="FFFF99"/>
          </a:solidFill>
          <a:ln w="28575">
            <a:solidFill>
              <a:srgbClr val="FF0000"/>
            </a:solidFill>
            <a:miter lim="800000"/>
            <a:headEnd/>
            <a:tailEnd/>
          </a:ln>
        </p:spPr>
        <p:txBody>
          <a:bodyPr wrap="none">
            <a:spAutoFit/>
          </a:bodyPr>
          <a:lstStyle/>
          <a:p>
            <a:pPr algn="ctr"/>
            <a:r>
              <a:rPr lang="en-US" altLang="zh-CN" sz="2400" b="1">
                <a:solidFill>
                  <a:schemeClr val="bg2"/>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par>
                                <p:cTn id="9" presetID="10" presetClass="entr" presetSubtype="0" repeatCount="20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par>
                                <p:cTn id="12" presetID="17" presetClass="entr" presetSubtype="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ppt_h/2"/>
                                          </p:val>
                                        </p:tav>
                                        <p:tav tm="100000">
                                          <p:val>
                                            <p:strVal val="#ppt_y"/>
                                          </p:val>
                                        </p:tav>
                                      </p:tavLst>
                                    </p:anim>
                                    <p:anim calcmode="lin" valueType="num">
                                      <p:cBhvr>
                                        <p:cTn id="16" dur="1000" fill="hold"/>
                                        <p:tgtEl>
                                          <p:spTgt spid="11"/>
                                        </p:tgtEl>
                                        <p:attrNameLst>
                                          <p:attrName>ppt_w</p:attrName>
                                        </p:attrNameLst>
                                      </p:cBhvr>
                                      <p:tavLst>
                                        <p:tav tm="0">
                                          <p:val>
                                            <p:strVal val="#ppt_w"/>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childTnLst>
                                </p:cTn>
                              </p:par>
                              <p:par>
                                <p:cTn id="18" presetID="17" presetClass="entr" presetSubtype="1"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ppt_h/2"/>
                                          </p:val>
                                        </p:tav>
                                        <p:tav tm="100000">
                                          <p:val>
                                            <p:strVal val="#ppt_y"/>
                                          </p:val>
                                        </p:tav>
                                      </p:tavLst>
                                    </p:anim>
                                    <p:anim calcmode="lin" valueType="num">
                                      <p:cBhvr>
                                        <p:cTn id="22" dur="1000" fill="hold"/>
                                        <p:tgtEl>
                                          <p:spTgt spid="26"/>
                                        </p:tgtEl>
                                        <p:attrNameLst>
                                          <p:attrName>ppt_w</p:attrName>
                                        </p:attrNameLst>
                                      </p:cBhvr>
                                      <p:tavLst>
                                        <p:tav tm="0">
                                          <p:val>
                                            <p:strVal val="#ppt_w"/>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strVal val="#ppt_h"/>
                                          </p:val>
                                        </p:tav>
                                        <p:tav tm="100000">
                                          <p:val>
                                            <p:strVal val="#ppt_h"/>
                                          </p:val>
                                        </p:tav>
                                      </p:tavLst>
                                    </p:anim>
                                  </p:childTnLst>
                                </p:cTn>
                              </p:par>
                              <p:par>
                                <p:cTn id="30" presetID="10" presetClass="entr" presetSubtype="0" repeatCount="200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childTnLst>
                                </p:cTn>
                              </p:par>
                              <p:par>
                                <p:cTn id="33" presetID="17"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ppt_h/2"/>
                                          </p:val>
                                        </p:tav>
                                        <p:tav tm="100000">
                                          <p:val>
                                            <p:strVal val="#ppt_y"/>
                                          </p:val>
                                        </p:tav>
                                      </p:tavLst>
                                    </p:anim>
                                    <p:anim calcmode="lin" valueType="num">
                                      <p:cBhvr>
                                        <p:cTn id="37" dur="1000" fill="hold"/>
                                        <p:tgtEl>
                                          <p:spTgt spid="10"/>
                                        </p:tgtEl>
                                        <p:attrNameLst>
                                          <p:attrName>ppt_w</p:attrName>
                                        </p:attrNameLst>
                                      </p:cBhvr>
                                      <p:tavLst>
                                        <p:tav tm="0">
                                          <p:val>
                                            <p:strVal val="#ppt_w"/>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childTnLst>
                                </p:cTn>
                              </p:par>
                              <p:par>
                                <p:cTn id="39" presetID="17" presetClass="entr" presetSubtype="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1000" fill="hold"/>
                                        <p:tgtEl>
                                          <p:spTgt spid="27"/>
                                        </p:tgtEl>
                                        <p:attrNameLst>
                                          <p:attrName>ppt_x</p:attrName>
                                        </p:attrNameLst>
                                      </p:cBhvr>
                                      <p:tavLst>
                                        <p:tav tm="0">
                                          <p:val>
                                            <p:strVal val="#ppt_x"/>
                                          </p:val>
                                        </p:tav>
                                        <p:tav tm="100000">
                                          <p:val>
                                            <p:strVal val="#ppt_x"/>
                                          </p:val>
                                        </p:tav>
                                      </p:tavLst>
                                    </p:anim>
                                    <p:anim calcmode="lin" valueType="num">
                                      <p:cBhvr>
                                        <p:cTn id="42" dur="1000" fill="hold"/>
                                        <p:tgtEl>
                                          <p:spTgt spid="27"/>
                                        </p:tgtEl>
                                        <p:attrNameLst>
                                          <p:attrName>ppt_y</p:attrName>
                                        </p:attrNameLst>
                                      </p:cBhvr>
                                      <p:tavLst>
                                        <p:tav tm="0">
                                          <p:val>
                                            <p:strVal val="#ppt_y-#ppt_h/2"/>
                                          </p:val>
                                        </p:tav>
                                        <p:tav tm="100000">
                                          <p:val>
                                            <p:strVal val="#ppt_y"/>
                                          </p:val>
                                        </p:tav>
                                      </p:tavLst>
                                    </p:anim>
                                    <p:anim calcmode="lin" valueType="num">
                                      <p:cBhvr>
                                        <p:cTn id="43" dur="1000" fill="hold"/>
                                        <p:tgtEl>
                                          <p:spTgt spid="27"/>
                                        </p:tgtEl>
                                        <p:attrNameLst>
                                          <p:attrName>ppt_w</p:attrName>
                                        </p:attrNameLst>
                                      </p:cBhvr>
                                      <p:tavLst>
                                        <p:tav tm="0">
                                          <p:val>
                                            <p:strVal val="#ppt_w"/>
                                          </p:val>
                                        </p:tav>
                                        <p:tav tm="100000">
                                          <p:val>
                                            <p:strVal val="#ppt_w"/>
                                          </p:val>
                                        </p:tav>
                                      </p:tavLst>
                                    </p:anim>
                                    <p:anim calcmode="lin" valueType="num">
                                      <p:cBhvr>
                                        <p:cTn id="44" dur="10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strVal val="#ppt_h"/>
                                          </p:val>
                                        </p:tav>
                                        <p:tav tm="100000">
                                          <p:val>
                                            <p:strVal val="#ppt_h"/>
                                          </p:val>
                                        </p:tav>
                                      </p:tavLst>
                                    </p:anim>
                                  </p:childTnLst>
                                </p:cTn>
                              </p:par>
                              <p:par>
                                <p:cTn id="51" presetID="10" presetClass="entr" presetSubtype="0" repeatCount="2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childTnLst>
                                </p:cTn>
                              </p:par>
                              <p:par>
                                <p:cTn id="54" presetID="17" presetClass="entr" presetSubtype="1"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ppt_h/2"/>
                                          </p:val>
                                        </p:tav>
                                        <p:tav tm="100000">
                                          <p:val>
                                            <p:strVal val="#ppt_y"/>
                                          </p:val>
                                        </p:tav>
                                      </p:tavLst>
                                    </p:anim>
                                    <p:anim calcmode="lin" valueType="num">
                                      <p:cBhvr>
                                        <p:cTn id="58" dur="1000" fill="hold"/>
                                        <p:tgtEl>
                                          <p:spTgt spid="9"/>
                                        </p:tgtEl>
                                        <p:attrNameLst>
                                          <p:attrName>ppt_w</p:attrName>
                                        </p:attrNameLst>
                                      </p:cBhvr>
                                      <p:tavLst>
                                        <p:tav tm="0">
                                          <p:val>
                                            <p:strVal val="#ppt_w"/>
                                          </p:val>
                                        </p:tav>
                                        <p:tav tm="100000">
                                          <p:val>
                                            <p:strVal val="#ppt_w"/>
                                          </p:val>
                                        </p:tav>
                                      </p:tavLst>
                                    </p:anim>
                                    <p:anim calcmode="lin" valueType="num">
                                      <p:cBhvr>
                                        <p:cTn id="59" dur="1000" fill="hold"/>
                                        <p:tgtEl>
                                          <p:spTgt spid="9"/>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ppt_x</p:attrName>
                                        </p:attrNameLst>
                                      </p:cBhvr>
                                      <p:tavLst>
                                        <p:tav tm="0">
                                          <p:val>
                                            <p:strVal val="#ppt_x"/>
                                          </p:val>
                                        </p:tav>
                                        <p:tav tm="100000">
                                          <p:val>
                                            <p:strVal val="#ppt_x"/>
                                          </p:val>
                                        </p:tav>
                                      </p:tavLst>
                                    </p:anim>
                                    <p:anim calcmode="lin" valueType="num">
                                      <p:cBhvr>
                                        <p:cTn id="63" dur="1000" fill="hold"/>
                                        <p:tgtEl>
                                          <p:spTgt spid="28"/>
                                        </p:tgtEl>
                                        <p:attrNameLst>
                                          <p:attrName>ppt_y</p:attrName>
                                        </p:attrNameLst>
                                      </p:cBhvr>
                                      <p:tavLst>
                                        <p:tav tm="0">
                                          <p:val>
                                            <p:strVal val="#ppt_y-#ppt_h/2"/>
                                          </p:val>
                                        </p:tav>
                                        <p:tav tm="100000">
                                          <p:val>
                                            <p:strVal val="#ppt_y"/>
                                          </p:val>
                                        </p:tav>
                                      </p:tavLst>
                                    </p:anim>
                                    <p:anim calcmode="lin" valueType="num">
                                      <p:cBhvr>
                                        <p:cTn id="64" dur="1000" fill="hold"/>
                                        <p:tgtEl>
                                          <p:spTgt spid="28"/>
                                        </p:tgtEl>
                                        <p:attrNameLst>
                                          <p:attrName>ppt_w</p:attrName>
                                        </p:attrNameLst>
                                      </p:cBhvr>
                                      <p:tavLst>
                                        <p:tav tm="0">
                                          <p:val>
                                            <p:strVal val="#ppt_w"/>
                                          </p:val>
                                        </p:tav>
                                        <p:tav tm="100000">
                                          <p:val>
                                            <p:strVal val="#ppt_w"/>
                                          </p:val>
                                        </p:tav>
                                      </p:tavLst>
                                    </p:anim>
                                    <p:anim calcmode="lin" valueType="num">
                                      <p:cBhvr>
                                        <p:cTn id="65" dur="1000" fill="hold"/>
                                        <p:tgtEl>
                                          <p:spTgt spid="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9" grpId="0" animBg="1"/>
      <p:bldP spid="10" grpId="0" animBg="1"/>
      <p:bldP spid="11" grpId="0" animBg="1"/>
      <p:bldP spid="16" grpId="0" animBg="1"/>
      <p:bldP spid="26" grpId="0" animBg="1"/>
      <p:bldP spid="27" grpId="0" animBg="1"/>
      <p:bldP spid="28" grpId="0" animBg="1"/>
      <p:bldP spid="29" grpId="0" animBg="1"/>
      <p:bldP spid="3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3.4.21</a:t>
            </a:r>
            <a:r>
              <a:rPr lang="zh-CN" altLang="en-US" dirty="0" smtClean="0">
                <a:ea typeface="宋体" pitchFamily="2" charset="-122"/>
              </a:rPr>
              <a:t>逻辑真值表</a:t>
            </a:r>
            <a:endParaRPr lang="en-US" altLang="zh-CN" dirty="0">
              <a:ea typeface="宋体" pitchFamily="2" charset="-122"/>
            </a:endParaRPr>
          </a:p>
        </p:txBody>
      </p:sp>
      <p:sp>
        <p:nvSpPr>
          <p:cNvPr id="10" name="AutoShape 16"/>
          <p:cNvSpPr>
            <a:spLocks noChangeArrowheads="1"/>
          </p:cNvSpPr>
          <p:nvPr/>
        </p:nvSpPr>
        <p:spPr bwMode="gray">
          <a:xfrm>
            <a:off x="2209800" y="1981200"/>
            <a:ext cx="50292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zh-CN" altLang="en-US" sz="2800" dirty="0"/>
              <a:t>表达式 逻辑运算符 表达式</a:t>
            </a:r>
          </a:p>
        </p:txBody>
      </p:sp>
      <p:sp>
        <p:nvSpPr>
          <p:cNvPr id="1031" name="灯片编号占位符 6"/>
          <p:cNvSpPr>
            <a:spLocks noGrp="1"/>
          </p:cNvSpPr>
          <p:nvPr>
            <p:ph type="sldNum" sz="quarter" idx="11"/>
          </p:nvPr>
        </p:nvSpPr>
        <p:spPr bwMode="gray">
          <a:xfrm>
            <a:off x="3276600" y="6480175"/>
            <a:ext cx="2133600" cy="292100"/>
          </a:xfrm>
          <a:noFill/>
        </p:spPr>
        <p:txBody>
          <a:bodyPr/>
          <a:lstStyle/>
          <a:p>
            <a:pPr algn="r"/>
            <a:fld id="{BF921F88-9542-45EB-B4E8-0C107BF8D45D}" type="slidenum">
              <a:rPr lang="zh-CN" altLang="en-US" smtClean="0">
                <a:solidFill>
                  <a:schemeClr val="tx1"/>
                </a:solidFill>
                <a:latin typeface="Arial" charset="0"/>
              </a:rPr>
              <a:pPr algn="r"/>
              <a:t>81</a:t>
            </a:fld>
            <a:endParaRPr lang="en-US" altLang="zh-CN" smtClean="0">
              <a:solidFill>
                <a:schemeClr val="tx1"/>
              </a:solidFill>
              <a:latin typeface="Arial" charset="0"/>
            </a:endParaRPr>
          </a:p>
        </p:txBody>
      </p:sp>
      <p:graphicFrame>
        <p:nvGraphicFramePr>
          <p:cNvPr id="12" name="表格 11"/>
          <p:cNvGraphicFramePr>
            <a:graphicFrameLocks noGrp="1"/>
          </p:cNvGraphicFramePr>
          <p:nvPr/>
        </p:nvGraphicFramePr>
        <p:xfrm>
          <a:off x="533400" y="2819400"/>
          <a:ext cx="8001002" cy="1143000"/>
        </p:xfrm>
        <a:graphic>
          <a:graphicData uri="http://schemas.openxmlformats.org/drawingml/2006/table">
            <a:tbl>
              <a:tblPr/>
              <a:tblGrid>
                <a:gridCol w="1367161"/>
                <a:gridCol w="1957526"/>
                <a:gridCol w="2718787"/>
                <a:gridCol w="978764"/>
                <a:gridCol w="978764"/>
              </a:tblGrid>
              <a:tr h="285750">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逻辑运算符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名</a:t>
                      </a:r>
                      <a:r>
                        <a:rPr lang="en-US" sz="1800" b="1" kern="100" dirty="0">
                          <a:effectLst>
                            <a:outerShdw blurRad="38100" dist="38100" dir="2700000" algn="tl">
                              <a:srgbClr val="000000">
                                <a:alpha val="43137"/>
                              </a:srgbClr>
                            </a:outerShdw>
                          </a:effectLst>
                          <a:latin typeface="Times New Roman"/>
                          <a:ea typeface="宋体"/>
                        </a:rPr>
                        <a:t>  </a:t>
                      </a:r>
                      <a:r>
                        <a:rPr lang="zh-CN" sz="1800" b="1" kern="100" dirty="0">
                          <a:effectLst>
                            <a:outerShdw blurRad="38100" dist="38100" dir="2700000" algn="tl">
                              <a:srgbClr val="000000">
                                <a:alpha val="43137"/>
                              </a:srgbClr>
                            </a:outerShdw>
                          </a:effectLst>
                          <a:latin typeface="Times New Roman"/>
                          <a:ea typeface="宋体"/>
                        </a:rPr>
                        <a:t>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其他语言中对应的运算符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举</a:t>
                      </a:r>
                      <a:r>
                        <a:rPr lang="en-US" sz="1800" b="1" kern="100" dirty="0">
                          <a:effectLst>
                            <a:outerShdw blurRad="38100" dist="38100" dir="2700000" algn="tl">
                              <a:srgbClr val="000000">
                                <a:alpha val="43137"/>
                              </a:srgbClr>
                            </a:outerShdw>
                          </a:effectLst>
                          <a:latin typeface="Times New Roman"/>
                          <a:ea typeface="宋体"/>
                        </a:rPr>
                        <a:t>  </a:t>
                      </a:r>
                      <a:r>
                        <a:rPr lang="zh-CN" sz="1800" b="1" kern="100" dirty="0">
                          <a:effectLst>
                            <a:outerShdw blurRad="38100" dist="38100" dir="2700000" algn="tl">
                              <a:srgbClr val="000000">
                                <a:alpha val="43137"/>
                              </a:srgbClr>
                            </a:outerShdw>
                          </a:effectLst>
                          <a:latin typeface="Times New Roman"/>
                          <a:ea typeface="宋体"/>
                        </a:rPr>
                        <a:t>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outerShdw blurRad="38100" dist="38100" dir="2700000" algn="tl">
                              <a:srgbClr val="000000">
                                <a:alpha val="43137"/>
                              </a:srgbClr>
                            </a:outerShdw>
                          </a:effectLst>
                          <a:latin typeface="Times New Roman"/>
                          <a:ea typeface="宋体"/>
                        </a:rPr>
                        <a:t>运</a:t>
                      </a:r>
                      <a:r>
                        <a:rPr lang="en-US" sz="1800" b="1" kern="100" dirty="0">
                          <a:effectLst>
                            <a:outerShdw blurRad="38100" dist="38100" dir="2700000" algn="tl">
                              <a:srgbClr val="000000">
                                <a:alpha val="43137"/>
                              </a:srgbClr>
                            </a:outerShdw>
                          </a:effectLst>
                          <a:latin typeface="Times New Roman"/>
                          <a:ea typeface="宋体"/>
                        </a:rPr>
                        <a:t>  </a:t>
                      </a:r>
                      <a:r>
                        <a:rPr lang="zh-CN" sz="1800" b="1" kern="100" dirty="0">
                          <a:effectLst>
                            <a:outerShdw blurRad="38100" dist="38100" dir="2700000" algn="tl">
                              <a:srgbClr val="000000">
                                <a:alpha val="43137"/>
                              </a:srgbClr>
                            </a:outerShdw>
                          </a:effectLst>
                          <a:latin typeface="Times New Roman"/>
                          <a:ea typeface="宋体"/>
                        </a:rPr>
                        <a:t>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algn="ctr">
                        <a:spcAft>
                          <a:spcPts val="0"/>
                        </a:spcAft>
                      </a:pPr>
                      <a:r>
                        <a:rPr lang="en-US" sz="1800" b="1" kern="100" dirty="0">
                          <a:latin typeface="Times New Roman"/>
                          <a:ea typeface="宋体"/>
                        </a:rPr>
                        <a:t>&amp;&amp;</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逻辑与（逻辑乘）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AND</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x&amp;&amp;y</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x</a:t>
                      </a:r>
                      <a:r>
                        <a:rPr lang="zh-CN" sz="1800" b="1" kern="100">
                          <a:latin typeface="Times New Roman"/>
                          <a:ea typeface="宋体"/>
                        </a:rPr>
                        <a:t>与</a:t>
                      </a:r>
                      <a:r>
                        <a:rPr lang="en-US" sz="1800" b="1" kern="100">
                          <a:latin typeface="Times New Roman"/>
                          <a:ea typeface="宋体"/>
                        </a:rPr>
                        <a:t>y</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algn="ctr">
                        <a:spcAft>
                          <a:spcPts val="0"/>
                        </a:spcAft>
                      </a:pPr>
                      <a:r>
                        <a:rPr lang="en-US" sz="1800" b="1" kern="100" dirty="0">
                          <a:latin typeface="Times New Roman"/>
                          <a:ea typeface="宋体"/>
                        </a:rPr>
                        <a:t>||</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逻辑或（逻辑加）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rPr>
                        <a:t>OR</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x||y</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宋体"/>
                        </a:rPr>
                        <a:t>x</a:t>
                      </a:r>
                      <a:r>
                        <a:rPr lang="zh-CN" sz="1800" b="1" kern="100">
                          <a:latin typeface="Times New Roman"/>
                          <a:ea typeface="宋体"/>
                        </a:rPr>
                        <a:t>或</a:t>
                      </a:r>
                      <a:r>
                        <a:rPr lang="en-US" sz="1800" b="1" kern="100">
                          <a:latin typeface="Times New Roman"/>
                          <a:ea typeface="宋体"/>
                        </a:rPr>
                        <a:t>y</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algn="ctr">
                        <a:spcAft>
                          <a:spcPts val="0"/>
                        </a:spcAft>
                      </a:pPr>
                      <a:r>
                        <a:rPr lang="en-US" sz="1800" b="1" kern="100">
                          <a:latin typeface="Times New Roman"/>
                          <a:ea typeface="宋体"/>
                        </a:rPr>
                        <a:t>!</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逻辑非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rPr>
                        <a:t>NOT</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宋体"/>
                        </a:rPr>
                        <a:t>!x</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非</a:t>
                      </a:r>
                      <a:r>
                        <a:rPr lang="en-US" sz="1800" b="1" kern="100" dirty="0">
                          <a:latin typeface="Times New Roman"/>
                          <a:ea typeface="宋体"/>
                        </a:rPr>
                        <a:t>x</a:t>
                      </a:r>
                      <a:endParaRPr lang="zh-CN"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Object 4"/>
          <p:cNvGraphicFramePr>
            <a:graphicFrameLocks noGrp="1" noChangeAspect="1"/>
          </p:cNvGraphicFramePr>
          <p:nvPr>
            <p:ph idx="1"/>
          </p:nvPr>
        </p:nvGraphicFramePr>
        <p:xfrm>
          <a:off x="1066800" y="4572000"/>
          <a:ext cx="4257675" cy="1981200"/>
        </p:xfrm>
        <a:graphic>
          <a:graphicData uri="http://schemas.openxmlformats.org/presentationml/2006/ole">
            <mc:AlternateContent xmlns:mc="http://schemas.openxmlformats.org/markup-compatibility/2006">
              <mc:Choice xmlns:v="urn:schemas-microsoft-com:vml" Requires="v">
                <p:oleObj spid="_x0000_s91158" name="文档" r:id="rId3" imgW="9240160" imgH="4300236" progId="Word.Document.8">
                  <p:embed/>
                </p:oleObj>
              </mc:Choice>
              <mc:Fallback>
                <p:oleObj name="文档" r:id="rId3" imgW="9240160" imgH="430023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572000"/>
                        <a:ext cx="4257675" cy="19812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4" name="Object 5"/>
          <p:cNvGraphicFramePr>
            <a:graphicFrameLocks noChangeAspect="1"/>
          </p:cNvGraphicFramePr>
          <p:nvPr/>
        </p:nvGraphicFramePr>
        <p:xfrm>
          <a:off x="5105400" y="4992688"/>
          <a:ext cx="3124200" cy="3730625"/>
        </p:xfrm>
        <a:graphic>
          <a:graphicData uri="http://schemas.openxmlformats.org/presentationml/2006/ole">
            <mc:AlternateContent xmlns:mc="http://schemas.openxmlformats.org/markup-compatibility/2006">
              <mc:Choice xmlns:v="urn:schemas-microsoft-com:vml" Requires="v">
                <p:oleObj spid="_x0000_s91159" name="文档" r:id="rId5" imgW="8227735" imgH="8951886" progId="Word.Document.8">
                  <p:embed/>
                </p:oleObj>
              </mc:Choice>
              <mc:Fallback>
                <p:oleObj name="文档" r:id="rId5" imgW="8227735" imgH="8951886"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992688"/>
                        <a:ext cx="3124200" cy="373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 name="内容占位符 34"/>
          <p:cNvSpPr txBox="1">
            <a:spLocks/>
          </p:cNvSpPr>
          <p:nvPr/>
        </p:nvSpPr>
        <p:spPr bwMode="auto">
          <a:xfrm>
            <a:off x="990600" y="1524000"/>
            <a:ext cx="7543800" cy="4419600"/>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Char char="v"/>
              <a:defRPr/>
            </a:pPr>
            <a:r>
              <a:rPr lang="zh-CN" altLang="en-US" sz="2800" kern="0" dirty="0">
                <a:solidFill>
                  <a:schemeClr val="tx2"/>
                </a:solidFill>
                <a:latin typeface="华文隶书" pitchFamily="2" charset="-122"/>
                <a:ea typeface="华文隶书" pitchFamily="2" charset="-122"/>
              </a:rPr>
              <a:t>一般形式</a:t>
            </a:r>
            <a:r>
              <a:rPr lang="zh-CN" altLang="en-US" sz="2800" kern="0" dirty="0">
                <a:solidFill>
                  <a:schemeClr val="tx2"/>
                </a:solidFill>
                <a:latin typeface="+mn-lt"/>
              </a:rPr>
              <a:t>：</a:t>
            </a:r>
            <a:endParaRPr lang="en-US" altLang="zh-CN" sz="2800" kern="0" dirty="0">
              <a:solidFill>
                <a:schemeClr val="tx2"/>
              </a:solidFill>
              <a:latin typeface="+mn-lt"/>
            </a:endParaRP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mn-lt"/>
            </a:endParaRP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华文隶书" pitchFamily="2" charset="-122"/>
              <a:ea typeface="华文隶书" pitchFamily="2" charset="-122"/>
            </a:endParaRP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华文隶书" pitchFamily="2" charset="-122"/>
              <a:ea typeface="华文隶书" pitchFamily="2" charset="-122"/>
            </a:endParaRP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华文隶书" pitchFamily="2" charset="-122"/>
              <a:ea typeface="华文隶书" pitchFamily="2" charset="-122"/>
            </a:endParaRPr>
          </a:p>
          <a:p>
            <a:pPr>
              <a:buClr>
                <a:schemeClr val="tx1"/>
              </a:buClr>
              <a:buFont typeface="Wingdings" pitchFamily="2" charset="2"/>
              <a:buChar char="v"/>
              <a:defRPr/>
            </a:pPr>
            <a:r>
              <a:rPr lang="zh-CN" altLang="en-US" sz="2800" dirty="0">
                <a:latin typeface="华文隶书" pitchFamily="2" charset="-122"/>
                <a:ea typeface="华文隶书" pitchFamily="2" charset="-122"/>
              </a:rPr>
              <a:t>运算规则（</a:t>
            </a:r>
            <a:r>
              <a:rPr lang="zh-CN" altLang="en-US" sz="2800" dirty="0">
                <a:latin typeface="华文隶书" pitchFamily="2" charset="-122"/>
                <a:ea typeface="华文隶书" pitchFamily="2" charset="-122"/>
                <a:sym typeface="Wingdings" pitchFamily="2" charset="2"/>
              </a:rPr>
              <a:t>真值表）：</a:t>
            </a:r>
            <a:endParaRPr lang="zh-CN" altLang="en-US" sz="2800" dirty="0">
              <a:latin typeface="华文隶书" pitchFamily="2" charset="-122"/>
              <a:ea typeface="华文隶书"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Effect transition="in" filter="blinds(horizontal)">
                                      <p:cBhvr>
                                        <p:cTn id="7" dur="500"/>
                                        <p:tgtEl>
                                          <p:spTgt spid="15">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3.4.22</a:t>
            </a:r>
            <a:r>
              <a:rPr lang="zh-CN" altLang="en-US" dirty="0" smtClean="0">
                <a:ea typeface="宋体" pitchFamily="2" charset="-122"/>
              </a:rPr>
              <a:t>逻辑运算表达式示例</a:t>
            </a:r>
            <a:endParaRPr lang="en-US" altLang="zh-CN" dirty="0">
              <a:ea typeface="宋体" pitchFamily="2" charset="-122"/>
            </a:endParaRPr>
          </a:p>
        </p:txBody>
      </p:sp>
      <p:sp>
        <p:nvSpPr>
          <p:cNvPr id="8294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1" name="内容占位符 34"/>
          <p:cNvSpPr txBox="1">
            <a:spLocks/>
          </p:cNvSpPr>
          <p:nvPr/>
        </p:nvSpPr>
        <p:spPr bwMode="auto">
          <a:xfrm>
            <a:off x="957290" y="1600200"/>
            <a:ext cx="7543800" cy="4343400"/>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Char char="v"/>
              <a:defRPr/>
            </a:pPr>
            <a:r>
              <a:rPr lang="zh-CN" altLang="en-US" sz="2800" dirty="0">
                <a:latin typeface="华文隶书" pitchFamily="2" charset="-122"/>
                <a:ea typeface="华文隶书" pitchFamily="2" charset="-122"/>
              </a:rPr>
              <a:t>运算结果：</a:t>
            </a:r>
            <a:r>
              <a:rPr lang="en-US" altLang="zh-CN" sz="2800" dirty="0">
                <a:latin typeface="华文隶书" pitchFamily="2" charset="-122"/>
                <a:ea typeface="华文隶书" pitchFamily="2" charset="-122"/>
              </a:rPr>
              <a:t>1</a:t>
            </a:r>
            <a:r>
              <a:rPr lang="zh-CN" altLang="en-US" sz="2800" dirty="0">
                <a:latin typeface="华文隶书" pitchFamily="2" charset="-122"/>
                <a:ea typeface="华文隶书" pitchFamily="2" charset="-122"/>
              </a:rPr>
              <a:t>（非</a:t>
            </a:r>
            <a:r>
              <a:rPr lang="en-US" altLang="zh-CN" sz="2800" dirty="0">
                <a:latin typeface="华文隶书" pitchFamily="2" charset="-122"/>
                <a:ea typeface="华文隶书" pitchFamily="2" charset="-122"/>
              </a:rPr>
              <a:t>0</a:t>
            </a:r>
            <a:r>
              <a:rPr lang="zh-CN" altLang="en-US" sz="2800" dirty="0">
                <a:latin typeface="华文隶书" pitchFamily="2" charset="-122"/>
                <a:ea typeface="华文隶书" pitchFamily="2" charset="-122"/>
              </a:rPr>
              <a:t>，逻辑真）、</a:t>
            </a:r>
            <a:r>
              <a:rPr lang="en-US" altLang="zh-CN" sz="2800" dirty="0">
                <a:latin typeface="华文隶书" pitchFamily="2" charset="-122"/>
                <a:ea typeface="华文隶书" pitchFamily="2" charset="-122"/>
              </a:rPr>
              <a:t>0</a:t>
            </a:r>
            <a:r>
              <a:rPr lang="zh-CN" altLang="en-US" sz="2800" dirty="0">
                <a:latin typeface="华文隶书" pitchFamily="2" charset="-122"/>
                <a:ea typeface="华文隶书" pitchFamily="2" charset="-122"/>
              </a:rPr>
              <a:t>（逻辑假）</a:t>
            </a:r>
          </a:p>
          <a:p>
            <a:pPr marL="342900" indent="-342900">
              <a:spcBef>
                <a:spcPct val="20000"/>
              </a:spcBef>
              <a:buClr>
                <a:schemeClr val="hlink"/>
              </a:buClr>
              <a:buFont typeface="Wingdings" pitchFamily="2" charset="2"/>
              <a:buChar char="v"/>
              <a:defRPr/>
            </a:pPr>
            <a:r>
              <a:rPr lang="zh-CN" altLang="en-US" sz="2800" dirty="0">
                <a:latin typeface="华文隶书" pitchFamily="2" charset="-122"/>
                <a:ea typeface="华文隶书" pitchFamily="2" charset="-122"/>
              </a:rPr>
              <a:t>运算的优先级（从高到低）：</a:t>
            </a:r>
            <a:r>
              <a:rPr lang="zh-CN" altLang="en-US" sz="2800" dirty="0">
                <a:latin typeface="楷体_GB2312" pitchFamily="49" charset="-122"/>
                <a:ea typeface="楷体_GB2312" pitchFamily="49" charset="-122"/>
              </a:rPr>
              <a:t/>
            </a:r>
            <a:br>
              <a:rPr lang="zh-CN" altLang="en-US" sz="2800" dirty="0">
                <a:latin typeface="楷体_GB2312" pitchFamily="49" charset="-122"/>
                <a:ea typeface="楷体_GB2312" pitchFamily="49" charset="-122"/>
              </a:rPr>
            </a:br>
            <a:r>
              <a:rPr lang="zh-CN" altLang="en-US" sz="2800" dirty="0">
                <a:latin typeface="楷体_GB2312" pitchFamily="49" charset="-122"/>
                <a:ea typeface="楷体_GB2312" pitchFamily="49" charset="-122"/>
              </a:rPr>
              <a:t> 	</a:t>
            </a:r>
            <a:r>
              <a:rPr lang="zh-CN" altLang="en-US" sz="2800" dirty="0">
                <a:latin typeface="方正舒体" pitchFamily="2" charset="-122"/>
                <a:ea typeface="方正舒体" pitchFamily="2" charset="-122"/>
              </a:rPr>
              <a:t>！</a:t>
            </a:r>
            <a:r>
              <a:rPr lang="en-US" altLang="zh-CN" sz="2800" dirty="0">
                <a:latin typeface="方正舒体" pitchFamily="2" charset="-122"/>
                <a:ea typeface="方正舒体" pitchFamily="2" charset="-122"/>
                <a:sym typeface="Wingdings"/>
              </a:rPr>
              <a:t>→</a:t>
            </a:r>
            <a:r>
              <a:rPr lang="zh-CN" altLang="en-US" sz="2800" dirty="0">
                <a:latin typeface="方正舒体" pitchFamily="2" charset="-122"/>
                <a:ea typeface="方正舒体" pitchFamily="2" charset="-122"/>
                <a:sym typeface="Wingdings" pitchFamily="2" charset="2"/>
              </a:rPr>
              <a:t> </a:t>
            </a:r>
            <a:r>
              <a:rPr lang="zh-CN" altLang="en-US" sz="2800" dirty="0">
                <a:latin typeface="方正舒体" pitchFamily="2" charset="-122"/>
                <a:ea typeface="方正舒体" pitchFamily="2" charset="-122"/>
              </a:rPr>
              <a:t>算术运算符 </a:t>
            </a:r>
            <a:r>
              <a:rPr lang="en-US" altLang="zh-CN" sz="2800" dirty="0">
                <a:latin typeface="方正舒体" pitchFamily="2" charset="-122"/>
                <a:ea typeface="方正舒体" pitchFamily="2" charset="-122"/>
                <a:sym typeface="Wingdings"/>
              </a:rPr>
              <a:t>→</a:t>
            </a:r>
            <a:r>
              <a:rPr lang="zh-CN" altLang="en-US" sz="2800" dirty="0">
                <a:latin typeface="方正舒体" pitchFamily="2" charset="-122"/>
                <a:ea typeface="方正舒体" pitchFamily="2" charset="-122"/>
              </a:rPr>
              <a:t> 关系运算符 </a:t>
            </a:r>
            <a:r>
              <a:rPr lang="en-US" altLang="zh-CN" sz="2800" dirty="0">
                <a:latin typeface="方正舒体" pitchFamily="2" charset="-122"/>
                <a:ea typeface="方正舒体" pitchFamily="2" charset="-122"/>
                <a:sym typeface="Wingdings"/>
              </a:rPr>
              <a:t>→</a:t>
            </a:r>
            <a:r>
              <a:rPr lang="zh-CN" altLang="en-US" sz="2800" dirty="0">
                <a:latin typeface="方正舒体" pitchFamily="2" charset="-122"/>
                <a:ea typeface="方正舒体" pitchFamily="2" charset="-122"/>
              </a:rPr>
              <a:t> </a:t>
            </a:r>
            <a:r>
              <a:rPr lang="en-US" altLang="zh-CN" sz="2800" dirty="0">
                <a:latin typeface="方正舒体" pitchFamily="2" charset="-122"/>
                <a:ea typeface="方正舒体" pitchFamily="2" charset="-122"/>
              </a:rPr>
              <a:t>&amp;&amp;	         		</a:t>
            </a:r>
            <a:r>
              <a:rPr lang="en-US" altLang="zh-CN" sz="2800" dirty="0">
                <a:latin typeface="方正舒体" pitchFamily="2" charset="-122"/>
                <a:ea typeface="方正舒体" pitchFamily="2" charset="-122"/>
                <a:sym typeface="Wingdings"/>
              </a:rPr>
              <a:t>→</a:t>
            </a:r>
            <a:r>
              <a:rPr lang="en-US" altLang="zh-CN" sz="2800" dirty="0">
                <a:latin typeface="方正舒体" pitchFamily="2" charset="-122"/>
                <a:ea typeface="方正舒体" pitchFamily="2" charset="-122"/>
              </a:rPr>
              <a:t> || </a:t>
            </a:r>
            <a:r>
              <a:rPr lang="en-US" altLang="zh-CN" sz="2800" dirty="0">
                <a:latin typeface="方正舒体" pitchFamily="2" charset="-122"/>
                <a:ea typeface="方正舒体" pitchFamily="2" charset="-122"/>
                <a:sym typeface="Wingdings"/>
              </a:rPr>
              <a:t>→</a:t>
            </a:r>
            <a:r>
              <a:rPr lang="en-US" altLang="zh-CN" sz="2800" dirty="0">
                <a:latin typeface="方正舒体" pitchFamily="2" charset="-122"/>
                <a:ea typeface="方正舒体" pitchFamily="2" charset="-122"/>
                <a:sym typeface="Wingdings" pitchFamily="2" charset="2"/>
              </a:rPr>
              <a:t> </a:t>
            </a:r>
            <a:r>
              <a:rPr lang="zh-CN" altLang="en-US" sz="2800" dirty="0">
                <a:latin typeface="方正舒体" pitchFamily="2" charset="-122"/>
                <a:ea typeface="方正舒体" pitchFamily="2" charset="-122"/>
              </a:rPr>
              <a:t>赋值运算符</a:t>
            </a:r>
          </a:p>
          <a:p>
            <a:pPr marL="342900" indent="-342900">
              <a:spcBef>
                <a:spcPct val="20000"/>
              </a:spcBef>
              <a:buClr>
                <a:schemeClr val="hlink"/>
              </a:buClr>
              <a:buFont typeface="Wingdings" pitchFamily="2" charset="2"/>
              <a:buChar char="v"/>
              <a:defRPr/>
            </a:pPr>
            <a:endParaRPr lang="en-US" altLang="zh-CN" sz="2800" kern="0" dirty="0">
              <a:latin typeface="+mn-lt"/>
            </a:endParaRPr>
          </a:p>
        </p:txBody>
      </p:sp>
      <p:sp>
        <p:nvSpPr>
          <p:cNvPr id="12" name="Rectangle 3"/>
          <p:cNvSpPr txBox="1">
            <a:spLocks noChangeArrowheads="1"/>
          </p:cNvSpPr>
          <p:nvPr/>
        </p:nvSpPr>
        <p:spPr bwMode="auto">
          <a:xfrm>
            <a:off x="1371600" y="3581400"/>
            <a:ext cx="7010400" cy="533400"/>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None/>
              <a:defRPr/>
            </a:pPr>
            <a:r>
              <a:rPr lang="zh-CN" altLang="en-US" sz="2800" kern="0" dirty="0">
                <a:latin typeface="仿宋_GB2312" pitchFamily="49" charset="-122"/>
                <a:ea typeface="仿宋_GB2312" pitchFamily="49" charset="-122"/>
              </a:rPr>
              <a:t>例如：</a:t>
            </a:r>
            <a:r>
              <a:rPr lang="en-US" altLang="zh-CN" sz="3200" kern="0" dirty="0">
                <a:latin typeface="仿宋_GB2312" pitchFamily="49" charset="-122"/>
                <a:ea typeface="仿宋_GB2312" pitchFamily="49" charset="-122"/>
              </a:rPr>
              <a:t>6 &lt; 5</a:t>
            </a:r>
            <a:r>
              <a:rPr lang="zh-CN" altLang="en-US" sz="3200" kern="0" dirty="0">
                <a:latin typeface="仿宋_GB2312" pitchFamily="49" charset="-122"/>
                <a:ea typeface="仿宋_GB2312" pitchFamily="49" charset="-122"/>
              </a:rPr>
              <a:t>＋</a:t>
            </a:r>
            <a:r>
              <a:rPr lang="en-US" altLang="zh-CN" sz="3200" kern="0" dirty="0">
                <a:latin typeface="仿宋_GB2312" pitchFamily="49" charset="-122"/>
                <a:ea typeface="仿宋_GB2312" pitchFamily="49" charset="-122"/>
              </a:rPr>
              <a:t>3 &amp;&amp; 4 || 2 &gt;= ! 0</a:t>
            </a:r>
          </a:p>
          <a:p>
            <a:pPr marL="342900" indent="-342900">
              <a:spcBef>
                <a:spcPct val="20000"/>
              </a:spcBef>
              <a:buClr>
                <a:schemeClr val="hlink"/>
              </a:buClr>
              <a:buFont typeface="Wingdings" pitchFamily="2" charset="2"/>
              <a:buNone/>
              <a:defRPr/>
            </a:pPr>
            <a:endParaRPr lang="en-US" altLang="zh-CN" sz="3200" kern="0" dirty="0">
              <a:latin typeface="仿宋_GB2312" pitchFamily="49" charset="-122"/>
              <a:ea typeface="仿宋_GB2312" pitchFamily="49" charset="-122"/>
            </a:endParaRPr>
          </a:p>
        </p:txBody>
      </p:sp>
      <p:sp>
        <p:nvSpPr>
          <p:cNvPr id="13" name="AutoShape 4"/>
          <p:cNvSpPr>
            <a:spLocks/>
          </p:cNvSpPr>
          <p:nvPr/>
        </p:nvSpPr>
        <p:spPr bwMode="auto">
          <a:xfrm rot="5400000">
            <a:off x="3619500" y="3848100"/>
            <a:ext cx="228600" cy="762000"/>
          </a:xfrm>
          <a:prstGeom prst="rightBrace">
            <a:avLst>
              <a:gd name="adj1" fmla="val 27778"/>
              <a:gd name="adj2" fmla="val 50000"/>
            </a:avLst>
          </a:prstGeom>
          <a:noFill/>
          <a:ln w="9525">
            <a:solidFill>
              <a:schemeClr val="tx1"/>
            </a:solidFill>
            <a:round/>
            <a:headEnd/>
            <a:tailEnd/>
          </a:ln>
        </p:spPr>
        <p:txBody>
          <a:bodyPr wrap="none" anchor="ctr"/>
          <a:lstStyle/>
          <a:p>
            <a:endParaRPr lang="zh-CN" altLang="en-US"/>
          </a:p>
        </p:txBody>
      </p:sp>
      <p:sp>
        <p:nvSpPr>
          <p:cNvPr id="14" name="Text Box 5"/>
          <p:cNvSpPr txBox="1">
            <a:spLocks noChangeArrowheads="1"/>
          </p:cNvSpPr>
          <p:nvPr/>
        </p:nvSpPr>
        <p:spPr bwMode="auto">
          <a:xfrm>
            <a:off x="3505200" y="4267200"/>
            <a:ext cx="4572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8</a:t>
            </a:r>
          </a:p>
        </p:txBody>
      </p:sp>
      <p:sp>
        <p:nvSpPr>
          <p:cNvPr id="15" name="AutoShape 6"/>
          <p:cNvSpPr>
            <a:spLocks/>
          </p:cNvSpPr>
          <p:nvPr/>
        </p:nvSpPr>
        <p:spPr bwMode="auto">
          <a:xfrm rot="5400000">
            <a:off x="3048000" y="4191000"/>
            <a:ext cx="228600" cy="1143000"/>
          </a:xfrm>
          <a:prstGeom prst="rightBrace">
            <a:avLst>
              <a:gd name="adj1" fmla="val 41667"/>
              <a:gd name="adj2" fmla="val 50000"/>
            </a:avLst>
          </a:prstGeom>
          <a:noFill/>
          <a:ln w="9525">
            <a:solidFill>
              <a:schemeClr val="tx1"/>
            </a:solidFill>
            <a:round/>
            <a:headEnd/>
            <a:tailEnd/>
          </a:ln>
        </p:spPr>
        <p:txBody>
          <a:bodyPr wrap="none" anchor="ctr"/>
          <a:lstStyle/>
          <a:p>
            <a:endParaRPr lang="zh-CN" altLang="en-US"/>
          </a:p>
        </p:txBody>
      </p:sp>
      <p:sp>
        <p:nvSpPr>
          <p:cNvPr id="16" name="Text Box 7"/>
          <p:cNvSpPr txBox="1">
            <a:spLocks noChangeArrowheads="1"/>
          </p:cNvSpPr>
          <p:nvPr/>
        </p:nvSpPr>
        <p:spPr bwMode="auto">
          <a:xfrm>
            <a:off x="2971800" y="4800600"/>
            <a:ext cx="4572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1</a:t>
            </a:r>
          </a:p>
        </p:txBody>
      </p:sp>
      <p:sp>
        <p:nvSpPr>
          <p:cNvPr id="17" name="AutoShape 8"/>
          <p:cNvSpPr>
            <a:spLocks/>
          </p:cNvSpPr>
          <p:nvPr/>
        </p:nvSpPr>
        <p:spPr bwMode="auto">
          <a:xfrm rot="5400000">
            <a:off x="7248525" y="3895725"/>
            <a:ext cx="228600" cy="666750"/>
          </a:xfrm>
          <a:prstGeom prst="rightBrace">
            <a:avLst>
              <a:gd name="adj1" fmla="val 27776"/>
              <a:gd name="adj2" fmla="val 50000"/>
            </a:avLst>
          </a:prstGeom>
          <a:noFill/>
          <a:ln w="9525">
            <a:solidFill>
              <a:schemeClr val="tx1"/>
            </a:solidFill>
            <a:round/>
            <a:headEnd/>
            <a:tailEnd/>
          </a:ln>
        </p:spPr>
        <p:txBody>
          <a:bodyPr wrap="none" anchor="ctr"/>
          <a:lstStyle/>
          <a:p>
            <a:endParaRPr lang="zh-CN" altLang="en-US"/>
          </a:p>
        </p:txBody>
      </p:sp>
      <p:sp>
        <p:nvSpPr>
          <p:cNvPr id="18" name="AutoShape 9"/>
          <p:cNvSpPr>
            <a:spLocks/>
          </p:cNvSpPr>
          <p:nvPr/>
        </p:nvSpPr>
        <p:spPr bwMode="auto">
          <a:xfrm rot="5400000">
            <a:off x="6591300" y="4076700"/>
            <a:ext cx="228600" cy="1371600"/>
          </a:xfrm>
          <a:prstGeom prst="rightBrace">
            <a:avLst>
              <a:gd name="adj1" fmla="val 50000"/>
              <a:gd name="adj2" fmla="val 50000"/>
            </a:avLst>
          </a:prstGeom>
          <a:noFill/>
          <a:ln w="9525">
            <a:solidFill>
              <a:schemeClr val="tx1"/>
            </a:solidFill>
            <a:round/>
            <a:headEnd/>
            <a:tailEnd/>
          </a:ln>
        </p:spPr>
        <p:txBody>
          <a:bodyPr wrap="none" anchor="ctr"/>
          <a:lstStyle/>
          <a:p>
            <a:endParaRPr lang="zh-CN" altLang="en-US"/>
          </a:p>
        </p:txBody>
      </p:sp>
      <p:sp>
        <p:nvSpPr>
          <p:cNvPr id="19" name="Text Box 10"/>
          <p:cNvSpPr txBox="1">
            <a:spLocks noChangeArrowheads="1"/>
          </p:cNvSpPr>
          <p:nvPr/>
        </p:nvSpPr>
        <p:spPr bwMode="auto">
          <a:xfrm>
            <a:off x="7086600" y="4267200"/>
            <a:ext cx="5334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1</a:t>
            </a:r>
          </a:p>
        </p:txBody>
      </p:sp>
      <p:sp>
        <p:nvSpPr>
          <p:cNvPr id="20" name="Text Box 11"/>
          <p:cNvSpPr txBox="1">
            <a:spLocks noChangeArrowheads="1"/>
          </p:cNvSpPr>
          <p:nvPr/>
        </p:nvSpPr>
        <p:spPr bwMode="auto">
          <a:xfrm>
            <a:off x="6477000" y="4800600"/>
            <a:ext cx="4572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1</a:t>
            </a:r>
          </a:p>
        </p:txBody>
      </p:sp>
      <p:sp>
        <p:nvSpPr>
          <p:cNvPr id="21" name="AutoShape 12"/>
          <p:cNvSpPr>
            <a:spLocks/>
          </p:cNvSpPr>
          <p:nvPr/>
        </p:nvSpPr>
        <p:spPr bwMode="auto">
          <a:xfrm rot="5400000">
            <a:off x="4076700" y="4305300"/>
            <a:ext cx="228600" cy="1981200"/>
          </a:xfrm>
          <a:prstGeom prst="rightBrace">
            <a:avLst>
              <a:gd name="adj1" fmla="val 72222"/>
              <a:gd name="adj2" fmla="val 50000"/>
            </a:avLst>
          </a:prstGeom>
          <a:noFill/>
          <a:ln w="9525">
            <a:solidFill>
              <a:schemeClr val="tx1"/>
            </a:solidFill>
            <a:round/>
            <a:headEnd/>
            <a:tailEnd/>
          </a:ln>
        </p:spPr>
        <p:txBody>
          <a:bodyPr wrap="none" anchor="ctr"/>
          <a:lstStyle/>
          <a:p>
            <a:endParaRPr lang="zh-CN" altLang="en-US"/>
          </a:p>
        </p:txBody>
      </p:sp>
      <p:sp>
        <p:nvSpPr>
          <p:cNvPr id="22" name="Text Box 13"/>
          <p:cNvSpPr txBox="1">
            <a:spLocks noChangeArrowheads="1"/>
          </p:cNvSpPr>
          <p:nvPr/>
        </p:nvSpPr>
        <p:spPr bwMode="auto">
          <a:xfrm>
            <a:off x="3886200" y="5334000"/>
            <a:ext cx="6096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1</a:t>
            </a:r>
          </a:p>
        </p:txBody>
      </p:sp>
      <p:sp>
        <p:nvSpPr>
          <p:cNvPr id="23" name="AutoShape 14"/>
          <p:cNvSpPr>
            <a:spLocks/>
          </p:cNvSpPr>
          <p:nvPr/>
        </p:nvSpPr>
        <p:spPr bwMode="auto">
          <a:xfrm rot="5400000">
            <a:off x="5334000" y="4572000"/>
            <a:ext cx="228600" cy="2514600"/>
          </a:xfrm>
          <a:prstGeom prst="rightBrace">
            <a:avLst>
              <a:gd name="adj1" fmla="val 94468"/>
              <a:gd name="adj2" fmla="val 50000"/>
            </a:avLst>
          </a:prstGeom>
          <a:noFill/>
          <a:ln w="9525">
            <a:solidFill>
              <a:schemeClr val="tx1"/>
            </a:solidFill>
            <a:round/>
            <a:headEnd/>
            <a:tailEnd/>
          </a:ln>
        </p:spPr>
        <p:txBody>
          <a:bodyPr wrap="none" anchor="ctr"/>
          <a:lstStyle/>
          <a:p>
            <a:endParaRPr lang="zh-CN" altLang="en-US"/>
          </a:p>
        </p:txBody>
      </p:sp>
      <p:sp>
        <p:nvSpPr>
          <p:cNvPr id="24" name="Text Box 15"/>
          <p:cNvSpPr txBox="1">
            <a:spLocks noChangeArrowheads="1"/>
          </p:cNvSpPr>
          <p:nvPr/>
        </p:nvSpPr>
        <p:spPr bwMode="auto">
          <a:xfrm>
            <a:off x="5181600" y="5867400"/>
            <a:ext cx="5334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1</a:t>
            </a:r>
          </a:p>
        </p:txBody>
      </p:sp>
      <p:sp>
        <p:nvSpPr>
          <p:cNvPr id="82963" name="矩形 27"/>
          <p:cNvSpPr>
            <a:spLocks noChangeArrowheads="1"/>
          </p:cNvSpPr>
          <p:nvPr/>
        </p:nvSpPr>
        <p:spPr bwMode="auto">
          <a:xfrm>
            <a:off x="4572000" y="6396038"/>
            <a:ext cx="338138" cy="277812"/>
          </a:xfrm>
          <a:prstGeom prst="rect">
            <a:avLst/>
          </a:prstGeom>
          <a:noFill/>
          <a:ln w="9525">
            <a:noFill/>
            <a:miter lim="800000"/>
            <a:headEnd/>
            <a:tailEnd/>
          </a:ln>
        </p:spPr>
        <p:txBody>
          <a:bodyPr wrap="none">
            <a:spAutoFit/>
          </a:bodyPr>
          <a:lstStyle/>
          <a:p>
            <a:fld id="{86218C37-C547-4F02-8D63-7B0C9FDA601F}" type="slidenum">
              <a:rPr lang="zh-CN" altLang="en-US" sz="1200"/>
              <a:pPr/>
              <a:t>82</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3" grpId="0" animBg="1"/>
      <p:bldP spid="14" grpId="0" autoUpdateAnimBg="0"/>
      <p:bldP spid="15" grpId="0" animBg="1"/>
      <p:bldP spid="16" grpId="0" autoUpdateAnimBg="0"/>
      <p:bldP spid="17" grpId="0" animBg="1"/>
      <p:bldP spid="18" grpId="0" animBg="1"/>
      <p:bldP spid="19" grpId="0" autoUpdateAnimBg="0"/>
      <p:bldP spid="20" grpId="0" autoUpdateAnimBg="0"/>
      <p:bldP spid="21" grpId="0" animBg="1"/>
      <p:bldP spid="22" grpId="0" autoUpdateAnimBg="0"/>
      <p:bldP spid="23" grpId="0" animBg="1"/>
      <p:bldP spid="2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6"/>
          <p:cNvSpPr>
            <a:spLocks noGrp="1"/>
          </p:cNvSpPr>
          <p:nvPr>
            <p:ph type="ftr" sz="quarter" idx="12"/>
          </p:nvPr>
        </p:nvSpPr>
        <p:spPr>
          <a:noFill/>
        </p:spPr>
        <p:txBody>
          <a:bodyPr/>
          <a:lstStyle/>
          <a:p>
            <a:r>
              <a:rPr lang="en-US" altLang="zh-CN" dirty="0"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3.4.23</a:t>
            </a:r>
            <a:r>
              <a:rPr lang="zh-CN" altLang="en-US" dirty="0" smtClean="0">
                <a:ea typeface="宋体" pitchFamily="2" charset="-122"/>
              </a:rPr>
              <a:t>逻辑表达式例子</a:t>
            </a:r>
            <a:endParaRPr lang="en-US" altLang="zh-CN" dirty="0">
              <a:ea typeface="宋体" pitchFamily="2" charset="-122"/>
            </a:endParaRPr>
          </a:p>
        </p:txBody>
      </p:sp>
      <p:sp>
        <p:nvSpPr>
          <p:cNvPr id="8397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0" y="1143000"/>
            <a:ext cx="9144000" cy="5181600"/>
          </a:xfrm>
        </p:spPr>
        <p:txBody>
          <a:bodyPr/>
          <a:lstStyle/>
          <a:p>
            <a:pPr eaLnBrk="1" hangingPunct="1">
              <a:buFont typeface="Wingdings" pitchFamily="2" charset="2"/>
              <a:buNone/>
              <a:defRPr/>
            </a:pPr>
            <a:r>
              <a:rPr lang="en-US" altLang="zh-CN" dirty="0" smtClean="0">
                <a:latin typeface="Abadi MT Condensed Light" pitchFamily="34" charset="0"/>
                <a:ea typeface="宋体" pitchFamily="2" charset="-122"/>
              </a:rPr>
              <a:t>	</a:t>
            </a:r>
            <a:r>
              <a:rPr lang="en-US" altLang="zh-CN" sz="2800" dirty="0" err="1" smtClean="0">
                <a:latin typeface="Abadi MT Condensed Light" pitchFamily="34" charset="0"/>
                <a:ea typeface="宋体" pitchFamily="2" charset="-122"/>
              </a:rPr>
              <a:t>a+b</a:t>
            </a:r>
            <a:r>
              <a:rPr lang="en-US" altLang="zh-CN" sz="2800" dirty="0" smtClean="0">
                <a:latin typeface="Abadi MT Condensed Light" pitchFamily="34" charset="0"/>
                <a:ea typeface="宋体" pitchFamily="2" charset="-122"/>
              </a:rPr>
              <a:t>&gt;c</a:t>
            </a:r>
            <a:r>
              <a:rPr lang="zh-CN" altLang="en-US" sz="2800" dirty="0" smtClean="0">
                <a:latin typeface="Abadi MT Condensed Light" pitchFamily="34" charset="0"/>
                <a:ea typeface="宋体" pitchFamily="2" charset="-122"/>
              </a:rPr>
              <a:t>，</a:t>
            </a:r>
            <a:r>
              <a:rPr lang="zh-CN" altLang="en-US" sz="2800" dirty="0" smtClean="0">
                <a:ea typeface="宋体" pitchFamily="2" charset="-122"/>
              </a:rPr>
              <a:t>且</a:t>
            </a:r>
            <a:r>
              <a:rPr lang="en-US" altLang="zh-CN" sz="2800" dirty="0" smtClean="0">
                <a:latin typeface="Abadi MT Condensed Light" pitchFamily="34" charset="0"/>
                <a:ea typeface="宋体" pitchFamily="2" charset="-122"/>
              </a:rPr>
              <a:t>a&lt;b	    	         </a:t>
            </a:r>
            <a:r>
              <a:rPr lang="en-US" altLang="zh-CN" sz="2800" b="1" dirty="0" smtClean="0">
                <a:latin typeface="Abadi MT Condensed Light" pitchFamily="34" charset="0"/>
                <a:ea typeface="宋体" pitchFamily="2" charset="-122"/>
              </a:rPr>
              <a:t>a + b &gt; c &amp;&amp; a &lt; b </a:t>
            </a:r>
            <a:r>
              <a:rPr lang="en-US" altLang="zh-CN" sz="2800" dirty="0" smtClean="0">
                <a:latin typeface="Abadi MT Condensed Light" pitchFamily="34" charset="0"/>
                <a:ea typeface="宋体" pitchFamily="2" charset="-122"/>
              </a:rPr>
              <a:t> </a:t>
            </a:r>
          </a:p>
          <a:p>
            <a:pPr eaLnBrk="1" hangingPunct="1">
              <a:buFont typeface="Wingdings" pitchFamily="2" charset="2"/>
              <a:buNone/>
              <a:defRPr/>
            </a:pPr>
            <a:r>
              <a:rPr lang="en-US" altLang="zh-CN" sz="2800" dirty="0" smtClean="0">
                <a:latin typeface="Abadi MT Condensed Light" pitchFamily="34" charset="0"/>
                <a:ea typeface="宋体" pitchFamily="2" charset="-122"/>
              </a:rPr>
              <a:t>	a&lt;b&lt;c			    	</a:t>
            </a:r>
            <a:r>
              <a:rPr lang="en-US" altLang="zh-CN" sz="2800" b="1" dirty="0" smtClean="0">
                <a:latin typeface="Abadi MT Condensed Light" pitchFamily="34" charset="0"/>
                <a:ea typeface="宋体" pitchFamily="2" charset="-122"/>
              </a:rPr>
              <a:t>a &lt; b &amp;&amp; b &lt; c</a:t>
            </a:r>
          </a:p>
          <a:p>
            <a:pPr eaLnBrk="1" hangingPunct="1">
              <a:buFont typeface="Wingdings" pitchFamily="2" charset="2"/>
              <a:buNone/>
              <a:defRPr/>
            </a:pPr>
            <a:r>
              <a:rPr lang="en-US" altLang="zh-CN" sz="2800" dirty="0" smtClean="0">
                <a:latin typeface="Abadi MT Condensed Light" pitchFamily="34" charset="0"/>
                <a:ea typeface="宋体" pitchFamily="2" charset="-122"/>
              </a:rPr>
              <a:t>	x</a:t>
            </a:r>
            <a:r>
              <a:rPr lang="zh-CN" altLang="en-US" sz="2800" dirty="0" smtClean="0">
                <a:latin typeface="Abadi MT Condensed Light" pitchFamily="34" charset="0"/>
                <a:ea typeface="宋体" pitchFamily="2" charset="-122"/>
              </a:rPr>
              <a:t>和</a:t>
            </a:r>
            <a:r>
              <a:rPr lang="en-US" altLang="zh-CN" sz="2800" dirty="0" smtClean="0">
                <a:latin typeface="Abadi MT Condensed Light" pitchFamily="34" charset="0"/>
                <a:ea typeface="宋体" pitchFamily="2" charset="-122"/>
              </a:rPr>
              <a:t>y</a:t>
            </a:r>
            <a:r>
              <a:rPr lang="zh-CN" altLang="en-US" sz="2800" dirty="0" smtClean="0">
                <a:latin typeface="Abadi MT Condensed Light" pitchFamily="34" charset="0"/>
                <a:ea typeface="宋体" pitchFamily="2" charset="-122"/>
              </a:rPr>
              <a:t>同时小于</a:t>
            </a:r>
            <a:r>
              <a:rPr lang="en-US" altLang="zh-CN" sz="2800" dirty="0" smtClean="0">
                <a:latin typeface="Abadi MT Condensed Light" pitchFamily="34" charset="0"/>
                <a:ea typeface="宋体" pitchFamily="2" charset="-122"/>
              </a:rPr>
              <a:t>0	    	</a:t>
            </a:r>
            <a:r>
              <a:rPr lang="en-US" altLang="zh-CN" sz="2800" b="1" dirty="0" smtClean="0">
                <a:latin typeface="Abadi MT Condensed Light" pitchFamily="34" charset="0"/>
                <a:ea typeface="宋体" pitchFamily="2" charset="-122"/>
              </a:rPr>
              <a:t>         x &lt; 0 &amp;&amp; y &lt; 0</a:t>
            </a:r>
          </a:p>
          <a:p>
            <a:pPr eaLnBrk="1" hangingPunct="1">
              <a:buFont typeface="Wingdings" pitchFamily="2" charset="2"/>
              <a:buNone/>
              <a:defRPr/>
            </a:pPr>
            <a:r>
              <a:rPr lang="en-US" altLang="zh-CN" sz="2800" dirty="0" smtClean="0">
                <a:latin typeface="Abadi MT Condensed Light" pitchFamily="34" charset="0"/>
                <a:ea typeface="宋体" pitchFamily="2" charset="-122"/>
              </a:rPr>
              <a:t>	x</a:t>
            </a:r>
            <a:r>
              <a:rPr lang="zh-CN" altLang="en-US" sz="2800" dirty="0" smtClean="0">
                <a:latin typeface="Abadi MT Condensed Light" pitchFamily="34" charset="0"/>
                <a:ea typeface="宋体" pitchFamily="2" charset="-122"/>
              </a:rPr>
              <a:t>小于</a:t>
            </a:r>
            <a:r>
              <a:rPr lang="en-US" altLang="zh-CN" sz="2800" dirty="0" smtClean="0">
                <a:latin typeface="Abadi MT Condensed Light" pitchFamily="34" charset="0"/>
                <a:ea typeface="宋体" pitchFamily="2" charset="-122"/>
              </a:rPr>
              <a:t>0</a:t>
            </a:r>
            <a:r>
              <a:rPr lang="zh-CN" altLang="en-US" sz="2800" dirty="0" smtClean="0">
                <a:latin typeface="Abadi MT Condensed Light" pitchFamily="34" charset="0"/>
                <a:ea typeface="宋体" pitchFamily="2" charset="-122"/>
              </a:rPr>
              <a:t>或者</a:t>
            </a:r>
            <a:r>
              <a:rPr lang="en-US" altLang="zh-CN" sz="2800" dirty="0" smtClean="0">
                <a:latin typeface="Abadi MT Condensed Light" pitchFamily="34" charset="0"/>
                <a:ea typeface="宋体" pitchFamily="2" charset="-122"/>
              </a:rPr>
              <a:t>y</a:t>
            </a:r>
            <a:r>
              <a:rPr lang="zh-CN" altLang="en-US" sz="2800" dirty="0" smtClean="0">
                <a:latin typeface="Abadi MT Condensed Light" pitchFamily="34" charset="0"/>
                <a:ea typeface="宋体" pitchFamily="2" charset="-122"/>
              </a:rPr>
              <a:t>小于</a:t>
            </a:r>
            <a:r>
              <a:rPr lang="en-US" altLang="zh-CN" sz="2800" dirty="0" smtClean="0">
                <a:latin typeface="Abadi MT Condensed Light" pitchFamily="34" charset="0"/>
                <a:ea typeface="宋体" pitchFamily="2" charset="-122"/>
              </a:rPr>
              <a:t>0	    	</a:t>
            </a:r>
            <a:r>
              <a:rPr lang="en-US" altLang="zh-CN" sz="2800" b="1" dirty="0" smtClean="0">
                <a:latin typeface="Abadi MT Condensed Light" pitchFamily="34" charset="0"/>
                <a:ea typeface="宋体" pitchFamily="2" charset="-122"/>
              </a:rPr>
              <a:t>x &lt; 0 || y &lt; 0</a:t>
            </a:r>
          </a:p>
          <a:p>
            <a:pPr eaLnBrk="1" hangingPunct="1">
              <a:buFont typeface="Wingdings" pitchFamily="2" charset="2"/>
              <a:buNone/>
              <a:defRPr/>
            </a:pPr>
            <a:r>
              <a:rPr lang="en-US" altLang="zh-CN" sz="2800" dirty="0" smtClean="0">
                <a:latin typeface="Abadi MT Condensed Light" pitchFamily="34" charset="0"/>
                <a:ea typeface="宋体" pitchFamily="2" charset="-122"/>
              </a:rPr>
              <a:t>	x</a:t>
            </a:r>
            <a:r>
              <a:rPr lang="zh-CN" altLang="en-US" sz="2800" dirty="0" smtClean="0">
                <a:latin typeface="Abadi MT Condensed Light" pitchFamily="34" charset="0"/>
                <a:ea typeface="宋体" pitchFamily="2" charset="-122"/>
              </a:rPr>
              <a:t>和</a:t>
            </a:r>
            <a:r>
              <a:rPr lang="en-US" altLang="zh-CN" sz="2800" dirty="0" smtClean="0">
                <a:latin typeface="Abadi MT Condensed Light" pitchFamily="34" charset="0"/>
                <a:ea typeface="宋体" pitchFamily="2" charset="-122"/>
              </a:rPr>
              <a:t>y</a:t>
            </a:r>
            <a:r>
              <a:rPr lang="zh-CN" altLang="en-US" sz="2800" dirty="0" smtClean="0">
                <a:latin typeface="Abadi MT Condensed Light" pitchFamily="34" charset="0"/>
                <a:ea typeface="宋体" pitchFamily="2" charset="-122"/>
              </a:rPr>
              <a:t>中只有一个小于</a:t>
            </a:r>
            <a:r>
              <a:rPr lang="en-US" altLang="zh-CN" sz="2800" dirty="0" smtClean="0">
                <a:latin typeface="Abadi MT Condensed Light" pitchFamily="34" charset="0"/>
                <a:ea typeface="宋体" pitchFamily="2" charset="-122"/>
              </a:rPr>
              <a:t>0</a:t>
            </a:r>
          </a:p>
          <a:p>
            <a:pPr eaLnBrk="1" hangingPunct="1">
              <a:buFont typeface="Wingdings" pitchFamily="2" charset="2"/>
              <a:buNone/>
              <a:defRPr/>
            </a:pPr>
            <a:r>
              <a:rPr lang="en-US" altLang="zh-CN" sz="2800" b="1" dirty="0" smtClean="0">
                <a:latin typeface="Abadi MT Condensed Light" pitchFamily="34" charset="0"/>
                <a:ea typeface="宋体" pitchFamily="2" charset="-122"/>
              </a:rPr>
              <a:t>		     x &lt; 0 &amp;&amp; y &gt;= 0 || x &gt;= 0 &amp;&amp; y &lt; 0</a:t>
            </a:r>
          </a:p>
          <a:p>
            <a:pPr eaLnBrk="1" hangingPunct="1">
              <a:buFont typeface="Wingdings" pitchFamily="2" charset="2"/>
              <a:buNone/>
              <a:defRPr/>
            </a:pPr>
            <a:r>
              <a:rPr lang="en-US" altLang="zh-CN" sz="2800" dirty="0" smtClean="0">
                <a:latin typeface="Abadi MT Condensed Light" pitchFamily="34" charset="0"/>
                <a:ea typeface="宋体" pitchFamily="2" charset="-122"/>
              </a:rPr>
              <a:t>        	</a:t>
            </a:r>
            <a:r>
              <a:rPr lang="zh-CN" altLang="en-US" sz="2800" dirty="0" smtClean="0">
                <a:latin typeface="Abadi MT Condensed Light" pitchFamily="34" charset="0"/>
                <a:ea typeface="宋体" pitchFamily="2" charset="-122"/>
              </a:rPr>
              <a:t>或  </a:t>
            </a:r>
            <a:r>
              <a:rPr lang="en-US" altLang="zh-CN" sz="2800" b="1" dirty="0" smtClean="0">
                <a:latin typeface="Abadi MT Condensed Light" pitchFamily="34" charset="0"/>
                <a:ea typeface="宋体" pitchFamily="2" charset="-122"/>
              </a:rPr>
              <a:t>( x &lt; 0 || y &lt; 0 ) &amp;&amp; ! ( x &lt; 0 &amp;&amp; y &lt; 0 )</a:t>
            </a:r>
          </a:p>
          <a:p>
            <a:pPr eaLnBrk="1" hangingPunct="1">
              <a:buFont typeface="Wingdings" pitchFamily="2" charset="2"/>
              <a:buNone/>
              <a:defRPr/>
            </a:pPr>
            <a:r>
              <a:rPr lang="en-US" altLang="zh-CN" sz="2800" b="1" dirty="0" smtClean="0">
                <a:latin typeface="Abadi MT Condensed Light" pitchFamily="34" charset="0"/>
                <a:ea typeface="宋体" pitchFamily="2" charset="-122"/>
              </a:rPr>
              <a:t>		</a:t>
            </a:r>
            <a:r>
              <a:rPr lang="zh-CN" altLang="en-US" sz="2800" dirty="0" smtClean="0">
                <a:latin typeface="Abadi MT Condensed Light" pitchFamily="34" charset="0"/>
                <a:ea typeface="宋体" pitchFamily="2" charset="-122"/>
              </a:rPr>
              <a:t>或</a:t>
            </a:r>
            <a:r>
              <a:rPr lang="zh-CN" altLang="en-US" sz="2800" b="1" dirty="0" smtClean="0">
                <a:latin typeface="Abadi MT Condensed Light" pitchFamily="34" charset="0"/>
                <a:ea typeface="宋体" pitchFamily="2" charset="-122"/>
              </a:rPr>
              <a:t>  </a:t>
            </a:r>
            <a:r>
              <a:rPr lang="en-US" altLang="zh-CN" sz="2800" b="1" dirty="0" smtClean="0">
                <a:latin typeface="Abadi MT Condensed Light" pitchFamily="34" charset="0"/>
                <a:ea typeface="宋体" pitchFamily="2" charset="-122"/>
              </a:rPr>
              <a:t>x * y &lt; 0</a:t>
            </a:r>
            <a:r>
              <a:rPr lang="zh-CN" altLang="en-US" sz="2800" dirty="0" smtClean="0">
                <a:latin typeface="Abadi MT Condensed Light" pitchFamily="34" charset="0"/>
                <a:ea typeface="宋体" pitchFamily="2" charset="-122"/>
              </a:rPr>
              <a:t>（设</a:t>
            </a:r>
            <a:r>
              <a:rPr lang="en-US" altLang="zh-CN" sz="2800" dirty="0" smtClean="0">
                <a:latin typeface="Abadi MT Condensed Light" pitchFamily="34" charset="0"/>
                <a:ea typeface="宋体" pitchFamily="2" charset="-122"/>
              </a:rPr>
              <a:t>x</a:t>
            </a:r>
            <a:r>
              <a:rPr lang="zh-CN" altLang="en-US" sz="2800" dirty="0" smtClean="0">
                <a:latin typeface="Abadi MT Condensed Light" pitchFamily="34" charset="0"/>
                <a:ea typeface="宋体" pitchFamily="2" charset="-122"/>
              </a:rPr>
              <a:t>、</a:t>
            </a:r>
            <a:r>
              <a:rPr lang="en-US" altLang="zh-CN" sz="2800" dirty="0" smtClean="0">
                <a:latin typeface="Abadi MT Condensed Light" pitchFamily="34" charset="0"/>
                <a:ea typeface="宋体" pitchFamily="2" charset="-122"/>
              </a:rPr>
              <a:t>y</a:t>
            </a:r>
            <a:r>
              <a:rPr lang="zh-CN" altLang="en-US" sz="2800" dirty="0" smtClean="0">
                <a:latin typeface="Abadi MT Condensed Light" pitchFamily="34" charset="0"/>
                <a:ea typeface="宋体" pitchFamily="2" charset="-122"/>
              </a:rPr>
              <a:t>均不等于</a:t>
            </a:r>
            <a:r>
              <a:rPr lang="en-US" altLang="zh-CN" sz="2800" dirty="0" smtClean="0">
                <a:latin typeface="Abadi MT Condensed Light" pitchFamily="34" charset="0"/>
                <a:ea typeface="宋体" pitchFamily="2" charset="-122"/>
              </a:rPr>
              <a:t>0</a:t>
            </a:r>
            <a:r>
              <a:rPr lang="zh-CN" altLang="en-US" sz="2800" dirty="0" smtClean="0">
                <a:latin typeface="Abadi MT Condensed Light" pitchFamily="34"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blinds(horizontal)">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blinds(horizontal)">
                                      <p:cBhvr>
                                        <p:cTn id="4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3.4.24</a:t>
            </a:r>
            <a:r>
              <a:rPr lang="zh-CN" altLang="en-US" dirty="0" smtClean="0">
                <a:ea typeface="宋体" pitchFamily="2" charset="-122"/>
              </a:rPr>
              <a:t>短路表达式</a:t>
            </a:r>
            <a:endParaRPr lang="en-US" altLang="zh-CN" dirty="0">
              <a:ea typeface="宋体" pitchFamily="2" charset="-122"/>
            </a:endParaRPr>
          </a:p>
        </p:txBody>
      </p:sp>
      <p:sp>
        <p:nvSpPr>
          <p:cNvPr id="8704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571500" y="1285875"/>
            <a:ext cx="8072466" cy="4429141"/>
          </a:xfrm>
        </p:spPr>
        <p:style>
          <a:lnRef idx="0">
            <a:scrgbClr r="0" g="0" b="0"/>
          </a:lnRef>
          <a:fillRef idx="1003">
            <a:schemeClr val="dk2"/>
          </a:fillRef>
          <a:effectRef idx="0">
            <a:scrgbClr r="0" g="0" b="0"/>
          </a:effectRef>
          <a:fontRef idx="major"/>
        </p:style>
        <p:txBody>
          <a:bodyPr/>
          <a:lstStyle/>
          <a:p>
            <a:pPr>
              <a:defRPr/>
            </a:pPr>
            <a:r>
              <a:rPr lang="zh-CN" altLang="en-US" sz="2000" smtClean="0">
                <a:ea typeface="宋体" pitchFamily="2" charset="-122"/>
              </a:rPr>
              <a:t>在由</a:t>
            </a:r>
            <a:r>
              <a:rPr lang="en-US" altLang="zh-CN" sz="2000" smtClean="0">
                <a:ea typeface="宋体" pitchFamily="2" charset="-122"/>
              </a:rPr>
              <a:t>&amp;&amp;</a:t>
            </a:r>
            <a:r>
              <a:rPr lang="zh-CN" altLang="en-US" sz="2000" smtClean="0">
                <a:ea typeface="宋体" pitchFamily="2" charset="-122"/>
              </a:rPr>
              <a:t>和</a:t>
            </a:r>
            <a:r>
              <a:rPr lang="en-US" altLang="zh-CN" sz="2000" smtClean="0">
                <a:ea typeface="宋体" pitchFamily="2" charset="-122"/>
              </a:rPr>
              <a:t>||</a:t>
            </a:r>
            <a:r>
              <a:rPr lang="zh-CN" altLang="en-US" sz="2000" smtClean="0">
                <a:ea typeface="宋体" pitchFamily="2" charset="-122"/>
              </a:rPr>
              <a:t>运算符组成的逻辑表达式中，</a:t>
            </a:r>
            <a:r>
              <a:rPr lang="en-US" altLang="zh-CN" sz="2000" smtClean="0">
                <a:ea typeface="宋体" pitchFamily="2" charset="-122"/>
              </a:rPr>
              <a:t>C</a:t>
            </a:r>
            <a:r>
              <a:rPr lang="zh-CN" altLang="en-US" sz="2000" smtClean="0">
                <a:ea typeface="宋体" pitchFamily="2" charset="-122"/>
              </a:rPr>
              <a:t>语言有个“节省计算”原则，当计算出一个子表达式的值后便可确定整个逻辑表达式的值时，后面的子表达式就不需要再计算了，这种表达式也称为短路表达式。</a:t>
            </a:r>
          </a:p>
          <a:p>
            <a:pPr>
              <a:defRPr/>
            </a:pPr>
            <a:r>
              <a:rPr lang="zh-CN" altLang="en-US" sz="2000" smtClean="0">
                <a:ea typeface="宋体" pitchFamily="2" charset="-122"/>
              </a:rPr>
              <a:t>举例来数，在下述情况下：</a:t>
            </a:r>
          </a:p>
          <a:p>
            <a:pPr>
              <a:defRPr/>
            </a:pPr>
            <a:r>
              <a:rPr lang="zh-CN" altLang="en-US" sz="2000" smtClean="0">
                <a:ea typeface="宋体" pitchFamily="2" charset="-122"/>
              </a:rPr>
              <a:t>在逻辑与表达式“表达式</a:t>
            </a:r>
            <a:r>
              <a:rPr lang="en-US" altLang="zh-CN" sz="2000" smtClean="0">
                <a:ea typeface="宋体" pitchFamily="2" charset="-122"/>
              </a:rPr>
              <a:t>1 &amp;&amp; </a:t>
            </a:r>
            <a:r>
              <a:rPr lang="zh-CN" altLang="en-US" sz="2000" smtClean="0">
                <a:ea typeface="宋体" pitchFamily="2" charset="-122"/>
              </a:rPr>
              <a:t>表达式</a:t>
            </a:r>
            <a:r>
              <a:rPr lang="en-US" altLang="zh-CN" sz="2000" smtClean="0">
                <a:ea typeface="宋体" pitchFamily="2" charset="-122"/>
              </a:rPr>
              <a:t>2”</a:t>
            </a:r>
            <a:r>
              <a:rPr lang="zh-CN" altLang="en-US" sz="2000" smtClean="0">
                <a:ea typeface="宋体" pitchFamily="2" charset="-122"/>
              </a:rPr>
              <a:t>中，表达式</a:t>
            </a:r>
            <a:r>
              <a:rPr lang="en-US" altLang="zh-CN" sz="2000" smtClean="0">
                <a:ea typeface="宋体" pitchFamily="2" charset="-122"/>
              </a:rPr>
              <a:t>1</a:t>
            </a:r>
            <a:r>
              <a:rPr lang="zh-CN" altLang="en-US" sz="2000" smtClean="0">
                <a:ea typeface="宋体" pitchFamily="2" charset="-122"/>
              </a:rPr>
              <a:t>为假；</a:t>
            </a:r>
          </a:p>
          <a:p>
            <a:pPr>
              <a:defRPr/>
            </a:pPr>
            <a:r>
              <a:rPr lang="zh-CN" altLang="en-US" sz="2000" smtClean="0">
                <a:ea typeface="宋体" pitchFamily="2" charset="-122"/>
              </a:rPr>
              <a:t>在逻辑或表达式“表达式</a:t>
            </a:r>
            <a:r>
              <a:rPr lang="en-US" altLang="zh-CN" sz="2000" smtClean="0">
                <a:ea typeface="宋体" pitchFamily="2" charset="-122"/>
              </a:rPr>
              <a:t>1 || </a:t>
            </a:r>
            <a:r>
              <a:rPr lang="zh-CN" altLang="en-US" sz="2000" smtClean="0">
                <a:ea typeface="宋体" pitchFamily="2" charset="-122"/>
              </a:rPr>
              <a:t>表达式</a:t>
            </a:r>
            <a:r>
              <a:rPr lang="en-US" altLang="zh-CN" sz="2000" smtClean="0">
                <a:ea typeface="宋体" pitchFamily="2" charset="-122"/>
              </a:rPr>
              <a:t>2”</a:t>
            </a:r>
            <a:r>
              <a:rPr lang="zh-CN" altLang="en-US" sz="2000" smtClean="0">
                <a:ea typeface="宋体" pitchFamily="2" charset="-122"/>
              </a:rPr>
              <a:t>中，表达式</a:t>
            </a:r>
            <a:r>
              <a:rPr lang="en-US" altLang="zh-CN" sz="2000" smtClean="0">
                <a:ea typeface="宋体" pitchFamily="2" charset="-122"/>
              </a:rPr>
              <a:t>1</a:t>
            </a:r>
            <a:r>
              <a:rPr lang="zh-CN" altLang="en-US" sz="2000" smtClean="0">
                <a:ea typeface="宋体" pitchFamily="2" charset="-122"/>
              </a:rPr>
              <a:t>为真；</a:t>
            </a:r>
          </a:p>
          <a:p>
            <a:pPr>
              <a:defRPr/>
            </a:pPr>
            <a:r>
              <a:rPr lang="zh-CN" altLang="en-US" sz="2000" smtClean="0">
                <a:ea typeface="宋体" pitchFamily="2" charset="-122"/>
              </a:rPr>
              <a:t>表达式</a:t>
            </a:r>
            <a:r>
              <a:rPr lang="en-US" altLang="zh-CN" sz="2000" smtClean="0">
                <a:ea typeface="宋体" pitchFamily="2" charset="-122"/>
              </a:rPr>
              <a:t>2</a:t>
            </a:r>
            <a:r>
              <a:rPr lang="zh-CN" altLang="en-US" sz="2000" smtClean="0">
                <a:ea typeface="宋体" pitchFamily="2" charset="-122"/>
              </a:rPr>
              <a:t>将不会被计算，因为表达式</a:t>
            </a:r>
            <a:r>
              <a:rPr lang="en-US" altLang="zh-CN" sz="2000" smtClean="0">
                <a:ea typeface="宋体" pitchFamily="2" charset="-122"/>
              </a:rPr>
              <a:t>1</a:t>
            </a:r>
            <a:r>
              <a:rPr lang="zh-CN" altLang="en-US" sz="2000" smtClean="0">
                <a:ea typeface="宋体" pitchFamily="2" charset="-122"/>
              </a:rPr>
              <a:t>的值足以确定整个表达式的值，因此，本着节省计算量的元素，表达式</a:t>
            </a:r>
            <a:r>
              <a:rPr lang="en-US" altLang="zh-CN" sz="2000" smtClean="0">
                <a:ea typeface="宋体" pitchFamily="2" charset="-122"/>
              </a:rPr>
              <a:t>2</a:t>
            </a:r>
            <a:r>
              <a:rPr lang="zh-CN" altLang="en-US" sz="2000" smtClean="0">
                <a:ea typeface="宋体" pitchFamily="2" charset="-122"/>
              </a:rPr>
              <a:t>被短路了。</a:t>
            </a:r>
          </a:p>
          <a:p>
            <a:pPr>
              <a:defRPr/>
            </a:pPr>
            <a:r>
              <a:rPr lang="zh-CN" altLang="en-US" sz="2000" smtClean="0">
                <a:ea typeface="宋体" pitchFamily="2" charset="-122"/>
              </a:rPr>
              <a:t>来看下面的语句：</a:t>
            </a:r>
          </a:p>
          <a:p>
            <a:pPr>
              <a:defRPr/>
            </a:pPr>
            <a:r>
              <a:rPr lang="en-US" altLang="zh-CN" sz="2000" smtClean="0">
                <a:ea typeface="宋体" pitchFamily="2" charset="-122"/>
              </a:rPr>
              <a:t>int a=0,b=3;</a:t>
            </a:r>
          </a:p>
          <a:p>
            <a:pPr>
              <a:defRPr/>
            </a:pPr>
            <a:r>
              <a:rPr lang="en-US" altLang="zh-CN" sz="2000" smtClean="0">
                <a:ea typeface="宋体" pitchFamily="2" charset="-122"/>
              </a:rPr>
              <a:t>a &amp;&amp; (b++);</a:t>
            </a:r>
          </a:p>
        </p:txBody>
      </p:sp>
    </p:spTree>
  </p:cSld>
  <p:clrMapOvr>
    <a:masterClrMapping/>
  </p:clrMapOvr>
  <p:timing>
    <p:tnLst>
      <p:par>
        <p:cTn id="1" dur="indefinite" restart="never" nodeType="tmRoot"/>
      </p:par>
    </p:tnLst>
    <p:bldLst>
      <p:bldP spid="10854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3.4.25</a:t>
            </a:r>
            <a:r>
              <a:rPr lang="zh-CN" altLang="en-US" dirty="0" smtClean="0">
                <a:ea typeface="宋体" pitchFamily="2" charset="-122"/>
              </a:rPr>
              <a:t>条件运算符</a:t>
            </a:r>
            <a:endParaRPr lang="en-US" altLang="zh-CN" dirty="0">
              <a:ea typeface="宋体" pitchFamily="2" charset="-122"/>
            </a:endParaRPr>
          </a:p>
        </p:txBody>
      </p:sp>
      <p:sp>
        <p:nvSpPr>
          <p:cNvPr id="8499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9" name="AutoShape 16"/>
          <p:cNvSpPr>
            <a:spLocks noChangeArrowheads="1"/>
          </p:cNvSpPr>
          <p:nvPr/>
        </p:nvSpPr>
        <p:spPr bwMode="gray">
          <a:xfrm>
            <a:off x="2209800" y="2209800"/>
            <a:ext cx="4876800" cy="685800"/>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zh-CN" altLang="en-US" sz="2800" dirty="0"/>
              <a:t>表达式</a:t>
            </a:r>
            <a:r>
              <a:rPr lang="en-US" sz="2800" dirty="0"/>
              <a:t>1? </a:t>
            </a:r>
            <a:r>
              <a:rPr lang="zh-CN" altLang="en-US" sz="2800" dirty="0"/>
              <a:t>表达式</a:t>
            </a:r>
            <a:r>
              <a:rPr lang="en-US" sz="2800" dirty="0"/>
              <a:t>2: </a:t>
            </a:r>
            <a:r>
              <a:rPr lang="zh-CN" altLang="en-US" sz="2800" dirty="0"/>
              <a:t>表达式</a:t>
            </a:r>
            <a:r>
              <a:rPr lang="en-US" sz="2800" dirty="0"/>
              <a:t>3</a:t>
            </a:r>
            <a:endParaRPr lang="zh-CN" altLang="en-US" sz="2800" dirty="0"/>
          </a:p>
        </p:txBody>
      </p:sp>
      <p:sp>
        <p:nvSpPr>
          <p:cNvPr id="84998" name="灯片编号占位符 6"/>
          <p:cNvSpPr>
            <a:spLocks noGrp="1"/>
          </p:cNvSpPr>
          <p:nvPr>
            <p:ph type="sldNum" sz="quarter" idx="11"/>
          </p:nvPr>
        </p:nvSpPr>
        <p:spPr bwMode="gray">
          <a:xfrm>
            <a:off x="3276600" y="6480175"/>
            <a:ext cx="2133600" cy="292100"/>
          </a:xfrm>
          <a:noFill/>
        </p:spPr>
        <p:txBody>
          <a:bodyPr/>
          <a:lstStyle/>
          <a:p>
            <a:pPr algn="r"/>
            <a:fld id="{AF8184A9-77EF-422F-8914-56216EE8DF63}" type="slidenum">
              <a:rPr lang="zh-CN" altLang="en-US" smtClean="0">
                <a:solidFill>
                  <a:schemeClr val="tx1"/>
                </a:solidFill>
                <a:latin typeface="Arial" charset="0"/>
              </a:rPr>
              <a:pPr algn="r"/>
              <a:t>85</a:t>
            </a:fld>
            <a:endParaRPr lang="en-US" altLang="zh-CN" smtClean="0">
              <a:solidFill>
                <a:schemeClr val="tx1"/>
              </a:solidFill>
              <a:latin typeface="Arial" charset="0"/>
            </a:endParaRPr>
          </a:p>
        </p:txBody>
      </p:sp>
      <p:sp>
        <p:nvSpPr>
          <p:cNvPr id="11" name="内容占位符 34"/>
          <p:cNvSpPr txBox="1">
            <a:spLocks/>
          </p:cNvSpPr>
          <p:nvPr/>
        </p:nvSpPr>
        <p:spPr bwMode="auto">
          <a:xfrm>
            <a:off x="990600" y="1524000"/>
            <a:ext cx="7543800" cy="4419600"/>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Char char="v"/>
              <a:defRPr/>
            </a:pPr>
            <a:r>
              <a:rPr lang="zh-CN" altLang="en-US" sz="2800" kern="0" dirty="0">
                <a:solidFill>
                  <a:schemeClr val="tx2"/>
                </a:solidFill>
                <a:latin typeface="华文隶书" pitchFamily="2" charset="-122"/>
                <a:ea typeface="华文隶书" pitchFamily="2" charset="-122"/>
              </a:rPr>
              <a:t>一般形式</a:t>
            </a:r>
            <a:r>
              <a:rPr lang="zh-CN" altLang="en-US" sz="2800" kern="0" dirty="0">
                <a:solidFill>
                  <a:schemeClr val="tx2"/>
                </a:solidFill>
                <a:latin typeface="+mn-lt"/>
              </a:rPr>
              <a:t>：</a:t>
            </a:r>
            <a:endParaRPr lang="en-US" altLang="zh-CN" sz="2800" kern="0" dirty="0">
              <a:solidFill>
                <a:schemeClr val="tx2"/>
              </a:solidFill>
              <a:latin typeface="+mn-lt"/>
            </a:endParaRP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mn-lt"/>
            </a:endParaRP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华文隶书" pitchFamily="2" charset="-122"/>
              <a:ea typeface="华文隶书" pitchFamily="2" charset="-122"/>
            </a:endParaRPr>
          </a:p>
          <a:p>
            <a:pPr marL="342900" indent="-342900">
              <a:spcBef>
                <a:spcPct val="20000"/>
              </a:spcBef>
              <a:buClr>
                <a:schemeClr val="hlink"/>
              </a:buClr>
              <a:buFont typeface="Wingdings" pitchFamily="2" charset="2"/>
              <a:buChar char="v"/>
              <a:defRPr/>
            </a:pPr>
            <a:r>
              <a:rPr lang="zh-CN" altLang="en-US" sz="2800" dirty="0">
                <a:latin typeface="华文隶书" pitchFamily="2" charset="-122"/>
                <a:ea typeface="华文隶书" pitchFamily="2" charset="-122"/>
              </a:rPr>
              <a:t>条件表达式的执行过程：</a:t>
            </a: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华文隶书" pitchFamily="2" charset="-122"/>
              <a:ea typeface="华文隶书" pitchFamily="2" charset="-122"/>
            </a:endParaRPr>
          </a:p>
          <a:p>
            <a:pPr marL="342900" indent="-342900">
              <a:spcBef>
                <a:spcPct val="20000"/>
              </a:spcBef>
              <a:buClr>
                <a:schemeClr val="hlink"/>
              </a:buClr>
              <a:buFont typeface="Wingdings" pitchFamily="2" charset="2"/>
              <a:buChar char="v"/>
              <a:defRPr/>
            </a:pPr>
            <a:endParaRPr lang="en-US" altLang="zh-CN" sz="2800" kern="0" dirty="0">
              <a:solidFill>
                <a:schemeClr val="tx2"/>
              </a:solidFill>
              <a:latin typeface="华文隶书" pitchFamily="2" charset="-122"/>
              <a:ea typeface="华文隶书" pitchFamily="2" charset="-122"/>
            </a:endParaRPr>
          </a:p>
        </p:txBody>
      </p:sp>
      <p:sp>
        <p:nvSpPr>
          <p:cNvPr id="12" name="AutoShape 19"/>
          <p:cNvSpPr>
            <a:spLocks noChangeArrowheads="1"/>
          </p:cNvSpPr>
          <p:nvPr/>
        </p:nvSpPr>
        <p:spPr bwMode="auto">
          <a:xfrm>
            <a:off x="3505200" y="3810000"/>
            <a:ext cx="1971675" cy="909638"/>
          </a:xfrm>
          <a:prstGeom prst="flowChartDecision">
            <a:avLst/>
          </a:prstGeom>
          <a:gradFill>
            <a:gsLst>
              <a:gs pos="0">
                <a:srgbClr val="FF3399"/>
              </a:gs>
              <a:gs pos="25000">
                <a:srgbClr val="FF6633"/>
              </a:gs>
              <a:gs pos="50000">
                <a:srgbClr val="FFFF00"/>
              </a:gs>
              <a:gs pos="75000">
                <a:srgbClr val="01A78F"/>
              </a:gs>
              <a:gs pos="100000">
                <a:srgbClr val="3366FF"/>
              </a:gs>
            </a:gsLst>
            <a:lin ang="5400000" scaled="0"/>
          </a:gradFill>
          <a:ln w="9525">
            <a:solidFill>
              <a:schemeClr val="tx1"/>
            </a:solidFill>
            <a:miter lim="800000"/>
            <a:headEnd/>
            <a:tailEnd/>
          </a:ln>
          <a:effectLst/>
        </p:spPr>
        <p:txBody>
          <a:bodyPr wrap="none" anchor="ctr"/>
          <a:lstStyle/>
          <a:p>
            <a:pPr>
              <a:defRPr/>
            </a:pPr>
            <a:r>
              <a:rPr lang="zh-CN" altLang="en-US" sz="2800" dirty="0">
                <a:effectLst>
                  <a:outerShdw blurRad="38100" dist="38100" dir="2700000" algn="tl">
                    <a:srgbClr val="C0C0C0"/>
                  </a:outerShdw>
                </a:effectLst>
                <a:latin typeface="Times New Roman" pitchFamily="18" charset="0"/>
                <a:ea typeface="隶书" pitchFamily="49" charset="-122"/>
              </a:rPr>
              <a:t>表达式</a:t>
            </a:r>
            <a:r>
              <a:rPr lang="en-US" altLang="zh-CN" sz="2800" dirty="0">
                <a:effectLst>
                  <a:outerShdw blurRad="38100" dist="38100" dir="2700000" algn="tl">
                    <a:srgbClr val="C0C0C0"/>
                  </a:outerShdw>
                </a:effectLst>
                <a:latin typeface="Times New Roman" pitchFamily="18" charset="0"/>
                <a:ea typeface="隶书" pitchFamily="49" charset="-122"/>
              </a:rPr>
              <a:t>1</a:t>
            </a:r>
          </a:p>
        </p:txBody>
      </p:sp>
      <p:sp>
        <p:nvSpPr>
          <p:cNvPr id="13" name="Line 20"/>
          <p:cNvSpPr>
            <a:spLocks noChangeShapeType="1"/>
          </p:cNvSpPr>
          <p:nvPr/>
        </p:nvSpPr>
        <p:spPr bwMode="auto">
          <a:xfrm flipH="1">
            <a:off x="2581275" y="4267200"/>
            <a:ext cx="923925" cy="0"/>
          </a:xfrm>
          <a:prstGeom prst="line">
            <a:avLst/>
          </a:prstGeom>
          <a:noFill/>
          <a:ln w="9525">
            <a:solidFill>
              <a:schemeClr val="tx1"/>
            </a:solidFill>
            <a:round/>
            <a:headEnd/>
            <a:tailEnd/>
          </a:ln>
        </p:spPr>
        <p:txBody>
          <a:bodyPr wrap="none"/>
          <a:lstStyle/>
          <a:p>
            <a:endParaRPr lang="zh-CN" altLang="en-US"/>
          </a:p>
        </p:txBody>
      </p:sp>
      <p:sp>
        <p:nvSpPr>
          <p:cNvPr id="14" name="Line 21"/>
          <p:cNvSpPr>
            <a:spLocks noChangeShapeType="1"/>
          </p:cNvSpPr>
          <p:nvPr/>
        </p:nvSpPr>
        <p:spPr bwMode="auto">
          <a:xfrm>
            <a:off x="2581275" y="4306888"/>
            <a:ext cx="0" cy="825500"/>
          </a:xfrm>
          <a:prstGeom prst="line">
            <a:avLst/>
          </a:prstGeom>
          <a:noFill/>
          <a:ln w="9525">
            <a:solidFill>
              <a:schemeClr val="tx1"/>
            </a:solidFill>
            <a:round/>
            <a:headEnd/>
            <a:tailEnd/>
          </a:ln>
        </p:spPr>
        <p:txBody>
          <a:bodyPr wrap="none"/>
          <a:lstStyle/>
          <a:p>
            <a:endParaRPr lang="zh-CN" altLang="en-US"/>
          </a:p>
        </p:txBody>
      </p:sp>
      <p:sp>
        <p:nvSpPr>
          <p:cNvPr id="15" name="Line 22"/>
          <p:cNvSpPr>
            <a:spLocks noChangeShapeType="1"/>
          </p:cNvSpPr>
          <p:nvPr/>
        </p:nvSpPr>
        <p:spPr bwMode="auto">
          <a:xfrm flipH="1" flipV="1">
            <a:off x="5476875" y="4267200"/>
            <a:ext cx="990600" cy="0"/>
          </a:xfrm>
          <a:prstGeom prst="line">
            <a:avLst/>
          </a:prstGeom>
          <a:noFill/>
          <a:ln w="9525">
            <a:solidFill>
              <a:schemeClr val="tx1"/>
            </a:solidFill>
            <a:round/>
            <a:headEnd/>
            <a:tailEnd/>
          </a:ln>
        </p:spPr>
        <p:txBody>
          <a:bodyPr wrap="none"/>
          <a:lstStyle/>
          <a:p>
            <a:endParaRPr lang="zh-CN" altLang="en-US"/>
          </a:p>
        </p:txBody>
      </p:sp>
      <p:sp>
        <p:nvSpPr>
          <p:cNvPr id="16" name="Line 23"/>
          <p:cNvSpPr>
            <a:spLocks noChangeShapeType="1"/>
          </p:cNvSpPr>
          <p:nvPr/>
        </p:nvSpPr>
        <p:spPr bwMode="auto">
          <a:xfrm>
            <a:off x="6467475" y="4267200"/>
            <a:ext cx="1588" cy="614363"/>
          </a:xfrm>
          <a:prstGeom prst="line">
            <a:avLst/>
          </a:prstGeom>
          <a:noFill/>
          <a:ln w="9525">
            <a:solidFill>
              <a:schemeClr val="tx1"/>
            </a:solidFill>
            <a:round/>
            <a:headEnd/>
            <a:tailEnd/>
          </a:ln>
        </p:spPr>
        <p:txBody>
          <a:bodyPr wrap="none"/>
          <a:lstStyle/>
          <a:p>
            <a:endParaRPr lang="zh-CN" altLang="en-US"/>
          </a:p>
        </p:txBody>
      </p:sp>
      <p:sp>
        <p:nvSpPr>
          <p:cNvPr id="17" name="Rectangle 24"/>
          <p:cNvSpPr>
            <a:spLocks noChangeArrowheads="1"/>
          </p:cNvSpPr>
          <p:nvPr/>
        </p:nvSpPr>
        <p:spPr bwMode="auto">
          <a:xfrm>
            <a:off x="1285875" y="4724400"/>
            <a:ext cx="2590800" cy="998538"/>
          </a:xfrm>
          <a:prstGeom prst="rect">
            <a:avLst/>
          </a:prstGeom>
          <a:gradFill>
            <a:gsLst>
              <a:gs pos="0">
                <a:srgbClr val="FF3399"/>
              </a:gs>
              <a:gs pos="25000">
                <a:srgbClr val="FF6633"/>
              </a:gs>
              <a:gs pos="50000">
                <a:srgbClr val="FFFF00"/>
              </a:gs>
              <a:gs pos="75000">
                <a:srgbClr val="01A78F"/>
              </a:gs>
              <a:gs pos="100000">
                <a:srgbClr val="3366FF"/>
              </a:gs>
            </a:gsLst>
            <a:lin ang="5400000" scaled="0"/>
          </a:gradFill>
          <a:ln w="9525">
            <a:solidFill>
              <a:schemeClr val="tx1"/>
            </a:solidFill>
            <a:miter lim="800000"/>
            <a:headEnd/>
            <a:tailEnd/>
          </a:ln>
          <a:effectLst/>
        </p:spPr>
        <p:txBody>
          <a:bodyPr wrap="none" anchor="ctr"/>
          <a:lstStyle/>
          <a:p>
            <a:pPr>
              <a:defRPr/>
            </a:pPr>
            <a:r>
              <a:rPr lang="zh-CN" altLang="en-US" sz="2800" dirty="0">
                <a:latin typeface="Times New Roman" pitchFamily="18" charset="0"/>
                <a:ea typeface="隶书" pitchFamily="49" charset="-122"/>
              </a:rPr>
              <a:t>取</a:t>
            </a:r>
            <a:r>
              <a:rPr lang="zh-CN" altLang="en-US" sz="2800" dirty="0">
                <a:effectLst>
                  <a:outerShdw blurRad="38100" dist="38100" dir="2700000" algn="tl">
                    <a:srgbClr val="C0C0C0"/>
                  </a:outerShdw>
                </a:effectLst>
                <a:latin typeface="Times New Roman" pitchFamily="18" charset="0"/>
                <a:ea typeface="隶书" pitchFamily="49" charset="-122"/>
              </a:rPr>
              <a:t>表达式</a:t>
            </a:r>
            <a:r>
              <a:rPr lang="en-US" altLang="zh-CN" sz="2800" dirty="0">
                <a:effectLst>
                  <a:outerShdw blurRad="38100" dist="38100" dir="2700000" algn="tl">
                    <a:srgbClr val="C0C0C0"/>
                  </a:outerShdw>
                </a:effectLst>
                <a:latin typeface="Times New Roman" pitchFamily="18" charset="0"/>
                <a:ea typeface="隶书" pitchFamily="49" charset="-122"/>
              </a:rPr>
              <a:t>2</a:t>
            </a:r>
            <a:r>
              <a:rPr lang="zh-CN" altLang="en-US" sz="2800" dirty="0">
                <a:latin typeface="Times New Roman" pitchFamily="18" charset="0"/>
                <a:ea typeface="隶书" pitchFamily="49" charset="-122"/>
              </a:rPr>
              <a:t>作为</a:t>
            </a:r>
          </a:p>
          <a:p>
            <a:pPr>
              <a:defRPr/>
            </a:pPr>
            <a:r>
              <a:rPr lang="zh-CN" altLang="en-US" sz="2800" dirty="0">
                <a:latin typeface="Times New Roman" pitchFamily="18" charset="0"/>
                <a:ea typeface="隶书" pitchFamily="49" charset="-122"/>
              </a:rPr>
              <a:t>整个表达式的值</a:t>
            </a:r>
          </a:p>
        </p:txBody>
      </p:sp>
      <p:sp>
        <p:nvSpPr>
          <p:cNvPr id="18" name="Rectangle 25"/>
          <p:cNvSpPr>
            <a:spLocks noChangeArrowheads="1"/>
          </p:cNvSpPr>
          <p:nvPr/>
        </p:nvSpPr>
        <p:spPr bwMode="auto">
          <a:xfrm>
            <a:off x="5184775" y="4732338"/>
            <a:ext cx="2578100" cy="914400"/>
          </a:xfrm>
          <a:prstGeom prst="rect">
            <a:avLst/>
          </a:prstGeom>
          <a:gradFill>
            <a:gsLst>
              <a:gs pos="0">
                <a:srgbClr val="FF3399"/>
              </a:gs>
              <a:gs pos="25000">
                <a:srgbClr val="FF6633"/>
              </a:gs>
              <a:gs pos="50000">
                <a:srgbClr val="FFFF00"/>
              </a:gs>
              <a:gs pos="75000">
                <a:srgbClr val="01A78F"/>
              </a:gs>
              <a:gs pos="100000">
                <a:srgbClr val="3366FF"/>
              </a:gs>
            </a:gsLst>
            <a:lin ang="5400000" scaled="0"/>
          </a:gradFill>
          <a:ln w="9525">
            <a:solidFill>
              <a:schemeClr val="tx1"/>
            </a:solidFill>
            <a:miter lim="800000"/>
            <a:headEnd/>
            <a:tailEnd/>
          </a:ln>
          <a:effectLst/>
        </p:spPr>
        <p:txBody>
          <a:bodyPr wrap="none" anchor="ctr"/>
          <a:lstStyle/>
          <a:p>
            <a:pPr>
              <a:defRPr/>
            </a:pPr>
            <a:r>
              <a:rPr lang="zh-CN" altLang="en-US" sz="2800" dirty="0">
                <a:latin typeface="Times New Roman" pitchFamily="18" charset="0"/>
                <a:ea typeface="隶书" pitchFamily="49" charset="-122"/>
              </a:rPr>
              <a:t>取</a:t>
            </a:r>
            <a:r>
              <a:rPr lang="zh-CN" altLang="en-US" sz="2800" dirty="0">
                <a:effectLst>
                  <a:outerShdw blurRad="38100" dist="38100" dir="2700000" algn="tl">
                    <a:srgbClr val="C0C0C0"/>
                  </a:outerShdw>
                </a:effectLst>
                <a:latin typeface="Times New Roman" pitchFamily="18" charset="0"/>
                <a:ea typeface="隶书" pitchFamily="49" charset="-122"/>
              </a:rPr>
              <a:t>表达式</a:t>
            </a:r>
            <a:r>
              <a:rPr lang="en-US" altLang="zh-CN" sz="2800" dirty="0">
                <a:effectLst>
                  <a:outerShdw blurRad="38100" dist="38100" dir="2700000" algn="tl">
                    <a:srgbClr val="C0C0C0"/>
                  </a:outerShdw>
                </a:effectLst>
                <a:latin typeface="Times New Roman" pitchFamily="18" charset="0"/>
                <a:ea typeface="隶书" pitchFamily="49" charset="-122"/>
              </a:rPr>
              <a:t>3</a:t>
            </a:r>
            <a:r>
              <a:rPr lang="zh-CN" altLang="en-US" sz="2800" dirty="0">
                <a:latin typeface="Times New Roman" pitchFamily="18" charset="0"/>
                <a:ea typeface="隶书" pitchFamily="49" charset="-122"/>
              </a:rPr>
              <a:t>作为</a:t>
            </a:r>
          </a:p>
          <a:p>
            <a:pPr>
              <a:defRPr/>
            </a:pPr>
            <a:r>
              <a:rPr lang="zh-CN" altLang="en-US" sz="2800" dirty="0">
                <a:latin typeface="Times New Roman" pitchFamily="18" charset="0"/>
                <a:ea typeface="隶书" pitchFamily="49" charset="-122"/>
              </a:rPr>
              <a:t>整个表达式的值</a:t>
            </a:r>
          </a:p>
        </p:txBody>
      </p:sp>
      <p:sp>
        <p:nvSpPr>
          <p:cNvPr id="19" name="Text Box 26"/>
          <p:cNvSpPr txBox="1">
            <a:spLocks noChangeArrowheads="1"/>
          </p:cNvSpPr>
          <p:nvPr/>
        </p:nvSpPr>
        <p:spPr bwMode="auto">
          <a:xfrm>
            <a:off x="2581275" y="3810000"/>
            <a:ext cx="923925" cy="457200"/>
          </a:xfrm>
          <a:prstGeom prst="rect">
            <a:avLst/>
          </a:prstGeom>
          <a:noFill/>
          <a:ln w="9525">
            <a:noFill/>
            <a:miter lim="800000"/>
            <a:headEnd/>
            <a:tailEnd/>
          </a:ln>
        </p:spPr>
        <p:txBody>
          <a:bodyPr>
            <a:spAutoFit/>
          </a:bodyPr>
          <a:lstStyle/>
          <a:p>
            <a:pPr>
              <a:spcBef>
                <a:spcPct val="50000"/>
              </a:spcBef>
            </a:pPr>
            <a:r>
              <a:rPr lang="zh-CN" altLang="en-US">
                <a:latin typeface="Times New Roman" pitchFamily="18" charset="0"/>
              </a:rPr>
              <a:t>非</a:t>
            </a:r>
            <a:r>
              <a:rPr lang="en-US" altLang="zh-CN">
                <a:latin typeface="Times New Roman" pitchFamily="18" charset="0"/>
              </a:rPr>
              <a:t>0</a:t>
            </a:r>
          </a:p>
        </p:txBody>
      </p:sp>
      <p:sp>
        <p:nvSpPr>
          <p:cNvPr id="20" name="Text Box 27"/>
          <p:cNvSpPr txBox="1">
            <a:spLocks noChangeArrowheads="1"/>
          </p:cNvSpPr>
          <p:nvPr/>
        </p:nvSpPr>
        <p:spPr bwMode="auto">
          <a:xfrm>
            <a:off x="6061075" y="3810000"/>
            <a:ext cx="3556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0</a:t>
            </a:r>
          </a:p>
        </p:txBody>
      </p:sp>
      <p:sp>
        <p:nvSpPr>
          <p:cNvPr id="21" name="Line 28"/>
          <p:cNvSpPr>
            <a:spLocks noChangeShapeType="1"/>
          </p:cNvSpPr>
          <p:nvPr/>
        </p:nvSpPr>
        <p:spPr bwMode="auto">
          <a:xfrm>
            <a:off x="2590800" y="5715000"/>
            <a:ext cx="0" cy="304800"/>
          </a:xfrm>
          <a:prstGeom prst="line">
            <a:avLst/>
          </a:prstGeom>
          <a:noFill/>
          <a:ln w="9525">
            <a:solidFill>
              <a:schemeClr val="tx1"/>
            </a:solidFill>
            <a:round/>
            <a:headEnd/>
            <a:tailEnd/>
          </a:ln>
        </p:spPr>
        <p:txBody>
          <a:bodyPr wrap="none"/>
          <a:lstStyle/>
          <a:p>
            <a:endParaRPr lang="zh-CN" altLang="en-US"/>
          </a:p>
        </p:txBody>
      </p:sp>
      <p:sp>
        <p:nvSpPr>
          <p:cNvPr id="22" name="Line 29"/>
          <p:cNvSpPr>
            <a:spLocks noChangeShapeType="1"/>
          </p:cNvSpPr>
          <p:nvPr/>
        </p:nvSpPr>
        <p:spPr bwMode="auto">
          <a:xfrm>
            <a:off x="6477000" y="5638800"/>
            <a:ext cx="0" cy="381000"/>
          </a:xfrm>
          <a:prstGeom prst="line">
            <a:avLst/>
          </a:prstGeom>
          <a:noFill/>
          <a:ln w="9525">
            <a:solidFill>
              <a:schemeClr val="tx1"/>
            </a:solidFill>
            <a:round/>
            <a:headEnd/>
            <a:tailEnd/>
          </a:ln>
        </p:spPr>
        <p:txBody>
          <a:bodyPr wrap="none"/>
          <a:lstStyle/>
          <a:p>
            <a:endParaRPr lang="zh-CN" altLang="en-US"/>
          </a:p>
        </p:txBody>
      </p:sp>
      <p:sp>
        <p:nvSpPr>
          <p:cNvPr id="23" name="Line 30"/>
          <p:cNvSpPr>
            <a:spLocks noChangeShapeType="1"/>
          </p:cNvSpPr>
          <p:nvPr/>
        </p:nvSpPr>
        <p:spPr bwMode="auto">
          <a:xfrm>
            <a:off x="2590800" y="6019800"/>
            <a:ext cx="3886200" cy="0"/>
          </a:xfrm>
          <a:prstGeom prst="line">
            <a:avLst/>
          </a:prstGeom>
          <a:noFill/>
          <a:ln w="9525">
            <a:solidFill>
              <a:schemeClr val="tx1"/>
            </a:solidFill>
            <a:round/>
            <a:headEnd/>
            <a:tailEnd/>
          </a:ln>
        </p:spPr>
        <p:txBody>
          <a:bodyPr wrap="none"/>
          <a:lstStyle/>
          <a:p>
            <a:endParaRPr lang="zh-CN" altLang="en-US"/>
          </a:p>
        </p:txBody>
      </p:sp>
      <p:sp>
        <p:nvSpPr>
          <p:cNvPr id="24" name="Line 31"/>
          <p:cNvSpPr>
            <a:spLocks noChangeShapeType="1"/>
          </p:cNvSpPr>
          <p:nvPr/>
        </p:nvSpPr>
        <p:spPr bwMode="auto">
          <a:xfrm flipH="1">
            <a:off x="4495800" y="3505200"/>
            <a:ext cx="0" cy="304800"/>
          </a:xfrm>
          <a:prstGeom prst="line">
            <a:avLst/>
          </a:prstGeom>
          <a:noFill/>
          <a:ln w="9525">
            <a:solidFill>
              <a:schemeClr val="tx1"/>
            </a:solidFill>
            <a:round/>
            <a:headEnd/>
            <a:tailEnd type="triangle" w="med" len="med"/>
          </a:ln>
        </p:spPr>
        <p:txBody>
          <a:bodyPr wrap="none"/>
          <a:lstStyle/>
          <a:p>
            <a:endParaRPr lang="zh-CN" altLang="en-US"/>
          </a:p>
        </p:txBody>
      </p:sp>
      <p:sp>
        <p:nvSpPr>
          <p:cNvPr id="25" name="Line 33"/>
          <p:cNvSpPr>
            <a:spLocks noChangeShapeType="1"/>
          </p:cNvSpPr>
          <p:nvPr/>
        </p:nvSpPr>
        <p:spPr bwMode="auto">
          <a:xfrm>
            <a:off x="4572000" y="6019800"/>
            <a:ext cx="0" cy="304800"/>
          </a:xfrm>
          <a:prstGeom prst="line">
            <a:avLst/>
          </a:prstGeom>
          <a:noFill/>
          <a:ln w="9525">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blinds(horizontal)">
                                      <p:cBhvr>
                                        <p:cTn id="7" dur="500"/>
                                        <p:tgtEl>
                                          <p:spTgt spid="11">
                                            <p:txEl>
                                              <p:pRg st="3" end="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linds(horizontal)">
                                      <p:cBhvr>
                                        <p:cTn id="11" dur="500"/>
                                        <p:tgtEl>
                                          <p:spTgt spid="2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2" grpId="0" animBg="1"/>
      <p:bldP spid="13" grpId="0" animBg="1"/>
      <p:bldP spid="14" grpId="0" animBg="1"/>
      <p:bldP spid="15" grpId="0" animBg="1"/>
      <p:bldP spid="16" grpId="0" animBg="1"/>
      <p:bldP spid="17" grpId="0" animBg="1"/>
      <p:bldP spid="18" grpId="0" animBg="1"/>
      <p:bldP spid="19" grpId="0"/>
      <p:bldP spid="20" grpId="0"/>
      <p:bldP spid="21" grpId="0" animBg="1"/>
      <p:bldP spid="22" grpId="0" animBg="1"/>
      <p:bldP spid="23" grpId="0" animBg="1"/>
      <p:bldP spid="24" grpId="0" animBg="1"/>
      <p:bldP spid="2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3.4.26</a:t>
            </a:r>
            <a:r>
              <a:rPr lang="zh-CN" altLang="en-US" dirty="0" smtClean="0">
                <a:ea typeface="宋体" pitchFamily="2" charset="-122"/>
              </a:rPr>
              <a:t>条件运算符示例</a:t>
            </a:r>
            <a:endParaRPr lang="en-US" altLang="zh-CN" dirty="0">
              <a:ea typeface="宋体" pitchFamily="2" charset="-122"/>
            </a:endParaRPr>
          </a:p>
        </p:txBody>
      </p:sp>
      <p:sp>
        <p:nvSpPr>
          <p:cNvPr id="8602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txBox="1">
            <a:spLocks noChangeArrowheads="1"/>
          </p:cNvSpPr>
          <p:nvPr/>
        </p:nvSpPr>
        <p:spPr bwMode="auto">
          <a:xfrm>
            <a:off x="500063" y="1143000"/>
            <a:ext cx="8215341" cy="5000644"/>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lstStyle/>
          <a:p>
            <a:pPr marL="342900" indent="-342900">
              <a:lnSpc>
                <a:spcPct val="125000"/>
              </a:lnSpc>
              <a:spcBef>
                <a:spcPct val="20000"/>
              </a:spcBef>
              <a:buClr>
                <a:schemeClr val="tx1"/>
              </a:buClr>
              <a:buFont typeface="Wingdings" pitchFamily="2" charset="2"/>
              <a:buChar char="§"/>
              <a:defRPr/>
            </a:pPr>
            <a:r>
              <a:rPr lang="zh-CN" altLang="en-US" sz="2800" kern="0" dirty="0">
                <a:solidFill>
                  <a:schemeClr val="tx2"/>
                </a:solidFill>
                <a:latin typeface="+mn-lt"/>
                <a:ea typeface="楷体_GB2312" pitchFamily="49" charset="-122"/>
              </a:rPr>
              <a:t>条件运算符仅优先于赋值运算符。</a:t>
            </a:r>
          </a:p>
          <a:p>
            <a:pPr marL="342900" indent="-342900">
              <a:lnSpc>
                <a:spcPct val="125000"/>
              </a:lnSpc>
              <a:spcBef>
                <a:spcPct val="20000"/>
              </a:spcBef>
              <a:buClr>
                <a:schemeClr val="tx1"/>
              </a:buClr>
              <a:buFont typeface="Wingdings" pitchFamily="2" charset="2"/>
              <a:buChar char="§"/>
              <a:defRPr/>
            </a:pPr>
            <a:r>
              <a:rPr lang="zh-CN" altLang="en-US" sz="2800" kern="0" dirty="0">
                <a:solidFill>
                  <a:schemeClr val="tx2"/>
                </a:solidFill>
                <a:latin typeface="+mn-lt"/>
                <a:ea typeface="楷体_GB2312" pitchFamily="49" charset="-122"/>
              </a:rPr>
              <a:t>条件运算符的结合方向为“自右到左”。</a:t>
            </a:r>
            <a:br>
              <a:rPr lang="zh-CN" altLang="en-US" sz="2800" kern="0" dirty="0">
                <a:solidFill>
                  <a:schemeClr val="tx2"/>
                </a:solidFill>
                <a:latin typeface="+mn-lt"/>
                <a:ea typeface="楷体_GB2312" pitchFamily="49" charset="-122"/>
              </a:rPr>
            </a:br>
            <a:r>
              <a:rPr lang="zh-CN" altLang="en-US" sz="2800" kern="0" dirty="0">
                <a:solidFill>
                  <a:schemeClr val="tx2"/>
                </a:solidFill>
                <a:latin typeface="+mn-lt"/>
                <a:ea typeface="隶书" pitchFamily="49" charset="-122"/>
              </a:rPr>
              <a:t>例如：若</a:t>
            </a:r>
            <a:r>
              <a:rPr lang="en-US" altLang="zh-CN" sz="2800" kern="0" dirty="0">
                <a:solidFill>
                  <a:schemeClr val="tx2"/>
                </a:solidFill>
                <a:latin typeface="+mn-lt"/>
                <a:ea typeface="隶书" pitchFamily="49" charset="-122"/>
              </a:rPr>
              <a:t>a=5,b=6,c=7,d=8</a:t>
            </a:r>
            <a:r>
              <a:rPr lang="zh-CN" altLang="en-US" sz="2800" kern="0" dirty="0">
                <a:solidFill>
                  <a:schemeClr val="tx2"/>
                </a:solidFill>
                <a:latin typeface="+mn-lt"/>
                <a:ea typeface="隶书" pitchFamily="49" charset="-122"/>
              </a:rPr>
              <a:t>，求表达式</a:t>
            </a:r>
          </a:p>
          <a:p>
            <a:pPr marL="342900" indent="-342900">
              <a:lnSpc>
                <a:spcPct val="125000"/>
              </a:lnSpc>
              <a:spcBef>
                <a:spcPct val="20000"/>
              </a:spcBef>
              <a:buClr>
                <a:schemeClr val="tx1"/>
              </a:buClr>
              <a:buFont typeface="Wingdings" pitchFamily="2" charset="2"/>
              <a:buNone/>
              <a:defRPr/>
            </a:pPr>
            <a:r>
              <a:rPr lang="zh-CN" altLang="en-US" sz="2800" kern="0" dirty="0">
                <a:solidFill>
                  <a:schemeClr val="tx2"/>
                </a:solidFill>
                <a:latin typeface="+mn-lt"/>
                <a:ea typeface="隶书" pitchFamily="49" charset="-122"/>
              </a:rPr>
              <a:t>		      </a:t>
            </a:r>
            <a:r>
              <a:rPr lang="en-US" altLang="zh-CN" sz="2800" kern="0" dirty="0">
                <a:solidFill>
                  <a:schemeClr val="tx2"/>
                </a:solidFill>
                <a:latin typeface="+mn-lt"/>
                <a:ea typeface="隶书" pitchFamily="49" charset="-122"/>
              </a:rPr>
              <a:t>a&gt;</a:t>
            </a:r>
            <a:r>
              <a:rPr lang="en-US" altLang="zh-CN" sz="2800" kern="0" dirty="0" err="1">
                <a:solidFill>
                  <a:schemeClr val="tx2"/>
                </a:solidFill>
                <a:latin typeface="+mn-lt"/>
                <a:ea typeface="隶书" pitchFamily="49" charset="-122"/>
              </a:rPr>
              <a:t>b?a:c</a:t>
            </a:r>
            <a:r>
              <a:rPr lang="en-US" altLang="zh-CN" sz="2800" kern="0" dirty="0">
                <a:solidFill>
                  <a:schemeClr val="tx2"/>
                </a:solidFill>
                <a:latin typeface="+mn-lt"/>
                <a:ea typeface="隶书" pitchFamily="49" charset="-122"/>
              </a:rPr>
              <a:t>&gt;</a:t>
            </a:r>
            <a:r>
              <a:rPr lang="en-US" altLang="zh-CN" sz="2800" kern="0" dirty="0" err="1">
                <a:solidFill>
                  <a:schemeClr val="tx2"/>
                </a:solidFill>
                <a:latin typeface="+mn-lt"/>
                <a:ea typeface="隶书" pitchFamily="49" charset="-122"/>
              </a:rPr>
              <a:t>d?c:d</a:t>
            </a:r>
            <a:r>
              <a:rPr lang="en-US" altLang="zh-CN" sz="2800" kern="0" dirty="0">
                <a:solidFill>
                  <a:schemeClr val="tx2"/>
                </a:solidFill>
                <a:latin typeface="+mn-lt"/>
                <a:ea typeface="隶书" pitchFamily="49" charset="-122"/>
              </a:rPr>
              <a:t> </a:t>
            </a:r>
            <a:r>
              <a:rPr lang="zh-CN" altLang="en-US" sz="2800" kern="0" dirty="0">
                <a:solidFill>
                  <a:schemeClr val="tx2"/>
                </a:solidFill>
                <a:latin typeface="+mn-lt"/>
                <a:ea typeface="隶书" pitchFamily="49" charset="-122"/>
              </a:rPr>
              <a:t>的值。</a:t>
            </a:r>
          </a:p>
          <a:p>
            <a:pPr marL="342900" indent="-342900">
              <a:lnSpc>
                <a:spcPct val="125000"/>
              </a:lnSpc>
              <a:spcBef>
                <a:spcPct val="20000"/>
              </a:spcBef>
              <a:buClr>
                <a:schemeClr val="tx1"/>
              </a:buClr>
              <a:buFont typeface="Wingdings" pitchFamily="2" charset="2"/>
              <a:buNone/>
              <a:defRPr/>
            </a:pPr>
            <a:r>
              <a:rPr lang="zh-CN" altLang="en-US" sz="2800" kern="0" dirty="0">
                <a:solidFill>
                  <a:schemeClr val="tx2"/>
                </a:solidFill>
                <a:latin typeface="+mn-lt"/>
                <a:ea typeface="隶书" pitchFamily="49" charset="-122"/>
              </a:rPr>
              <a:t>    按照条件运算符的结合性表达式可改写为：			</a:t>
            </a:r>
            <a:r>
              <a:rPr lang="en-US" altLang="zh-CN" sz="2800" kern="0" dirty="0">
                <a:solidFill>
                  <a:schemeClr val="tx2"/>
                </a:solidFill>
                <a:latin typeface="+mn-lt"/>
                <a:ea typeface="隶书" pitchFamily="49" charset="-122"/>
              </a:rPr>
              <a:t>a&gt;</a:t>
            </a:r>
            <a:r>
              <a:rPr lang="en-US" altLang="zh-CN" sz="2800" kern="0" dirty="0" err="1">
                <a:solidFill>
                  <a:schemeClr val="tx2"/>
                </a:solidFill>
                <a:latin typeface="+mn-lt"/>
                <a:ea typeface="隶书" pitchFamily="49" charset="-122"/>
              </a:rPr>
              <a:t>b?a</a:t>
            </a:r>
            <a:r>
              <a:rPr lang="en-US" altLang="zh-CN" sz="2800" kern="0" dirty="0">
                <a:solidFill>
                  <a:schemeClr val="tx2"/>
                </a:solidFill>
                <a:latin typeface="+mn-lt"/>
                <a:ea typeface="隶书" pitchFamily="49" charset="-122"/>
              </a:rPr>
              <a:t>:(c&gt;</a:t>
            </a:r>
            <a:r>
              <a:rPr lang="en-US" altLang="zh-CN" sz="2800" kern="0" dirty="0" err="1">
                <a:solidFill>
                  <a:schemeClr val="tx2"/>
                </a:solidFill>
                <a:latin typeface="+mn-lt"/>
                <a:ea typeface="隶书" pitchFamily="49" charset="-122"/>
              </a:rPr>
              <a:t>d?c:d</a:t>
            </a:r>
            <a:r>
              <a:rPr lang="en-US" altLang="zh-CN" sz="2800" kern="0" dirty="0">
                <a:solidFill>
                  <a:schemeClr val="tx2"/>
                </a:solidFill>
                <a:latin typeface="+mn-lt"/>
                <a:ea typeface="隶书" pitchFamily="49" charset="-122"/>
              </a:rPr>
              <a:t>)</a:t>
            </a:r>
          </a:p>
          <a:p>
            <a:pPr marL="342900" indent="-342900">
              <a:lnSpc>
                <a:spcPct val="125000"/>
              </a:lnSpc>
              <a:spcBef>
                <a:spcPct val="20000"/>
              </a:spcBef>
              <a:buClr>
                <a:schemeClr val="tx1"/>
              </a:buClr>
              <a:buFont typeface="Wingdings" pitchFamily="2" charset="2"/>
              <a:buNone/>
              <a:defRPr/>
            </a:pPr>
            <a:r>
              <a:rPr lang="en-US" altLang="zh-CN" sz="2800" kern="0" dirty="0">
                <a:solidFill>
                  <a:schemeClr val="tx2"/>
                </a:solidFill>
                <a:latin typeface="+mn-lt"/>
                <a:ea typeface="隶书" pitchFamily="49" charset="-122"/>
              </a:rPr>
              <a:t>    </a:t>
            </a:r>
            <a:r>
              <a:rPr lang="zh-CN" altLang="en-US" sz="2800" kern="0" dirty="0">
                <a:solidFill>
                  <a:schemeClr val="tx2"/>
                </a:solidFill>
                <a:latin typeface="+mn-lt"/>
                <a:ea typeface="隶书" pitchFamily="49" charset="-122"/>
              </a:rPr>
              <a:t>因此结果</a:t>
            </a:r>
            <a:r>
              <a:rPr lang="zh-CN" altLang="en-US" sz="2800" kern="0">
                <a:solidFill>
                  <a:schemeClr val="tx2"/>
                </a:solidFill>
                <a:latin typeface="+mn-lt"/>
                <a:ea typeface="隶书" pitchFamily="49" charset="-122"/>
              </a:rPr>
              <a:t>为：</a:t>
            </a:r>
            <a:r>
              <a:rPr lang="en-US" altLang="zh-CN" sz="2800" kern="0">
                <a:solidFill>
                  <a:schemeClr val="tx2"/>
                </a:solidFill>
                <a:latin typeface="+mn-lt"/>
                <a:ea typeface="隶书" pitchFamily="49" charset="-122"/>
              </a:rPr>
              <a:t>8</a:t>
            </a:r>
            <a:endParaRPr lang="zh-CN" altLang="en-US" sz="2800" kern="0" dirty="0">
              <a:solidFill>
                <a:schemeClr val="tx2"/>
              </a:solidFill>
              <a:latin typeface="+mn-lt"/>
              <a:ea typeface="楷体_GB2312" pitchFamily="49" charset="-122"/>
            </a:endParaRPr>
          </a:p>
        </p:txBody>
      </p:sp>
    </p:spTree>
  </p:cSld>
  <p:clrMapOvr>
    <a:masterClrMapping/>
  </p:clrMapOvr>
  <p:timing>
    <p:tnLst>
      <p:par>
        <p:cTn id="1" dur="indefinite" restart="never" nodeType="tmRoot"/>
      </p:par>
    </p:tnLst>
    <p:bldLst>
      <p:bldP spid="10854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3.4.27</a:t>
            </a:r>
            <a:r>
              <a:rPr lang="zh-CN" altLang="en-US" dirty="0" smtClean="0">
                <a:ea typeface="宋体" pitchFamily="2" charset="-122"/>
              </a:rPr>
              <a:t>左值与程序实体</a:t>
            </a:r>
            <a:endParaRPr lang="en-US" altLang="zh-CN" dirty="0">
              <a:ea typeface="宋体" pitchFamily="2" charset="-122"/>
            </a:endParaRPr>
          </a:p>
        </p:txBody>
      </p:sp>
      <p:sp>
        <p:nvSpPr>
          <p:cNvPr id="8806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214313" y="1214438"/>
            <a:ext cx="8715375" cy="5000625"/>
          </a:xfrm>
        </p:spPr>
        <p:style>
          <a:lnRef idx="0">
            <a:scrgbClr r="0" g="0" b="0"/>
          </a:lnRef>
          <a:fillRef idx="1003">
            <a:schemeClr val="dk2"/>
          </a:fillRef>
          <a:effectRef idx="0">
            <a:scrgbClr r="0" g="0" b="0"/>
          </a:effectRef>
          <a:fontRef idx="major"/>
        </p:style>
        <p:txBody>
          <a:bodyPr/>
          <a:lstStyle/>
          <a:p>
            <a:pPr>
              <a:defRPr/>
            </a:pPr>
            <a:r>
              <a:rPr lang="zh-CN" altLang="en-US" sz="2400" smtClean="0">
                <a:ea typeface="宋体" pitchFamily="2" charset="-122"/>
              </a:rPr>
              <a:t>程序实体是内存中的一块可标识的区域，左值是左值表达式的简称，是指明一个程序实体的表达式。判断一个表达式是否左值的方法是看其能否放在等号的左边。能放在赋值号左边的表达式都是左值，它指明了一块内存区域，而赋值运算实质是改变这一区域内容的操作。</a:t>
            </a:r>
          </a:p>
          <a:p>
            <a:pPr>
              <a:defRPr/>
            </a:pPr>
            <a:r>
              <a:rPr lang="zh-CN" altLang="en-US" sz="2400" smtClean="0">
                <a:ea typeface="宋体" pitchFamily="2" charset="-122"/>
              </a:rPr>
              <a:t>但应注意，能放在赋值号左边的表达式都是左值，但左值并非一定可以放在赋值号左边，</a:t>
            </a:r>
            <a:r>
              <a:rPr lang="en-US" altLang="zh-CN" sz="2400" smtClean="0">
                <a:ea typeface="宋体" pitchFamily="2" charset="-122"/>
              </a:rPr>
              <a:t>const</a:t>
            </a:r>
            <a:r>
              <a:rPr lang="zh-CN" altLang="en-US" sz="2400" smtClean="0">
                <a:ea typeface="宋体" pitchFamily="2" charset="-122"/>
              </a:rPr>
              <a:t>常量是左值，但不能将其放在赋值号左边，这是个例外。</a:t>
            </a:r>
          </a:p>
          <a:p>
            <a:pPr>
              <a:defRPr/>
            </a:pPr>
            <a:r>
              <a:rPr lang="zh-CN" altLang="en-US" sz="2400" smtClean="0">
                <a:ea typeface="宋体" pitchFamily="2" charset="-122"/>
              </a:rPr>
              <a:t>如“</a:t>
            </a:r>
            <a:r>
              <a:rPr lang="en-US" altLang="zh-CN" sz="2400" smtClean="0">
                <a:ea typeface="宋体" pitchFamily="2" charset="-122"/>
              </a:rPr>
              <a:t>float a;”</a:t>
            </a:r>
            <a:r>
              <a:rPr lang="zh-CN" altLang="en-US" sz="2400" smtClean="0">
                <a:ea typeface="宋体" pitchFamily="2" charset="-122"/>
              </a:rPr>
              <a:t>声明了一个浮点型变量</a:t>
            </a:r>
            <a:r>
              <a:rPr lang="en-US" altLang="zh-CN" sz="2400" smtClean="0">
                <a:ea typeface="宋体" pitchFamily="2" charset="-122"/>
              </a:rPr>
              <a:t>a</a:t>
            </a:r>
            <a:r>
              <a:rPr lang="zh-CN" altLang="en-US" sz="2400" smtClean="0">
                <a:ea typeface="宋体" pitchFamily="2" charset="-122"/>
              </a:rPr>
              <a:t>，则</a:t>
            </a:r>
            <a:r>
              <a:rPr lang="en-US" altLang="zh-CN" sz="2400" smtClean="0">
                <a:ea typeface="宋体" pitchFamily="2" charset="-122"/>
              </a:rPr>
              <a:t>a</a:t>
            </a:r>
            <a:r>
              <a:rPr lang="zh-CN" altLang="en-US" sz="2400" smtClean="0">
                <a:ea typeface="宋体" pitchFamily="2" charset="-122"/>
              </a:rPr>
              <a:t>是左值，因为它指明了一个程序实体，可放在赋值号的左边，但表达式“</a:t>
            </a:r>
            <a:r>
              <a:rPr lang="en-US" altLang="zh-CN" sz="2400" smtClean="0">
                <a:ea typeface="宋体" pitchFamily="2" charset="-122"/>
              </a:rPr>
              <a:t>a+3”</a:t>
            </a:r>
            <a:r>
              <a:rPr lang="zh-CN" altLang="en-US" sz="2400" smtClean="0">
                <a:ea typeface="宋体" pitchFamily="2" charset="-122"/>
              </a:rPr>
              <a:t>和“</a:t>
            </a:r>
            <a:r>
              <a:rPr lang="en-US" altLang="zh-CN" sz="2400" smtClean="0">
                <a:ea typeface="宋体" pitchFamily="2" charset="-122"/>
              </a:rPr>
              <a:t>a=1”</a:t>
            </a:r>
            <a:r>
              <a:rPr lang="zh-CN" altLang="en-US" sz="2400" smtClean="0">
                <a:ea typeface="宋体" pitchFamily="2" charset="-122"/>
              </a:rPr>
              <a:t>就不能放在赋值号的左边，不是左值</a:t>
            </a:r>
            <a:r>
              <a:rPr lang="zh-CN" altLang="en-US" sz="2000" smtClean="0">
                <a:ea typeface="宋体" pitchFamily="2" charset="-122"/>
              </a:rPr>
              <a:t>。</a:t>
            </a:r>
          </a:p>
        </p:txBody>
      </p:sp>
    </p:spTree>
  </p:cSld>
  <p:clrMapOvr>
    <a:masterClrMapping/>
  </p:clrMapOvr>
  <p:timing>
    <p:tnLst>
      <p:par>
        <p:cTn id="1" dur="indefinite" restart="never" nodeType="tmRoot"/>
      </p:par>
    </p:tnLst>
    <p:bldLst>
      <p:bldP spid="10854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3.4.28</a:t>
            </a:r>
            <a:r>
              <a:rPr lang="zh-CN" altLang="en-US" dirty="0" smtClean="0">
                <a:ea typeface="宋体" pitchFamily="2" charset="-122"/>
              </a:rPr>
              <a:t>运算符的优先级</a:t>
            </a:r>
            <a:endParaRPr lang="en-US" altLang="zh-CN" dirty="0">
              <a:ea typeface="宋体" pitchFamily="2" charset="-122"/>
            </a:endParaRPr>
          </a:p>
        </p:txBody>
      </p:sp>
      <p:sp>
        <p:nvSpPr>
          <p:cNvPr id="8909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6" name="Rectangle 3"/>
          <p:cNvSpPr>
            <a:spLocks noGrp="1" noChangeArrowheads="1"/>
          </p:cNvSpPr>
          <p:nvPr>
            <p:ph type="body" idx="1"/>
          </p:nvPr>
        </p:nvSpPr>
        <p:spPr>
          <a:xfrm>
            <a:off x="285720" y="1142984"/>
            <a:ext cx="8429684" cy="5143536"/>
          </a:xfrm>
        </p:spPr>
        <p:style>
          <a:lnRef idx="0">
            <a:scrgbClr r="0" g="0" b="0"/>
          </a:lnRef>
          <a:fillRef idx="1003">
            <a:schemeClr val="dk2"/>
          </a:fillRef>
          <a:effectRef idx="0">
            <a:scrgbClr r="0" g="0" b="0"/>
          </a:effectRef>
          <a:fontRef idx="major"/>
        </p:style>
        <p:txBody>
          <a:bodyPr/>
          <a:lstStyle/>
          <a:p>
            <a:pPr>
              <a:defRPr/>
            </a:pPr>
            <a:r>
              <a:rPr lang="en-US" altLang="zh-CN" sz="2000" smtClean="0">
                <a:ea typeface="宋体" pitchFamily="2" charset="-122"/>
              </a:rPr>
              <a:t>C</a:t>
            </a:r>
            <a:r>
              <a:rPr lang="zh-CN" altLang="en-US" sz="2000" smtClean="0">
                <a:ea typeface="宋体" pitchFamily="2" charset="-122"/>
              </a:rPr>
              <a:t>语言的运算符具有不同的优先级和它的结合性。在表达式中， 各运算量参与运算的先后顺序不仅要遵守运算符优先级别的规定，还要受运算符结合性的制约，以便确定是自左向右进行运算还是自右向左进行运算。这种结合性是其它高级语言的运算符所没有的，在某种程度上，这也增加了</a:t>
            </a:r>
            <a:r>
              <a:rPr lang="en-US" altLang="zh-CN" sz="2000" smtClean="0">
                <a:ea typeface="宋体" pitchFamily="2" charset="-122"/>
              </a:rPr>
              <a:t>C</a:t>
            </a:r>
            <a:r>
              <a:rPr lang="zh-CN" altLang="en-US" sz="2000" smtClean="0">
                <a:ea typeface="宋体" pitchFamily="2" charset="-122"/>
              </a:rPr>
              <a:t>语言的复杂性。</a:t>
            </a:r>
            <a:endParaRPr lang="en-US" altLang="zh-CN" sz="2000" smtClean="0">
              <a:ea typeface="宋体" pitchFamily="2" charset="-122"/>
            </a:endParaRPr>
          </a:p>
          <a:p>
            <a:pPr>
              <a:defRPr/>
            </a:pPr>
            <a:endParaRPr lang="zh-CN" altLang="en-US" smtClean="0">
              <a:ea typeface="宋体" pitchFamily="2" charset="-122"/>
            </a:endParaRPr>
          </a:p>
        </p:txBody>
      </p:sp>
      <p:sp>
        <p:nvSpPr>
          <p:cNvPr id="7" name="Rectangle 3"/>
          <p:cNvSpPr txBox="1">
            <a:spLocks noChangeArrowheads="1"/>
          </p:cNvSpPr>
          <p:nvPr/>
        </p:nvSpPr>
        <p:spPr bwMode="auto">
          <a:xfrm>
            <a:off x="571472" y="4286256"/>
            <a:ext cx="7858180" cy="20669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itchFamily="2" charset="2"/>
              <a:buChar char="n"/>
              <a:tabLst/>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楷体_GB2312" pitchFamily="49" charset="-122"/>
                <a:ea typeface="+mn-ea"/>
                <a:cs typeface="+mn-cs"/>
              </a:rPr>
              <a:t>括号 ( ) 的优先级最高。</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itchFamily="2" charset="2"/>
              <a:buChar char="n"/>
              <a:tabLst/>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楷体_GB2312" pitchFamily="49" charset="-122"/>
                <a:ea typeface="+mn-ea"/>
                <a:cs typeface="+mn-cs"/>
              </a:rPr>
              <a:t>使用括号 ( ) 可修改运算符的优先级。</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itchFamily="2" charset="2"/>
              <a:buChar char="n"/>
              <a:tabLst/>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楷体_GB2312" pitchFamily="49" charset="-122"/>
                <a:ea typeface="+mn-ea"/>
                <a:cs typeface="+mn-cs"/>
              </a:rPr>
              <a:t>用括号括起来的优先级较低的运算符具有最高的优先级，最先执行。</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itchFamily="2" charset="2"/>
              <a:buChar char="n"/>
              <a:tabLst/>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楷体_GB2312" pitchFamily="49" charset="-122"/>
                <a:ea typeface="+mn-ea"/>
                <a:cs typeface="+mn-cs"/>
              </a:rPr>
              <a:t>在括号嵌套 ( ( ( ) ) )  的情况下，最里层的最先执行。</a:t>
            </a:r>
          </a:p>
          <a:p>
            <a:pPr marL="342900" marR="0" lvl="0" indent="-342900" algn="l" defTabSz="914400" rtl="0" eaLnBrk="0" fontAlgn="base" latinLnBrk="0" hangingPunct="0">
              <a:lnSpc>
                <a:spcPct val="90000"/>
              </a:lnSpc>
              <a:spcBef>
                <a:spcPct val="0"/>
              </a:spcBef>
              <a:spcAft>
                <a:spcPct val="0"/>
              </a:spcAft>
              <a:buClr>
                <a:schemeClr val="hlink"/>
              </a:buClr>
              <a:buSzPct val="75000"/>
              <a:buFont typeface="Wingdings" pitchFamily="2" charset="2"/>
              <a:buChar char="n"/>
              <a:tabLst/>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楷体_GB2312" pitchFamily="49" charset="-122"/>
                <a:ea typeface="+mn-ea"/>
                <a:cs typeface="+mn-cs"/>
              </a:rPr>
              <a:t>包含多个括号的表达式从左向右进行计算。</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itchFamily="2" charset="2"/>
              <a:buChar char="n"/>
              <a:tabLst/>
              <a:defRPr/>
            </a:pPr>
            <a:endParaRPr kumimoji="0" lang="zh-CN"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楷体_GB2312" pitchFamily="49" charset="-122"/>
              <a:ea typeface="+mn-ea"/>
              <a:cs typeface="+mn-cs"/>
            </a:endParaRPr>
          </a:p>
        </p:txBody>
      </p:sp>
    </p:spTree>
  </p:cSld>
  <p:clrMapOvr>
    <a:masterClrMapping/>
  </p:clrMapOvr>
  <p:timing>
    <p:tnLst>
      <p:par>
        <p:cTn id="1" dur="indefinite" restart="never" nodeType="tmRoot"/>
      </p:par>
    </p:tnLst>
    <p:bldLst>
      <p:bldP spid="10854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571625" y="214313"/>
            <a:ext cx="7115175" cy="898525"/>
          </a:xfrm>
        </p:spPr>
        <p:txBody>
          <a:bodyPr/>
          <a:lstStyle/>
          <a:p>
            <a:pPr eaLnBrk="1" hangingPunct="1">
              <a:defRPr/>
            </a:pPr>
            <a:r>
              <a:rPr lang="en-US" altLang="zh-CN" dirty="0" smtClean="0">
                <a:ea typeface="宋体" pitchFamily="2" charset="-122"/>
              </a:rPr>
              <a:t>3.4.29</a:t>
            </a:r>
            <a:r>
              <a:rPr lang="zh-CN" altLang="en-US" dirty="0" smtClean="0">
                <a:ea typeface="宋体" pitchFamily="2" charset="-122"/>
              </a:rPr>
              <a:t>运算符优先级与结合性</a:t>
            </a:r>
            <a:endParaRPr lang="en-US" altLang="zh-CN" dirty="0">
              <a:ea typeface="宋体" pitchFamily="2" charset="-122"/>
            </a:endParaRPr>
          </a:p>
        </p:txBody>
      </p:sp>
      <p:sp>
        <p:nvSpPr>
          <p:cNvPr id="9011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pic>
        <p:nvPicPr>
          <p:cNvPr id="104450" name="Picture 2"/>
          <p:cNvPicPr>
            <a:picLocks noChangeAspect="1" noChangeArrowheads="1"/>
          </p:cNvPicPr>
          <p:nvPr/>
        </p:nvPicPr>
        <p:blipFill>
          <a:blip r:embed="rId2"/>
          <a:srcRect/>
          <a:stretch>
            <a:fillRect/>
          </a:stretch>
        </p:blipFill>
        <p:spPr bwMode="auto">
          <a:xfrm>
            <a:off x="214313" y="1000125"/>
            <a:ext cx="7858125" cy="5476875"/>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bldLst>
      <p:bldP spid="1085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3.2.4</a:t>
            </a:r>
            <a:r>
              <a:rPr lang="zh-CN" altLang="en-US" smtClean="0">
                <a:ea typeface="宋体" pitchFamily="2" charset="-122"/>
              </a:rPr>
              <a:t>定义变量</a:t>
            </a:r>
            <a:endParaRPr lang="en-US" altLang="zh-CN" dirty="0">
              <a:ea typeface="宋体" pitchFamily="2" charset="-122"/>
            </a:endParaRPr>
          </a:p>
        </p:txBody>
      </p:sp>
      <p:sp>
        <p:nvSpPr>
          <p:cNvPr id="8" name="Rectangle 18"/>
          <p:cNvSpPr>
            <a:spLocks noChangeArrowheads="1"/>
          </p:cNvSpPr>
          <p:nvPr/>
        </p:nvSpPr>
        <p:spPr bwMode="auto">
          <a:xfrm>
            <a:off x="785786" y="5279689"/>
            <a:ext cx="7858180" cy="863955"/>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defRPr/>
            </a:pPr>
            <a:r>
              <a:rPr lang="zh-CN" altLang="en-US" sz="2500" b="1" dirty="0"/>
              <a:t>Ｃ语言规定：</a:t>
            </a:r>
          </a:p>
          <a:p>
            <a:pPr>
              <a:defRPr/>
            </a:pPr>
            <a:r>
              <a:rPr lang="zh-CN" altLang="en-US" sz="2500" b="1" dirty="0"/>
              <a:t>　　所有变量在使用前必须先定义</a:t>
            </a:r>
            <a:endParaRPr lang="zh-CN" altLang="en-US" sz="2500" b="1" baseline="-25000" dirty="0"/>
          </a:p>
        </p:txBody>
      </p:sp>
      <p:sp>
        <p:nvSpPr>
          <p:cNvPr id="12293" name="Rectangle 16"/>
          <p:cNvSpPr>
            <a:spLocks noChangeArrowheads="1"/>
          </p:cNvSpPr>
          <p:nvPr/>
        </p:nvSpPr>
        <p:spPr bwMode="auto">
          <a:xfrm>
            <a:off x="827088" y="1268413"/>
            <a:ext cx="7777162" cy="863600"/>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defRPr/>
            </a:pPr>
            <a:r>
              <a:rPr lang="zh-CN" altLang="en-US" sz="2500" b="1" u="sng"/>
              <a:t>变量</a:t>
            </a:r>
            <a:r>
              <a:rPr lang="zh-CN" altLang="en-US" sz="2500" b="1"/>
              <a:t>是指程序执行过程中，其值可以改变的量。变量有一个名字，称为变量名，用标识符表示。</a:t>
            </a:r>
          </a:p>
        </p:txBody>
      </p:sp>
      <p:sp>
        <p:nvSpPr>
          <p:cNvPr id="12294" name="Rectangle 17"/>
          <p:cNvSpPr>
            <a:spLocks noChangeArrowheads="1"/>
          </p:cNvSpPr>
          <p:nvPr/>
        </p:nvSpPr>
        <p:spPr bwMode="auto">
          <a:xfrm>
            <a:off x="857224" y="2214555"/>
            <a:ext cx="7858180" cy="2979919"/>
          </a:xfrm>
          <a:prstGeom prst="rect">
            <a:avLst/>
          </a:prstGeom>
          <a:ln w="25400" algn="ctr">
            <a:noFill/>
            <a:miter lim="800000"/>
            <a:headEnd/>
            <a:tailEnd/>
          </a:ln>
        </p:spPr>
        <p:style>
          <a:lnRef idx="0">
            <a:scrgbClr r="0" g="0" b="0"/>
          </a:lnRef>
          <a:fillRef idx="1003">
            <a:schemeClr val="dk2"/>
          </a:fillRef>
          <a:effectRef idx="0">
            <a:scrgbClr r="0" g="0" b="0"/>
          </a:effectRef>
          <a:fontRef idx="major"/>
        </p:style>
        <p:txBody>
          <a:bodyPr lIns="90000" tIns="46800" rIns="90000" bIns="46800">
            <a:spAutoFit/>
          </a:bodyPr>
          <a:lstStyle/>
          <a:p>
            <a:pPr>
              <a:spcAft>
                <a:spcPct val="50000"/>
              </a:spcAft>
              <a:defRPr/>
            </a:pPr>
            <a:r>
              <a:rPr lang="zh-CN" altLang="en-US" sz="2500" b="1"/>
              <a:t>变量的定义格式：</a:t>
            </a:r>
          </a:p>
          <a:p>
            <a:pPr>
              <a:defRPr/>
            </a:pPr>
            <a:r>
              <a:rPr lang="zh-CN" altLang="en-US" sz="2500" b="1">
                <a:solidFill>
                  <a:srgbClr val="0033CC"/>
                </a:solidFill>
              </a:rPr>
              <a:t>　　</a:t>
            </a:r>
            <a:endParaRPr lang="zh-CN" altLang="en-US" sz="2500" b="1">
              <a:solidFill>
                <a:srgbClr val="FF3300"/>
              </a:solidFill>
            </a:endParaRPr>
          </a:p>
          <a:p>
            <a:pPr>
              <a:defRPr/>
            </a:pPr>
            <a:r>
              <a:rPr lang="zh-CN" altLang="en-US" sz="2500" b="1"/>
              <a:t>如：</a:t>
            </a:r>
            <a:r>
              <a:rPr lang="en-US" altLang="zh-CN" sz="2500" b="1"/>
              <a:t>int       a,b,c;</a:t>
            </a:r>
          </a:p>
          <a:p>
            <a:pPr>
              <a:defRPr/>
            </a:pPr>
            <a:r>
              <a:rPr lang="en-US" altLang="zh-CN" sz="2500" b="1"/>
              <a:t>    float     x,y,z;</a:t>
            </a:r>
          </a:p>
          <a:p>
            <a:pPr>
              <a:defRPr/>
            </a:pPr>
            <a:r>
              <a:rPr lang="en-US" altLang="zh-CN" sz="2500" b="1"/>
              <a:t>    char      ch; </a:t>
            </a:r>
          </a:p>
          <a:p>
            <a:pPr>
              <a:defRPr/>
            </a:pPr>
            <a:r>
              <a:rPr lang="zh-CN" altLang="en-US" sz="2500" b="1"/>
              <a:t>变量的定义一般写在函数开头</a:t>
            </a:r>
            <a:r>
              <a:rPr lang="en-US" altLang="zh-CN" sz="2500" b="1"/>
              <a:t>,</a:t>
            </a:r>
            <a:r>
              <a:rPr lang="zh-CN" altLang="en-US" sz="2500" b="1"/>
              <a:t>同时定义多个变量用逗号隔开。变量有哪些写法？</a:t>
            </a:r>
          </a:p>
        </p:txBody>
      </p:sp>
      <p:sp>
        <p:nvSpPr>
          <p:cNvPr id="12301" name="Rectangle 19"/>
          <p:cNvSpPr>
            <a:spLocks noChangeArrowheads="1"/>
          </p:cNvSpPr>
          <p:nvPr/>
        </p:nvSpPr>
        <p:spPr bwMode="auto">
          <a:xfrm>
            <a:off x="900113" y="2643188"/>
            <a:ext cx="6272212" cy="498475"/>
          </a:xfrm>
          <a:prstGeom prst="rect">
            <a:avLst/>
          </a:prstGeom>
          <a:solidFill>
            <a:srgbClr val="FFFF99"/>
          </a:solidFill>
          <a:ln w="25400" algn="ctr">
            <a:solidFill>
              <a:srgbClr val="000000"/>
            </a:solidFill>
            <a:miter lim="800000"/>
            <a:headEnd/>
            <a:tailEnd type="none" w="lg" len="lg"/>
          </a:ln>
        </p:spPr>
        <p:txBody>
          <a:bodyPr wrap="none" lIns="90000" tIns="46800" rIns="90000" bIns="46800" anchor="ctr">
            <a:spAutoFit/>
          </a:bodyPr>
          <a:lstStyle/>
          <a:p>
            <a:pPr algn="ctr"/>
            <a:r>
              <a:rPr lang="zh-CN" altLang="en-US" sz="2500" b="1">
                <a:solidFill>
                  <a:srgbClr val="000099"/>
                </a:solidFill>
              </a:rPr>
              <a:t>类型名</a:t>
            </a:r>
            <a:r>
              <a:rPr lang="zh-CN" altLang="en-US" sz="2500" b="1">
                <a:solidFill>
                  <a:srgbClr val="000000"/>
                </a:solidFill>
              </a:rPr>
              <a:t>　　变量名，变量名，</a:t>
            </a:r>
            <a:r>
              <a:rPr lang="en-US" altLang="zh-CN" sz="2500" b="1">
                <a:solidFill>
                  <a:srgbClr val="000000"/>
                </a:solidFill>
              </a:rPr>
              <a:t>...</a:t>
            </a:r>
            <a:r>
              <a:rPr lang="zh-CN" altLang="en-US" sz="2500" b="1">
                <a:solidFill>
                  <a:srgbClr val="000000"/>
                </a:solidFill>
              </a:rPr>
              <a:t>，变量名</a:t>
            </a:r>
            <a:r>
              <a:rPr lang="en-US" altLang="zh-CN" sz="25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5"/>
          <p:cNvSpPr>
            <a:spLocks noGrp="1"/>
          </p:cNvSpPr>
          <p:nvPr>
            <p:ph type="ftr" sz="quarter" idx="12"/>
          </p:nvPr>
        </p:nvSpPr>
        <p:spPr>
          <a:noFill/>
        </p:spPr>
        <p:txBody>
          <a:bodyPr/>
          <a:lstStyle/>
          <a:p>
            <a:r>
              <a:rPr lang="en-US" altLang="zh-CN" smtClean="0">
                <a:latin typeface="Arial" charset="0"/>
              </a:rPr>
              <a:t>www.itcast.cn</a:t>
            </a:r>
          </a:p>
        </p:txBody>
      </p:sp>
      <p:grpSp>
        <p:nvGrpSpPr>
          <p:cNvPr id="92163" name="Group 2"/>
          <p:cNvGrpSpPr>
            <a:grpSpLocks/>
          </p:cNvGrpSpPr>
          <p:nvPr/>
        </p:nvGrpSpPr>
        <p:grpSpPr bwMode="auto">
          <a:xfrm>
            <a:off x="1096963" y="3076575"/>
            <a:ext cx="1041400" cy="1052513"/>
            <a:chOff x="691" y="2077"/>
            <a:chExt cx="656" cy="663"/>
          </a:xfrm>
        </p:grpSpPr>
        <p:pic>
          <p:nvPicPr>
            <p:cNvPr id="92237" name="Picture 3" descr="circuler_1"/>
            <p:cNvPicPr>
              <a:picLocks noChangeAspect="1" noChangeArrowheads="1"/>
            </p:cNvPicPr>
            <p:nvPr/>
          </p:nvPicPr>
          <p:blipFill>
            <a:blip r:embed="rId2"/>
            <a:srcRect/>
            <a:stretch>
              <a:fillRect/>
            </a:stretch>
          </p:blipFill>
          <p:spPr bwMode="gray">
            <a:xfrm>
              <a:off x="691" y="2077"/>
              <a:ext cx="656" cy="662"/>
            </a:xfrm>
            <a:prstGeom prst="rect">
              <a:avLst/>
            </a:prstGeom>
            <a:noFill/>
            <a:ln w="9525">
              <a:noFill/>
              <a:miter lim="800000"/>
              <a:headEnd/>
              <a:tailEnd/>
            </a:ln>
          </p:spPr>
        </p:pic>
        <p:sp>
          <p:nvSpPr>
            <p:cNvPr id="115716" name="Oval 4"/>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92239" name="Group 5"/>
            <p:cNvGrpSpPr>
              <a:grpSpLocks/>
            </p:cNvGrpSpPr>
            <p:nvPr/>
          </p:nvGrpSpPr>
          <p:grpSpPr bwMode="auto">
            <a:xfrm>
              <a:off x="737" y="2609"/>
              <a:ext cx="575" cy="110"/>
              <a:chOff x="3704" y="1872"/>
              <a:chExt cx="827" cy="156"/>
            </a:xfrm>
          </p:grpSpPr>
          <p:grpSp>
            <p:nvGrpSpPr>
              <p:cNvPr id="92240" name="Group 6"/>
              <p:cNvGrpSpPr>
                <a:grpSpLocks/>
              </p:cNvGrpSpPr>
              <p:nvPr/>
            </p:nvGrpSpPr>
            <p:grpSpPr bwMode="auto">
              <a:xfrm rot="-1297425" flipH="1" flipV="1">
                <a:off x="3850" y="1872"/>
                <a:ext cx="681" cy="150"/>
                <a:chOff x="1565" y="2568"/>
                <a:chExt cx="1118" cy="279"/>
              </a:xfrm>
            </p:grpSpPr>
            <p:sp>
              <p:nvSpPr>
                <p:cNvPr id="92246" name="AutoShape 7"/>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47" name="AutoShape 8"/>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48" name="AutoShape 9"/>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49" name="AutoShape 10"/>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92241" name="Group 11"/>
              <p:cNvGrpSpPr>
                <a:grpSpLocks/>
              </p:cNvGrpSpPr>
              <p:nvPr/>
            </p:nvGrpSpPr>
            <p:grpSpPr bwMode="auto">
              <a:xfrm rot="56115" flipH="1" flipV="1">
                <a:off x="3704" y="1878"/>
                <a:ext cx="681" cy="150"/>
                <a:chOff x="1565" y="2568"/>
                <a:chExt cx="1118" cy="279"/>
              </a:xfrm>
            </p:grpSpPr>
            <p:sp>
              <p:nvSpPr>
                <p:cNvPr id="92242" name="AutoShape 12"/>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43" name="AutoShape 13"/>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44" name="AutoShape 14"/>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45" name="AutoShape 15"/>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92164" name="Group 16"/>
          <p:cNvGrpSpPr>
            <a:grpSpLocks/>
          </p:cNvGrpSpPr>
          <p:nvPr/>
        </p:nvGrpSpPr>
        <p:grpSpPr bwMode="auto">
          <a:xfrm>
            <a:off x="3060700" y="3068638"/>
            <a:ext cx="1041400" cy="1052512"/>
            <a:chOff x="1928" y="2072"/>
            <a:chExt cx="656" cy="663"/>
          </a:xfrm>
        </p:grpSpPr>
        <p:pic>
          <p:nvPicPr>
            <p:cNvPr id="92224" name="Picture 17" descr="circuler_1"/>
            <p:cNvPicPr>
              <a:picLocks noChangeAspect="1" noChangeArrowheads="1"/>
            </p:cNvPicPr>
            <p:nvPr/>
          </p:nvPicPr>
          <p:blipFill>
            <a:blip r:embed="rId2"/>
            <a:srcRect/>
            <a:stretch>
              <a:fillRect/>
            </a:stretch>
          </p:blipFill>
          <p:spPr bwMode="gray">
            <a:xfrm>
              <a:off x="1928" y="2072"/>
              <a:ext cx="656" cy="662"/>
            </a:xfrm>
            <a:prstGeom prst="rect">
              <a:avLst/>
            </a:prstGeom>
            <a:noFill/>
            <a:ln w="9525">
              <a:noFill/>
              <a:miter lim="800000"/>
              <a:headEnd/>
              <a:tailEnd/>
            </a:ln>
          </p:spPr>
        </p:pic>
        <p:sp>
          <p:nvSpPr>
            <p:cNvPr id="115730" name="Oval 18"/>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92226" name="Group 19"/>
            <p:cNvGrpSpPr>
              <a:grpSpLocks/>
            </p:cNvGrpSpPr>
            <p:nvPr/>
          </p:nvGrpSpPr>
          <p:grpSpPr bwMode="auto">
            <a:xfrm>
              <a:off x="1974" y="2604"/>
              <a:ext cx="575" cy="110"/>
              <a:chOff x="3704" y="1872"/>
              <a:chExt cx="827" cy="156"/>
            </a:xfrm>
          </p:grpSpPr>
          <p:grpSp>
            <p:nvGrpSpPr>
              <p:cNvPr id="92227" name="Group 20"/>
              <p:cNvGrpSpPr>
                <a:grpSpLocks/>
              </p:cNvGrpSpPr>
              <p:nvPr/>
            </p:nvGrpSpPr>
            <p:grpSpPr bwMode="auto">
              <a:xfrm rot="-1297425" flipH="1" flipV="1">
                <a:off x="3850" y="1872"/>
                <a:ext cx="681" cy="150"/>
                <a:chOff x="1565" y="2568"/>
                <a:chExt cx="1118" cy="279"/>
              </a:xfrm>
            </p:grpSpPr>
            <p:sp>
              <p:nvSpPr>
                <p:cNvPr id="92233" name="AutoShape 2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34" name="AutoShape 2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35" name="AutoShape 2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36" name="AutoShape 2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92228" name="Group 25"/>
              <p:cNvGrpSpPr>
                <a:grpSpLocks/>
              </p:cNvGrpSpPr>
              <p:nvPr/>
            </p:nvGrpSpPr>
            <p:grpSpPr bwMode="auto">
              <a:xfrm rot="56115" flipH="1" flipV="1">
                <a:off x="3704" y="1878"/>
                <a:ext cx="681" cy="150"/>
                <a:chOff x="1565" y="2568"/>
                <a:chExt cx="1118" cy="279"/>
              </a:xfrm>
            </p:grpSpPr>
            <p:sp>
              <p:nvSpPr>
                <p:cNvPr id="92229" name="AutoShape 2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30" name="AutoShape 2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31" name="AutoShape 2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32" name="AutoShape 2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92165" name="Group 30"/>
          <p:cNvGrpSpPr>
            <a:grpSpLocks/>
          </p:cNvGrpSpPr>
          <p:nvPr/>
        </p:nvGrpSpPr>
        <p:grpSpPr bwMode="auto">
          <a:xfrm>
            <a:off x="4999038" y="3079750"/>
            <a:ext cx="1041400" cy="1050925"/>
            <a:chOff x="3149" y="2079"/>
            <a:chExt cx="656" cy="662"/>
          </a:xfrm>
        </p:grpSpPr>
        <p:pic>
          <p:nvPicPr>
            <p:cNvPr id="92211" name="Picture 31" descr="circuler_1"/>
            <p:cNvPicPr>
              <a:picLocks noChangeAspect="1" noChangeArrowheads="1"/>
            </p:cNvPicPr>
            <p:nvPr/>
          </p:nvPicPr>
          <p:blipFill>
            <a:blip r:embed="rId3"/>
            <a:srcRect/>
            <a:stretch>
              <a:fillRect/>
            </a:stretch>
          </p:blipFill>
          <p:spPr bwMode="gray">
            <a:xfrm>
              <a:off x="3149" y="2079"/>
              <a:ext cx="656" cy="661"/>
            </a:xfrm>
            <a:prstGeom prst="rect">
              <a:avLst/>
            </a:prstGeom>
            <a:noFill/>
            <a:ln w="9525">
              <a:noFill/>
              <a:miter lim="800000"/>
              <a:headEnd/>
              <a:tailEnd/>
            </a:ln>
          </p:spPr>
        </p:pic>
        <p:sp>
          <p:nvSpPr>
            <p:cNvPr id="115744" name="Oval 32"/>
            <p:cNvSpPr>
              <a:spLocks noChangeArrowheads="1"/>
            </p:cNvSpPr>
            <p:nvPr/>
          </p:nvSpPr>
          <p:spPr bwMode="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92213" name="Group 33"/>
            <p:cNvGrpSpPr>
              <a:grpSpLocks/>
            </p:cNvGrpSpPr>
            <p:nvPr/>
          </p:nvGrpSpPr>
          <p:grpSpPr bwMode="auto">
            <a:xfrm>
              <a:off x="3195" y="2610"/>
              <a:ext cx="575" cy="111"/>
              <a:chOff x="3704" y="1872"/>
              <a:chExt cx="827" cy="156"/>
            </a:xfrm>
          </p:grpSpPr>
          <p:grpSp>
            <p:nvGrpSpPr>
              <p:cNvPr id="92214" name="Group 34"/>
              <p:cNvGrpSpPr>
                <a:grpSpLocks/>
              </p:cNvGrpSpPr>
              <p:nvPr/>
            </p:nvGrpSpPr>
            <p:grpSpPr bwMode="auto">
              <a:xfrm rot="-1297425" flipH="1" flipV="1">
                <a:off x="3850" y="1872"/>
                <a:ext cx="681" cy="150"/>
                <a:chOff x="1565" y="2568"/>
                <a:chExt cx="1118" cy="279"/>
              </a:xfrm>
            </p:grpSpPr>
            <p:sp>
              <p:nvSpPr>
                <p:cNvPr id="92220" name="AutoShape 35"/>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21" name="AutoShape 36"/>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22" name="AutoShape 37"/>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23" name="AutoShape 38"/>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92215" name="Group 39"/>
              <p:cNvGrpSpPr>
                <a:grpSpLocks/>
              </p:cNvGrpSpPr>
              <p:nvPr/>
            </p:nvGrpSpPr>
            <p:grpSpPr bwMode="auto">
              <a:xfrm rot="56115" flipH="1" flipV="1">
                <a:off x="3704" y="1878"/>
                <a:ext cx="681" cy="150"/>
                <a:chOff x="1565" y="2568"/>
                <a:chExt cx="1118" cy="279"/>
              </a:xfrm>
            </p:grpSpPr>
            <p:sp>
              <p:nvSpPr>
                <p:cNvPr id="92216" name="AutoShape 40"/>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17" name="AutoShape 41"/>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18" name="AutoShape 42"/>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19" name="AutoShape 43"/>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92166" name="Group 44"/>
          <p:cNvGrpSpPr>
            <a:grpSpLocks/>
          </p:cNvGrpSpPr>
          <p:nvPr/>
        </p:nvGrpSpPr>
        <p:grpSpPr bwMode="auto">
          <a:xfrm>
            <a:off x="6961188" y="3071813"/>
            <a:ext cx="1041400" cy="1050925"/>
            <a:chOff x="4385" y="2074"/>
            <a:chExt cx="656" cy="662"/>
          </a:xfrm>
        </p:grpSpPr>
        <p:pic>
          <p:nvPicPr>
            <p:cNvPr id="92198" name="Picture 45" descr="circuler_1"/>
            <p:cNvPicPr>
              <a:picLocks noChangeAspect="1" noChangeArrowheads="1"/>
            </p:cNvPicPr>
            <p:nvPr/>
          </p:nvPicPr>
          <p:blipFill>
            <a:blip r:embed="rId3"/>
            <a:srcRect/>
            <a:stretch>
              <a:fillRect/>
            </a:stretch>
          </p:blipFill>
          <p:spPr bwMode="gray">
            <a:xfrm>
              <a:off x="4385" y="2074"/>
              <a:ext cx="656" cy="661"/>
            </a:xfrm>
            <a:prstGeom prst="rect">
              <a:avLst/>
            </a:prstGeom>
            <a:noFill/>
            <a:ln w="9525">
              <a:noFill/>
              <a:miter lim="800000"/>
              <a:headEnd/>
              <a:tailEnd/>
            </a:ln>
          </p:spPr>
        </p:pic>
        <p:sp>
          <p:nvSpPr>
            <p:cNvPr id="115758" name="Oval 46"/>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w="9525" algn="ctr">
              <a:noFill/>
              <a:round/>
              <a:headEnd/>
              <a:tailEnd/>
            </a:ln>
            <a:effectLst/>
          </p:spPr>
          <p:txBody>
            <a:bodyPr wrap="none" anchor="ctr"/>
            <a:lstStyle/>
            <a:p>
              <a:pPr eaLnBrk="0" hangingPunct="0">
                <a:defRPr/>
              </a:pPr>
              <a:endParaRPr lang="zh-CN" altLang="en-US"/>
            </a:p>
          </p:txBody>
        </p:sp>
        <p:grpSp>
          <p:nvGrpSpPr>
            <p:cNvPr id="92200" name="Group 47"/>
            <p:cNvGrpSpPr>
              <a:grpSpLocks/>
            </p:cNvGrpSpPr>
            <p:nvPr/>
          </p:nvGrpSpPr>
          <p:grpSpPr bwMode="auto">
            <a:xfrm>
              <a:off x="4431" y="2605"/>
              <a:ext cx="575" cy="111"/>
              <a:chOff x="3704" y="1872"/>
              <a:chExt cx="827" cy="156"/>
            </a:xfrm>
          </p:grpSpPr>
          <p:grpSp>
            <p:nvGrpSpPr>
              <p:cNvPr id="92201" name="Group 48"/>
              <p:cNvGrpSpPr>
                <a:grpSpLocks/>
              </p:cNvGrpSpPr>
              <p:nvPr/>
            </p:nvGrpSpPr>
            <p:grpSpPr bwMode="auto">
              <a:xfrm rot="-1297425" flipH="1" flipV="1">
                <a:off x="3850" y="1872"/>
                <a:ext cx="681" cy="150"/>
                <a:chOff x="1565" y="2568"/>
                <a:chExt cx="1118" cy="279"/>
              </a:xfrm>
            </p:grpSpPr>
            <p:sp>
              <p:nvSpPr>
                <p:cNvPr id="92207" name="AutoShape 49"/>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08" name="AutoShape 50"/>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09" name="AutoShape 51"/>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10" name="AutoShape 52"/>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92202" name="Group 53"/>
              <p:cNvGrpSpPr>
                <a:grpSpLocks/>
              </p:cNvGrpSpPr>
              <p:nvPr/>
            </p:nvGrpSpPr>
            <p:grpSpPr bwMode="auto">
              <a:xfrm rot="56115" flipH="1" flipV="1">
                <a:off x="3704" y="1878"/>
                <a:ext cx="681" cy="150"/>
                <a:chOff x="1565" y="2568"/>
                <a:chExt cx="1118" cy="279"/>
              </a:xfrm>
            </p:grpSpPr>
            <p:sp>
              <p:nvSpPr>
                <p:cNvPr id="92203" name="AutoShape 54"/>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04" name="AutoShape 55"/>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05" name="AutoShape 56"/>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92206" name="AutoShape 57"/>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sp>
        <p:nvSpPr>
          <p:cNvPr id="92167" name="Line 58"/>
          <p:cNvSpPr>
            <a:spLocks noChangeShapeType="1"/>
          </p:cNvSpPr>
          <p:nvPr/>
        </p:nvSpPr>
        <p:spPr bwMode="black">
          <a:xfrm>
            <a:off x="1612900" y="4224338"/>
            <a:ext cx="0" cy="334962"/>
          </a:xfrm>
          <a:prstGeom prst="line">
            <a:avLst/>
          </a:prstGeom>
          <a:noFill/>
          <a:ln w="19050">
            <a:solidFill>
              <a:schemeClr val="tx2"/>
            </a:solidFill>
            <a:round/>
            <a:headEnd/>
            <a:tailEnd/>
          </a:ln>
        </p:spPr>
        <p:txBody>
          <a:bodyPr/>
          <a:lstStyle/>
          <a:p>
            <a:endParaRPr lang="zh-CN" altLang="en-US"/>
          </a:p>
        </p:txBody>
      </p:sp>
      <p:sp>
        <p:nvSpPr>
          <p:cNvPr id="92168" name="Line 59"/>
          <p:cNvSpPr>
            <a:spLocks noChangeShapeType="1"/>
          </p:cNvSpPr>
          <p:nvPr/>
        </p:nvSpPr>
        <p:spPr bwMode="black">
          <a:xfrm flipH="1">
            <a:off x="857250" y="4568825"/>
            <a:ext cx="1495425" cy="0"/>
          </a:xfrm>
          <a:prstGeom prst="line">
            <a:avLst/>
          </a:prstGeom>
          <a:noFill/>
          <a:ln w="19050">
            <a:solidFill>
              <a:schemeClr val="tx2"/>
            </a:solidFill>
            <a:prstDash val="sysDot"/>
            <a:round/>
            <a:headEnd/>
            <a:tailEnd/>
          </a:ln>
        </p:spPr>
        <p:txBody>
          <a:bodyPr/>
          <a:lstStyle/>
          <a:p>
            <a:endParaRPr lang="zh-CN" altLang="en-US"/>
          </a:p>
        </p:txBody>
      </p:sp>
      <p:sp>
        <p:nvSpPr>
          <p:cNvPr id="92169" name="Text Box 60"/>
          <p:cNvSpPr txBox="1">
            <a:spLocks noChangeArrowheads="1"/>
          </p:cNvSpPr>
          <p:nvPr/>
        </p:nvSpPr>
        <p:spPr bwMode="auto">
          <a:xfrm>
            <a:off x="744538" y="4622800"/>
            <a:ext cx="2827337" cy="1812925"/>
          </a:xfrm>
          <a:prstGeom prst="rect">
            <a:avLst/>
          </a:prstGeom>
          <a:noFill/>
          <a:ln w="9525" algn="ctr">
            <a:noFill/>
            <a:miter lim="800000"/>
            <a:headEnd/>
            <a:tailEnd/>
          </a:ln>
        </p:spPr>
        <p:txBody>
          <a:bodyPr>
            <a:spAutoFit/>
          </a:bodyPr>
          <a:lstStyle/>
          <a:p>
            <a:pPr marL="0" lvl="1" eaLnBrk="0" hangingPunct="0">
              <a:lnSpc>
                <a:spcPct val="130000"/>
              </a:lnSpc>
              <a:buClr>
                <a:schemeClr val="hlink"/>
              </a:buClr>
              <a:buFont typeface="Wingdings" pitchFamily="2" charset="2"/>
              <a:buChar char="§"/>
            </a:pPr>
            <a:r>
              <a:rPr lang="zh-CN" altLang="en-US" dirty="0"/>
              <a:t>输入一个</a:t>
            </a:r>
            <a:r>
              <a:rPr lang="en-US" altLang="zh-CN" dirty="0"/>
              <a:t>3</a:t>
            </a:r>
            <a:r>
              <a:rPr lang="zh-CN" altLang="en-US" dirty="0"/>
              <a:t>位整数，求出该数每个位上的数字之和。如</a:t>
            </a:r>
            <a:r>
              <a:rPr lang="en-US" altLang="zh-CN" dirty="0"/>
              <a:t>123</a:t>
            </a:r>
            <a:r>
              <a:rPr lang="zh-CN" altLang="en-US" dirty="0"/>
              <a:t>，每个位上的数字和就是</a:t>
            </a:r>
            <a:r>
              <a:rPr lang="en-US" altLang="zh-CN" dirty="0"/>
              <a:t>1+2+3=6</a:t>
            </a:r>
            <a:r>
              <a:rPr lang="zh-CN" altLang="en-US" dirty="0"/>
              <a:t>。</a:t>
            </a:r>
          </a:p>
          <a:p>
            <a:pPr eaLnBrk="0" hangingPunct="0">
              <a:lnSpc>
                <a:spcPct val="130000"/>
              </a:lnSpc>
              <a:buClr>
                <a:schemeClr val="hlink"/>
              </a:buClr>
              <a:buFont typeface="Wingdings" pitchFamily="2" charset="2"/>
              <a:buChar char="§"/>
            </a:pPr>
            <a:endParaRPr lang="en-US" altLang="zh-CN" sz="1400" b="1" dirty="0">
              <a:latin typeface="Arial" charset="0"/>
              <a:cs typeface="Arial" charset="0"/>
            </a:endParaRPr>
          </a:p>
        </p:txBody>
      </p:sp>
      <p:sp>
        <p:nvSpPr>
          <p:cNvPr id="92170" name="Text Box 61"/>
          <p:cNvSpPr txBox="1">
            <a:spLocks noChangeArrowheads="1"/>
          </p:cNvSpPr>
          <p:nvPr/>
        </p:nvSpPr>
        <p:spPr bwMode="gray">
          <a:xfrm>
            <a:off x="1093788"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1</a:t>
            </a:r>
          </a:p>
        </p:txBody>
      </p:sp>
      <p:sp>
        <p:nvSpPr>
          <p:cNvPr id="92171" name="Text Box 62"/>
          <p:cNvSpPr txBox="1">
            <a:spLocks noChangeArrowheads="1"/>
          </p:cNvSpPr>
          <p:nvPr/>
        </p:nvSpPr>
        <p:spPr bwMode="gray">
          <a:xfrm>
            <a:off x="3049588"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2</a:t>
            </a:r>
          </a:p>
        </p:txBody>
      </p:sp>
      <p:sp>
        <p:nvSpPr>
          <p:cNvPr id="92172" name="Text Box 63"/>
          <p:cNvSpPr txBox="1">
            <a:spLocks noChangeArrowheads="1"/>
          </p:cNvSpPr>
          <p:nvPr/>
        </p:nvSpPr>
        <p:spPr bwMode="gray">
          <a:xfrm>
            <a:off x="4997450"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3</a:t>
            </a:r>
          </a:p>
        </p:txBody>
      </p:sp>
      <p:sp>
        <p:nvSpPr>
          <p:cNvPr id="92173" name="Text Box 64"/>
          <p:cNvSpPr txBox="1">
            <a:spLocks noChangeArrowheads="1"/>
          </p:cNvSpPr>
          <p:nvPr/>
        </p:nvSpPr>
        <p:spPr bwMode="gray">
          <a:xfrm>
            <a:off x="6945313" y="3295650"/>
            <a:ext cx="1044575" cy="369888"/>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习题</a:t>
            </a:r>
            <a:r>
              <a:rPr lang="en-US" altLang="zh-CN" b="1">
                <a:solidFill>
                  <a:srgbClr val="1C1C1C"/>
                </a:solidFill>
                <a:latin typeface="Arial" charset="0"/>
                <a:cs typeface="Arial" charset="0"/>
              </a:rPr>
              <a:t>4</a:t>
            </a:r>
          </a:p>
        </p:txBody>
      </p:sp>
      <p:sp>
        <p:nvSpPr>
          <p:cNvPr id="92174" name="Line 65"/>
          <p:cNvSpPr>
            <a:spLocks noChangeShapeType="1"/>
          </p:cNvSpPr>
          <p:nvPr/>
        </p:nvSpPr>
        <p:spPr bwMode="black">
          <a:xfrm>
            <a:off x="7480300" y="2649538"/>
            <a:ext cx="0" cy="334962"/>
          </a:xfrm>
          <a:prstGeom prst="line">
            <a:avLst/>
          </a:prstGeom>
          <a:noFill/>
          <a:ln w="19050">
            <a:solidFill>
              <a:schemeClr val="tx2"/>
            </a:solidFill>
            <a:round/>
            <a:headEnd/>
            <a:tailEnd/>
          </a:ln>
        </p:spPr>
        <p:txBody>
          <a:bodyPr/>
          <a:lstStyle/>
          <a:p>
            <a:endParaRPr lang="zh-CN" altLang="en-US"/>
          </a:p>
        </p:txBody>
      </p:sp>
      <p:sp>
        <p:nvSpPr>
          <p:cNvPr id="92175" name="Line 66"/>
          <p:cNvSpPr>
            <a:spLocks noChangeShapeType="1"/>
          </p:cNvSpPr>
          <p:nvPr/>
        </p:nvSpPr>
        <p:spPr bwMode="black">
          <a:xfrm flipH="1">
            <a:off x="6616700" y="2647950"/>
            <a:ext cx="1631950" cy="0"/>
          </a:xfrm>
          <a:prstGeom prst="line">
            <a:avLst/>
          </a:prstGeom>
          <a:noFill/>
          <a:ln w="19050">
            <a:solidFill>
              <a:schemeClr val="tx2"/>
            </a:solidFill>
            <a:prstDash val="sysDot"/>
            <a:round/>
            <a:headEnd/>
            <a:tailEnd/>
          </a:ln>
        </p:spPr>
        <p:txBody>
          <a:bodyPr/>
          <a:lstStyle/>
          <a:p>
            <a:endParaRPr lang="zh-CN" altLang="en-US"/>
          </a:p>
        </p:txBody>
      </p:sp>
      <p:sp>
        <p:nvSpPr>
          <p:cNvPr id="92176" name="Text Box 67"/>
          <p:cNvSpPr txBox="1">
            <a:spLocks noChangeArrowheads="1"/>
          </p:cNvSpPr>
          <p:nvPr/>
        </p:nvSpPr>
        <p:spPr bwMode="auto">
          <a:xfrm>
            <a:off x="6429375" y="1143000"/>
            <a:ext cx="2286000" cy="1172629"/>
          </a:xfrm>
          <a:prstGeom prst="rect">
            <a:avLst/>
          </a:prstGeom>
          <a:noFill/>
          <a:ln w="9525" algn="ctr">
            <a:noFill/>
            <a:miter lim="800000"/>
            <a:headEnd/>
            <a:tailEnd/>
          </a:ln>
        </p:spPr>
        <p:txBody>
          <a:bodyPr>
            <a:spAutoFit/>
          </a:bodyPr>
          <a:lstStyle/>
          <a:p>
            <a:pPr eaLnBrk="0" hangingPunct="0">
              <a:lnSpc>
                <a:spcPct val="130000"/>
              </a:lnSpc>
              <a:buClr>
                <a:schemeClr val="accent1"/>
              </a:buClr>
              <a:buFont typeface="Wingdings" pitchFamily="2" charset="2"/>
              <a:buChar char="§"/>
            </a:pPr>
            <a:r>
              <a:rPr lang="zh-CN" altLang="en-US" dirty="0" smtClean="0"/>
              <a:t>对于字符</a:t>
            </a:r>
            <a:r>
              <a:rPr lang="zh-CN" altLang="en-US" dirty="0"/>
              <a:t>进行加密，然后解密，输出加密解密的结果。</a:t>
            </a:r>
            <a:endParaRPr lang="en-US" altLang="zh-CN" dirty="0"/>
          </a:p>
        </p:txBody>
      </p:sp>
      <p:sp>
        <p:nvSpPr>
          <p:cNvPr id="92177" name="Line 68"/>
          <p:cNvSpPr>
            <a:spLocks noChangeShapeType="1"/>
          </p:cNvSpPr>
          <p:nvPr/>
        </p:nvSpPr>
        <p:spPr bwMode="black">
          <a:xfrm>
            <a:off x="3581400" y="2649538"/>
            <a:ext cx="0" cy="334962"/>
          </a:xfrm>
          <a:prstGeom prst="line">
            <a:avLst/>
          </a:prstGeom>
          <a:noFill/>
          <a:ln w="19050">
            <a:solidFill>
              <a:schemeClr val="tx2"/>
            </a:solidFill>
            <a:round/>
            <a:headEnd/>
            <a:tailEnd/>
          </a:ln>
        </p:spPr>
        <p:txBody>
          <a:bodyPr/>
          <a:lstStyle/>
          <a:p>
            <a:endParaRPr lang="zh-CN" altLang="en-US"/>
          </a:p>
        </p:txBody>
      </p:sp>
      <p:sp>
        <p:nvSpPr>
          <p:cNvPr id="92178" name="Line 69"/>
          <p:cNvSpPr>
            <a:spLocks noChangeShapeType="1"/>
          </p:cNvSpPr>
          <p:nvPr/>
        </p:nvSpPr>
        <p:spPr bwMode="black">
          <a:xfrm flipH="1">
            <a:off x="2657475" y="2647950"/>
            <a:ext cx="1771650" cy="0"/>
          </a:xfrm>
          <a:prstGeom prst="line">
            <a:avLst/>
          </a:prstGeom>
          <a:noFill/>
          <a:ln w="19050">
            <a:solidFill>
              <a:schemeClr val="tx2"/>
            </a:solidFill>
            <a:prstDash val="sysDot"/>
            <a:round/>
            <a:headEnd/>
            <a:tailEnd/>
          </a:ln>
        </p:spPr>
        <p:txBody>
          <a:bodyPr/>
          <a:lstStyle/>
          <a:p>
            <a:endParaRPr lang="zh-CN" altLang="en-US"/>
          </a:p>
        </p:txBody>
      </p:sp>
      <p:sp>
        <p:nvSpPr>
          <p:cNvPr id="92179" name="Text Box 70"/>
          <p:cNvSpPr txBox="1">
            <a:spLocks noChangeArrowheads="1"/>
          </p:cNvSpPr>
          <p:nvPr/>
        </p:nvSpPr>
        <p:spPr bwMode="auto">
          <a:xfrm>
            <a:off x="2071688" y="928688"/>
            <a:ext cx="2714625" cy="1812804"/>
          </a:xfrm>
          <a:prstGeom prst="rect">
            <a:avLst/>
          </a:prstGeom>
          <a:noFill/>
          <a:ln w="9525" algn="ctr">
            <a:noFill/>
            <a:miter lim="800000"/>
            <a:headEnd/>
            <a:tailEnd/>
          </a:ln>
        </p:spPr>
        <p:txBody>
          <a:bodyPr>
            <a:spAutoFit/>
          </a:bodyPr>
          <a:lstStyle/>
          <a:p>
            <a:pPr marL="0" lvl="1" eaLnBrk="0" hangingPunct="0">
              <a:lnSpc>
                <a:spcPct val="130000"/>
              </a:lnSpc>
              <a:buClr>
                <a:schemeClr val="accent2"/>
              </a:buClr>
              <a:buFont typeface="Wingdings" pitchFamily="2" charset="2"/>
              <a:buChar char="§"/>
            </a:pPr>
            <a:r>
              <a:rPr lang="en-US" altLang="zh-CN" dirty="0" smtClean="0"/>
              <a:t>3</a:t>
            </a:r>
            <a:r>
              <a:rPr lang="zh-CN" altLang="en-US" dirty="0"/>
              <a:t>个双精度实数，分别求出它们的和、平均值、平方和以及平方和的开方，并输出所求出各个值。</a:t>
            </a:r>
          </a:p>
          <a:p>
            <a:pPr eaLnBrk="0" hangingPunct="0">
              <a:lnSpc>
                <a:spcPct val="130000"/>
              </a:lnSpc>
              <a:buClr>
                <a:schemeClr val="accent2"/>
              </a:buClr>
              <a:buFont typeface="Wingdings" pitchFamily="2" charset="2"/>
              <a:buChar char="§"/>
            </a:pPr>
            <a:endParaRPr lang="en-US" altLang="zh-CN" sz="1400" b="1" dirty="0">
              <a:latin typeface="Arial" charset="0"/>
              <a:cs typeface="Arial" charset="0"/>
            </a:endParaRPr>
          </a:p>
        </p:txBody>
      </p:sp>
      <p:sp>
        <p:nvSpPr>
          <p:cNvPr id="92180" name="Line 71"/>
          <p:cNvSpPr>
            <a:spLocks noChangeShapeType="1"/>
          </p:cNvSpPr>
          <p:nvPr/>
        </p:nvSpPr>
        <p:spPr bwMode="black">
          <a:xfrm>
            <a:off x="5495925" y="4224338"/>
            <a:ext cx="0" cy="334962"/>
          </a:xfrm>
          <a:prstGeom prst="line">
            <a:avLst/>
          </a:prstGeom>
          <a:noFill/>
          <a:ln w="19050">
            <a:solidFill>
              <a:schemeClr val="tx2"/>
            </a:solidFill>
            <a:round/>
            <a:headEnd/>
            <a:tailEnd/>
          </a:ln>
        </p:spPr>
        <p:txBody>
          <a:bodyPr/>
          <a:lstStyle/>
          <a:p>
            <a:endParaRPr lang="zh-CN" altLang="en-US"/>
          </a:p>
        </p:txBody>
      </p:sp>
      <p:sp>
        <p:nvSpPr>
          <p:cNvPr id="92181" name="Line 72"/>
          <p:cNvSpPr>
            <a:spLocks noChangeShapeType="1"/>
          </p:cNvSpPr>
          <p:nvPr/>
        </p:nvSpPr>
        <p:spPr bwMode="black">
          <a:xfrm flipH="1">
            <a:off x="4684713" y="4559300"/>
            <a:ext cx="1587500" cy="0"/>
          </a:xfrm>
          <a:prstGeom prst="line">
            <a:avLst/>
          </a:prstGeom>
          <a:noFill/>
          <a:ln w="19050">
            <a:solidFill>
              <a:schemeClr val="tx2"/>
            </a:solidFill>
            <a:prstDash val="sysDot"/>
            <a:round/>
            <a:headEnd/>
            <a:tailEnd/>
          </a:ln>
        </p:spPr>
        <p:txBody>
          <a:bodyPr/>
          <a:lstStyle/>
          <a:p>
            <a:endParaRPr lang="zh-CN" altLang="en-US"/>
          </a:p>
        </p:txBody>
      </p:sp>
      <p:sp>
        <p:nvSpPr>
          <p:cNvPr id="92182" name="Text Box 73"/>
          <p:cNvSpPr txBox="1">
            <a:spLocks noChangeArrowheads="1"/>
          </p:cNvSpPr>
          <p:nvPr/>
        </p:nvSpPr>
        <p:spPr bwMode="auto">
          <a:xfrm>
            <a:off x="4649788" y="4622800"/>
            <a:ext cx="2779712" cy="621389"/>
          </a:xfrm>
          <a:prstGeom prst="rect">
            <a:avLst/>
          </a:prstGeom>
          <a:noFill/>
          <a:ln w="9525" algn="ctr">
            <a:noFill/>
            <a:miter lim="800000"/>
            <a:headEnd/>
            <a:tailEnd/>
          </a:ln>
        </p:spPr>
        <p:txBody>
          <a:bodyPr>
            <a:spAutoFit/>
          </a:bodyPr>
          <a:lstStyle/>
          <a:p>
            <a:pPr eaLnBrk="0" hangingPunct="0">
              <a:lnSpc>
                <a:spcPct val="130000"/>
              </a:lnSpc>
              <a:buClr>
                <a:schemeClr val="folHlink"/>
              </a:buClr>
              <a:buFont typeface="Wingdings" pitchFamily="2" charset="2"/>
              <a:buChar char="§"/>
            </a:pPr>
            <a:r>
              <a:rPr lang="zh-CN" altLang="en-US" sz="1400" b="1" smtClean="0">
                <a:latin typeface="Arial" charset="0"/>
                <a:cs typeface="Arial" charset="0"/>
              </a:rPr>
              <a:t>打印出</a:t>
            </a:r>
            <a:r>
              <a:rPr lang="en-US" altLang="zh-CN" sz="1400" b="1" smtClean="0">
                <a:latin typeface="Arial" charset="0"/>
                <a:cs typeface="Arial" charset="0"/>
              </a:rPr>
              <a:t>&amp;</a:t>
            </a:r>
            <a:r>
              <a:rPr lang="zh-CN" altLang="en-US" sz="1400" b="1" smtClean="0">
                <a:latin typeface="Arial" charset="0"/>
                <a:cs typeface="Arial" charset="0"/>
              </a:rPr>
              <a:t>，</a:t>
            </a:r>
            <a:r>
              <a:rPr lang="en-US" altLang="zh-CN" sz="1400" b="1" smtClean="0">
                <a:latin typeface="Arial" charset="0"/>
                <a:cs typeface="Arial" charset="0"/>
              </a:rPr>
              <a:t>||</a:t>
            </a:r>
            <a:r>
              <a:rPr lang="zh-CN" altLang="en-US" sz="1400" b="1" smtClean="0">
                <a:latin typeface="Arial" charset="0"/>
                <a:cs typeface="Arial" charset="0"/>
              </a:rPr>
              <a:t>，！的所有数值可能</a:t>
            </a:r>
            <a:endParaRPr lang="en-US" altLang="zh-CN" sz="1400" b="1">
              <a:latin typeface="Arial" charset="0"/>
              <a:cs typeface="Arial" charset="0"/>
            </a:endParaRPr>
          </a:p>
        </p:txBody>
      </p:sp>
      <p:grpSp>
        <p:nvGrpSpPr>
          <p:cNvPr id="92183" name="Group 74"/>
          <p:cNvGrpSpPr>
            <a:grpSpLocks/>
          </p:cNvGrpSpPr>
          <p:nvPr/>
        </p:nvGrpSpPr>
        <p:grpSpPr bwMode="auto">
          <a:xfrm>
            <a:off x="0" y="2963863"/>
            <a:ext cx="9144000" cy="1254125"/>
            <a:chOff x="0" y="2006"/>
            <a:chExt cx="5760" cy="790"/>
          </a:xfrm>
        </p:grpSpPr>
        <p:sp>
          <p:nvSpPr>
            <p:cNvPr id="115787" name="Line 75"/>
            <p:cNvSpPr>
              <a:spLocks noChangeShapeType="1"/>
            </p:cNvSpPr>
            <p:nvPr/>
          </p:nvSpPr>
          <p:spPr bwMode="gray">
            <a:xfrm flipH="1">
              <a:off x="0" y="2405"/>
              <a:ext cx="652"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88" name="Line 76"/>
            <p:cNvSpPr>
              <a:spLocks noChangeShapeType="1"/>
            </p:cNvSpPr>
            <p:nvPr/>
          </p:nvSpPr>
          <p:spPr bwMode="gray">
            <a:xfrm flipH="1">
              <a:off x="3839" y="2405"/>
              <a:ext cx="510"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89" name="Arc 77"/>
            <p:cNvSpPr>
              <a:spLocks/>
            </p:cNvSpPr>
            <p:nvPr/>
          </p:nvSpPr>
          <p:spPr bwMode="gray">
            <a:xfrm rot="16200000" flipV="1">
              <a:off x="2052" y="1833"/>
              <a:ext cx="412"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0" name="Arc 78"/>
            <p:cNvSpPr>
              <a:spLocks/>
            </p:cNvSpPr>
            <p:nvPr/>
          </p:nvSpPr>
          <p:spPr bwMode="gray">
            <a:xfrm rot="16200000" flipV="1">
              <a:off x="4503" y="1831"/>
              <a:ext cx="418"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1" name="Line 79"/>
            <p:cNvSpPr>
              <a:spLocks noChangeShapeType="1"/>
            </p:cNvSpPr>
            <p:nvPr/>
          </p:nvSpPr>
          <p:spPr bwMode="gray">
            <a:xfrm flipH="1">
              <a:off x="2619" y="2405"/>
              <a:ext cx="496"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2" name="Arc 80"/>
            <p:cNvSpPr>
              <a:spLocks/>
            </p:cNvSpPr>
            <p:nvPr/>
          </p:nvSpPr>
          <p:spPr bwMode="gray">
            <a:xfrm rot="5400000">
              <a:off x="3278"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sp>
          <p:nvSpPr>
            <p:cNvPr id="115793" name="Line 81"/>
            <p:cNvSpPr>
              <a:spLocks noChangeShapeType="1"/>
            </p:cNvSpPr>
            <p:nvPr/>
          </p:nvSpPr>
          <p:spPr bwMode="gray">
            <a:xfrm flipH="1">
              <a:off x="5071" y="2405"/>
              <a:ext cx="689"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4" name="Line 82"/>
            <p:cNvSpPr>
              <a:spLocks noChangeShapeType="1"/>
            </p:cNvSpPr>
            <p:nvPr/>
          </p:nvSpPr>
          <p:spPr bwMode="gray">
            <a:xfrm flipH="1">
              <a:off x="1377" y="2405"/>
              <a:ext cx="523"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eaLnBrk="0" hangingPunct="0">
                <a:defRPr/>
              </a:pPr>
              <a:endParaRPr lang="zh-CN" altLang="en-US">
                <a:ea typeface="+mn-ea"/>
              </a:endParaRPr>
            </a:p>
          </p:txBody>
        </p:sp>
        <p:sp>
          <p:nvSpPr>
            <p:cNvPr id="115795" name="Arc 83"/>
            <p:cNvSpPr>
              <a:spLocks/>
            </p:cNvSpPr>
            <p:nvPr/>
          </p:nvSpPr>
          <p:spPr bwMode="gray">
            <a:xfrm rot="5400000">
              <a:off x="815"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a:p>
          </p:txBody>
        </p:sp>
      </p:grpSp>
      <p:pic>
        <p:nvPicPr>
          <p:cNvPr id="92184" name="Picture 84" descr="Picture1"/>
          <p:cNvPicPr>
            <a:picLocks noChangeAspect="1" noChangeArrowheads="1"/>
          </p:cNvPicPr>
          <p:nvPr/>
        </p:nvPicPr>
        <p:blipFill>
          <a:blip r:embed="rId4"/>
          <a:srcRect/>
          <a:stretch>
            <a:fillRect/>
          </a:stretch>
        </p:blipFill>
        <p:spPr bwMode="auto">
          <a:xfrm>
            <a:off x="1204913" y="3087688"/>
            <a:ext cx="825500" cy="377825"/>
          </a:xfrm>
          <a:prstGeom prst="rect">
            <a:avLst/>
          </a:prstGeom>
          <a:noFill/>
          <a:ln w="9525">
            <a:noFill/>
            <a:miter lim="800000"/>
            <a:headEnd/>
            <a:tailEnd/>
          </a:ln>
        </p:spPr>
      </p:pic>
      <p:pic>
        <p:nvPicPr>
          <p:cNvPr id="92185" name="Picture 85" descr="Picture1"/>
          <p:cNvPicPr>
            <a:picLocks noChangeAspect="1" noChangeArrowheads="1"/>
          </p:cNvPicPr>
          <p:nvPr/>
        </p:nvPicPr>
        <p:blipFill>
          <a:blip r:embed="rId4"/>
          <a:srcRect/>
          <a:stretch>
            <a:fillRect/>
          </a:stretch>
        </p:blipFill>
        <p:spPr bwMode="auto">
          <a:xfrm>
            <a:off x="3181350" y="3078163"/>
            <a:ext cx="825500" cy="377825"/>
          </a:xfrm>
          <a:prstGeom prst="rect">
            <a:avLst/>
          </a:prstGeom>
          <a:noFill/>
          <a:ln w="9525">
            <a:noFill/>
            <a:miter lim="800000"/>
            <a:headEnd/>
            <a:tailEnd/>
          </a:ln>
        </p:spPr>
      </p:pic>
      <p:pic>
        <p:nvPicPr>
          <p:cNvPr id="92186" name="Picture 86" descr="Picture1"/>
          <p:cNvPicPr>
            <a:picLocks noChangeAspect="1" noChangeArrowheads="1"/>
          </p:cNvPicPr>
          <p:nvPr/>
        </p:nvPicPr>
        <p:blipFill>
          <a:blip r:embed="rId4"/>
          <a:srcRect/>
          <a:stretch>
            <a:fillRect/>
          </a:stretch>
        </p:blipFill>
        <p:spPr bwMode="auto">
          <a:xfrm>
            <a:off x="5114925" y="3097213"/>
            <a:ext cx="825500" cy="377825"/>
          </a:xfrm>
          <a:prstGeom prst="rect">
            <a:avLst/>
          </a:prstGeom>
          <a:noFill/>
          <a:ln w="9525">
            <a:noFill/>
            <a:miter lim="800000"/>
            <a:headEnd/>
            <a:tailEnd/>
          </a:ln>
        </p:spPr>
      </p:pic>
      <p:pic>
        <p:nvPicPr>
          <p:cNvPr id="92187" name="Picture 87" descr="Picture1"/>
          <p:cNvPicPr>
            <a:picLocks noChangeAspect="1" noChangeArrowheads="1"/>
          </p:cNvPicPr>
          <p:nvPr/>
        </p:nvPicPr>
        <p:blipFill>
          <a:blip r:embed="rId4"/>
          <a:srcRect/>
          <a:stretch>
            <a:fillRect/>
          </a:stretch>
        </p:blipFill>
        <p:spPr bwMode="auto">
          <a:xfrm>
            <a:off x="7077075" y="3087688"/>
            <a:ext cx="825500" cy="377825"/>
          </a:xfrm>
          <a:prstGeom prst="rect">
            <a:avLst/>
          </a:prstGeom>
          <a:noFill/>
          <a:ln w="9525">
            <a:noFill/>
            <a:miter lim="800000"/>
            <a:headEnd/>
            <a:tailEnd/>
          </a:ln>
        </p:spPr>
      </p:pic>
      <p:sp>
        <p:nvSpPr>
          <p:cNvPr id="115800" name="Rectangle 88"/>
          <p:cNvSpPr>
            <a:spLocks noGrp="1" noRot="1" noChangeArrowheads="1"/>
          </p:cNvSpPr>
          <p:nvPr>
            <p:ph type="title"/>
          </p:nvPr>
        </p:nvSpPr>
        <p:spPr/>
        <p:txBody>
          <a:bodyPr/>
          <a:lstStyle/>
          <a:p>
            <a:pPr eaLnBrk="1" hangingPunct="1">
              <a:defRPr/>
            </a:pPr>
            <a:r>
              <a:rPr lang="en-US" altLang="zh-CN" dirty="0" smtClean="0">
                <a:ea typeface="宋体" pitchFamily="2" charset="-122"/>
              </a:rPr>
              <a:t>3.4.31</a:t>
            </a:r>
            <a:r>
              <a:rPr lang="zh-CN" altLang="en-US" dirty="0" smtClean="0">
                <a:ea typeface="宋体" pitchFamily="2" charset="-122"/>
              </a:rPr>
              <a:t>练习</a:t>
            </a:r>
            <a:endParaRPr lang="en-US" altLang="zh-CN" dirty="0">
              <a:ea typeface="宋体" pitchFamily="2" charset="-122"/>
            </a:endParaRPr>
          </a:p>
        </p:txBody>
      </p:sp>
    </p:spTree>
  </p:cSld>
  <p:clrMapOvr>
    <a:masterClrMapping/>
  </p:clrMapOvr>
  <p:timing>
    <p:tnLst>
      <p:par>
        <p:cTn id="1" dur="indefinite" restart="never" nodeType="tmRoot"/>
      </p:par>
    </p:tnLst>
    <p:bldLst>
      <p:bldP spid="115800"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页脚占位符 3"/>
          <p:cNvSpPr>
            <a:spLocks noGrp="1"/>
          </p:cNvSpPr>
          <p:nvPr>
            <p:ph type="ftr" sz="quarter" idx="12"/>
          </p:nvPr>
        </p:nvSpPr>
        <p:spPr>
          <a:noFill/>
        </p:spPr>
        <p:txBody>
          <a:bodyPr/>
          <a:lstStyle/>
          <a:p>
            <a:r>
              <a:rPr lang="en-US" altLang="zh-CN" smtClean="0">
                <a:latin typeface="Arial" charset="0"/>
              </a:rPr>
              <a:t>www.itcast.cn</a:t>
            </a:r>
          </a:p>
        </p:txBody>
      </p:sp>
      <p:sp>
        <p:nvSpPr>
          <p:cNvPr id="93187" name="Rectangle 2"/>
          <p:cNvSpPr>
            <a:spLocks noChangeArrowheads="1"/>
          </p:cNvSpPr>
          <p:nvPr/>
        </p:nvSpPr>
        <p:spPr bwMode="gray">
          <a:xfrm>
            <a:off x="0" y="2733675"/>
            <a:ext cx="9144000" cy="677863"/>
          </a:xfrm>
          <a:prstGeom prst="rect">
            <a:avLst/>
          </a:prstGeom>
          <a:solidFill>
            <a:srgbClr val="C0C0C0">
              <a:alpha val="20000"/>
            </a:srgbClr>
          </a:solidFill>
          <a:ln w="9525">
            <a:noFill/>
            <a:miter lim="800000"/>
            <a:headEnd/>
            <a:tailEnd/>
          </a:ln>
        </p:spPr>
        <p:txBody>
          <a:bodyPr wrap="none" anchor="ctr"/>
          <a:lstStyle/>
          <a:p>
            <a:pPr algn="ctr"/>
            <a:endParaRPr lang="zh-CN" altLang="zh-CN">
              <a:latin typeface="Arial" charset="0"/>
              <a:cs typeface="Arial" charset="0"/>
            </a:endParaRPr>
          </a:p>
        </p:txBody>
      </p:sp>
      <p:sp>
        <p:nvSpPr>
          <p:cNvPr id="93188" name="Rectangle 3"/>
          <p:cNvSpPr>
            <a:spLocks noChangeArrowheads="1"/>
          </p:cNvSpPr>
          <p:nvPr/>
        </p:nvSpPr>
        <p:spPr bwMode="gray">
          <a:xfrm>
            <a:off x="0" y="3714750"/>
            <a:ext cx="9144000" cy="730250"/>
          </a:xfrm>
          <a:prstGeom prst="rect">
            <a:avLst/>
          </a:prstGeom>
          <a:solidFill>
            <a:srgbClr val="EAEAEA">
              <a:alpha val="39999"/>
            </a:srgbClr>
          </a:solidFill>
          <a:ln w="9525">
            <a:noFill/>
            <a:miter lim="800000"/>
            <a:headEnd/>
            <a:tailEnd/>
          </a:ln>
        </p:spPr>
        <p:txBody>
          <a:bodyPr wrap="none" anchor="ctr"/>
          <a:lstStyle/>
          <a:p>
            <a:pPr algn="ctr"/>
            <a:endParaRPr lang="zh-CN" altLang="zh-CN">
              <a:latin typeface="Arial" charset="0"/>
              <a:cs typeface="Arial" charset="0"/>
            </a:endParaRPr>
          </a:p>
        </p:txBody>
      </p:sp>
      <p:sp>
        <p:nvSpPr>
          <p:cNvPr id="93189" name="Rectangle 5"/>
          <p:cNvSpPr>
            <a:spLocks noChangeArrowheads="1"/>
          </p:cNvSpPr>
          <p:nvPr/>
        </p:nvSpPr>
        <p:spPr bwMode="auto">
          <a:xfrm>
            <a:off x="2003425" y="5103813"/>
            <a:ext cx="5238750" cy="342900"/>
          </a:xfrm>
          <a:prstGeom prst="rect">
            <a:avLst/>
          </a:prstGeom>
          <a:noFill/>
          <a:ln w="9525" algn="ctr">
            <a:noFill/>
            <a:miter lim="800000"/>
            <a:headEnd/>
            <a:tailEnd/>
          </a:ln>
        </p:spPr>
        <p:txBody>
          <a:bodyPr>
            <a:spAutoFit/>
          </a:bodyPr>
          <a:lstStyle/>
          <a:p>
            <a:pPr algn="ctr" eaLnBrk="0" hangingPunct="0">
              <a:lnSpc>
                <a:spcPct val="110000"/>
              </a:lnSpc>
            </a:pPr>
            <a:r>
              <a:rPr lang="zh-CN" altLang="en-US" sz="1600">
                <a:latin typeface="Arial" charset="0"/>
                <a:cs typeface="Arial" charset="0"/>
              </a:rPr>
              <a:t>大家想想我们如何在命令行窗口实现数据输入与输出</a:t>
            </a:r>
            <a:endParaRPr lang="en-US" altLang="zh-CN" sz="1600">
              <a:latin typeface="Arial" charset="0"/>
              <a:cs typeface="Arial" charset="0"/>
            </a:endParaRPr>
          </a:p>
        </p:txBody>
      </p:sp>
      <p:sp>
        <p:nvSpPr>
          <p:cNvPr id="33" name="Rectangle 6"/>
          <p:cNvSpPr>
            <a:spLocks noChangeArrowheads="1"/>
          </p:cNvSpPr>
          <p:nvPr/>
        </p:nvSpPr>
        <p:spPr bwMode="auto">
          <a:xfrm>
            <a:off x="1905000" y="1143000"/>
            <a:ext cx="3282950" cy="461963"/>
          </a:xfrm>
          <a:prstGeom prst="rect">
            <a:avLst/>
          </a:prstGeom>
          <a:noFill/>
          <a:ln w="9525">
            <a:noFill/>
            <a:miter lim="800000"/>
            <a:headEnd/>
            <a:tailEnd/>
          </a:ln>
          <a:effectLst/>
        </p:spPr>
        <p:txBody>
          <a:bodyPr wrap="none">
            <a:spAutoFit/>
          </a:bodyPr>
          <a:lstStyle/>
          <a:p>
            <a:pPr algn="ctr">
              <a:buClr>
                <a:srgbClr val="CCCC00"/>
              </a:buClr>
              <a:buSzPct val="75000"/>
              <a:buFont typeface="Arial" pitchFamily="34" charset="0"/>
              <a:buChar char="►"/>
              <a:defRPr/>
            </a:pPr>
            <a:r>
              <a:rPr lang="en-US" altLang="zh-CN" sz="2400" b="1">
                <a:solidFill>
                  <a:srgbClr val="F8F8F8"/>
                </a:solidFill>
                <a:effectLst>
                  <a:outerShdw blurRad="38100" dist="38100" dir="2700000" algn="tl">
                    <a:srgbClr val="000000"/>
                  </a:outerShdw>
                </a:effectLst>
                <a:latin typeface="Arial" pitchFamily="34" charset="0"/>
                <a:cs typeface="Arial" pitchFamily="34" charset="0"/>
              </a:rPr>
              <a:t> </a:t>
            </a:r>
            <a:r>
              <a:rPr lang="zh-CN" altLang="en-US" sz="2400" b="1">
                <a:solidFill>
                  <a:srgbClr val="FF6600"/>
                </a:solidFill>
                <a:effectLst>
                  <a:outerShdw blurRad="38100" dist="38100" dir="2700000" algn="tl">
                    <a:srgbClr val="000000"/>
                  </a:outerShdw>
                </a:effectLst>
                <a:latin typeface="Arial" pitchFamily="34" charset="0"/>
                <a:cs typeface="Arial" pitchFamily="34" charset="0"/>
              </a:rPr>
              <a:t>数据输入，数据输出</a:t>
            </a:r>
            <a:endParaRPr lang="en-US" altLang="zh-CN" sz="2400" b="1">
              <a:solidFill>
                <a:srgbClr val="FF6600"/>
              </a:solidFill>
              <a:effectLst>
                <a:outerShdw blurRad="38100" dist="38100" dir="2700000" algn="tl">
                  <a:srgbClr val="000000"/>
                </a:outerShdw>
              </a:effectLst>
              <a:latin typeface="Arial" pitchFamily="34" charset="0"/>
              <a:cs typeface="Arial" pitchFamily="34" charset="0"/>
            </a:endParaRPr>
          </a:p>
        </p:txBody>
      </p:sp>
      <p:sp>
        <p:nvSpPr>
          <p:cNvPr id="93191" name="AutoShape 7"/>
          <p:cNvSpPr>
            <a:spLocks noChangeArrowheads="1"/>
          </p:cNvSpPr>
          <p:nvPr/>
        </p:nvSpPr>
        <p:spPr bwMode="gray">
          <a:xfrm>
            <a:off x="3414713" y="1512888"/>
            <a:ext cx="2497137" cy="1985962"/>
          </a:xfrm>
          <a:prstGeom prst="diamond">
            <a:avLst/>
          </a:prstGeom>
          <a:solidFill>
            <a:srgbClr val="F8F8F8"/>
          </a:solidFill>
          <a:ln w="9525">
            <a:miter lim="800000"/>
            <a:headEnd/>
            <a:tailEnd/>
          </a:ln>
          <a:scene3d>
            <a:camera prst="legacyObliqueBottom">
              <a:rot lat="20099975" lon="0" rev="0"/>
            </a:camera>
            <a:lightRig rig="legacyNormal2" dir="t"/>
          </a:scene3d>
          <a:sp3d extrusionH="163500" prstMaterial="legacyPlastic">
            <a:bevelT w="13500" h="13500" prst="angle"/>
            <a:bevelB w="13500" h="13500" prst="angle"/>
            <a:extrusionClr>
              <a:srgbClr val="F8F8F8"/>
            </a:extrusionClr>
          </a:sp3d>
        </p:spPr>
        <p:txBody>
          <a:bodyPr wrap="none" anchor="ctr">
            <a:flatTx/>
          </a:bodyPr>
          <a:lstStyle/>
          <a:p>
            <a:pPr algn="ctr"/>
            <a:endParaRPr lang="zh-CN" altLang="zh-CN">
              <a:latin typeface="Arial" charset="0"/>
              <a:cs typeface="Arial" charset="0"/>
            </a:endParaRPr>
          </a:p>
        </p:txBody>
      </p:sp>
      <p:sp>
        <p:nvSpPr>
          <p:cNvPr id="93192" name="AutoShape 8"/>
          <p:cNvSpPr>
            <a:spLocks noChangeArrowheads="1"/>
          </p:cNvSpPr>
          <p:nvPr/>
        </p:nvSpPr>
        <p:spPr bwMode="gray">
          <a:xfrm>
            <a:off x="2157413" y="2395538"/>
            <a:ext cx="2497137" cy="1985962"/>
          </a:xfrm>
          <a:prstGeom prst="diamond">
            <a:avLst/>
          </a:prstGeom>
          <a:solidFill>
            <a:srgbClr val="F8F8F8"/>
          </a:solidFill>
          <a:ln w="9525">
            <a:miter lim="800000"/>
            <a:headEnd/>
            <a:tailEnd/>
          </a:ln>
          <a:scene3d>
            <a:camera prst="legacyObliqueBottom">
              <a:rot lat="20099975"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pPr algn="ctr"/>
            <a:endParaRPr lang="zh-CN" altLang="zh-CN">
              <a:latin typeface="Arial" charset="0"/>
              <a:cs typeface="Arial" charset="0"/>
            </a:endParaRPr>
          </a:p>
        </p:txBody>
      </p:sp>
      <p:sp>
        <p:nvSpPr>
          <p:cNvPr id="93193" name="AutoShape 9"/>
          <p:cNvSpPr>
            <a:spLocks noChangeArrowheads="1"/>
          </p:cNvSpPr>
          <p:nvPr/>
        </p:nvSpPr>
        <p:spPr bwMode="gray">
          <a:xfrm>
            <a:off x="4668838" y="2395538"/>
            <a:ext cx="2497137" cy="1985962"/>
          </a:xfrm>
          <a:prstGeom prst="diamond">
            <a:avLst/>
          </a:prstGeom>
          <a:solidFill>
            <a:srgbClr val="F8F8F8"/>
          </a:solidFill>
          <a:ln w="9525">
            <a:miter lim="800000"/>
            <a:headEnd/>
            <a:tailEnd/>
          </a:ln>
          <a:scene3d>
            <a:camera prst="legacyObliqueBottom">
              <a:rot lat="20099975"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pPr algn="ctr"/>
            <a:endParaRPr lang="zh-CN" altLang="zh-CN">
              <a:latin typeface="Arial" charset="0"/>
              <a:cs typeface="Arial" charset="0"/>
            </a:endParaRPr>
          </a:p>
        </p:txBody>
      </p:sp>
      <p:grpSp>
        <p:nvGrpSpPr>
          <p:cNvPr id="93194" name="Group 10"/>
          <p:cNvGrpSpPr>
            <a:grpSpLocks/>
          </p:cNvGrpSpPr>
          <p:nvPr/>
        </p:nvGrpSpPr>
        <p:grpSpPr bwMode="auto">
          <a:xfrm>
            <a:off x="3403600" y="1295400"/>
            <a:ext cx="2497138" cy="1985963"/>
            <a:chOff x="2144" y="1110"/>
            <a:chExt cx="1573" cy="1251"/>
          </a:xfrm>
        </p:grpSpPr>
        <p:sp>
          <p:nvSpPr>
            <p:cNvPr id="129034" name="AutoShape 11"/>
            <p:cNvSpPr>
              <a:spLocks noChangeArrowheads="1"/>
            </p:cNvSpPr>
            <p:nvPr/>
          </p:nvSpPr>
          <p:spPr bwMode="gray">
            <a:xfrm>
              <a:off x="2144" y="1110"/>
              <a:ext cx="1573" cy="1251"/>
            </a:xfrm>
            <a:prstGeom prst="diamond">
              <a:avLst/>
            </a:prstGeom>
            <a:gradFill rotWithShape="1">
              <a:gsLst>
                <a:gs pos="0">
                  <a:schemeClr val="accent1">
                    <a:gamma/>
                    <a:shade val="46275"/>
                    <a:invGamma/>
                  </a:schemeClr>
                </a:gs>
                <a:gs pos="100000">
                  <a:schemeClr val="accent1"/>
                </a:gs>
              </a:gsLst>
              <a:lin ang="5400000" scaled="1"/>
            </a:gradFill>
            <a:ln w="9525">
              <a:miter lim="800000"/>
              <a:headEnd/>
              <a:tailEnd/>
            </a:ln>
            <a:effectLst/>
            <a:scene3d>
              <a:camera prst="legacyObliqueBottom">
                <a:rot lat="20099996" lon="0" rev="0"/>
              </a:camera>
              <a:lightRig rig="legacyFlat2" dir="t"/>
            </a:scene3d>
            <a:sp3d extrusionH="163500" prstMaterial="legacyPlastic">
              <a:bevelT w="13500" h="13500" prst="angle"/>
              <a:bevelB w="13500" h="13500" prst="angle"/>
              <a:extrusionClr>
                <a:schemeClr val="accent1"/>
              </a:extrusionClr>
            </a:sp3d>
          </p:spPr>
          <p:txBody>
            <a:bodyPr wrap="none" anchor="ctr">
              <a:flatTx/>
            </a:bodyPr>
            <a:lstStyle/>
            <a:p>
              <a:pPr algn="ctr">
                <a:defRPr/>
              </a:pPr>
              <a:endParaRPr lang="zh-CN" altLang="zh-CN">
                <a:latin typeface="Arial" charset="0"/>
                <a:cs typeface="Arial" charset="0"/>
              </a:endParaRPr>
            </a:p>
          </p:txBody>
        </p:sp>
        <p:sp>
          <p:nvSpPr>
            <p:cNvPr id="93213" name="Line 12"/>
            <p:cNvSpPr>
              <a:spLocks noChangeShapeType="1"/>
            </p:cNvSpPr>
            <p:nvPr/>
          </p:nvSpPr>
          <p:spPr bwMode="gray">
            <a:xfrm>
              <a:off x="2144" y="1736"/>
              <a:ext cx="787" cy="433"/>
            </a:xfrm>
            <a:prstGeom prst="line">
              <a:avLst/>
            </a:prstGeom>
            <a:noFill/>
            <a:ln w="6350">
              <a:solidFill>
                <a:srgbClr val="FFFFFF">
                  <a:alpha val="30196"/>
                </a:srgbClr>
              </a:solidFill>
              <a:round/>
              <a:headEnd/>
              <a:tailEnd/>
            </a:ln>
          </p:spPr>
          <p:txBody>
            <a:bodyPr/>
            <a:lstStyle/>
            <a:p>
              <a:endParaRPr lang="zh-CN" altLang="en-US"/>
            </a:p>
          </p:txBody>
        </p:sp>
      </p:grpSp>
      <p:grpSp>
        <p:nvGrpSpPr>
          <p:cNvPr id="93195" name="Group 13"/>
          <p:cNvGrpSpPr>
            <a:grpSpLocks/>
          </p:cNvGrpSpPr>
          <p:nvPr/>
        </p:nvGrpSpPr>
        <p:grpSpPr bwMode="auto">
          <a:xfrm>
            <a:off x="2146300" y="2206625"/>
            <a:ext cx="2497138" cy="1985963"/>
            <a:chOff x="1352" y="1684"/>
            <a:chExt cx="1573" cy="1251"/>
          </a:xfrm>
        </p:grpSpPr>
        <p:sp>
          <p:nvSpPr>
            <p:cNvPr id="129037" name="AutoShape 14"/>
            <p:cNvSpPr>
              <a:spLocks noChangeArrowheads="1"/>
            </p:cNvSpPr>
            <p:nvPr/>
          </p:nvSpPr>
          <p:spPr bwMode="gray">
            <a:xfrm>
              <a:off x="1352" y="1684"/>
              <a:ext cx="1573" cy="1251"/>
            </a:xfrm>
            <a:prstGeom prst="diamond">
              <a:avLst/>
            </a:prstGeom>
            <a:gradFill rotWithShape="1">
              <a:gsLst>
                <a:gs pos="0">
                  <a:schemeClr val="accent2">
                    <a:gamma/>
                    <a:shade val="46275"/>
                    <a:invGamma/>
                  </a:schemeClr>
                </a:gs>
                <a:gs pos="100000">
                  <a:schemeClr val="accent2"/>
                </a:gs>
              </a:gsLst>
              <a:lin ang="5400000" scaled="1"/>
            </a:gradFill>
            <a:ln w="9525">
              <a:miter lim="800000"/>
              <a:headEnd/>
              <a:tailEnd/>
            </a:ln>
            <a:effectLst/>
            <a:scene3d>
              <a:camera prst="legacyObliqueBottom">
                <a:rot lat="20099996"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lgn="ctr">
                <a:defRPr/>
              </a:pPr>
              <a:endParaRPr lang="zh-CN" altLang="zh-CN">
                <a:latin typeface="Arial" charset="0"/>
                <a:cs typeface="Arial" charset="0"/>
              </a:endParaRPr>
            </a:p>
          </p:txBody>
        </p:sp>
        <p:sp>
          <p:nvSpPr>
            <p:cNvPr id="93211" name="Line 15"/>
            <p:cNvSpPr>
              <a:spLocks noChangeShapeType="1"/>
            </p:cNvSpPr>
            <p:nvPr/>
          </p:nvSpPr>
          <p:spPr bwMode="gray">
            <a:xfrm>
              <a:off x="1355" y="2307"/>
              <a:ext cx="787" cy="433"/>
            </a:xfrm>
            <a:prstGeom prst="line">
              <a:avLst/>
            </a:prstGeom>
            <a:noFill/>
            <a:ln w="6350">
              <a:solidFill>
                <a:srgbClr val="FFFFFF">
                  <a:alpha val="30196"/>
                </a:srgbClr>
              </a:solidFill>
              <a:round/>
              <a:headEnd/>
              <a:tailEnd/>
            </a:ln>
          </p:spPr>
          <p:txBody>
            <a:bodyPr/>
            <a:lstStyle/>
            <a:p>
              <a:endParaRPr lang="zh-CN" altLang="en-US"/>
            </a:p>
          </p:txBody>
        </p:sp>
      </p:grpSp>
      <p:grpSp>
        <p:nvGrpSpPr>
          <p:cNvPr id="93196" name="Group 16"/>
          <p:cNvGrpSpPr>
            <a:grpSpLocks/>
          </p:cNvGrpSpPr>
          <p:nvPr/>
        </p:nvGrpSpPr>
        <p:grpSpPr bwMode="auto">
          <a:xfrm>
            <a:off x="4657725" y="2206625"/>
            <a:ext cx="2497138" cy="1985963"/>
            <a:chOff x="2934" y="1684"/>
            <a:chExt cx="1573" cy="1251"/>
          </a:xfrm>
        </p:grpSpPr>
        <p:sp>
          <p:nvSpPr>
            <p:cNvPr id="129040" name="AutoShape 17"/>
            <p:cNvSpPr>
              <a:spLocks noChangeArrowheads="1"/>
            </p:cNvSpPr>
            <p:nvPr/>
          </p:nvSpPr>
          <p:spPr bwMode="gray">
            <a:xfrm>
              <a:off x="2934" y="1684"/>
              <a:ext cx="1573" cy="1251"/>
            </a:xfrm>
            <a:prstGeom prst="diamond">
              <a:avLst/>
            </a:prstGeom>
            <a:gradFill rotWithShape="1">
              <a:gsLst>
                <a:gs pos="0">
                  <a:schemeClr val="hlink">
                    <a:gamma/>
                    <a:shade val="46275"/>
                    <a:invGamma/>
                  </a:schemeClr>
                </a:gs>
                <a:gs pos="100000">
                  <a:schemeClr val="hlink"/>
                </a:gs>
              </a:gsLst>
              <a:lin ang="5400000" scaled="1"/>
            </a:gradFill>
            <a:ln w="9525">
              <a:miter lim="800000"/>
              <a:headEnd/>
              <a:tailEnd/>
            </a:ln>
            <a:effectLst/>
            <a:scene3d>
              <a:camera prst="legacyObliqueBottom">
                <a:rot lat="20099996" lon="0" rev="0"/>
              </a:camera>
              <a:lightRig rig="legacyNormal2" dir="t"/>
            </a:scene3d>
            <a:sp3d extrusionH="163500" prstMaterial="legacyPlastic">
              <a:bevelT w="13500" h="13500" prst="angle"/>
              <a:bevelB w="13500" h="13500" prst="angle"/>
              <a:extrusionClr>
                <a:schemeClr val="hlink"/>
              </a:extrusionClr>
            </a:sp3d>
          </p:spPr>
          <p:txBody>
            <a:bodyPr wrap="none" anchor="ctr">
              <a:flatTx/>
            </a:bodyPr>
            <a:lstStyle/>
            <a:p>
              <a:pPr algn="ctr">
                <a:defRPr/>
              </a:pPr>
              <a:endParaRPr lang="zh-CN" altLang="zh-CN">
                <a:latin typeface="Arial" charset="0"/>
                <a:cs typeface="Arial" charset="0"/>
              </a:endParaRPr>
            </a:p>
          </p:txBody>
        </p:sp>
        <p:sp>
          <p:nvSpPr>
            <p:cNvPr id="93209" name="Line 18"/>
            <p:cNvSpPr>
              <a:spLocks noChangeShapeType="1"/>
            </p:cNvSpPr>
            <p:nvPr/>
          </p:nvSpPr>
          <p:spPr bwMode="gray">
            <a:xfrm>
              <a:off x="2941" y="2308"/>
              <a:ext cx="787" cy="433"/>
            </a:xfrm>
            <a:prstGeom prst="line">
              <a:avLst/>
            </a:prstGeom>
            <a:noFill/>
            <a:ln w="6350">
              <a:solidFill>
                <a:srgbClr val="FFFFFF">
                  <a:alpha val="30196"/>
                </a:srgbClr>
              </a:solidFill>
              <a:round/>
              <a:headEnd/>
              <a:tailEnd/>
            </a:ln>
          </p:spPr>
          <p:txBody>
            <a:bodyPr/>
            <a:lstStyle/>
            <a:p>
              <a:endParaRPr lang="zh-CN" altLang="en-US"/>
            </a:p>
          </p:txBody>
        </p:sp>
      </p:grpSp>
      <p:sp>
        <p:nvSpPr>
          <p:cNvPr id="46" name="Text Box 19"/>
          <p:cNvSpPr txBox="1">
            <a:spLocks noChangeArrowheads="1"/>
          </p:cNvSpPr>
          <p:nvPr/>
        </p:nvSpPr>
        <p:spPr bwMode="gray">
          <a:xfrm>
            <a:off x="3725863" y="2087563"/>
            <a:ext cx="1857375" cy="396875"/>
          </a:xfrm>
          <a:prstGeom prst="rect">
            <a:avLst/>
          </a:prstGeom>
          <a:noFill/>
          <a:ln w="9525">
            <a:noFill/>
            <a:miter lim="800000"/>
            <a:headEnd/>
            <a:tailEnd/>
          </a:ln>
          <a:effectLst>
            <a:outerShdw dist="17961" dir="2700000" algn="ctr" rotWithShape="0">
              <a:srgbClr val="969696">
                <a:alpha val="50000"/>
              </a:srgbClr>
            </a:outerShdw>
          </a:effectLst>
        </p:spPr>
        <p:txBody>
          <a:bodyPr>
            <a:spAutoFit/>
          </a:bodyPr>
          <a:lstStyle/>
          <a:p>
            <a:pPr algn="ctr">
              <a:spcBef>
                <a:spcPct val="50000"/>
              </a:spcBef>
              <a:defRPr/>
            </a:pPr>
            <a:r>
              <a:rPr lang="zh-CN" altLang="en-US" sz="2000">
                <a:solidFill>
                  <a:srgbClr val="F8F8F8"/>
                </a:solidFill>
                <a:latin typeface="Arial" charset="0"/>
              </a:rPr>
              <a:t>计算机用途</a:t>
            </a:r>
          </a:p>
        </p:txBody>
      </p:sp>
      <p:sp>
        <p:nvSpPr>
          <p:cNvPr id="47" name="Text Box 20"/>
          <p:cNvSpPr txBox="1">
            <a:spLocks noChangeArrowheads="1"/>
          </p:cNvSpPr>
          <p:nvPr/>
        </p:nvSpPr>
        <p:spPr bwMode="gray">
          <a:xfrm>
            <a:off x="2454275" y="3003550"/>
            <a:ext cx="1857375" cy="396875"/>
          </a:xfrm>
          <a:prstGeom prst="rect">
            <a:avLst/>
          </a:prstGeom>
          <a:noFill/>
          <a:ln w="9525">
            <a:noFill/>
            <a:miter lim="800000"/>
            <a:headEnd/>
            <a:tailEnd/>
          </a:ln>
          <a:effectLst>
            <a:outerShdw dist="17961" dir="2700000" algn="ctr" rotWithShape="0">
              <a:srgbClr val="969696">
                <a:alpha val="50000"/>
              </a:srgbClr>
            </a:outerShdw>
          </a:effectLst>
        </p:spPr>
        <p:txBody>
          <a:bodyPr>
            <a:spAutoFit/>
          </a:bodyPr>
          <a:lstStyle/>
          <a:p>
            <a:pPr algn="ctr">
              <a:spcBef>
                <a:spcPct val="50000"/>
              </a:spcBef>
              <a:defRPr/>
            </a:pPr>
            <a:r>
              <a:rPr lang="zh-CN" altLang="en-US" sz="2000">
                <a:solidFill>
                  <a:srgbClr val="F8F8F8"/>
                </a:solidFill>
                <a:latin typeface="Arial" charset="0"/>
              </a:rPr>
              <a:t>数据输入</a:t>
            </a:r>
          </a:p>
        </p:txBody>
      </p:sp>
      <p:sp>
        <p:nvSpPr>
          <p:cNvPr id="48" name="Text Box 21"/>
          <p:cNvSpPr txBox="1">
            <a:spLocks noChangeArrowheads="1"/>
          </p:cNvSpPr>
          <p:nvPr/>
        </p:nvSpPr>
        <p:spPr bwMode="gray">
          <a:xfrm>
            <a:off x="4953000" y="2968625"/>
            <a:ext cx="1857375" cy="396875"/>
          </a:xfrm>
          <a:prstGeom prst="rect">
            <a:avLst/>
          </a:prstGeom>
          <a:noFill/>
          <a:ln w="9525">
            <a:noFill/>
            <a:miter lim="800000"/>
            <a:headEnd/>
            <a:tailEnd/>
          </a:ln>
          <a:effectLst>
            <a:outerShdw dist="17961" dir="2700000" algn="ctr" rotWithShape="0">
              <a:srgbClr val="969696">
                <a:alpha val="50000"/>
              </a:srgbClr>
            </a:outerShdw>
          </a:effectLst>
        </p:spPr>
        <p:txBody>
          <a:bodyPr>
            <a:spAutoFit/>
          </a:bodyPr>
          <a:lstStyle/>
          <a:p>
            <a:pPr algn="ctr">
              <a:spcBef>
                <a:spcPct val="50000"/>
              </a:spcBef>
              <a:defRPr/>
            </a:pPr>
            <a:r>
              <a:rPr lang="zh-CN" altLang="en-US" sz="2000">
                <a:solidFill>
                  <a:srgbClr val="F8F8F8"/>
                </a:solidFill>
                <a:latin typeface="Arial" charset="0"/>
              </a:rPr>
              <a:t>数据输出</a:t>
            </a:r>
          </a:p>
        </p:txBody>
      </p:sp>
      <p:grpSp>
        <p:nvGrpSpPr>
          <p:cNvPr id="93200" name="Group 22"/>
          <p:cNvGrpSpPr>
            <a:grpSpLocks/>
          </p:cNvGrpSpPr>
          <p:nvPr/>
        </p:nvGrpSpPr>
        <p:grpSpPr bwMode="auto">
          <a:xfrm>
            <a:off x="3935413" y="3582988"/>
            <a:ext cx="1682750" cy="1552575"/>
            <a:chOff x="482" y="1851"/>
            <a:chExt cx="860" cy="796"/>
          </a:xfrm>
        </p:grpSpPr>
        <p:sp>
          <p:nvSpPr>
            <p:cNvPr id="93202" name="Freeform 23"/>
            <p:cNvSpPr>
              <a:spLocks/>
            </p:cNvSpPr>
            <p:nvPr/>
          </p:nvSpPr>
          <p:spPr bwMode="gray">
            <a:xfrm>
              <a:off x="567" y="2464"/>
              <a:ext cx="335" cy="173"/>
            </a:xfrm>
            <a:custGeom>
              <a:avLst/>
              <a:gdLst>
                <a:gd name="T0" fmla="*/ 0 w 335"/>
                <a:gd name="T1" fmla="*/ 166 h 173"/>
                <a:gd name="T2" fmla="*/ 58 w 335"/>
                <a:gd name="T3" fmla="*/ 173 h 173"/>
                <a:gd name="T4" fmla="*/ 297 w 335"/>
                <a:gd name="T5" fmla="*/ 32 h 173"/>
                <a:gd name="T6" fmla="*/ 289 w 335"/>
                <a:gd name="T7" fmla="*/ 8 h 173"/>
                <a:gd name="T8" fmla="*/ 223 w 335"/>
                <a:gd name="T9" fmla="*/ 26 h 173"/>
                <a:gd name="T10" fmla="*/ 0 w 335"/>
                <a:gd name="T11" fmla="*/ 166 h 173"/>
                <a:gd name="T12" fmla="*/ 0 60000 65536"/>
                <a:gd name="T13" fmla="*/ 0 60000 65536"/>
                <a:gd name="T14" fmla="*/ 0 60000 65536"/>
                <a:gd name="T15" fmla="*/ 0 60000 65536"/>
                <a:gd name="T16" fmla="*/ 0 60000 65536"/>
                <a:gd name="T17" fmla="*/ 0 60000 65536"/>
                <a:gd name="T18" fmla="*/ 0 w 335"/>
                <a:gd name="T19" fmla="*/ 0 h 173"/>
                <a:gd name="T20" fmla="*/ 335 w 335"/>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81818">
                    <a:alpha val="0"/>
                  </a:srgbClr>
                </a:gs>
                <a:gs pos="100000">
                  <a:srgbClr val="1C1C1C"/>
                </a:gs>
              </a:gsLst>
              <a:lin ang="5400000" scaled="1"/>
            </a:gradFill>
            <a:ln w="9525">
              <a:noFill/>
              <a:round/>
              <a:headEnd/>
              <a:tailEnd/>
            </a:ln>
          </p:spPr>
          <p:txBody>
            <a:bodyPr/>
            <a:lstStyle/>
            <a:p>
              <a:pPr algn="ctr"/>
              <a:endParaRPr lang="zh-CN" altLang="zh-CN">
                <a:latin typeface="Arial" charset="0"/>
                <a:cs typeface="Arial" charset="0"/>
              </a:endParaRPr>
            </a:p>
          </p:txBody>
        </p:sp>
        <p:sp>
          <p:nvSpPr>
            <p:cNvPr id="93203" name="Freeform 24"/>
            <p:cNvSpPr>
              <a:spLocks/>
            </p:cNvSpPr>
            <p:nvPr/>
          </p:nvSpPr>
          <p:spPr bwMode="gray">
            <a:xfrm>
              <a:off x="797" y="2401"/>
              <a:ext cx="367" cy="170"/>
            </a:xfrm>
            <a:custGeom>
              <a:avLst/>
              <a:gdLst>
                <a:gd name="T0" fmla="*/ 0 w 367"/>
                <a:gd name="T1" fmla="*/ 158 h 170"/>
                <a:gd name="T2" fmla="*/ 80 w 367"/>
                <a:gd name="T3" fmla="*/ 170 h 170"/>
                <a:gd name="T4" fmla="*/ 332 w 367"/>
                <a:gd name="T5" fmla="*/ 37 h 170"/>
                <a:gd name="T6" fmla="*/ 292 w 367"/>
                <a:gd name="T7" fmla="*/ 1 h 170"/>
                <a:gd name="T8" fmla="*/ 230 w 367"/>
                <a:gd name="T9" fmla="*/ 29 h 170"/>
                <a:gd name="T10" fmla="*/ 0 w 367"/>
                <a:gd name="T11" fmla="*/ 158 h 170"/>
                <a:gd name="T12" fmla="*/ 0 60000 65536"/>
                <a:gd name="T13" fmla="*/ 0 60000 65536"/>
                <a:gd name="T14" fmla="*/ 0 60000 65536"/>
                <a:gd name="T15" fmla="*/ 0 60000 65536"/>
                <a:gd name="T16" fmla="*/ 0 60000 65536"/>
                <a:gd name="T17" fmla="*/ 0 60000 65536"/>
                <a:gd name="T18" fmla="*/ 0 w 367"/>
                <a:gd name="T19" fmla="*/ 0 h 170"/>
                <a:gd name="T20" fmla="*/ 367 w 367"/>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81818">
                    <a:alpha val="0"/>
                  </a:srgbClr>
                </a:gs>
                <a:gs pos="100000">
                  <a:srgbClr val="1C1C1C"/>
                </a:gs>
              </a:gsLst>
              <a:lin ang="5400000" scaled="1"/>
            </a:gradFill>
            <a:ln w="9525">
              <a:noFill/>
              <a:round/>
              <a:headEnd/>
              <a:tailEnd/>
            </a:ln>
          </p:spPr>
          <p:txBody>
            <a:bodyPr/>
            <a:lstStyle/>
            <a:p>
              <a:pPr algn="ctr"/>
              <a:endParaRPr lang="zh-CN" altLang="zh-CN">
                <a:latin typeface="Arial" charset="0"/>
                <a:cs typeface="Arial" charset="0"/>
              </a:endParaRPr>
            </a:p>
          </p:txBody>
        </p:sp>
        <p:sp>
          <p:nvSpPr>
            <p:cNvPr id="93204" name="Freeform 25"/>
            <p:cNvSpPr>
              <a:spLocks/>
            </p:cNvSpPr>
            <p:nvPr/>
          </p:nvSpPr>
          <p:spPr bwMode="gray">
            <a:xfrm>
              <a:off x="1035" y="2504"/>
              <a:ext cx="307" cy="143"/>
            </a:xfrm>
            <a:custGeom>
              <a:avLst/>
              <a:gdLst>
                <a:gd name="T0" fmla="*/ 0 w 307"/>
                <a:gd name="T1" fmla="*/ 134 h 143"/>
                <a:gd name="T2" fmla="*/ 66 w 307"/>
                <a:gd name="T3" fmla="*/ 143 h 143"/>
                <a:gd name="T4" fmla="*/ 282 w 307"/>
                <a:gd name="T5" fmla="*/ 35 h 143"/>
                <a:gd name="T6" fmla="*/ 219 w 307"/>
                <a:gd name="T7" fmla="*/ 17 h 143"/>
                <a:gd name="T8" fmla="*/ 0 w 307"/>
                <a:gd name="T9" fmla="*/ 134 h 143"/>
                <a:gd name="T10" fmla="*/ 0 60000 65536"/>
                <a:gd name="T11" fmla="*/ 0 60000 65536"/>
                <a:gd name="T12" fmla="*/ 0 60000 65536"/>
                <a:gd name="T13" fmla="*/ 0 60000 65536"/>
                <a:gd name="T14" fmla="*/ 0 60000 65536"/>
                <a:gd name="T15" fmla="*/ 0 w 307"/>
                <a:gd name="T16" fmla="*/ 0 h 143"/>
                <a:gd name="T17" fmla="*/ 307 w 307"/>
                <a:gd name="T18" fmla="*/ 143 h 143"/>
              </a:gdLst>
              <a:ahLst/>
              <a:cxnLst>
                <a:cxn ang="T10">
                  <a:pos x="T0" y="T1"/>
                </a:cxn>
                <a:cxn ang="T11">
                  <a:pos x="T2" y="T3"/>
                </a:cxn>
                <a:cxn ang="T12">
                  <a:pos x="T4" y="T5"/>
                </a:cxn>
                <a:cxn ang="T13">
                  <a:pos x="T6" y="T7"/>
                </a:cxn>
                <a:cxn ang="T14">
                  <a:pos x="T8" y="T9"/>
                </a:cxn>
              </a:cxnLst>
              <a:rect l="T15" t="T16" r="T17" b="T18"/>
              <a:pathLst>
                <a:path w="307" h="143">
                  <a:moveTo>
                    <a:pt x="0" y="134"/>
                  </a:moveTo>
                  <a:lnTo>
                    <a:pt x="66" y="143"/>
                  </a:lnTo>
                  <a:lnTo>
                    <a:pt x="282" y="35"/>
                  </a:lnTo>
                  <a:cubicBezTo>
                    <a:pt x="307" y="14"/>
                    <a:pt x="266" y="0"/>
                    <a:pt x="219" y="17"/>
                  </a:cubicBezTo>
                  <a:lnTo>
                    <a:pt x="0" y="134"/>
                  </a:lnTo>
                  <a:close/>
                </a:path>
              </a:pathLst>
            </a:custGeom>
            <a:gradFill rotWithShape="1">
              <a:gsLst>
                <a:gs pos="0">
                  <a:srgbClr val="181818">
                    <a:alpha val="0"/>
                  </a:srgbClr>
                </a:gs>
                <a:gs pos="100000">
                  <a:srgbClr val="1C1C1C"/>
                </a:gs>
              </a:gsLst>
              <a:lin ang="5400000" scaled="1"/>
            </a:gradFill>
            <a:ln w="9525">
              <a:noFill/>
              <a:round/>
              <a:headEnd/>
              <a:tailEnd/>
            </a:ln>
          </p:spPr>
          <p:txBody>
            <a:bodyPr/>
            <a:lstStyle/>
            <a:p>
              <a:pPr algn="ctr"/>
              <a:endParaRPr lang="zh-CN" altLang="zh-CN">
                <a:latin typeface="Arial" charset="0"/>
                <a:cs typeface="Arial" charset="0"/>
              </a:endParaRPr>
            </a:p>
          </p:txBody>
        </p:sp>
        <p:sp>
          <p:nvSpPr>
            <p:cNvPr id="93205" name="Freeform 26"/>
            <p:cNvSpPr>
              <a:spLocks/>
            </p:cNvSpPr>
            <p:nvPr/>
          </p:nvSpPr>
          <p:spPr bwMode="gray">
            <a:xfrm>
              <a:off x="482" y="2066"/>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a:endParaRPr lang="zh-CN" altLang="zh-CN">
                <a:latin typeface="Arial" charset="0"/>
                <a:cs typeface="Arial" charset="0"/>
              </a:endParaRPr>
            </a:p>
          </p:txBody>
        </p:sp>
        <p:sp>
          <p:nvSpPr>
            <p:cNvPr id="93206" name="Freeform 27"/>
            <p:cNvSpPr>
              <a:spLocks/>
            </p:cNvSpPr>
            <p:nvPr/>
          </p:nvSpPr>
          <p:spPr bwMode="gray">
            <a:xfrm>
              <a:off x="698" y="1851"/>
              <a:ext cx="282" cy="716"/>
            </a:xfrm>
            <a:custGeom>
              <a:avLst/>
              <a:gdLst>
                <a:gd name="T0" fmla="*/ 2588 w 224"/>
                <a:gd name="T1" fmla="*/ 2514 h 569"/>
                <a:gd name="T2" fmla="*/ 1849 w 224"/>
                <a:gd name="T3" fmla="*/ 1243 h 569"/>
                <a:gd name="T4" fmla="*/ 3018 w 224"/>
                <a:gd name="T5" fmla="*/ 1 h 569"/>
                <a:gd name="T6" fmla="*/ 4290 w 224"/>
                <a:gd name="T7" fmla="*/ 1294 h 569"/>
                <a:gd name="T8" fmla="*/ 3393 w 224"/>
                <a:gd name="T9" fmla="*/ 2514 h 569"/>
                <a:gd name="T10" fmla="*/ 3368 w 224"/>
                <a:gd name="T11" fmla="*/ 3093 h 569"/>
                <a:gd name="T12" fmla="*/ 5247 w 224"/>
                <a:gd name="T13" fmla="*/ 3610 h 569"/>
                <a:gd name="T14" fmla="*/ 5553 w 224"/>
                <a:gd name="T15" fmla="*/ 5085 h 569"/>
                <a:gd name="T16" fmla="*/ 5459 w 224"/>
                <a:gd name="T17" fmla="*/ 8004 h 569"/>
                <a:gd name="T18" fmla="*/ 5247 w 224"/>
                <a:gd name="T19" fmla="*/ 9102 h 569"/>
                <a:gd name="T20" fmla="*/ 4939 w 224"/>
                <a:gd name="T21" fmla="*/ 7696 h 569"/>
                <a:gd name="T22" fmla="*/ 4702 w 224"/>
                <a:gd name="T23" fmla="*/ 5045 h 569"/>
                <a:gd name="T24" fmla="*/ 4272 w 224"/>
                <a:gd name="T25" fmla="*/ 8004 h 569"/>
                <a:gd name="T26" fmla="*/ 3607 w 224"/>
                <a:gd name="T27" fmla="*/ 14212 h 569"/>
                <a:gd name="T28" fmla="*/ 1941 w 224"/>
                <a:gd name="T29" fmla="*/ 14109 h 569"/>
                <a:gd name="T30" fmla="*/ 1246 w 224"/>
                <a:gd name="T31" fmla="*/ 8120 h 569"/>
                <a:gd name="T32" fmla="*/ 833 w 224"/>
                <a:gd name="T33" fmla="*/ 5199 h 569"/>
                <a:gd name="T34" fmla="*/ 614 w 224"/>
                <a:gd name="T35" fmla="*/ 7743 h 569"/>
                <a:gd name="T36" fmla="*/ 302 w 224"/>
                <a:gd name="T37" fmla="*/ 9102 h 569"/>
                <a:gd name="T38" fmla="*/ 1 w 224"/>
                <a:gd name="T39" fmla="*/ 7619 h 569"/>
                <a:gd name="T40" fmla="*/ 185 w 224"/>
                <a:gd name="T41" fmla="*/ 4597 h 569"/>
                <a:gd name="T42" fmla="*/ 585 w 224"/>
                <a:gd name="T43" fmla="*/ 3483 h 569"/>
                <a:gd name="T44" fmla="*/ 2553 w 224"/>
                <a:gd name="T45" fmla="*/ 3093 h 569"/>
                <a:gd name="T46" fmla="*/ 2588 w 224"/>
                <a:gd name="T47" fmla="*/ 2514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a:endParaRPr lang="zh-CN" altLang="zh-CN">
                <a:latin typeface="Arial" charset="0"/>
                <a:cs typeface="Arial" charset="0"/>
              </a:endParaRPr>
            </a:p>
          </p:txBody>
        </p:sp>
        <p:sp>
          <p:nvSpPr>
            <p:cNvPr id="93207" name="Freeform 28"/>
            <p:cNvSpPr>
              <a:spLocks/>
            </p:cNvSpPr>
            <p:nvPr/>
          </p:nvSpPr>
          <p:spPr bwMode="gray">
            <a:xfrm>
              <a:off x="956" y="2078"/>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4"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a:endParaRPr lang="zh-CN" altLang="zh-CN">
                <a:latin typeface="Arial" charset="0"/>
                <a:cs typeface="Arial" charset="0"/>
              </a:endParaRPr>
            </a:p>
          </p:txBody>
        </p:sp>
      </p:grpSp>
      <p:sp>
        <p:nvSpPr>
          <p:cNvPr id="129052" name="Rectangle 28"/>
          <p:cNvSpPr>
            <a:spLocks noGrp="1" noChangeArrowheads="1"/>
          </p:cNvSpPr>
          <p:nvPr>
            <p:ph type="title" idx="4294967295"/>
          </p:nvPr>
        </p:nvSpPr>
        <p:spPr/>
        <p:txBody>
          <a:bodyPr/>
          <a:lstStyle/>
          <a:p>
            <a:pPr eaLnBrk="1" hangingPunct="1">
              <a:defRPr/>
            </a:pPr>
            <a:r>
              <a:rPr lang="en-US" altLang="zh-CN" smtClean="0">
                <a:ea typeface="宋体" pitchFamily="2" charset="-122"/>
              </a:rPr>
              <a:t>3.5</a:t>
            </a:r>
            <a:r>
              <a:rPr lang="zh-CN" altLang="en-US" smtClean="0">
                <a:ea typeface="宋体" pitchFamily="2" charset="-122"/>
              </a:rPr>
              <a:t>数据的输入与输出</a:t>
            </a:r>
            <a:endParaRPr lang="en-US" altLang="zh-CN">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052"/>
                                        </p:tgtEl>
                                        <p:attrNameLst>
                                          <p:attrName>style.visibility</p:attrName>
                                        </p:attrNameLst>
                                      </p:cBhvr>
                                      <p:to>
                                        <p:strVal val="visible"/>
                                      </p:to>
                                    </p:set>
                                    <p:animEffect transition="in" filter="fade">
                                      <p:cBhvr>
                                        <p:cTn id="7" dur="1000"/>
                                        <p:tgtEl>
                                          <p:spTgt spid="129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3.5.1</a:t>
            </a:r>
            <a:r>
              <a:rPr lang="zh-CN" altLang="en-US" smtClean="0">
                <a:ea typeface="宋体" pitchFamily="2" charset="-122"/>
              </a:rPr>
              <a:t>数据输入输出函数</a:t>
            </a:r>
            <a:endParaRPr lang="en-US" altLang="zh-CN" dirty="0">
              <a:ea typeface="宋体" pitchFamily="2" charset="-122"/>
            </a:endParaRPr>
          </a:p>
        </p:txBody>
      </p:sp>
      <p:sp>
        <p:nvSpPr>
          <p:cNvPr id="9421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5" name="Rectangle 3"/>
          <p:cNvSpPr>
            <a:spLocks noGrp="1" noChangeArrowheads="1"/>
          </p:cNvSpPr>
          <p:nvPr>
            <p:ph type="body" sz="half" idx="1"/>
          </p:nvPr>
        </p:nvSpPr>
        <p:spPr>
          <a:xfrm>
            <a:off x="-3276600" y="1905000"/>
            <a:ext cx="9242425" cy="2449513"/>
          </a:xfrm>
        </p:spPr>
        <p:txBody>
          <a:bodyPr/>
          <a:lstStyle/>
          <a:p>
            <a:pPr eaLnBrk="1" hangingPunct="1">
              <a:defRPr/>
            </a:pPr>
            <a:endParaRPr lang="zh-CN" altLang="en-US" sz="2400" smtClean="0">
              <a:ea typeface="宋体" pitchFamily="2" charset="-122"/>
            </a:endParaRPr>
          </a:p>
          <a:p>
            <a:pPr lvl="1" eaLnBrk="1" hangingPunct="1">
              <a:defRPr/>
            </a:pPr>
            <a:endParaRPr lang="en-US" altLang="zh-CN" sz="2000" smtClean="0">
              <a:ea typeface="宋体" pitchFamily="2" charset="-122"/>
            </a:endParaRPr>
          </a:p>
          <a:p>
            <a:pPr lvl="1" eaLnBrk="1" hangingPunct="1">
              <a:defRPr/>
            </a:pPr>
            <a:endParaRPr lang="en-US" altLang="zh-CN" sz="2000" smtClean="0">
              <a:ea typeface="宋体" pitchFamily="2" charset="-122"/>
            </a:endParaRPr>
          </a:p>
          <a:p>
            <a:pPr eaLnBrk="1" hangingPunct="1">
              <a:defRPr/>
            </a:pPr>
            <a:endParaRPr lang="en-US" altLang="zh-CN" sz="2400" smtClean="0">
              <a:ea typeface="宋体" pitchFamily="2" charset="-122"/>
            </a:endParaRPr>
          </a:p>
          <a:p>
            <a:pPr eaLnBrk="1" hangingPunct="1">
              <a:defRPr/>
            </a:pPr>
            <a:endParaRPr lang="zh-CN" altLang="en-US" sz="2400" smtClean="0">
              <a:ea typeface="宋体" pitchFamily="2" charset="-122"/>
            </a:endParaRPr>
          </a:p>
        </p:txBody>
      </p:sp>
      <p:sp>
        <p:nvSpPr>
          <p:cNvPr id="94214" name="Freeform 41"/>
          <p:cNvSpPr>
            <a:spLocks noEditPoints="1"/>
          </p:cNvSpPr>
          <p:nvPr/>
        </p:nvSpPr>
        <p:spPr bwMode="gray">
          <a:xfrm rot="-1358056">
            <a:off x="1146175" y="1917700"/>
            <a:ext cx="6094413" cy="2424113"/>
          </a:xfrm>
          <a:custGeom>
            <a:avLst/>
            <a:gdLst>
              <a:gd name="T0" fmla="*/ 2147483647 w 4040"/>
              <a:gd name="T1" fmla="*/ 2147483647 h 1888"/>
              <a:gd name="T2" fmla="*/ 2147483647 w 4040"/>
              <a:gd name="T3" fmla="*/ 2147483647 h 1888"/>
              <a:gd name="T4" fmla="*/ 2147483647 w 4040"/>
              <a:gd name="T5" fmla="*/ 2147483647 h 1888"/>
              <a:gd name="T6" fmla="*/ 2147483647 w 4040"/>
              <a:gd name="T7" fmla="*/ 2147483647 h 1888"/>
              <a:gd name="T8" fmla="*/ 2147483647 w 4040"/>
              <a:gd name="T9" fmla="*/ 2147483647 h 1888"/>
              <a:gd name="T10" fmla="*/ 2147483647 w 4040"/>
              <a:gd name="T11" fmla="*/ 2147483647 h 1888"/>
              <a:gd name="T12" fmla="*/ 0 w 4040"/>
              <a:gd name="T13" fmla="*/ 2147483647 h 1888"/>
              <a:gd name="T14" fmla="*/ 2147483647 w 4040"/>
              <a:gd name="T15" fmla="*/ 2147483647 h 1888"/>
              <a:gd name="T16" fmla="*/ 2147483647 w 4040"/>
              <a:gd name="T17" fmla="*/ 2147483647 h 1888"/>
              <a:gd name="T18" fmla="*/ 2147483647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2147483647 h 1888"/>
              <a:gd name="T42" fmla="*/ 2147483647 w 4040"/>
              <a:gd name="T43" fmla="*/ 2147483647 h 1888"/>
              <a:gd name="T44" fmla="*/ 2147483647 w 4040"/>
              <a:gd name="T45" fmla="*/ 2147483647 h 1888"/>
              <a:gd name="T46" fmla="*/ 2147483647 w 4040"/>
              <a:gd name="T47" fmla="*/ 2147483647 h 1888"/>
              <a:gd name="T48" fmla="*/ 2147483647 w 4040"/>
              <a:gd name="T49" fmla="*/ 2147483647 h 1888"/>
              <a:gd name="T50" fmla="*/ 2147483647 w 4040"/>
              <a:gd name="T51" fmla="*/ 2147483647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2147483647 w 4040"/>
              <a:gd name="T61" fmla="*/ 2147483647 h 1888"/>
              <a:gd name="T62" fmla="*/ 2147483647 w 4040"/>
              <a:gd name="T63" fmla="*/ 2147483647 h 1888"/>
              <a:gd name="T64" fmla="*/ 2147483647 w 4040"/>
              <a:gd name="T65" fmla="*/ 2147483647 h 1888"/>
              <a:gd name="T66" fmla="*/ 2147483647 w 4040"/>
              <a:gd name="T67" fmla="*/ 2147483647 h 1888"/>
              <a:gd name="T68" fmla="*/ 2147483647 w 4040"/>
              <a:gd name="T69" fmla="*/ 2147483647 h 1888"/>
              <a:gd name="T70" fmla="*/ 2147483647 w 4040"/>
              <a:gd name="T71" fmla="*/ 2147483647 h 1888"/>
              <a:gd name="T72" fmla="*/ 2147483647 w 4040"/>
              <a:gd name="T73" fmla="*/ 2147483647 h 1888"/>
              <a:gd name="T74" fmla="*/ 2147483647 w 4040"/>
              <a:gd name="T75" fmla="*/ 2147483647 h 1888"/>
              <a:gd name="T76" fmla="*/ 2147483647 w 4040"/>
              <a:gd name="T77" fmla="*/ 2147483647 h 1888"/>
              <a:gd name="T78" fmla="*/ 2147483647 w 4040"/>
              <a:gd name="T79" fmla="*/ 2147483647 h 1888"/>
              <a:gd name="T80" fmla="*/ 2147483647 w 4040"/>
              <a:gd name="T81" fmla="*/ 2147483647 h 1888"/>
              <a:gd name="T82" fmla="*/ 2147483647 w 4040"/>
              <a:gd name="T83" fmla="*/ 2147483647 h 1888"/>
              <a:gd name="T84" fmla="*/ 2147483647 w 4040"/>
              <a:gd name="T85" fmla="*/ 2147483647 h 1888"/>
              <a:gd name="T86" fmla="*/ 2147483647 w 4040"/>
              <a:gd name="T87" fmla="*/ 2147483647 h 1888"/>
              <a:gd name="T88" fmla="*/ 2147483647 w 4040"/>
              <a:gd name="T89" fmla="*/ 2147483647 h 1888"/>
              <a:gd name="T90" fmla="*/ 2147483647 w 4040"/>
              <a:gd name="T91" fmla="*/ 2147483647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FF3399"/>
              </a:gs>
              <a:gs pos="25000">
                <a:srgbClr val="FF6633"/>
              </a:gs>
              <a:gs pos="50000">
                <a:srgbClr val="FFFF00"/>
              </a:gs>
              <a:gs pos="75000">
                <a:srgbClr val="01A78F"/>
              </a:gs>
              <a:gs pos="100000">
                <a:srgbClr val="3366FF"/>
              </a:gs>
            </a:gsLst>
            <a:lin ang="0"/>
          </a:gradFill>
          <a:ln w="0">
            <a:noFill/>
            <a:round/>
            <a:headEnd/>
            <a:tailEnd/>
          </a:ln>
        </p:spPr>
        <p:txBody>
          <a:bodyPr/>
          <a:lstStyle/>
          <a:p>
            <a:endParaRPr lang="zh-CN" altLang="en-US"/>
          </a:p>
        </p:txBody>
      </p:sp>
      <p:sp>
        <p:nvSpPr>
          <p:cNvPr id="20" name="Oval 42"/>
          <p:cNvSpPr>
            <a:spLocks noChangeArrowheads="1"/>
          </p:cNvSpPr>
          <p:nvPr/>
        </p:nvSpPr>
        <p:spPr bwMode="gray">
          <a:xfrm>
            <a:off x="2590800" y="1447800"/>
            <a:ext cx="2519363" cy="1101725"/>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r>
              <a:rPr lang="zh-CN" altLang="en-US" sz="2800" dirty="0"/>
              <a:t>字符输出函数</a:t>
            </a:r>
            <a:endParaRPr lang="en-US" altLang="zh-CN" sz="2800" dirty="0"/>
          </a:p>
          <a:p>
            <a:pPr>
              <a:defRPr/>
            </a:pPr>
            <a:r>
              <a:rPr lang="en-US" sz="2800" dirty="0" err="1"/>
              <a:t>putchar</a:t>
            </a:r>
            <a:endParaRPr lang="zh-CN" altLang="en-US" sz="2800" dirty="0">
              <a:effectLst>
                <a:outerShdw blurRad="38100" dist="38100" dir="2700000" algn="tl">
                  <a:srgbClr val="000000">
                    <a:alpha val="43137"/>
                  </a:srgbClr>
                </a:outerShdw>
              </a:effectLst>
              <a:latin typeface="Arial" charset="0"/>
              <a:ea typeface="宋体" charset="-122"/>
            </a:endParaRPr>
          </a:p>
        </p:txBody>
      </p:sp>
      <p:sp>
        <p:nvSpPr>
          <p:cNvPr id="21" name="Oval 43"/>
          <p:cNvSpPr>
            <a:spLocks noChangeArrowheads="1"/>
          </p:cNvSpPr>
          <p:nvPr/>
        </p:nvSpPr>
        <p:spPr bwMode="gray">
          <a:xfrm>
            <a:off x="357188" y="2895600"/>
            <a:ext cx="2516187" cy="1101725"/>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r>
              <a:rPr lang="zh-CN" altLang="en-US" sz="2800" dirty="0"/>
              <a:t>格式输出函数</a:t>
            </a:r>
            <a:endParaRPr lang="en-US" altLang="zh-CN" sz="2800" dirty="0"/>
          </a:p>
          <a:p>
            <a:pPr>
              <a:defRPr/>
            </a:pPr>
            <a:r>
              <a:rPr lang="en-US" sz="2800" dirty="0" err="1"/>
              <a:t>printf</a:t>
            </a:r>
            <a:endParaRPr lang="zh-CN" altLang="en-US" sz="2800" dirty="0">
              <a:effectLst>
                <a:outerShdw blurRad="38100" dist="38100" dir="2700000" algn="tl">
                  <a:srgbClr val="000000">
                    <a:alpha val="43137"/>
                  </a:srgbClr>
                </a:outerShdw>
              </a:effectLst>
              <a:latin typeface="Arial" charset="0"/>
              <a:ea typeface="宋体" charset="-122"/>
            </a:endParaRPr>
          </a:p>
        </p:txBody>
      </p:sp>
      <p:sp>
        <p:nvSpPr>
          <p:cNvPr id="22" name="Oval 44"/>
          <p:cNvSpPr>
            <a:spLocks noChangeArrowheads="1"/>
          </p:cNvSpPr>
          <p:nvPr/>
        </p:nvSpPr>
        <p:spPr bwMode="gray">
          <a:xfrm>
            <a:off x="3100388" y="3886200"/>
            <a:ext cx="2516187" cy="1101725"/>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r>
              <a:rPr lang="zh-CN" altLang="en-US" sz="2800" dirty="0"/>
              <a:t>格式输入函数</a:t>
            </a:r>
            <a:endParaRPr lang="en-US" altLang="zh-CN" sz="2800" dirty="0"/>
          </a:p>
          <a:p>
            <a:pPr>
              <a:defRPr/>
            </a:pPr>
            <a:r>
              <a:rPr lang="en-US" sz="2800" dirty="0" err="1"/>
              <a:t>scanf</a:t>
            </a:r>
            <a:endParaRPr lang="zh-CN" altLang="en-US" sz="2800" dirty="0">
              <a:latin typeface="Arial" charset="0"/>
              <a:ea typeface="宋体" charset="-122"/>
            </a:endParaRPr>
          </a:p>
        </p:txBody>
      </p:sp>
      <p:sp>
        <p:nvSpPr>
          <p:cNvPr id="23" name="Oval 46"/>
          <p:cNvSpPr>
            <a:spLocks noChangeArrowheads="1"/>
          </p:cNvSpPr>
          <p:nvPr/>
        </p:nvSpPr>
        <p:spPr bwMode="gray">
          <a:xfrm>
            <a:off x="5538788" y="2209800"/>
            <a:ext cx="2379662" cy="110331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r>
              <a:rPr lang="zh-CN" altLang="en-US" sz="2800" dirty="0"/>
              <a:t>字符输入函数</a:t>
            </a:r>
            <a:endParaRPr lang="en-US" altLang="zh-CN" sz="2800" dirty="0"/>
          </a:p>
          <a:p>
            <a:pPr>
              <a:defRPr/>
            </a:pPr>
            <a:r>
              <a:rPr lang="en-US" sz="2800" dirty="0" err="1"/>
              <a:t>getchar</a:t>
            </a:r>
            <a:endParaRPr lang="zh-CN" altLang="en-US" sz="2800" dirty="0">
              <a:latin typeface="Arial" charset="0"/>
              <a:ea typeface="宋体" charset="-122"/>
            </a:endParaRPr>
          </a:p>
        </p:txBody>
      </p:sp>
      <p:sp>
        <p:nvSpPr>
          <p:cNvPr id="94219" name="Text Box 47"/>
          <p:cNvSpPr txBox="1">
            <a:spLocks noChangeArrowheads="1"/>
          </p:cNvSpPr>
          <p:nvPr/>
        </p:nvSpPr>
        <p:spPr bwMode="white">
          <a:xfrm>
            <a:off x="1385888" y="3122613"/>
            <a:ext cx="406400" cy="366712"/>
          </a:xfrm>
          <a:prstGeom prst="rect">
            <a:avLst/>
          </a:prstGeom>
          <a:noFill/>
          <a:ln w="9525">
            <a:noFill/>
            <a:miter lim="800000"/>
            <a:headEnd/>
            <a:tailEnd/>
          </a:ln>
        </p:spPr>
        <p:txBody>
          <a:bodyPr>
            <a:spAutoFit/>
          </a:bodyPr>
          <a:lstStyle/>
          <a:p>
            <a:endParaRPr lang="zh-CN" altLang="en-US">
              <a:solidFill>
                <a:schemeClr val="bg1"/>
              </a:solidFill>
              <a:latin typeface="Verdana" pitchFamily="34" charset="0"/>
            </a:endParaRPr>
          </a:p>
        </p:txBody>
      </p:sp>
      <p:sp>
        <p:nvSpPr>
          <p:cNvPr id="94220" name="Text Box 48"/>
          <p:cNvSpPr txBox="1">
            <a:spLocks noChangeArrowheads="1"/>
          </p:cNvSpPr>
          <p:nvPr/>
        </p:nvSpPr>
        <p:spPr bwMode="white">
          <a:xfrm>
            <a:off x="3689350" y="1804988"/>
            <a:ext cx="406400" cy="366712"/>
          </a:xfrm>
          <a:prstGeom prst="rect">
            <a:avLst/>
          </a:prstGeom>
          <a:noFill/>
          <a:ln w="9525">
            <a:noFill/>
            <a:miter lim="800000"/>
            <a:headEnd/>
            <a:tailEnd/>
          </a:ln>
        </p:spPr>
        <p:txBody>
          <a:bodyPr>
            <a:spAutoFit/>
          </a:bodyPr>
          <a:lstStyle/>
          <a:p>
            <a:endParaRPr lang="zh-CN" altLang="en-US">
              <a:solidFill>
                <a:schemeClr val="bg1"/>
              </a:solidFill>
              <a:latin typeface="Verdana" pitchFamily="34" charset="0"/>
            </a:endParaRPr>
          </a:p>
        </p:txBody>
      </p:sp>
      <p:sp>
        <p:nvSpPr>
          <p:cNvPr id="94221" name="Text Box 49"/>
          <p:cNvSpPr txBox="1">
            <a:spLocks noChangeArrowheads="1"/>
          </p:cNvSpPr>
          <p:nvPr/>
        </p:nvSpPr>
        <p:spPr bwMode="white">
          <a:xfrm>
            <a:off x="6299200" y="2044700"/>
            <a:ext cx="406400" cy="366713"/>
          </a:xfrm>
          <a:prstGeom prst="rect">
            <a:avLst/>
          </a:prstGeom>
          <a:noFill/>
          <a:ln w="9525">
            <a:noFill/>
            <a:miter lim="800000"/>
            <a:headEnd/>
            <a:tailEnd/>
          </a:ln>
        </p:spPr>
        <p:txBody>
          <a:bodyPr>
            <a:spAutoFit/>
          </a:bodyPr>
          <a:lstStyle/>
          <a:p>
            <a:endParaRPr lang="zh-CN" altLang="en-US">
              <a:solidFill>
                <a:schemeClr val="bg1"/>
              </a:solidFill>
              <a:latin typeface="Verdana" pitchFamily="34" charset="0"/>
            </a:endParaRPr>
          </a:p>
        </p:txBody>
      </p:sp>
      <p:sp>
        <p:nvSpPr>
          <p:cNvPr id="94222" name="Text Box 50"/>
          <p:cNvSpPr txBox="1">
            <a:spLocks noChangeArrowheads="1"/>
          </p:cNvSpPr>
          <p:nvPr/>
        </p:nvSpPr>
        <p:spPr bwMode="white">
          <a:xfrm>
            <a:off x="4706938" y="4098925"/>
            <a:ext cx="406400" cy="304800"/>
          </a:xfrm>
          <a:prstGeom prst="rect">
            <a:avLst/>
          </a:prstGeom>
          <a:noFill/>
          <a:ln w="9525">
            <a:noFill/>
            <a:miter lim="800000"/>
            <a:headEnd/>
            <a:tailEnd/>
          </a:ln>
        </p:spPr>
        <p:txBody>
          <a:bodyPr>
            <a:spAutoFit/>
          </a:bodyPr>
          <a:lstStyle/>
          <a:p>
            <a:endParaRPr lang="zh-CN" altLang="en-US" sz="1400">
              <a:solidFill>
                <a:schemeClr val="bg1"/>
              </a:solidFill>
              <a:latin typeface="Verdana" pitchFamily="34" charset="0"/>
            </a:endParaRPr>
          </a:p>
        </p:txBody>
      </p:sp>
      <p:sp>
        <p:nvSpPr>
          <p:cNvPr id="94223" name="Text Box 51"/>
          <p:cNvSpPr txBox="1">
            <a:spLocks noChangeArrowheads="1"/>
          </p:cNvSpPr>
          <p:nvPr/>
        </p:nvSpPr>
        <p:spPr bwMode="white">
          <a:xfrm>
            <a:off x="2197100" y="4637088"/>
            <a:ext cx="406400" cy="304800"/>
          </a:xfrm>
          <a:prstGeom prst="rect">
            <a:avLst/>
          </a:prstGeom>
          <a:noFill/>
          <a:ln w="9525">
            <a:noFill/>
            <a:miter lim="800000"/>
            <a:headEnd/>
            <a:tailEnd/>
          </a:ln>
        </p:spPr>
        <p:txBody>
          <a:bodyPr>
            <a:spAutoFit/>
          </a:bodyPr>
          <a:lstStyle/>
          <a:p>
            <a:endParaRPr lang="zh-CN" altLang="en-US" sz="1400">
              <a:solidFill>
                <a:schemeClr val="bg1"/>
              </a:solidFill>
              <a:latin typeface="Verdana" pitchFamily="34" charset="0"/>
            </a:endParaRPr>
          </a:p>
        </p:txBody>
      </p:sp>
      <p:sp>
        <p:nvSpPr>
          <p:cNvPr id="94224" name="Text Box 52"/>
          <p:cNvSpPr txBox="1">
            <a:spLocks noChangeArrowheads="1"/>
          </p:cNvSpPr>
          <p:nvPr/>
        </p:nvSpPr>
        <p:spPr bwMode="auto">
          <a:xfrm>
            <a:off x="1127125" y="3048000"/>
            <a:ext cx="5081588" cy="457200"/>
          </a:xfrm>
          <a:prstGeom prst="rect">
            <a:avLst/>
          </a:prstGeom>
          <a:noFill/>
          <a:ln w="9525">
            <a:noFill/>
            <a:miter lim="800000"/>
            <a:headEnd/>
            <a:tailEnd/>
          </a:ln>
        </p:spPr>
        <p:txBody>
          <a:bodyPr>
            <a:spAutoFit/>
          </a:bodyPr>
          <a:lstStyle/>
          <a:p>
            <a:endParaRPr lang="zh-CN" altLang="en-US">
              <a:latin typeface="Arial" charset="0"/>
            </a:endParaRPr>
          </a:p>
        </p:txBody>
      </p:sp>
      <p:sp>
        <p:nvSpPr>
          <p:cNvPr id="94225" name="Text Box 55"/>
          <p:cNvSpPr txBox="1">
            <a:spLocks noChangeArrowheads="1"/>
          </p:cNvSpPr>
          <p:nvPr/>
        </p:nvSpPr>
        <p:spPr bwMode="auto">
          <a:xfrm>
            <a:off x="-1287463" y="609600"/>
            <a:ext cx="4535488" cy="457200"/>
          </a:xfrm>
          <a:prstGeom prst="rect">
            <a:avLst/>
          </a:prstGeom>
          <a:noFill/>
          <a:ln w="9525">
            <a:noFill/>
            <a:miter lim="800000"/>
            <a:headEnd/>
            <a:tailEnd/>
          </a:ln>
        </p:spPr>
        <p:txBody>
          <a:bodyPr>
            <a:spAutoFit/>
          </a:bodyPr>
          <a:lstStyle/>
          <a:p>
            <a:endParaRPr lang="zh-CN" altLang="en-US">
              <a:latin typeface="Verdana" pitchFamily="34" charset="0"/>
            </a:endParaRPr>
          </a:p>
        </p:txBody>
      </p:sp>
      <p:sp>
        <p:nvSpPr>
          <p:cNvPr id="31" name="矩形 26"/>
          <p:cNvSpPr>
            <a:spLocks noChangeArrowheads="1"/>
          </p:cNvSpPr>
          <p:nvPr/>
        </p:nvSpPr>
        <p:spPr bwMode="auto">
          <a:xfrm>
            <a:off x="4876800" y="5029200"/>
            <a:ext cx="6553200" cy="523875"/>
          </a:xfrm>
          <a:prstGeom prst="rect">
            <a:avLst/>
          </a:prstGeom>
          <a:noFill/>
          <a:ln w="9525">
            <a:noFill/>
            <a:miter lim="800000"/>
            <a:headEnd/>
            <a:tailEnd/>
          </a:ln>
        </p:spPr>
        <p:txBody>
          <a:bodyPr>
            <a:spAutoFit/>
          </a:bodyPr>
          <a:lstStyle/>
          <a:p>
            <a:r>
              <a:rPr lang="zh-CN" altLang="en-US" sz="2800">
                <a:solidFill>
                  <a:srgbClr val="4F900E"/>
                </a:solidFill>
                <a:latin typeface="方正舒体" pitchFamily="2" charset="-122"/>
                <a:ea typeface="方正舒体" pitchFamily="2" charset="-122"/>
              </a:rPr>
              <a:t>程序开始处应进行说明</a:t>
            </a:r>
          </a:p>
        </p:txBody>
      </p:sp>
      <p:sp>
        <p:nvSpPr>
          <p:cNvPr id="32" name="AutoShape 16"/>
          <p:cNvSpPr>
            <a:spLocks noChangeArrowheads="1"/>
          </p:cNvSpPr>
          <p:nvPr/>
        </p:nvSpPr>
        <p:spPr bwMode="gray">
          <a:xfrm>
            <a:off x="304800" y="5638800"/>
            <a:ext cx="4267200" cy="685800"/>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altLang="zh-CN" sz="3200" dirty="0">
                <a:latin typeface="楷体_GB2312" pitchFamily="49" charset="-122"/>
                <a:ea typeface="楷体_GB2312" pitchFamily="49" charset="-122"/>
              </a:rPr>
              <a:t>#include &lt;</a:t>
            </a:r>
            <a:r>
              <a:rPr lang="en-US" altLang="zh-CN" sz="3200" dirty="0" err="1">
                <a:latin typeface="楷体_GB2312" pitchFamily="49" charset="-122"/>
                <a:ea typeface="楷体_GB2312" pitchFamily="49" charset="-122"/>
              </a:rPr>
              <a:t>stdio.h</a:t>
            </a:r>
            <a:r>
              <a:rPr lang="en-US" altLang="zh-CN" sz="3200" dirty="0">
                <a:latin typeface="楷体_GB2312" pitchFamily="49" charset="-122"/>
                <a:ea typeface="楷体_GB2312" pitchFamily="49" charset="-122"/>
              </a:rPr>
              <a:t>&gt;</a:t>
            </a:r>
            <a:endParaRPr lang="en-US" altLang="zh-CN" sz="3200" dirty="0">
              <a:latin typeface="Arial" charset="0"/>
              <a:ea typeface="宋体" charset="-122"/>
            </a:endParaRPr>
          </a:p>
        </p:txBody>
      </p:sp>
      <p:sp>
        <p:nvSpPr>
          <p:cNvPr id="33" name="Text Box 48"/>
          <p:cNvSpPr txBox="1">
            <a:spLocks noChangeArrowheads="1"/>
          </p:cNvSpPr>
          <p:nvPr/>
        </p:nvSpPr>
        <p:spPr bwMode="white">
          <a:xfrm>
            <a:off x="4100513" y="5568950"/>
            <a:ext cx="184150" cy="366713"/>
          </a:xfrm>
          <a:prstGeom prst="rect">
            <a:avLst/>
          </a:prstGeom>
          <a:noFill/>
          <a:ln w="9525">
            <a:noFill/>
            <a:miter lim="800000"/>
            <a:headEnd/>
            <a:tailEnd/>
          </a:ln>
        </p:spPr>
        <p:txBody>
          <a:bodyPr>
            <a:spAutoFit/>
          </a:bodyPr>
          <a:lstStyle/>
          <a:p>
            <a:endParaRPr lang="zh-CN" altLang="en-US">
              <a:solidFill>
                <a:schemeClr val="bg1"/>
              </a:solidFill>
              <a:latin typeface="Verdana" pitchFamily="34" charset="0"/>
            </a:endParaRPr>
          </a:p>
        </p:txBody>
      </p:sp>
      <p:sp>
        <p:nvSpPr>
          <p:cNvPr id="34" name="Line 53"/>
          <p:cNvSpPr>
            <a:spLocks noChangeShapeType="1"/>
          </p:cNvSpPr>
          <p:nvPr/>
        </p:nvSpPr>
        <p:spPr bwMode="black">
          <a:xfrm flipH="1">
            <a:off x="4648200" y="5486400"/>
            <a:ext cx="304800" cy="457200"/>
          </a:xfrm>
          <a:prstGeom prst="line">
            <a:avLst/>
          </a:prstGeom>
          <a:noFill/>
          <a:ln w="9525">
            <a:solidFill>
              <a:schemeClr val="tx1"/>
            </a:solidFill>
            <a:round/>
            <a:headEnd/>
            <a:tailEnd type="triangle" w="med" len="med"/>
          </a:ln>
        </p:spPr>
        <p:txBody>
          <a:bodyPr wrap="none" anchor="ctr"/>
          <a:lstStyle/>
          <a:p>
            <a:endParaRPr lang="zh-CN" altLang="en-US"/>
          </a:p>
        </p:txBody>
      </p:sp>
      <p:cxnSp>
        <p:nvCxnSpPr>
          <p:cNvPr id="35" name="AutoShape 54"/>
          <p:cNvCxnSpPr>
            <a:cxnSpLocks noChangeShapeType="1"/>
          </p:cNvCxnSpPr>
          <p:nvPr/>
        </p:nvCxnSpPr>
        <p:spPr bwMode="black">
          <a:xfrm rot="10800000">
            <a:off x="4953000" y="5486400"/>
            <a:ext cx="3581400" cy="1588"/>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nodePh="1">
                                  <p:stCondLst>
                                    <p:cond delay="0"/>
                                  </p:stCondLst>
                                  <p:endCondLst>
                                    <p:cond evt="begin" delay="0">
                                      <p:tn val="11"/>
                                    </p:cond>
                                  </p:end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par>
                                <p:cTn id="17" presetID="3" presetClass="entr" presetSubtype="1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linds(horizontal)">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31" grpId="0"/>
      <p:bldP spid="32" grpId="0" animBg="1"/>
      <p:bldP spid="33" grpId="0"/>
      <p:bldP spid="3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3.5.2printf</a:t>
            </a:r>
            <a:r>
              <a:rPr lang="zh-CN" altLang="en-US" smtClean="0">
                <a:ea typeface="宋体" pitchFamily="2" charset="-122"/>
              </a:rPr>
              <a:t>函数</a:t>
            </a:r>
            <a:endParaRPr lang="en-US" altLang="zh-CN" dirty="0">
              <a:ea typeface="宋体" pitchFamily="2" charset="-122"/>
            </a:endParaRPr>
          </a:p>
        </p:txBody>
      </p:sp>
      <p:sp>
        <p:nvSpPr>
          <p:cNvPr id="9523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0" name="内容占位符 34"/>
          <p:cNvSpPr>
            <a:spLocks noGrp="1"/>
          </p:cNvSpPr>
          <p:nvPr>
            <p:ph idx="1"/>
          </p:nvPr>
        </p:nvSpPr>
        <p:spPr>
          <a:xfrm>
            <a:off x="990600" y="1828800"/>
            <a:ext cx="7239000" cy="4724400"/>
          </a:xfrm>
        </p:spPr>
        <p:txBody>
          <a:bodyPr/>
          <a:lstStyle/>
          <a:p>
            <a:pPr>
              <a:defRPr/>
            </a:pPr>
            <a:r>
              <a:rPr lang="zh-CN" altLang="en-US" smtClean="0">
                <a:latin typeface="华文隶书" pitchFamily="2" charset="-122"/>
                <a:ea typeface="华文隶书" pitchFamily="2" charset="-122"/>
              </a:rPr>
              <a:t>一般形式</a:t>
            </a:r>
            <a:r>
              <a:rPr lang="zh-CN" altLang="en-US" smtClean="0">
                <a:ea typeface="宋体" pitchFamily="2" charset="-122"/>
              </a:rPr>
              <a:t>：</a:t>
            </a:r>
            <a:endParaRPr lang="en-US" altLang="zh-CN" smtClean="0">
              <a:ea typeface="宋体" pitchFamily="2" charset="-122"/>
            </a:endParaRPr>
          </a:p>
          <a:p>
            <a:pPr>
              <a:defRPr/>
            </a:pPr>
            <a:endParaRPr lang="en-US" altLang="zh-CN" smtClean="0">
              <a:ea typeface="宋体" pitchFamily="2" charset="-122"/>
            </a:endParaRPr>
          </a:p>
          <a:p>
            <a:pPr>
              <a:defRPr/>
            </a:pPr>
            <a:endParaRPr lang="en-US" altLang="zh-CN" smtClean="0">
              <a:ea typeface="宋体"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endParaRPr lang="en-US" altLang="zh-CN" b="1" smtClean="0">
              <a:latin typeface="华文隶书" pitchFamily="2" charset="-122"/>
              <a:ea typeface="华文隶书" pitchFamily="2" charset="-122"/>
            </a:endParaRPr>
          </a:p>
          <a:p>
            <a:pPr>
              <a:defRPr/>
            </a:pPr>
            <a:r>
              <a:rPr lang="zh-CN" altLang="en-US" b="1" smtClean="0">
                <a:latin typeface="华文隶书" pitchFamily="2" charset="-122"/>
                <a:ea typeface="华文隶书" pitchFamily="2" charset="-122"/>
              </a:rPr>
              <a:t>功能：</a:t>
            </a:r>
            <a:r>
              <a:rPr lang="zh-CN" altLang="en-US" b="1" smtClean="0">
                <a:latin typeface="楷体_GB2312" pitchFamily="49" charset="-122"/>
                <a:ea typeface="楷体_GB2312" pitchFamily="49" charset="-122"/>
              </a:rPr>
              <a:t>按照规定格式输出指定数据。</a:t>
            </a:r>
            <a:endParaRPr lang="zh-CN" altLang="en-US" smtClean="0">
              <a:latin typeface="华文隶书" pitchFamily="2" charset="-122"/>
              <a:ea typeface="华文隶书" pitchFamily="2" charset="-122"/>
            </a:endParaRPr>
          </a:p>
        </p:txBody>
      </p:sp>
      <p:sp>
        <p:nvSpPr>
          <p:cNvPr id="11" name="AutoShape 16"/>
          <p:cNvSpPr>
            <a:spLocks noChangeArrowheads="1"/>
          </p:cNvSpPr>
          <p:nvPr/>
        </p:nvSpPr>
        <p:spPr bwMode="gray">
          <a:xfrm>
            <a:off x="1752600" y="2438400"/>
            <a:ext cx="55626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zh-CN" altLang="zh-CN" sz="3200" dirty="0">
                <a:effectLst>
                  <a:outerShdw blurRad="38100" dist="38100" dir="2700000" algn="tl">
                    <a:srgbClr val="000000"/>
                  </a:outerShdw>
                </a:effectLst>
                <a:latin typeface="楷体_GB2312" pitchFamily="49" charset="-122"/>
                <a:ea typeface="楷体_GB2312" pitchFamily="49" charset="-122"/>
              </a:rPr>
              <a:t>printf(格式控制，输出表);</a:t>
            </a:r>
            <a:endParaRPr lang="en-US" altLang="zh-CN" sz="3200" dirty="0">
              <a:latin typeface="Arial" charset="0"/>
              <a:ea typeface="宋体" charset="-122"/>
            </a:endParaRPr>
          </a:p>
        </p:txBody>
      </p:sp>
      <p:sp>
        <p:nvSpPr>
          <p:cNvPr id="12" name="AutoShape 4"/>
          <p:cNvSpPr>
            <a:spLocks noChangeArrowheads="1"/>
          </p:cNvSpPr>
          <p:nvPr/>
        </p:nvSpPr>
        <p:spPr bwMode="auto">
          <a:xfrm rot="10800000">
            <a:off x="990600" y="3505200"/>
            <a:ext cx="2819400" cy="1736725"/>
          </a:xfrm>
          <a:prstGeom prst="wedgeRoundRectCallout">
            <a:avLst>
              <a:gd name="adj1" fmla="val -65185"/>
              <a:gd name="adj2" fmla="val 77125"/>
              <a:gd name="adj3" fmla="val 16667"/>
            </a:avLst>
          </a:prstGeom>
          <a:solidFill>
            <a:schemeClr val="accent2"/>
          </a:solidFill>
          <a:ln w="12700" cap="sq">
            <a:noFill/>
            <a:miter lim="800000"/>
            <a:headEnd type="none" w="sm" len="sm"/>
            <a:tailEnd type="none" w="sm" len="sm"/>
          </a:ln>
        </p:spPr>
        <p:txBody>
          <a:bodyPr rot="10800000">
            <a:spAutoFit/>
          </a:bodyPr>
          <a:lstStyle/>
          <a:p>
            <a:r>
              <a:rPr lang="en-US" altLang="zh-CN">
                <a:latin typeface="楷体_GB2312" pitchFamily="49" charset="-122"/>
              </a:rPr>
              <a:t>    “</a:t>
            </a:r>
            <a:r>
              <a:rPr lang="zh-CN" altLang="en-US">
                <a:latin typeface="楷体_GB2312" pitchFamily="49" charset="-122"/>
              </a:rPr>
              <a:t>格式控制”是用双引号括起来的格式控制转换字符串。</a:t>
            </a:r>
            <a:endParaRPr lang="zh-CN" altLang="en-US">
              <a:latin typeface="宋体" pitchFamily="2" charset="-122"/>
            </a:endParaRPr>
          </a:p>
        </p:txBody>
      </p:sp>
      <p:sp>
        <p:nvSpPr>
          <p:cNvPr id="13" name="AutoShape 5"/>
          <p:cNvSpPr>
            <a:spLocks noChangeArrowheads="1"/>
          </p:cNvSpPr>
          <p:nvPr/>
        </p:nvSpPr>
        <p:spPr bwMode="auto">
          <a:xfrm rot="10800000">
            <a:off x="3962400" y="3548063"/>
            <a:ext cx="4343400" cy="1736725"/>
          </a:xfrm>
          <a:prstGeom prst="wedgeRoundRectCallout">
            <a:avLst>
              <a:gd name="adj1" fmla="val 2199"/>
              <a:gd name="adj2" fmla="val 79944"/>
              <a:gd name="adj3" fmla="val 16667"/>
            </a:avLst>
          </a:prstGeom>
          <a:solidFill>
            <a:schemeClr val="accent2"/>
          </a:solidFill>
          <a:ln w="12700" cap="sq">
            <a:noFill/>
            <a:miter lim="800000"/>
            <a:headEnd type="none" w="sm" len="sm"/>
            <a:tailEnd type="none" w="sm" len="sm"/>
          </a:ln>
        </p:spPr>
        <p:txBody>
          <a:bodyPr rot="10800000">
            <a:spAutoFit/>
          </a:bodyPr>
          <a:lstStyle/>
          <a:p>
            <a:r>
              <a:rPr lang="en-US" altLang="zh-CN">
                <a:latin typeface="楷体_GB2312" pitchFamily="49" charset="-122"/>
              </a:rPr>
              <a:t>    “</a:t>
            </a:r>
            <a:r>
              <a:rPr lang="zh-CN" altLang="en-US">
                <a:latin typeface="楷体_GB2312" pitchFamily="49" charset="-122"/>
              </a:rPr>
              <a:t>输出表”中的数据</a:t>
            </a:r>
            <a:r>
              <a:rPr kumimoji="1" lang="zh-CN" altLang="en-US">
                <a:latin typeface="Times New Roman" pitchFamily="18" charset="0"/>
              </a:rPr>
              <a:t>可以是合法的常量、变量和表达式</a:t>
            </a:r>
            <a:r>
              <a:rPr lang="zh-CN" altLang="en-US">
                <a:latin typeface="楷体_GB2312" pitchFamily="49" charset="-122"/>
              </a:rPr>
              <a:t>，要与“格式控制”中的格式字符一一对应。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xEl>
                                              <p:pRg st="7" end="7"/>
                                            </p:txEl>
                                          </p:spTgt>
                                        </p:tgtEl>
                                        <p:attrNameLst>
                                          <p:attrName>style.visibility</p:attrName>
                                        </p:attrNameLst>
                                      </p:cBhvr>
                                      <p:to>
                                        <p:strVal val="visible"/>
                                      </p:to>
                                    </p:set>
                                    <p:animEffect transition="in" filter="blinds(horizontal)">
                                      <p:cBhvr>
                                        <p:cTn id="26"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1" grpId="0" animBg="1"/>
      <p:bldP spid="12" grpId="0" animBg="1" autoUpdateAnimBg="0"/>
      <p:bldP spid="13"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3.5.3 </a:t>
            </a:r>
            <a:r>
              <a:rPr lang="en-US" altLang="zh-CN" dirty="0" err="1" smtClean="0">
                <a:ea typeface="宋体" pitchFamily="2" charset="-122"/>
              </a:rPr>
              <a:t>printf</a:t>
            </a:r>
            <a:r>
              <a:rPr lang="zh-CN" altLang="en-US" dirty="0" smtClean="0">
                <a:ea typeface="宋体" pitchFamily="2" charset="-122"/>
              </a:rPr>
              <a:t>实践</a:t>
            </a:r>
            <a:endParaRPr lang="en-US" altLang="zh-CN" dirty="0">
              <a:ea typeface="宋体" pitchFamily="2" charset="-122"/>
            </a:endParaRPr>
          </a:p>
        </p:txBody>
      </p:sp>
      <p:sp>
        <p:nvSpPr>
          <p:cNvPr id="9626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18" name="AutoShape 36"/>
          <p:cNvSpPr>
            <a:spLocks noChangeArrowheads="1"/>
          </p:cNvSpPr>
          <p:nvPr/>
        </p:nvSpPr>
        <p:spPr bwMode="gray">
          <a:xfrm>
            <a:off x="2770188" y="1333500"/>
            <a:ext cx="5459412" cy="1247775"/>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latin typeface="方正舒体" pitchFamily="2" charset="-122"/>
                <a:ea typeface="方正舒体" pitchFamily="2" charset="-122"/>
              </a:rPr>
              <a:t>由“％”后跟格式字符组成。    </a:t>
            </a:r>
            <a:endParaRPr lang="en-US" altLang="zh-CN" sz="2800" dirty="0">
              <a:solidFill>
                <a:srgbClr val="C00000"/>
              </a:solidFill>
              <a:latin typeface="方正舒体" pitchFamily="2" charset="-122"/>
              <a:ea typeface="方正舒体" pitchFamily="2" charset="-122"/>
            </a:endParaRPr>
          </a:p>
          <a:p>
            <a:pPr>
              <a:buClr>
                <a:schemeClr val="folHlink"/>
              </a:buClr>
              <a:defRPr/>
            </a:pPr>
            <a:r>
              <a:rPr lang="zh-CN" altLang="en-US" sz="2800" dirty="0">
                <a:solidFill>
                  <a:srgbClr val="C00000"/>
                </a:solidFill>
                <a:ea typeface="楷体_GB2312" pitchFamily="49" charset="-122"/>
              </a:rPr>
              <a:t>将输出数据转换为指定格式输出。</a:t>
            </a:r>
          </a:p>
        </p:txBody>
      </p:sp>
      <p:sp>
        <p:nvSpPr>
          <p:cNvPr id="19" name="AutoShape 38"/>
          <p:cNvSpPr>
            <a:spLocks noChangeArrowheads="1"/>
          </p:cNvSpPr>
          <p:nvPr/>
        </p:nvSpPr>
        <p:spPr bwMode="gray">
          <a:xfrm>
            <a:off x="1524000" y="1447800"/>
            <a:ext cx="1101725" cy="10223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zh-CN" altLang="en-US" dirty="0">
                <a:solidFill>
                  <a:srgbClr val="FFC000"/>
                </a:solidFill>
                <a:effectLst>
                  <a:outerShdw blurRad="38100" dist="38100" dir="2700000" algn="tl">
                    <a:srgbClr val="000000">
                      <a:alpha val="43137"/>
                    </a:srgbClr>
                  </a:outerShdw>
                </a:effectLst>
                <a:ea typeface="楷体_GB2312" pitchFamily="49" charset="-122"/>
              </a:rPr>
              <a:t>格式</a:t>
            </a:r>
            <a:endParaRPr lang="en-US" altLang="zh-CN" dirty="0">
              <a:solidFill>
                <a:srgbClr val="FFC000"/>
              </a:solidFill>
              <a:effectLst>
                <a:outerShdw blurRad="38100" dist="38100" dir="2700000" algn="tl">
                  <a:srgbClr val="000000">
                    <a:alpha val="43137"/>
                  </a:srgbClr>
                </a:outerShdw>
              </a:effectLst>
              <a:ea typeface="楷体_GB2312" pitchFamily="49" charset="-122"/>
            </a:endParaRPr>
          </a:p>
          <a:p>
            <a:pPr>
              <a:defRPr/>
            </a:pPr>
            <a:r>
              <a:rPr lang="zh-CN" altLang="en-US" dirty="0">
                <a:solidFill>
                  <a:srgbClr val="FFC000"/>
                </a:solidFill>
                <a:effectLst>
                  <a:outerShdw blurRad="38100" dist="38100" dir="2700000" algn="tl">
                    <a:srgbClr val="000000">
                      <a:alpha val="43137"/>
                    </a:srgbClr>
                  </a:outerShdw>
                </a:effectLst>
                <a:ea typeface="楷体_GB2312" pitchFamily="49" charset="-122"/>
              </a:rPr>
              <a:t>说明</a:t>
            </a:r>
            <a:endParaRPr lang="zh-CN" altLang="en-US" dirty="0"/>
          </a:p>
        </p:txBody>
      </p:sp>
      <p:sp>
        <p:nvSpPr>
          <p:cNvPr id="20" name="Freeform 39"/>
          <p:cNvSpPr>
            <a:spLocks/>
          </p:cNvSpPr>
          <p:nvPr/>
        </p:nvSpPr>
        <p:spPr bwMode="gray">
          <a:xfrm>
            <a:off x="1592263" y="15128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sp>
        <p:nvSpPr>
          <p:cNvPr id="96264" name="Text Box 41"/>
          <p:cNvSpPr txBox="1">
            <a:spLocks noChangeArrowheads="1"/>
          </p:cNvSpPr>
          <p:nvPr/>
        </p:nvSpPr>
        <p:spPr bwMode="gray">
          <a:xfrm>
            <a:off x="2770188" y="1485900"/>
            <a:ext cx="4200525" cy="731838"/>
          </a:xfrm>
          <a:prstGeom prst="rect">
            <a:avLst/>
          </a:prstGeom>
          <a:noFill/>
          <a:ln w="9525" algn="ctr">
            <a:noFill/>
            <a:miter lim="800000"/>
            <a:headEnd/>
            <a:tailEnd/>
          </a:ln>
        </p:spPr>
        <p:txBody>
          <a:bodyPr>
            <a:spAutoFit/>
          </a:bodyPr>
          <a:lstStyle/>
          <a:p>
            <a:endParaRPr lang="zh-CN" altLang="en-US">
              <a:solidFill>
                <a:srgbClr val="669900"/>
              </a:solidFill>
            </a:endParaRPr>
          </a:p>
          <a:p>
            <a:endParaRPr lang="en-US" altLang="zh-CN">
              <a:solidFill>
                <a:srgbClr val="669900"/>
              </a:solidFill>
              <a:latin typeface="Arial" charset="0"/>
            </a:endParaRPr>
          </a:p>
        </p:txBody>
      </p:sp>
      <p:sp>
        <p:nvSpPr>
          <p:cNvPr id="22" name="AutoShape 43"/>
          <p:cNvSpPr>
            <a:spLocks noChangeArrowheads="1"/>
          </p:cNvSpPr>
          <p:nvPr/>
        </p:nvSpPr>
        <p:spPr bwMode="gray">
          <a:xfrm>
            <a:off x="2770188" y="2819400"/>
            <a:ext cx="5459412" cy="1143000"/>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r>
              <a:rPr lang="zh-CN" altLang="en-US" sz="2800" dirty="0">
                <a:solidFill>
                  <a:srgbClr val="C00000"/>
                </a:solidFill>
                <a:ea typeface="楷体_GB2312" pitchFamily="49" charset="-122"/>
              </a:rPr>
              <a:t>原样输出。</a:t>
            </a:r>
            <a:endParaRPr lang="zh-CN" altLang="en-US" sz="2800" dirty="0">
              <a:solidFill>
                <a:srgbClr val="C00000"/>
              </a:solidFill>
            </a:endParaRPr>
          </a:p>
        </p:txBody>
      </p:sp>
      <p:sp>
        <p:nvSpPr>
          <p:cNvPr id="23" name="AutoShape 45"/>
          <p:cNvSpPr>
            <a:spLocks noChangeArrowheads="1"/>
          </p:cNvSpPr>
          <p:nvPr/>
        </p:nvSpPr>
        <p:spPr bwMode="gray">
          <a:xfrm>
            <a:off x="1524000" y="2914650"/>
            <a:ext cx="1101725" cy="1020763"/>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a:buClr>
                <a:schemeClr val="folHlink"/>
              </a:buClr>
              <a:defRPr/>
            </a:pPr>
            <a:r>
              <a:rPr lang="zh-CN" altLang="en-US" dirty="0">
                <a:solidFill>
                  <a:srgbClr val="FFC000"/>
                </a:solidFill>
                <a:effectLst>
                  <a:outerShdw blurRad="38100" dist="38100" dir="2700000" algn="tl">
                    <a:srgbClr val="000000">
                      <a:alpha val="43137"/>
                    </a:srgbClr>
                  </a:outerShdw>
                </a:effectLst>
                <a:ea typeface="楷体_GB2312" pitchFamily="49" charset="-122"/>
              </a:rPr>
              <a:t>字符串</a:t>
            </a:r>
          </a:p>
        </p:txBody>
      </p:sp>
      <p:sp>
        <p:nvSpPr>
          <p:cNvPr id="24" name="Freeform 46"/>
          <p:cNvSpPr>
            <a:spLocks/>
          </p:cNvSpPr>
          <p:nvPr/>
        </p:nvSpPr>
        <p:spPr bwMode="gray">
          <a:xfrm>
            <a:off x="1592263" y="297973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pPr>
              <a:defRPr/>
            </a:pPr>
            <a:endParaRPr lang="zh-CN" altLang="en-US"/>
          </a:p>
        </p:txBody>
      </p:sp>
      <p:sp>
        <p:nvSpPr>
          <p:cNvPr id="25" name="AutoShape 50"/>
          <p:cNvSpPr>
            <a:spLocks noChangeArrowheads="1"/>
          </p:cNvSpPr>
          <p:nvPr/>
        </p:nvSpPr>
        <p:spPr bwMode="gray">
          <a:xfrm>
            <a:off x="2819400" y="4267200"/>
            <a:ext cx="5410200" cy="1219200"/>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r>
              <a:rPr lang="zh-CN" altLang="en-US" sz="2800" dirty="0">
                <a:solidFill>
                  <a:srgbClr val="C00000"/>
                </a:solidFill>
                <a:ea typeface="楷体_GB2312" pitchFamily="49" charset="-122"/>
              </a:rPr>
              <a:t>对输出形式进行控制</a:t>
            </a:r>
            <a:r>
              <a:rPr lang="zh-CN" altLang="zh-CN" sz="2800" dirty="0">
                <a:solidFill>
                  <a:srgbClr val="C00000"/>
                </a:solidFill>
                <a:ea typeface="楷体_GB2312" pitchFamily="49" charset="-122"/>
              </a:rPr>
              <a:t>。</a:t>
            </a:r>
            <a:endParaRPr lang="zh-CN" altLang="en-US" sz="2800" dirty="0">
              <a:solidFill>
                <a:srgbClr val="C00000"/>
              </a:solidFill>
            </a:endParaRPr>
          </a:p>
        </p:txBody>
      </p:sp>
      <p:sp>
        <p:nvSpPr>
          <p:cNvPr id="26" name="AutoShape 52"/>
          <p:cNvSpPr>
            <a:spLocks noChangeArrowheads="1"/>
          </p:cNvSpPr>
          <p:nvPr/>
        </p:nvSpPr>
        <p:spPr bwMode="gray">
          <a:xfrm>
            <a:off x="1524000" y="4324350"/>
            <a:ext cx="1101725" cy="1104900"/>
          </a:xfrm>
          <a:prstGeom prst="roundRect">
            <a:avLst>
              <a:gd name="adj" fmla="val 11921"/>
            </a:avLst>
          </a:prstGeom>
          <a:gradFill rotWithShape="1">
            <a:gsLst>
              <a:gs pos="0">
                <a:schemeClr val="accent2">
                  <a:gamma/>
                  <a:tint val="63529"/>
                  <a:invGamma/>
                </a:schemeClr>
              </a:gs>
              <a:gs pos="100000">
                <a:schemeClr val="accent2"/>
              </a:gs>
            </a:gsLst>
            <a:lin ang="5400000" scaled="1"/>
          </a:gradFill>
          <a:ln w="38100">
            <a:solidFill>
              <a:schemeClr val="bg1"/>
            </a:solidFill>
            <a:round/>
            <a:headEnd/>
            <a:tailEnd/>
          </a:ln>
          <a:effectLst/>
        </p:spPr>
        <p:txBody>
          <a:bodyPr wrap="none" anchor="ctr"/>
          <a:lstStyle/>
          <a:p>
            <a:pPr>
              <a:buClr>
                <a:schemeClr val="folHlink"/>
              </a:buClr>
              <a:defRPr/>
            </a:pPr>
            <a:r>
              <a:rPr lang="zh-CN" altLang="en-US" dirty="0">
                <a:solidFill>
                  <a:srgbClr val="FFC000"/>
                </a:solidFill>
                <a:effectLst>
                  <a:outerShdw blurRad="38100" dist="38100" dir="2700000" algn="tl">
                    <a:srgbClr val="000000">
                      <a:alpha val="43137"/>
                    </a:srgbClr>
                  </a:outerShdw>
                </a:effectLst>
                <a:ea typeface="楷体_GB2312" pitchFamily="49" charset="-122"/>
              </a:rPr>
              <a:t>转义</a:t>
            </a:r>
            <a:endParaRPr lang="en-US" altLang="zh-CN" dirty="0">
              <a:solidFill>
                <a:srgbClr val="FFC000"/>
              </a:solidFill>
              <a:effectLst>
                <a:outerShdw blurRad="38100" dist="38100" dir="2700000" algn="tl">
                  <a:srgbClr val="000000">
                    <a:alpha val="43137"/>
                  </a:srgbClr>
                </a:outerShdw>
              </a:effectLst>
              <a:ea typeface="楷体_GB2312" pitchFamily="49" charset="-122"/>
            </a:endParaRPr>
          </a:p>
          <a:p>
            <a:pPr>
              <a:buClr>
                <a:schemeClr val="folHlink"/>
              </a:buClr>
              <a:defRPr/>
            </a:pPr>
            <a:r>
              <a:rPr lang="zh-CN" altLang="en-US" dirty="0">
                <a:solidFill>
                  <a:srgbClr val="FFC000"/>
                </a:solidFill>
                <a:effectLst>
                  <a:outerShdw blurRad="38100" dist="38100" dir="2700000" algn="tl">
                    <a:srgbClr val="000000">
                      <a:alpha val="43137"/>
                    </a:srgbClr>
                  </a:outerShdw>
                </a:effectLst>
                <a:ea typeface="楷体_GB2312" pitchFamily="49" charset="-122"/>
              </a:rPr>
              <a:t>字符</a:t>
            </a:r>
          </a:p>
        </p:txBody>
      </p:sp>
      <p:sp>
        <p:nvSpPr>
          <p:cNvPr id="27" name="Freeform 53"/>
          <p:cNvSpPr>
            <a:spLocks/>
          </p:cNvSpPr>
          <p:nvPr/>
        </p:nvSpPr>
        <p:spPr bwMode="gray">
          <a:xfrm>
            <a:off x="1592263" y="4395788"/>
            <a:ext cx="549275" cy="55245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100000">
                <a:schemeClr val="accent2">
                  <a:alpha val="0"/>
                </a:schemeClr>
              </a:gs>
            </a:gsLst>
            <a:lin ang="2700000" scaled="1"/>
          </a:gradFill>
          <a:ln w="0">
            <a:noFill/>
            <a:prstDash val="solid"/>
            <a:round/>
            <a:headEnd/>
            <a:tailEnd/>
          </a:ln>
        </p:spPr>
        <p:txBody>
          <a:bodyPr/>
          <a:lstStyle/>
          <a:p>
            <a:pPr>
              <a:defRPr/>
            </a:pPr>
            <a:endParaRPr lang="zh-CN" altLang="en-US"/>
          </a:p>
        </p:txBody>
      </p:sp>
      <p:sp>
        <p:nvSpPr>
          <p:cNvPr id="28" name="Rectangle 4"/>
          <p:cNvSpPr txBox="1">
            <a:spLocks noChangeArrowheads="1"/>
          </p:cNvSpPr>
          <p:nvPr/>
        </p:nvSpPr>
        <p:spPr>
          <a:xfrm>
            <a:off x="762000" y="5562600"/>
            <a:ext cx="7696200" cy="838200"/>
          </a:xfrm>
          <a:prstGeom prst="rect">
            <a:avLst/>
          </a:prstGeom>
        </p:spPr>
        <p:txBody>
          <a:bodyPr/>
          <a:lstStyle/>
          <a:p>
            <a:pPr marL="342900" indent="-342900">
              <a:spcBef>
                <a:spcPct val="20000"/>
              </a:spcBef>
              <a:buClr>
                <a:schemeClr val="hlink"/>
              </a:buClr>
              <a:buFont typeface="Wingdings" pitchFamily="2" charset="2"/>
              <a:buNone/>
              <a:defRPr/>
            </a:pPr>
            <a:r>
              <a:rPr lang="en-US" altLang="zh-CN" sz="2800" kern="0">
                <a:solidFill>
                  <a:srgbClr val="FFFF00"/>
                </a:solidFill>
                <a:latin typeface="Courier New" pitchFamily="49" charset="0"/>
                <a:ea typeface="+mn-ea"/>
              </a:rPr>
              <a:t>printf</a:t>
            </a:r>
            <a:r>
              <a:rPr lang="en-US" altLang="zh-CN" sz="2800" kern="0" dirty="0">
                <a:solidFill>
                  <a:srgbClr val="FFFF00"/>
                </a:solidFill>
                <a:latin typeface="Courier New" pitchFamily="49" charset="0"/>
                <a:ea typeface="+mn-ea"/>
              </a:rPr>
              <a:t>(“</a:t>
            </a:r>
            <a:r>
              <a:rPr lang="en-US" altLang="zh-CN" sz="2800" u="sng" kern="0" dirty="0">
                <a:solidFill>
                  <a:srgbClr val="FFFF00"/>
                </a:solidFill>
                <a:latin typeface="Courier New" pitchFamily="49" charset="0"/>
                <a:ea typeface="+mn-ea"/>
              </a:rPr>
              <a:t>Answer</a:t>
            </a:r>
            <a:r>
              <a:rPr lang="en-US" altLang="zh-CN" sz="2800" u="sng" kern="0">
                <a:solidFill>
                  <a:srgbClr val="FFFF00"/>
                </a:solidFill>
                <a:latin typeface="Courier New" pitchFamily="49" charset="0"/>
                <a:ea typeface="+mn-ea"/>
              </a:rPr>
              <a:t>:</a:t>
            </a:r>
            <a:r>
              <a:rPr lang="en-US" altLang="zh-CN" sz="2800" kern="0">
                <a:solidFill>
                  <a:srgbClr val="FFFF00"/>
                </a:solidFill>
                <a:latin typeface="Courier New" pitchFamily="49" charset="0"/>
                <a:ea typeface="+mn-ea"/>
              </a:rPr>
              <a:t> </a:t>
            </a:r>
            <a:r>
              <a:rPr lang="en-US" altLang="zh-CN" sz="2800" u="sng" kern="0">
                <a:solidFill>
                  <a:srgbClr val="FFFF00"/>
                </a:solidFill>
                <a:latin typeface="Courier New" pitchFamily="49" charset="0"/>
                <a:ea typeface="+mn-ea"/>
              </a:rPr>
              <a:t>%d</a:t>
            </a:r>
            <a:r>
              <a:rPr lang="en-US" altLang="zh-CN" sz="2800" kern="0">
                <a:solidFill>
                  <a:srgbClr val="FFFF00"/>
                </a:solidFill>
                <a:latin typeface="Courier New" pitchFamily="49" charset="0"/>
                <a:ea typeface="+mn-ea"/>
              </a:rPr>
              <a:t> </a:t>
            </a:r>
            <a:r>
              <a:rPr lang="en-US" altLang="zh-CN" sz="2800" u="sng" kern="0" dirty="0">
                <a:solidFill>
                  <a:srgbClr val="FFFF00"/>
                </a:solidFill>
                <a:latin typeface="Courier New" pitchFamily="49" charset="0"/>
                <a:ea typeface="+mn-ea"/>
              </a:rPr>
              <a:t>\n</a:t>
            </a:r>
            <a:r>
              <a:rPr lang="en-US" altLang="zh-CN" sz="2800" kern="0" dirty="0">
                <a:solidFill>
                  <a:srgbClr val="FFFF00"/>
                </a:solidFill>
                <a:latin typeface="Courier New" pitchFamily="49" charset="0"/>
                <a:ea typeface="+mn-ea"/>
              </a:rPr>
              <a:t>”,10);</a:t>
            </a:r>
          </a:p>
          <a:p>
            <a:pPr marL="342900" indent="-342900">
              <a:spcBef>
                <a:spcPct val="20000"/>
              </a:spcBef>
              <a:buClr>
                <a:schemeClr val="hlink"/>
              </a:buClr>
              <a:buFont typeface="Wingdings" pitchFamily="2" charset="2"/>
              <a:buNone/>
              <a:defRPr/>
            </a:pPr>
            <a:r>
              <a:rPr lang="zh-CN" altLang="en-US" sz="2800" kern="0" dirty="0">
                <a:solidFill>
                  <a:srgbClr val="FFFF00"/>
                </a:solidFill>
                <a:latin typeface="Courier New" pitchFamily="49" charset="0"/>
                <a:ea typeface="+mn-ea"/>
              </a:rPr>
              <a:t>输出为： </a:t>
            </a:r>
            <a:r>
              <a:rPr lang="en-US" altLang="zh-CN" sz="2800" kern="0" dirty="0">
                <a:solidFill>
                  <a:srgbClr val="FFFF00"/>
                </a:solidFill>
                <a:latin typeface="Courier New" pitchFamily="49" charset="0"/>
                <a:ea typeface="+mn-ea"/>
              </a:rPr>
              <a:t>Answer: 10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2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3.5.4</a:t>
            </a:r>
            <a:r>
              <a:rPr lang="zh-CN" altLang="en-US" smtClean="0">
                <a:ea typeface="宋体" pitchFamily="2" charset="-122"/>
              </a:rPr>
              <a:t>格式说明</a:t>
            </a:r>
            <a:endParaRPr lang="en-US" altLang="zh-CN" dirty="0">
              <a:ea typeface="宋体" pitchFamily="2" charset="-122"/>
            </a:endParaRPr>
          </a:p>
        </p:txBody>
      </p:sp>
      <p:sp>
        <p:nvSpPr>
          <p:cNvPr id="97284"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AutoShape 16"/>
          <p:cNvSpPr>
            <a:spLocks noChangeArrowheads="1"/>
          </p:cNvSpPr>
          <p:nvPr/>
        </p:nvSpPr>
        <p:spPr bwMode="gray">
          <a:xfrm>
            <a:off x="1600200" y="1524000"/>
            <a:ext cx="59436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 %[-][0][m][.n][l]</a:t>
            </a:r>
            <a:r>
              <a:rPr lang="zh-CN" altLang="en-US" sz="3200" dirty="0"/>
              <a:t>格式字符</a:t>
            </a:r>
            <a:endParaRPr lang="en-US" altLang="zh-CN" sz="3200" dirty="0">
              <a:latin typeface="Arial" charset="0"/>
              <a:ea typeface="宋体" charset="-122"/>
            </a:endParaRPr>
          </a:p>
        </p:txBody>
      </p:sp>
      <p:graphicFrame>
        <p:nvGraphicFramePr>
          <p:cNvPr id="6" name="内容占位符 11"/>
          <p:cNvGraphicFramePr>
            <a:graphicFrameLocks noGrp="1"/>
          </p:cNvGraphicFramePr>
          <p:nvPr>
            <p:ph idx="1"/>
          </p:nvPr>
        </p:nvGraphicFramePr>
        <p:xfrm>
          <a:off x="609600" y="2468563"/>
          <a:ext cx="7924800" cy="3657600"/>
        </p:xfrm>
        <a:graphic>
          <a:graphicData uri="http://schemas.openxmlformats.org/drawingml/2006/table">
            <a:tbl>
              <a:tblPr/>
              <a:tblGrid>
                <a:gridCol w="1619714"/>
                <a:gridCol w="6305086"/>
              </a:tblGrid>
              <a:tr h="392974">
                <a:tc>
                  <a:txBody>
                    <a:bodyPr/>
                    <a:lstStyle/>
                    <a:p>
                      <a:pPr algn="ctr">
                        <a:spcAft>
                          <a:spcPts val="0"/>
                        </a:spcAft>
                      </a:pPr>
                      <a:r>
                        <a:rPr lang="zh-CN" sz="2400" b="1" kern="100" dirty="0">
                          <a:latin typeface="Times New Roman"/>
                          <a:ea typeface="宋体"/>
                        </a:rPr>
                        <a:t>附加格式说明字符</a:t>
                      </a:r>
                    </a:p>
                  </a:txBody>
                  <a:tcPr marL="59871" marR="598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latin typeface="Times New Roman"/>
                          <a:ea typeface="宋体"/>
                        </a:rPr>
                        <a:t>说　　　　　明</a:t>
                      </a:r>
                    </a:p>
                  </a:txBody>
                  <a:tcPr marL="59871" marR="598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7846">
                <a:tc>
                  <a:txBody>
                    <a:bodyPr/>
                    <a:lstStyle/>
                    <a:p>
                      <a:pPr algn="ctr">
                        <a:spcAft>
                          <a:spcPts val="0"/>
                        </a:spcAft>
                      </a:pPr>
                      <a:r>
                        <a:rPr lang="en-US" sz="2400" b="1" kern="100" dirty="0">
                          <a:latin typeface="Times New Roman"/>
                          <a:ea typeface="宋体"/>
                        </a:rPr>
                        <a:t>-</a:t>
                      </a:r>
                      <a:endParaRPr lang="zh-CN" sz="2400" b="1" kern="100" dirty="0">
                        <a:latin typeface="Times New Roman"/>
                        <a:ea typeface="宋体"/>
                      </a:endParaRPr>
                    </a:p>
                    <a:p>
                      <a:pPr algn="ctr">
                        <a:spcAft>
                          <a:spcPts val="0"/>
                        </a:spcAft>
                      </a:pPr>
                      <a:r>
                        <a:rPr lang="en-US" sz="2400" b="1" kern="100" dirty="0">
                          <a:latin typeface="Times New Roman"/>
                          <a:ea typeface="宋体"/>
                        </a:rPr>
                        <a:t>0</a:t>
                      </a:r>
                      <a:r>
                        <a:rPr lang="zh-CN" sz="2400" b="1" kern="100" dirty="0">
                          <a:latin typeface="Times New Roman"/>
                          <a:ea typeface="宋体"/>
                        </a:rPr>
                        <a:t>（</a:t>
                      </a:r>
                      <a:r>
                        <a:rPr lang="zh-CN" sz="2000" b="1" kern="100" dirty="0">
                          <a:latin typeface="Times New Roman"/>
                          <a:ea typeface="宋体"/>
                        </a:rPr>
                        <a:t>数字</a:t>
                      </a:r>
                      <a:r>
                        <a:rPr lang="zh-CN" sz="2400" b="1" kern="100" dirty="0">
                          <a:latin typeface="Times New Roman"/>
                          <a:ea typeface="宋体"/>
                        </a:rPr>
                        <a:t>）</a:t>
                      </a:r>
                    </a:p>
                    <a:p>
                      <a:pPr algn="ctr">
                        <a:spcAft>
                          <a:spcPts val="0"/>
                        </a:spcAft>
                      </a:pPr>
                      <a:r>
                        <a:rPr lang="en-US" sz="2400" b="1" kern="100" dirty="0">
                          <a:latin typeface="Times New Roman"/>
                          <a:ea typeface="宋体"/>
                        </a:rPr>
                        <a:t>m</a:t>
                      </a:r>
                      <a:r>
                        <a:rPr lang="zh-CN" sz="2400" b="1" kern="100" dirty="0">
                          <a:latin typeface="Times New Roman"/>
                          <a:ea typeface="宋体"/>
                        </a:rPr>
                        <a:t>（</a:t>
                      </a:r>
                      <a:r>
                        <a:rPr lang="zh-CN" sz="2000" b="1" kern="100" dirty="0">
                          <a:latin typeface="Times New Roman"/>
                          <a:ea typeface="宋体"/>
                        </a:rPr>
                        <a:t>一个正整数</a:t>
                      </a:r>
                      <a:r>
                        <a:rPr lang="zh-CN" sz="2400" b="1" kern="100" dirty="0">
                          <a:latin typeface="Times New Roman"/>
                          <a:ea typeface="宋体"/>
                        </a:rPr>
                        <a:t>）</a:t>
                      </a:r>
                    </a:p>
                    <a:p>
                      <a:pPr algn="ctr">
                        <a:spcAft>
                          <a:spcPts val="0"/>
                        </a:spcAft>
                      </a:pPr>
                      <a:endParaRPr lang="en-US" sz="2400" kern="100" dirty="0" smtClean="0">
                        <a:latin typeface="Times New Roman"/>
                        <a:ea typeface="宋体"/>
                      </a:endParaRPr>
                    </a:p>
                    <a:p>
                      <a:pPr algn="ctr">
                        <a:spcAft>
                          <a:spcPts val="0"/>
                        </a:spcAft>
                      </a:pPr>
                      <a:r>
                        <a:rPr lang="en-US" sz="2400" b="1" kern="100" dirty="0" smtClean="0">
                          <a:latin typeface="Times New Roman"/>
                          <a:ea typeface="宋体"/>
                        </a:rPr>
                        <a:t>.</a:t>
                      </a:r>
                      <a:r>
                        <a:rPr lang="en-US" sz="2400" b="1" kern="100" dirty="0">
                          <a:latin typeface="Times New Roman"/>
                          <a:ea typeface="宋体"/>
                        </a:rPr>
                        <a:t>n</a:t>
                      </a:r>
                      <a:r>
                        <a:rPr lang="zh-CN" sz="2400" b="1" kern="100" dirty="0">
                          <a:latin typeface="Times New Roman"/>
                          <a:ea typeface="宋体"/>
                        </a:rPr>
                        <a:t>（</a:t>
                      </a:r>
                      <a:r>
                        <a:rPr lang="zh-CN" sz="2000" b="1" kern="100" dirty="0">
                          <a:latin typeface="Times New Roman"/>
                          <a:ea typeface="宋体"/>
                        </a:rPr>
                        <a:t>一个正整数</a:t>
                      </a:r>
                      <a:r>
                        <a:rPr lang="zh-CN" sz="2400" b="1" kern="100" dirty="0" smtClean="0">
                          <a:latin typeface="Times New Roman"/>
                          <a:ea typeface="宋体"/>
                        </a:rPr>
                        <a:t>）</a:t>
                      </a:r>
                      <a:endParaRPr lang="zh-CN" sz="2400" b="1" kern="100" dirty="0">
                        <a:latin typeface="Times New Roman"/>
                        <a:ea typeface="宋体"/>
                      </a:endParaRPr>
                    </a:p>
                    <a:p>
                      <a:pPr algn="ctr">
                        <a:spcAft>
                          <a:spcPts val="0"/>
                        </a:spcAft>
                      </a:pPr>
                      <a:r>
                        <a:rPr lang="en-US" sz="2400" b="1" kern="100" dirty="0">
                          <a:latin typeface="Times New Roman"/>
                          <a:ea typeface="宋体"/>
                        </a:rPr>
                        <a:t>l</a:t>
                      </a:r>
                      <a:r>
                        <a:rPr lang="zh-CN" sz="2000" b="1" kern="100" dirty="0">
                          <a:latin typeface="Times New Roman"/>
                          <a:ea typeface="宋体"/>
                        </a:rPr>
                        <a:t>（字母）</a:t>
                      </a:r>
                    </a:p>
                  </a:txBody>
                  <a:tcPr marL="59871" marR="598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Times New Roman"/>
                          <a:ea typeface="宋体"/>
                        </a:rPr>
                        <a:t>输出的数字或字符以左对齐，右边填空格。</a:t>
                      </a:r>
                    </a:p>
                    <a:p>
                      <a:pPr algn="just">
                        <a:spcAft>
                          <a:spcPts val="0"/>
                        </a:spcAft>
                      </a:pPr>
                      <a:r>
                        <a:rPr lang="zh-CN" sz="2400" kern="100" dirty="0">
                          <a:latin typeface="Times New Roman"/>
                          <a:ea typeface="宋体"/>
                        </a:rPr>
                        <a:t>输出的空位用</a:t>
                      </a:r>
                      <a:r>
                        <a:rPr lang="en-US" sz="2400" kern="100" dirty="0">
                          <a:latin typeface="Times New Roman"/>
                          <a:ea typeface="宋体"/>
                        </a:rPr>
                        <a:t>0</a:t>
                      </a:r>
                      <a:r>
                        <a:rPr lang="zh-CN" sz="2400" kern="100" dirty="0">
                          <a:latin typeface="Times New Roman"/>
                          <a:ea typeface="宋体"/>
                        </a:rPr>
                        <a:t>填充。</a:t>
                      </a:r>
                    </a:p>
                    <a:p>
                      <a:pPr algn="just">
                        <a:spcAft>
                          <a:spcPts val="0"/>
                        </a:spcAft>
                      </a:pPr>
                      <a:r>
                        <a:rPr lang="zh-CN" sz="2400" kern="100" dirty="0">
                          <a:latin typeface="Times New Roman"/>
                          <a:ea typeface="宋体"/>
                        </a:rPr>
                        <a:t>输出数据的字段宽度。如果实际位数多于</a:t>
                      </a:r>
                      <a:r>
                        <a:rPr lang="en-US" sz="2400" kern="100" dirty="0">
                          <a:latin typeface="Times New Roman"/>
                          <a:ea typeface="宋体"/>
                        </a:rPr>
                        <a:t>m</a:t>
                      </a:r>
                      <a:r>
                        <a:rPr lang="zh-CN" sz="2400" kern="100" dirty="0">
                          <a:latin typeface="Times New Roman"/>
                          <a:ea typeface="宋体"/>
                        </a:rPr>
                        <a:t>，按实际位数输出；如果实际位数少于</a:t>
                      </a:r>
                      <a:r>
                        <a:rPr lang="en-US" sz="2400" kern="100" dirty="0">
                          <a:latin typeface="Times New Roman"/>
                          <a:ea typeface="宋体"/>
                        </a:rPr>
                        <a:t>m</a:t>
                      </a:r>
                      <a:r>
                        <a:rPr lang="zh-CN" sz="2400" kern="100" dirty="0">
                          <a:latin typeface="Times New Roman"/>
                          <a:ea typeface="宋体"/>
                        </a:rPr>
                        <a:t>，则补以空格或</a:t>
                      </a:r>
                      <a:r>
                        <a:rPr lang="en-US" sz="2400" kern="100" dirty="0">
                          <a:latin typeface="Times New Roman"/>
                          <a:ea typeface="宋体"/>
                        </a:rPr>
                        <a:t>0</a:t>
                      </a:r>
                      <a:r>
                        <a:rPr lang="zh-CN" sz="2400" kern="100" dirty="0">
                          <a:latin typeface="Times New Roman"/>
                          <a:ea typeface="宋体"/>
                        </a:rPr>
                        <a:t>。</a:t>
                      </a:r>
                    </a:p>
                    <a:p>
                      <a:pPr algn="just">
                        <a:spcAft>
                          <a:spcPts val="0"/>
                        </a:spcAft>
                      </a:pPr>
                      <a:r>
                        <a:rPr lang="zh-CN" sz="2400" kern="100" dirty="0">
                          <a:latin typeface="Times New Roman"/>
                          <a:ea typeface="宋体"/>
                        </a:rPr>
                        <a:t>对实数，表示输出</a:t>
                      </a:r>
                      <a:r>
                        <a:rPr lang="en-US" sz="2400" kern="100" dirty="0">
                          <a:latin typeface="Times New Roman"/>
                          <a:ea typeface="宋体"/>
                        </a:rPr>
                        <a:t>n</a:t>
                      </a:r>
                      <a:r>
                        <a:rPr lang="zh-CN" sz="2400" kern="100" dirty="0">
                          <a:latin typeface="Times New Roman"/>
                          <a:ea typeface="宋体"/>
                        </a:rPr>
                        <a:t>位小数；对字符串，表示截取的字符个数。</a:t>
                      </a:r>
                    </a:p>
                    <a:p>
                      <a:pPr algn="just">
                        <a:spcAft>
                          <a:spcPts val="0"/>
                        </a:spcAft>
                      </a:pPr>
                      <a:r>
                        <a:rPr lang="zh-CN" sz="2400" kern="100" dirty="0">
                          <a:latin typeface="Times New Roman"/>
                          <a:ea typeface="宋体"/>
                        </a:rPr>
                        <a:t>输出长整型整数</a:t>
                      </a:r>
                    </a:p>
                  </a:txBody>
                  <a:tcPr marL="59871" marR="598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bldLst>
      <p:bldP spid="10854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3.5.5</a:t>
            </a:r>
            <a:r>
              <a:rPr lang="zh-CN" altLang="en-US" smtClean="0">
                <a:ea typeface="宋体" pitchFamily="2" charset="-122"/>
              </a:rPr>
              <a:t>格式字符</a:t>
            </a:r>
            <a:endParaRPr lang="en-US" altLang="zh-CN" dirty="0">
              <a:ea typeface="宋体" pitchFamily="2" charset="-122"/>
            </a:endParaRPr>
          </a:p>
        </p:txBody>
      </p:sp>
      <p:sp>
        <p:nvSpPr>
          <p:cNvPr id="98308"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idx="1"/>
          </p:nvPr>
        </p:nvSpPr>
        <p:spPr>
          <a:xfrm>
            <a:off x="500063" y="1214438"/>
            <a:ext cx="8143875" cy="5072062"/>
          </a:xfrm>
        </p:spPr>
        <p:txBody>
          <a:bodyPr/>
          <a:lstStyle/>
          <a:p>
            <a:pPr eaLnBrk="1" hangingPunct="1">
              <a:lnSpc>
                <a:spcPct val="90000"/>
              </a:lnSpc>
              <a:buClr>
                <a:srgbClr val="F5213A"/>
              </a:buClr>
              <a:buFont typeface="Monotype Sorts" pitchFamily="2" charset="2"/>
              <a:buNone/>
              <a:defRPr/>
            </a:pPr>
            <a:r>
              <a:rPr lang="en-US" altLang="zh-CN" sz="2800" b="1" smtClean="0">
                <a:solidFill>
                  <a:srgbClr val="FF9900"/>
                </a:solidFill>
                <a:latin typeface="Courier New" pitchFamily="49" charset="0"/>
                <a:ea typeface="宋体" pitchFamily="2" charset="-122"/>
              </a:rPr>
              <a:t>%d</a:t>
            </a:r>
            <a:r>
              <a:rPr lang="en-US" altLang="zh-CN" sz="2800" b="1" smtClean="0">
                <a:latin typeface="Courier New" pitchFamily="49" charset="0"/>
                <a:ea typeface="宋体" pitchFamily="2" charset="-122"/>
              </a:rPr>
              <a:t> —— </a:t>
            </a:r>
            <a:r>
              <a:rPr lang="zh-CN" altLang="en-US" sz="2800" b="1" smtClean="0">
                <a:latin typeface="Courier New" pitchFamily="49" charset="0"/>
                <a:ea typeface="楷体_GB2312" pitchFamily="49" charset="-122"/>
              </a:rPr>
              <a:t>以带符号的十进制形式输出整数</a:t>
            </a: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宋体" pitchFamily="2" charset="-122"/>
              </a:rPr>
              <a:t>%</a:t>
            </a:r>
            <a:r>
              <a:rPr lang="en-US" altLang="zh-CN" sz="2800" b="1" smtClean="0">
                <a:solidFill>
                  <a:srgbClr val="FF9900"/>
                </a:solidFill>
                <a:latin typeface="Courier New" pitchFamily="49" charset="0"/>
                <a:ea typeface="宋体" pitchFamily="2" charset="-122"/>
              </a:rPr>
              <a:t>o</a:t>
            </a:r>
            <a:r>
              <a:rPr lang="en-US" altLang="zh-CN" sz="2800" b="1" smtClean="0">
                <a:latin typeface="Courier New" pitchFamily="49" charset="0"/>
                <a:ea typeface="宋体" pitchFamily="2" charset="-122"/>
              </a:rPr>
              <a:t> —— </a:t>
            </a:r>
            <a:r>
              <a:rPr lang="zh-CN" altLang="en-US" sz="2800" b="1" smtClean="0">
                <a:latin typeface="Courier New" pitchFamily="49" charset="0"/>
                <a:ea typeface="楷体_GB2312" pitchFamily="49" charset="-122"/>
              </a:rPr>
              <a:t>以无符号的八进制形式输出整数</a:t>
            </a: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宋体" pitchFamily="2" charset="-122"/>
              </a:rPr>
              <a:t>%</a:t>
            </a:r>
            <a:r>
              <a:rPr lang="en-US" altLang="zh-CN" sz="2800" b="1" smtClean="0">
                <a:solidFill>
                  <a:srgbClr val="FF9900"/>
                </a:solidFill>
                <a:latin typeface="Courier New" pitchFamily="49" charset="0"/>
                <a:ea typeface="宋体" pitchFamily="2" charset="-122"/>
              </a:rPr>
              <a:t>x</a:t>
            </a:r>
            <a:r>
              <a:rPr lang="en-US" altLang="zh-CN" sz="2800" b="1" smtClean="0">
                <a:latin typeface="Courier New" pitchFamily="49" charset="0"/>
                <a:ea typeface="宋体" pitchFamily="2" charset="-122"/>
              </a:rPr>
              <a:t> —— </a:t>
            </a:r>
            <a:r>
              <a:rPr lang="zh-CN" altLang="en-US" sz="2800" b="1" smtClean="0">
                <a:latin typeface="Courier New" pitchFamily="49" charset="0"/>
                <a:ea typeface="楷体_GB2312" pitchFamily="49" charset="-122"/>
              </a:rPr>
              <a:t>以无符号的十六进制形式输出整数</a:t>
            </a:r>
            <a:endParaRPr lang="zh-CN" altLang="zh-CN" sz="2800" b="1" smtClean="0">
              <a:latin typeface="Courier New" pitchFamily="49" charset="0"/>
              <a:ea typeface="楷体_GB2312" pitchFamily="49" charset="-122"/>
            </a:endParaRP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宋体" pitchFamily="2" charset="-122"/>
              </a:rPr>
              <a:t>%</a:t>
            </a:r>
            <a:r>
              <a:rPr lang="en-US" altLang="zh-CN" sz="2800" b="1" smtClean="0">
                <a:solidFill>
                  <a:srgbClr val="FF9900"/>
                </a:solidFill>
                <a:latin typeface="Courier New" pitchFamily="49" charset="0"/>
                <a:ea typeface="宋体" pitchFamily="2" charset="-122"/>
              </a:rPr>
              <a:t>u</a:t>
            </a:r>
            <a:r>
              <a:rPr lang="en-US" altLang="zh-CN" sz="2800" b="1" smtClean="0">
                <a:latin typeface="Courier New" pitchFamily="49" charset="0"/>
                <a:ea typeface="宋体" pitchFamily="2" charset="-122"/>
              </a:rPr>
              <a:t> —— </a:t>
            </a:r>
            <a:r>
              <a:rPr lang="zh-CN" altLang="en-US" sz="2800" b="1" smtClean="0">
                <a:latin typeface="Courier New" pitchFamily="49" charset="0"/>
                <a:ea typeface="楷体_GB2312" pitchFamily="49" charset="-122"/>
              </a:rPr>
              <a:t>以无符号的十进制形式输出整数</a:t>
            </a:r>
            <a:endParaRPr lang="zh-CN" altLang="zh-CN" sz="2800" b="1" smtClean="0">
              <a:latin typeface="Courier New" pitchFamily="49" charset="0"/>
              <a:ea typeface="楷体_GB2312" pitchFamily="49" charset="-122"/>
            </a:endParaRP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楷体_GB2312" pitchFamily="49" charset="-122"/>
              </a:rPr>
              <a:t>%</a:t>
            </a:r>
            <a:r>
              <a:rPr lang="en-US" altLang="zh-CN" sz="2800" b="1" smtClean="0">
                <a:solidFill>
                  <a:srgbClr val="FF9900"/>
                </a:solidFill>
                <a:latin typeface="Courier New" pitchFamily="49" charset="0"/>
                <a:ea typeface="楷体_GB2312" pitchFamily="49" charset="-122"/>
              </a:rPr>
              <a:t>c</a:t>
            </a:r>
            <a:r>
              <a:rPr lang="en-US" altLang="zh-CN" sz="2800" b="1" smtClean="0">
                <a:latin typeface="Courier New" pitchFamily="49" charset="0"/>
                <a:ea typeface="楷体_GB2312" pitchFamily="49" charset="-122"/>
              </a:rPr>
              <a:t> </a:t>
            </a:r>
            <a:r>
              <a:rPr lang="en-US" altLang="zh-CN" sz="2800" b="1" smtClean="0">
                <a:latin typeface="Courier New" pitchFamily="49" charset="0"/>
                <a:ea typeface="宋体" pitchFamily="2" charset="-122"/>
              </a:rPr>
              <a:t>—— </a:t>
            </a:r>
            <a:r>
              <a:rPr lang="zh-CN" altLang="en-US" sz="2800" b="1" smtClean="0">
                <a:latin typeface="Courier New" pitchFamily="49" charset="0"/>
                <a:ea typeface="楷体_GB2312" pitchFamily="49" charset="-122"/>
              </a:rPr>
              <a:t>以字符形式输出单个字符</a:t>
            </a: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楷体_GB2312" pitchFamily="49" charset="-122"/>
              </a:rPr>
              <a:t>%</a:t>
            </a:r>
            <a:r>
              <a:rPr lang="en-US" altLang="zh-CN" sz="2800" b="1" smtClean="0">
                <a:solidFill>
                  <a:srgbClr val="FF9900"/>
                </a:solidFill>
                <a:latin typeface="Courier New" pitchFamily="49" charset="0"/>
                <a:ea typeface="楷体_GB2312" pitchFamily="49" charset="-122"/>
              </a:rPr>
              <a:t>s</a:t>
            </a:r>
            <a:r>
              <a:rPr lang="en-US" altLang="zh-CN" sz="2800" b="1" smtClean="0">
                <a:latin typeface="Courier New" pitchFamily="49" charset="0"/>
                <a:ea typeface="楷体_GB2312" pitchFamily="49" charset="-122"/>
              </a:rPr>
              <a:t> </a:t>
            </a:r>
            <a:r>
              <a:rPr lang="en-US" altLang="zh-CN" sz="2800" b="1" smtClean="0">
                <a:latin typeface="Courier New" pitchFamily="49" charset="0"/>
                <a:ea typeface="宋体" pitchFamily="2" charset="-122"/>
              </a:rPr>
              <a:t>—— </a:t>
            </a:r>
            <a:r>
              <a:rPr lang="zh-CN" altLang="en-US" sz="2800" b="1" smtClean="0">
                <a:latin typeface="Courier New" pitchFamily="49" charset="0"/>
                <a:ea typeface="楷体_GB2312" pitchFamily="49" charset="-122"/>
              </a:rPr>
              <a:t>输出字符串</a:t>
            </a: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楷体_GB2312" pitchFamily="49" charset="-122"/>
              </a:rPr>
              <a:t>%</a:t>
            </a:r>
            <a:r>
              <a:rPr lang="en-US" altLang="zh-CN" sz="2800" b="1" smtClean="0">
                <a:solidFill>
                  <a:srgbClr val="FF9900"/>
                </a:solidFill>
                <a:latin typeface="Courier New" pitchFamily="49" charset="0"/>
                <a:ea typeface="楷体_GB2312" pitchFamily="49" charset="-122"/>
              </a:rPr>
              <a:t>f</a:t>
            </a:r>
            <a:r>
              <a:rPr lang="en-US" altLang="zh-CN" sz="2800" b="1" smtClean="0">
                <a:latin typeface="Courier New" pitchFamily="49" charset="0"/>
                <a:ea typeface="楷体_GB2312" pitchFamily="49" charset="-122"/>
              </a:rPr>
              <a:t> </a:t>
            </a:r>
            <a:r>
              <a:rPr lang="en-US" altLang="zh-CN" sz="2800" b="1" smtClean="0">
                <a:latin typeface="Courier New" pitchFamily="49" charset="0"/>
                <a:ea typeface="宋体" pitchFamily="2" charset="-122"/>
              </a:rPr>
              <a:t>—— </a:t>
            </a:r>
            <a:r>
              <a:rPr lang="zh-CN" altLang="en-US" sz="2800" b="1" smtClean="0">
                <a:latin typeface="Courier New" pitchFamily="49" charset="0"/>
                <a:ea typeface="楷体_GB2312" pitchFamily="49" charset="-122"/>
              </a:rPr>
              <a:t>以小数点形式输出单、双精度实数</a:t>
            </a: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楷体_GB2312" pitchFamily="49" charset="-122"/>
              </a:rPr>
              <a:t>%</a:t>
            </a:r>
            <a:r>
              <a:rPr lang="en-US" altLang="zh-CN" sz="2800" b="1" smtClean="0">
                <a:solidFill>
                  <a:srgbClr val="FF9900"/>
                </a:solidFill>
                <a:latin typeface="Courier New" pitchFamily="49" charset="0"/>
                <a:ea typeface="楷体_GB2312" pitchFamily="49" charset="-122"/>
              </a:rPr>
              <a:t>e</a:t>
            </a:r>
            <a:r>
              <a:rPr lang="en-US" altLang="zh-CN" sz="2800" b="1" smtClean="0">
                <a:latin typeface="Courier New" pitchFamily="49" charset="0"/>
                <a:ea typeface="楷体_GB2312" pitchFamily="49" charset="-122"/>
              </a:rPr>
              <a:t> </a:t>
            </a:r>
            <a:r>
              <a:rPr lang="en-US" altLang="zh-CN" sz="2800" b="1" smtClean="0">
                <a:latin typeface="Courier New" pitchFamily="49" charset="0"/>
                <a:ea typeface="宋体" pitchFamily="2" charset="-122"/>
              </a:rPr>
              <a:t>—— </a:t>
            </a:r>
            <a:r>
              <a:rPr lang="zh-CN" altLang="en-US" sz="2800" b="1" smtClean="0">
                <a:latin typeface="Courier New" pitchFamily="49" charset="0"/>
                <a:ea typeface="楷体_GB2312" pitchFamily="49" charset="-122"/>
              </a:rPr>
              <a:t>以标准指数形式输出单、双精度实数</a:t>
            </a:r>
            <a:endParaRPr lang="zh-CN" altLang="zh-CN" sz="2800" b="1" smtClean="0">
              <a:latin typeface="Courier New" pitchFamily="49" charset="0"/>
              <a:ea typeface="楷体_GB2312" pitchFamily="49" charset="-122"/>
            </a:endParaRPr>
          </a:p>
          <a:p>
            <a:pPr eaLnBrk="1" hangingPunct="1">
              <a:lnSpc>
                <a:spcPct val="90000"/>
              </a:lnSpc>
              <a:buClr>
                <a:srgbClr val="F5213A"/>
              </a:buClr>
              <a:buFont typeface="Monotype Sorts" pitchFamily="2" charset="2"/>
              <a:buNone/>
              <a:defRPr/>
            </a:pPr>
            <a:r>
              <a:rPr lang="zh-CN" altLang="zh-CN" sz="2800" b="1" smtClean="0">
                <a:solidFill>
                  <a:srgbClr val="FF9900"/>
                </a:solidFill>
                <a:latin typeface="Courier New" pitchFamily="49" charset="0"/>
                <a:ea typeface="楷体_GB2312" pitchFamily="49" charset="-122"/>
              </a:rPr>
              <a:t>%</a:t>
            </a:r>
            <a:r>
              <a:rPr lang="en-US" altLang="zh-CN" sz="2800" b="1" smtClean="0">
                <a:solidFill>
                  <a:srgbClr val="FF9900"/>
                </a:solidFill>
                <a:latin typeface="Courier New" pitchFamily="49" charset="0"/>
                <a:ea typeface="楷体_GB2312" pitchFamily="49" charset="-122"/>
              </a:rPr>
              <a:t>g</a:t>
            </a:r>
            <a:r>
              <a:rPr lang="en-US" altLang="zh-CN" sz="2800" b="1" smtClean="0">
                <a:latin typeface="Courier New" pitchFamily="49" charset="0"/>
                <a:ea typeface="楷体_GB2312" pitchFamily="49" charset="-122"/>
              </a:rPr>
              <a:t> </a:t>
            </a:r>
            <a:r>
              <a:rPr lang="en-US" altLang="zh-CN" sz="2800" b="1" smtClean="0">
                <a:latin typeface="Courier New" pitchFamily="49" charset="0"/>
                <a:ea typeface="宋体" pitchFamily="2" charset="-122"/>
              </a:rPr>
              <a:t>—— </a:t>
            </a:r>
            <a:r>
              <a:rPr lang="zh-CN" altLang="en-US" sz="2800" b="1" smtClean="0">
                <a:latin typeface="Courier New" pitchFamily="49" charset="0"/>
                <a:ea typeface="楷体_GB2312" pitchFamily="49" charset="-122"/>
              </a:rPr>
              <a:t>选用输出宽度较小的格式输出实数</a:t>
            </a:r>
          </a:p>
        </p:txBody>
      </p:sp>
    </p:spTree>
  </p:cSld>
  <p:clrMapOvr>
    <a:masterClrMapping/>
  </p:clrMapOvr>
  <p:timing>
    <p:tnLst>
      <p:par>
        <p:cTn id="1" dur="indefinite" restart="never" nodeType="tmRoot"/>
      </p:par>
    </p:tnLst>
    <p:bldLst>
      <p:bldP spid="10854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6"/>
          <p:cNvSpPr>
            <a:spLocks noGrp="1"/>
          </p:cNvSpPr>
          <p:nvPr>
            <p:ph type="ftr" sz="quarter" idx="12"/>
          </p:nvPr>
        </p:nvSpPr>
        <p:spPr>
          <a:noFill/>
        </p:spPr>
        <p:txBody>
          <a:bodyPr/>
          <a:lstStyle/>
          <a:p>
            <a:r>
              <a:rPr lang="en-US" altLang="zh-CN" smtClean="0">
                <a:solidFill>
                  <a:srgbClr val="F8F8F8"/>
                </a:solidFill>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solidFill>
                  <a:srgbClr val="F8F8F8"/>
                </a:solidFill>
                <a:ea typeface="宋体" pitchFamily="2" charset="-122"/>
              </a:rPr>
              <a:t>3.5.6  %d</a:t>
            </a:r>
            <a:r>
              <a:rPr lang="zh-CN" altLang="en-US" smtClean="0">
                <a:solidFill>
                  <a:srgbClr val="F8F8F8"/>
                </a:solidFill>
                <a:ea typeface="宋体" pitchFamily="2" charset="-122"/>
              </a:rPr>
              <a:t>格式字符</a:t>
            </a:r>
            <a:endParaRPr lang="en-US" altLang="zh-CN" dirty="0">
              <a:solidFill>
                <a:srgbClr val="F8F8F8"/>
              </a:solidFill>
              <a:ea typeface="宋体" pitchFamily="2" charset="-122"/>
            </a:endParaRPr>
          </a:p>
        </p:txBody>
      </p:sp>
      <p:sp>
        <p:nvSpPr>
          <p:cNvPr id="99332"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solidFill>
                <a:srgbClr val="F8F8F8"/>
              </a:solidFill>
            </a:endParaRPr>
          </a:p>
        </p:txBody>
      </p:sp>
      <p:sp>
        <p:nvSpPr>
          <p:cNvPr id="9" name="AutoShape 36"/>
          <p:cNvSpPr>
            <a:spLocks noChangeArrowheads="1"/>
          </p:cNvSpPr>
          <p:nvPr/>
        </p:nvSpPr>
        <p:spPr bwMode="gray">
          <a:xfrm>
            <a:off x="1752600" y="2286000"/>
            <a:ext cx="70866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dirty="0">
                <a:solidFill>
                  <a:schemeClr val="bg2"/>
                </a:solidFill>
              </a:rPr>
              <a:t>按整型数据的实际长度输出</a:t>
            </a:r>
            <a:r>
              <a:rPr lang="zh-CN"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楷体_GB2312" pitchFamily="49" charset="-122"/>
            </a:endParaRPr>
          </a:p>
        </p:txBody>
      </p:sp>
      <p:sp>
        <p:nvSpPr>
          <p:cNvPr id="10" name="AutoShape 38"/>
          <p:cNvSpPr>
            <a:spLocks noChangeArrowheads="1"/>
          </p:cNvSpPr>
          <p:nvPr/>
        </p:nvSpPr>
        <p:spPr bwMode="gray">
          <a:xfrm>
            <a:off x="304800" y="2286000"/>
            <a:ext cx="13303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F8F8F8"/>
                </a:solidFill>
              </a:rPr>
              <a:t>%</a:t>
            </a:r>
            <a:r>
              <a:rPr lang="en-US" sz="2800" dirty="0">
                <a:solidFill>
                  <a:srgbClr val="F8F8F8"/>
                </a:solidFill>
              </a:rPr>
              <a:t>d</a:t>
            </a:r>
            <a:endParaRPr lang="zh-CN" altLang="en-US" sz="2800" dirty="0">
              <a:solidFill>
                <a:srgbClr val="F8F8F8"/>
              </a:solidFill>
            </a:endParaRPr>
          </a:p>
        </p:txBody>
      </p:sp>
      <p:sp>
        <p:nvSpPr>
          <p:cNvPr id="11" name="Freeform 39"/>
          <p:cNvSpPr>
            <a:spLocks/>
          </p:cNvSpPr>
          <p:nvPr/>
        </p:nvSpPr>
        <p:spPr bwMode="gray">
          <a:xfrm>
            <a:off x="1870075" y="13223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solidFill>
                <a:srgbClr val="F8F8F8"/>
              </a:solidFill>
            </a:endParaRPr>
          </a:p>
        </p:txBody>
      </p:sp>
      <p:sp>
        <p:nvSpPr>
          <p:cNvPr id="99336" name="Text Box 41"/>
          <p:cNvSpPr txBox="1">
            <a:spLocks noChangeArrowheads="1"/>
          </p:cNvSpPr>
          <p:nvPr/>
        </p:nvSpPr>
        <p:spPr bwMode="gray">
          <a:xfrm>
            <a:off x="3048000" y="1295400"/>
            <a:ext cx="4200525" cy="646113"/>
          </a:xfrm>
          <a:prstGeom prst="rect">
            <a:avLst/>
          </a:prstGeom>
          <a:noFill/>
          <a:ln w="9525" algn="ctr">
            <a:noFill/>
            <a:miter lim="800000"/>
            <a:headEnd/>
            <a:tailEnd/>
          </a:ln>
        </p:spPr>
        <p:txBody>
          <a:bodyPr>
            <a:spAutoFit/>
          </a:bodyPr>
          <a:lstStyle/>
          <a:p>
            <a:endParaRPr lang="zh-CN" altLang="en-US">
              <a:solidFill>
                <a:srgbClr val="F8F8F8"/>
              </a:solidFill>
            </a:endParaRPr>
          </a:p>
          <a:p>
            <a:endParaRPr lang="en-US" altLang="zh-CN">
              <a:solidFill>
                <a:srgbClr val="F8F8F8"/>
              </a:solidFill>
              <a:latin typeface="Arial" charset="0"/>
            </a:endParaRPr>
          </a:p>
        </p:txBody>
      </p:sp>
      <p:sp>
        <p:nvSpPr>
          <p:cNvPr id="13" name="AutoShape 16"/>
          <p:cNvSpPr>
            <a:spLocks noChangeArrowheads="1"/>
          </p:cNvSpPr>
          <p:nvPr/>
        </p:nvSpPr>
        <p:spPr bwMode="gray">
          <a:xfrm>
            <a:off x="2514600" y="1371600"/>
            <a:ext cx="41910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solidFill>
                  <a:srgbClr val="F8F8F8"/>
                </a:solidFill>
              </a:rPr>
              <a:t>%[-][0][m][l]d</a:t>
            </a:r>
            <a:endParaRPr lang="en-US" altLang="zh-CN" sz="3200" dirty="0">
              <a:solidFill>
                <a:srgbClr val="F8F8F8"/>
              </a:solidFill>
              <a:latin typeface="Arial" charset="0"/>
              <a:ea typeface="宋体" charset="-122"/>
            </a:endParaRPr>
          </a:p>
        </p:txBody>
      </p:sp>
      <p:sp>
        <p:nvSpPr>
          <p:cNvPr id="14" name="AutoShape 36"/>
          <p:cNvSpPr>
            <a:spLocks noChangeArrowheads="1"/>
          </p:cNvSpPr>
          <p:nvPr/>
        </p:nvSpPr>
        <p:spPr bwMode="gray">
          <a:xfrm>
            <a:off x="1752600" y="3124200"/>
            <a:ext cx="7086600" cy="1371600"/>
          </a:xfrm>
          <a:prstGeom prst="roundRect">
            <a:avLst>
              <a:gd name="adj" fmla="val 10889"/>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Clr>
                <a:schemeClr val="folHlink"/>
              </a:buClr>
              <a:defRPr/>
            </a:pPr>
            <a:r>
              <a:rPr lang="zh-CN" altLang="en-US" dirty="0">
                <a:solidFill>
                  <a:schemeClr val="bg2"/>
                </a:solidFill>
              </a:rPr>
              <a:t>以</a:t>
            </a:r>
            <a:r>
              <a:rPr lang="en-US" dirty="0">
                <a:solidFill>
                  <a:schemeClr val="bg2"/>
                </a:solidFill>
              </a:rPr>
              <a:t>m</a:t>
            </a:r>
            <a:r>
              <a:rPr lang="zh-CN" altLang="en-US" dirty="0">
                <a:solidFill>
                  <a:schemeClr val="bg2"/>
                </a:solidFill>
              </a:rPr>
              <a:t>指定的字段宽度输出，如果数据的位数</a:t>
            </a:r>
            <a:endParaRPr lang="en-US" altLang="zh-CN" dirty="0">
              <a:solidFill>
                <a:schemeClr val="bg2"/>
              </a:solidFill>
            </a:endParaRPr>
          </a:p>
          <a:p>
            <a:pPr>
              <a:buClr>
                <a:schemeClr val="folHlink"/>
              </a:buClr>
              <a:defRPr/>
            </a:pPr>
            <a:r>
              <a:rPr lang="zh-CN" altLang="en-US" dirty="0">
                <a:solidFill>
                  <a:schemeClr val="bg2"/>
                </a:solidFill>
              </a:rPr>
              <a:t>小于</a:t>
            </a:r>
            <a:r>
              <a:rPr lang="en-US" dirty="0">
                <a:solidFill>
                  <a:schemeClr val="bg2"/>
                </a:solidFill>
              </a:rPr>
              <a:t>m</a:t>
            </a:r>
            <a:r>
              <a:rPr lang="zh-CN" altLang="en-US" dirty="0">
                <a:solidFill>
                  <a:schemeClr val="bg2"/>
                </a:solidFill>
              </a:rPr>
              <a:t>，则左端补以空格；若</a:t>
            </a:r>
            <a:r>
              <a:rPr lang="en-US" dirty="0">
                <a:solidFill>
                  <a:schemeClr val="bg2"/>
                </a:solidFill>
              </a:rPr>
              <a:t>m</a:t>
            </a:r>
            <a:r>
              <a:rPr lang="zh-CN" altLang="en-US" dirty="0">
                <a:solidFill>
                  <a:schemeClr val="bg2"/>
                </a:solidFill>
              </a:rPr>
              <a:t>前面有“</a:t>
            </a:r>
            <a:r>
              <a:rPr lang="en-US" dirty="0">
                <a:solidFill>
                  <a:schemeClr val="bg2"/>
                </a:solidFill>
              </a:rPr>
              <a:t>0</a:t>
            </a:r>
            <a:r>
              <a:rPr lang="zh-CN" altLang="en-US" dirty="0">
                <a:solidFill>
                  <a:schemeClr val="bg2"/>
                </a:solidFill>
              </a:rPr>
              <a:t>”，</a:t>
            </a:r>
            <a:endParaRPr lang="en-US" altLang="zh-CN" dirty="0">
              <a:solidFill>
                <a:schemeClr val="bg2"/>
              </a:solidFill>
            </a:endParaRPr>
          </a:p>
          <a:p>
            <a:pPr>
              <a:buClr>
                <a:schemeClr val="folHlink"/>
              </a:buClr>
              <a:defRPr/>
            </a:pPr>
            <a:r>
              <a:rPr lang="zh-CN" altLang="en-US" dirty="0">
                <a:solidFill>
                  <a:schemeClr val="bg2"/>
                </a:solidFill>
              </a:rPr>
              <a:t>则左端补以</a:t>
            </a:r>
            <a:r>
              <a:rPr lang="en-US" dirty="0">
                <a:solidFill>
                  <a:schemeClr val="bg2"/>
                </a:solidFill>
              </a:rPr>
              <a:t>0</a:t>
            </a:r>
            <a:r>
              <a:rPr lang="zh-CN" altLang="en-US" dirty="0">
                <a:solidFill>
                  <a:schemeClr val="bg2"/>
                </a:solidFill>
              </a:rPr>
              <a:t>。 </a:t>
            </a:r>
          </a:p>
        </p:txBody>
      </p:sp>
      <p:sp>
        <p:nvSpPr>
          <p:cNvPr id="15" name="AutoShape 38"/>
          <p:cNvSpPr>
            <a:spLocks noChangeArrowheads="1"/>
          </p:cNvSpPr>
          <p:nvPr/>
        </p:nvSpPr>
        <p:spPr bwMode="gray">
          <a:xfrm>
            <a:off x="304800" y="3581400"/>
            <a:ext cx="13303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F8F8F8"/>
                </a:solidFill>
              </a:rPr>
              <a:t>%</a:t>
            </a:r>
            <a:r>
              <a:rPr lang="en-US" sz="2800" dirty="0">
                <a:solidFill>
                  <a:srgbClr val="F8F8F8"/>
                </a:solidFill>
              </a:rPr>
              <a:t>[0]</a:t>
            </a:r>
            <a:r>
              <a:rPr lang="en-US" sz="2800" dirty="0" err="1">
                <a:solidFill>
                  <a:srgbClr val="F8F8F8"/>
                </a:solidFill>
              </a:rPr>
              <a:t>md</a:t>
            </a:r>
            <a:endParaRPr lang="zh-CN" altLang="en-US" sz="2800" dirty="0">
              <a:solidFill>
                <a:srgbClr val="F8F8F8"/>
              </a:solidFill>
            </a:endParaRPr>
          </a:p>
        </p:txBody>
      </p:sp>
      <p:sp>
        <p:nvSpPr>
          <p:cNvPr id="16" name="AutoShape 36"/>
          <p:cNvSpPr>
            <a:spLocks noChangeArrowheads="1"/>
          </p:cNvSpPr>
          <p:nvPr/>
        </p:nvSpPr>
        <p:spPr bwMode="gray">
          <a:xfrm>
            <a:off x="1828800" y="4876800"/>
            <a:ext cx="70104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dirty="0">
                <a:solidFill>
                  <a:schemeClr val="bg2"/>
                </a:solidFill>
              </a:rPr>
              <a:t>以</a:t>
            </a:r>
            <a:r>
              <a:rPr lang="en-US" altLang="zh-CN" dirty="0">
                <a:solidFill>
                  <a:schemeClr val="bg2"/>
                </a:solidFill>
              </a:rPr>
              <a:t>m</a:t>
            </a:r>
            <a:r>
              <a:rPr lang="zh-CN" altLang="en-US" dirty="0">
                <a:solidFill>
                  <a:schemeClr val="bg2"/>
                </a:solidFill>
              </a:rPr>
              <a:t>指定的字段宽度输出，左对齐</a:t>
            </a:r>
            <a:r>
              <a:rPr lang="zh-CN" altLang="en-US" sz="2800" b="1"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a:t>
            </a:r>
          </a:p>
        </p:txBody>
      </p:sp>
      <p:sp>
        <p:nvSpPr>
          <p:cNvPr id="17" name="AutoShape 38"/>
          <p:cNvSpPr>
            <a:spLocks noChangeArrowheads="1"/>
          </p:cNvSpPr>
          <p:nvPr/>
        </p:nvSpPr>
        <p:spPr bwMode="gray">
          <a:xfrm>
            <a:off x="304800" y="4876800"/>
            <a:ext cx="1406525"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F8F8F8"/>
                </a:solidFill>
              </a:rPr>
              <a:t>%-</a:t>
            </a:r>
            <a:r>
              <a:rPr lang="en-US" altLang="zh-CN" sz="2800" dirty="0" err="1">
                <a:solidFill>
                  <a:srgbClr val="F8F8F8"/>
                </a:solidFill>
              </a:rPr>
              <a:t>m</a:t>
            </a:r>
            <a:r>
              <a:rPr lang="en-US" sz="2800" dirty="0" err="1">
                <a:solidFill>
                  <a:srgbClr val="F8F8F8"/>
                </a:solidFill>
              </a:rPr>
              <a:t>d</a:t>
            </a:r>
            <a:endParaRPr lang="zh-CN" altLang="en-US" sz="2800" dirty="0">
              <a:solidFill>
                <a:srgbClr val="F8F8F8"/>
              </a:solidFill>
            </a:endParaRPr>
          </a:p>
        </p:txBody>
      </p:sp>
      <p:sp>
        <p:nvSpPr>
          <p:cNvPr id="18" name="AutoShape 36"/>
          <p:cNvSpPr>
            <a:spLocks noChangeArrowheads="1"/>
          </p:cNvSpPr>
          <p:nvPr/>
        </p:nvSpPr>
        <p:spPr bwMode="gray">
          <a:xfrm>
            <a:off x="1828800" y="5683250"/>
            <a:ext cx="7010400" cy="4572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dirty="0">
                <a:solidFill>
                  <a:schemeClr val="bg2"/>
                </a:solidFill>
              </a:rPr>
              <a:t>输出长整型数据</a:t>
            </a:r>
            <a:r>
              <a:rPr lang="zh-CN" altLang="en-US" sz="2800" b="1"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a:t>
            </a:r>
          </a:p>
        </p:txBody>
      </p:sp>
      <p:sp>
        <p:nvSpPr>
          <p:cNvPr id="19" name="AutoShape 38"/>
          <p:cNvSpPr>
            <a:spLocks noChangeArrowheads="1"/>
          </p:cNvSpPr>
          <p:nvPr/>
        </p:nvSpPr>
        <p:spPr bwMode="gray">
          <a:xfrm>
            <a:off x="304800" y="5683250"/>
            <a:ext cx="1371600" cy="488950"/>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r>
              <a:rPr lang="en-US" altLang="zh-CN" sz="2800" dirty="0">
                <a:solidFill>
                  <a:srgbClr val="F8F8F8"/>
                </a:solidFill>
              </a:rPr>
              <a:t>%l</a:t>
            </a:r>
            <a:r>
              <a:rPr lang="en-US" sz="2800" dirty="0">
                <a:solidFill>
                  <a:srgbClr val="F8F8F8"/>
                </a:solidFill>
              </a:rPr>
              <a:t>d</a:t>
            </a:r>
            <a:endParaRPr lang="zh-CN" altLang="en-US" sz="2800" dirty="0">
              <a:solidFill>
                <a:srgbClr val="F8F8F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 grpId="0" animBg="1"/>
      <p:bldP spid="14" grpId="0" animBg="1"/>
      <p:bldP spid="15" grpId="0" animBg="1"/>
      <p:bldP spid="17" grpId="0" animBg="1"/>
      <p:bldP spid="1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smtClean="0">
                <a:ea typeface="宋体" pitchFamily="2" charset="-122"/>
              </a:rPr>
              <a:t>3.5.7  o</a:t>
            </a:r>
            <a:r>
              <a:rPr lang="zh-CN" altLang="en-US" smtClean="0">
                <a:ea typeface="宋体" pitchFamily="2" charset="-122"/>
              </a:rPr>
              <a:t>、</a:t>
            </a:r>
            <a:r>
              <a:rPr lang="en-US" altLang="zh-CN" smtClean="0">
                <a:ea typeface="宋体" pitchFamily="2" charset="-122"/>
              </a:rPr>
              <a:t>x</a:t>
            </a:r>
            <a:r>
              <a:rPr lang="zh-CN" altLang="en-US" smtClean="0">
                <a:ea typeface="宋体" pitchFamily="2" charset="-122"/>
              </a:rPr>
              <a:t>和</a:t>
            </a:r>
            <a:r>
              <a:rPr lang="en-US" altLang="zh-CN" smtClean="0">
                <a:ea typeface="宋体" pitchFamily="2" charset="-122"/>
              </a:rPr>
              <a:t>u</a:t>
            </a:r>
            <a:r>
              <a:rPr lang="zh-CN" altLang="en-US" smtClean="0">
                <a:ea typeface="宋体" pitchFamily="2" charset="-122"/>
              </a:rPr>
              <a:t>格式符</a:t>
            </a:r>
            <a:endParaRPr lang="en-US" altLang="zh-CN" dirty="0">
              <a:ea typeface="宋体" pitchFamily="2" charset="-122"/>
            </a:endParaRPr>
          </a:p>
        </p:txBody>
      </p:sp>
      <p:sp>
        <p:nvSpPr>
          <p:cNvPr id="100356"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2"/>
          <p:cNvSpPr txBox="1">
            <a:spLocks noChangeArrowheads="1"/>
          </p:cNvSpPr>
          <p:nvPr/>
        </p:nvSpPr>
        <p:spPr bwMode="auto">
          <a:xfrm>
            <a:off x="323850" y="152400"/>
            <a:ext cx="8540750" cy="1250950"/>
          </a:xfrm>
          <a:prstGeom prst="rect">
            <a:avLst/>
          </a:prstGeom>
          <a:noFill/>
          <a:ln w="9525">
            <a:noFill/>
            <a:miter lim="800000"/>
            <a:headEnd/>
            <a:tailEnd/>
          </a:ln>
          <a:effectLst/>
        </p:spPr>
        <p:txBody>
          <a:bodyPr anchor="ctr"/>
          <a:lstStyle/>
          <a:p>
            <a:pPr>
              <a:defRPr/>
            </a:pPr>
            <a:endParaRPr lang="zh-CN" altLang="en-US" sz="3200" b="1" kern="0">
              <a:effectLst>
                <a:outerShdw blurRad="38100" dist="38100" dir="2700000" algn="tl">
                  <a:srgbClr val="000000"/>
                </a:outerShdw>
              </a:effectLst>
              <a:latin typeface="+mj-lt"/>
              <a:cs typeface="+mj-cs"/>
            </a:endParaRPr>
          </a:p>
        </p:txBody>
      </p:sp>
      <p:sp>
        <p:nvSpPr>
          <p:cNvPr id="9" name="Freeform 39"/>
          <p:cNvSpPr>
            <a:spLocks/>
          </p:cNvSpPr>
          <p:nvPr/>
        </p:nvSpPr>
        <p:spPr bwMode="gray">
          <a:xfrm>
            <a:off x="1870075" y="1322388"/>
            <a:ext cx="549275" cy="511175"/>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sp>
        <p:nvSpPr>
          <p:cNvPr id="100359" name="Text Box 41"/>
          <p:cNvSpPr txBox="1">
            <a:spLocks noChangeArrowheads="1"/>
          </p:cNvSpPr>
          <p:nvPr/>
        </p:nvSpPr>
        <p:spPr bwMode="gray">
          <a:xfrm>
            <a:off x="3048000" y="1295400"/>
            <a:ext cx="4200525" cy="731838"/>
          </a:xfrm>
          <a:prstGeom prst="rect">
            <a:avLst/>
          </a:prstGeom>
          <a:noFill/>
          <a:ln w="9525" algn="ctr">
            <a:noFill/>
            <a:miter lim="800000"/>
            <a:headEnd/>
            <a:tailEnd/>
          </a:ln>
        </p:spPr>
        <p:txBody>
          <a:bodyPr>
            <a:spAutoFit/>
          </a:bodyPr>
          <a:lstStyle/>
          <a:p>
            <a:endParaRPr lang="zh-CN" altLang="en-US">
              <a:solidFill>
                <a:srgbClr val="669900"/>
              </a:solidFill>
            </a:endParaRPr>
          </a:p>
          <a:p>
            <a:endParaRPr lang="en-US" altLang="zh-CN">
              <a:solidFill>
                <a:srgbClr val="669900"/>
              </a:solidFill>
              <a:latin typeface="Arial" charset="0"/>
            </a:endParaRPr>
          </a:p>
        </p:txBody>
      </p:sp>
      <p:sp>
        <p:nvSpPr>
          <p:cNvPr id="11" name="AutoShape 16"/>
          <p:cNvSpPr>
            <a:spLocks noChangeArrowheads="1"/>
          </p:cNvSpPr>
          <p:nvPr/>
        </p:nvSpPr>
        <p:spPr bwMode="gray">
          <a:xfrm>
            <a:off x="2209800" y="1371600"/>
            <a:ext cx="4800600" cy="627063"/>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defRPr/>
            </a:pPr>
            <a:r>
              <a:rPr lang="en-US" sz="3200" dirty="0"/>
              <a:t>%[-][0][m][l]o(x</a:t>
            </a:r>
            <a:r>
              <a:rPr lang="zh-CN" altLang="en-US" sz="3200" dirty="0"/>
              <a:t>或</a:t>
            </a:r>
            <a:r>
              <a:rPr lang="en-US" altLang="zh-CN" sz="3200" dirty="0"/>
              <a:t>u)</a:t>
            </a:r>
            <a:endParaRPr lang="en-US" altLang="zh-CN" sz="3200" dirty="0">
              <a:latin typeface="Arial" charset="0"/>
              <a:ea typeface="宋体" charset="-122"/>
            </a:endParaRPr>
          </a:p>
        </p:txBody>
      </p:sp>
      <p:sp>
        <p:nvSpPr>
          <p:cNvPr id="12" name="AutoShape 36"/>
          <p:cNvSpPr>
            <a:spLocks noChangeArrowheads="1"/>
          </p:cNvSpPr>
          <p:nvPr/>
        </p:nvSpPr>
        <p:spPr bwMode="gray">
          <a:xfrm>
            <a:off x="914400" y="2286000"/>
            <a:ext cx="7467600" cy="1066800"/>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buClr>
                <a:schemeClr val="folHlink"/>
              </a:buClr>
              <a:defRPr/>
            </a:pPr>
            <a:r>
              <a:rPr lang="zh-CN" altLang="en-US" sz="2800" dirty="0">
                <a:solidFill>
                  <a:srgbClr val="C00000"/>
                </a:solidFill>
              </a:rPr>
              <a:t>将内存单元中的二进制数（包括符号位）直接</a:t>
            </a:r>
            <a:endParaRPr lang="en-US" altLang="zh-CN" sz="2800" dirty="0">
              <a:solidFill>
                <a:srgbClr val="C00000"/>
              </a:solidFill>
            </a:endParaRPr>
          </a:p>
          <a:p>
            <a:pPr>
              <a:buClr>
                <a:schemeClr val="folHlink"/>
              </a:buClr>
              <a:defRPr/>
            </a:pPr>
            <a:r>
              <a:rPr lang="zh-CN" altLang="en-US" sz="2800" dirty="0">
                <a:solidFill>
                  <a:srgbClr val="C00000"/>
                </a:solidFill>
              </a:rPr>
              <a:t>转换成八进制数、十六进制或十进制数输出。</a:t>
            </a:r>
            <a:endParaRPr lang="zh-CN" altLang="en-US" sz="2800" dirty="0">
              <a:solidFill>
                <a:srgbClr val="C00000"/>
              </a:solidFill>
              <a:ea typeface="楷体_GB2312" pitchFamily="49" charset="-122"/>
            </a:endParaRPr>
          </a:p>
        </p:txBody>
      </p:sp>
      <p:sp>
        <p:nvSpPr>
          <p:cNvPr id="13" name="矩形 16"/>
          <p:cNvSpPr>
            <a:spLocks noChangeArrowheads="1"/>
          </p:cNvSpPr>
          <p:nvPr/>
        </p:nvSpPr>
        <p:spPr bwMode="auto">
          <a:xfrm>
            <a:off x="1066800" y="3886200"/>
            <a:ext cx="7391400" cy="2246313"/>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defRPr/>
            </a:pPr>
            <a:r>
              <a:rPr lang="zh-CN" altLang="en-US" sz="2800"/>
              <a:t>例如：</a:t>
            </a:r>
            <a:endParaRPr lang="en-US" altLang="zh-CN" sz="2800"/>
          </a:p>
          <a:p>
            <a:pPr>
              <a:defRPr/>
            </a:pPr>
            <a:r>
              <a:rPr lang="en-US" altLang="zh-CN" sz="2800"/>
              <a:t>int a=-1;</a:t>
            </a:r>
            <a:endParaRPr lang="zh-CN" altLang="en-US" sz="2800"/>
          </a:p>
          <a:p>
            <a:pPr>
              <a:defRPr/>
            </a:pPr>
            <a:r>
              <a:rPr lang="en-US" altLang="zh-CN" sz="2800"/>
              <a:t>printf("%d,%o,%x,%u",a,a,a,a);</a:t>
            </a:r>
            <a:endParaRPr lang="zh-CN" altLang="en-US" sz="2800"/>
          </a:p>
          <a:p>
            <a:pPr>
              <a:defRPr/>
            </a:pPr>
            <a:r>
              <a:rPr lang="zh-CN" altLang="en-US" sz="2800"/>
              <a:t>输出为</a:t>
            </a:r>
          </a:p>
          <a:p>
            <a:pPr>
              <a:defRPr/>
            </a:pPr>
            <a:r>
              <a:rPr lang="en-US" altLang="zh-CN" sz="2800"/>
              <a:t>-1,37777777777,ffffffff, 4294967295</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2" name="Rectangle 2"/>
          <p:cNvSpPr>
            <a:spLocks noGrp="1" noRot="1" noChangeArrowheads="1"/>
          </p:cNvSpPr>
          <p:nvPr>
            <p:ph type="title"/>
          </p:nvPr>
        </p:nvSpPr>
        <p:spPr/>
        <p:txBody>
          <a:bodyPr/>
          <a:lstStyle/>
          <a:p>
            <a:pPr eaLnBrk="1" hangingPunct="1">
              <a:defRPr/>
            </a:pPr>
            <a:r>
              <a:rPr lang="en-US" altLang="zh-CN" sz="2800" smtClean="0">
                <a:ea typeface="宋体" pitchFamily="2" charset="-122"/>
              </a:rPr>
              <a:t>3.5.8 %u</a:t>
            </a:r>
            <a:r>
              <a:rPr lang="zh-CN" altLang="en-US" sz="2800" smtClean="0">
                <a:ea typeface="宋体" pitchFamily="2" charset="-122"/>
              </a:rPr>
              <a:t>十进制形式输</a:t>
            </a:r>
            <a:r>
              <a:rPr lang="en-US" altLang="zh-CN" sz="2800" smtClean="0">
                <a:ea typeface="宋体" pitchFamily="2" charset="-122"/>
              </a:rPr>
              <a:t>unsigned</a:t>
            </a:r>
            <a:r>
              <a:rPr lang="zh-CN" altLang="en-US" sz="2800" smtClean="0">
                <a:ea typeface="宋体" pitchFamily="2" charset="-122"/>
              </a:rPr>
              <a:t>型数据</a:t>
            </a:r>
            <a:endParaRPr lang="en-US" altLang="zh-CN" sz="2800" smtClean="0">
              <a:ea typeface="宋体" pitchFamily="2" charset="-122"/>
            </a:endParaRPr>
          </a:p>
        </p:txBody>
      </p:sp>
      <p:sp>
        <p:nvSpPr>
          <p:cNvPr id="101380" name="TextBox 3"/>
          <p:cNvSpPr txBox="1">
            <a:spLocks noChangeArrowheads="1"/>
          </p:cNvSpPr>
          <p:nvPr/>
        </p:nvSpPr>
        <p:spPr bwMode="auto">
          <a:xfrm>
            <a:off x="357188" y="1214438"/>
            <a:ext cx="8786812" cy="428625"/>
          </a:xfrm>
          <a:prstGeom prst="rect">
            <a:avLst/>
          </a:prstGeom>
          <a:noFill/>
          <a:ln w="9525">
            <a:noFill/>
            <a:miter lim="800000"/>
            <a:headEnd/>
            <a:tailEnd/>
          </a:ln>
        </p:spPr>
        <p:txBody>
          <a:bodyPr>
            <a:spAutoFit/>
          </a:bodyPr>
          <a:lstStyle/>
          <a:p>
            <a:pPr eaLnBrk="0" hangingPunct="0">
              <a:lnSpc>
                <a:spcPct val="90000"/>
              </a:lnSpc>
            </a:pPr>
            <a:endParaRPr lang="zh-CN" altLang="en-US" sz="2400"/>
          </a:p>
        </p:txBody>
      </p:sp>
      <p:sp>
        <p:nvSpPr>
          <p:cNvPr id="5" name="Rectangle 3"/>
          <p:cNvSpPr>
            <a:spLocks noGrp="1" noChangeArrowheads="1"/>
          </p:cNvSpPr>
          <p:nvPr>
            <p:ph type="body" idx="1"/>
          </p:nvPr>
        </p:nvSpPr>
        <p:spPr>
          <a:xfrm>
            <a:off x="285721" y="1000109"/>
            <a:ext cx="8643998" cy="5429288"/>
          </a:xfrm>
        </p:spPr>
        <p:style>
          <a:lnRef idx="0">
            <a:scrgbClr r="0" g="0" b="0"/>
          </a:lnRef>
          <a:fillRef idx="1003">
            <a:schemeClr val="dk2"/>
          </a:fillRef>
          <a:effectRef idx="0">
            <a:scrgbClr r="0" g="0" b="0"/>
          </a:effectRef>
          <a:fontRef idx="major"/>
        </p:style>
        <p:txBody>
          <a:bodyPr/>
          <a:lstStyle/>
          <a:p>
            <a:pPr eaLnBrk="1" hangingPunct="1">
              <a:lnSpc>
                <a:spcPct val="90000"/>
              </a:lnSpc>
              <a:defRPr/>
            </a:pPr>
            <a:r>
              <a:rPr lang="en-US" altLang="zh-CN" sz="2400" smtClean="0">
                <a:ea typeface="宋体" pitchFamily="2" charset="-122"/>
              </a:rPr>
              <a:t>%u</a:t>
            </a:r>
            <a:r>
              <a:rPr lang="zh-CN" altLang="en-US" sz="2400" smtClean="0">
                <a:ea typeface="宋体" pitchFamily="2" charset="-122"/>
              </a:rPr>
              <a:t>格式符以十进制形式输出</a:t>
            </a:r>
            <a:r>
              <a:rPr lang="en-US" altLang="zh-CN" sz="2400" smtClean="0">
                <a:ea typeface="宋体" pitchFamily="2" charset="-122"/>
              </a:rPr>
              <a:t>unsigned</a:t>
            </a:r>
            <a:r>
              <a:rPr lang="zh-CN" altLang="en-US" sz="2400" smtClean="0">
                <a:ea typeface="宋体" pitchFamily="2" charset="-122"/>
              </a:rPr>
              <a:t>型数据，即无符号数。在输出的时候，</a:t>
            </a:r>
            <a:r>
              <a:rPr lang="en-US" altLang="zh-CN" sz="2400" smtClean="0">
                <a:ea typeface="宋体" pitchFamily="2" charset="-122"/>
              </a:rPr>
              <a:t>printf</a:t>
            </a:r>
            <a:r>
              <a:rPr lang="zh-CN" altLang="en-US" sz="2400" smtClean="0">
                <a:ea typeface="宋体" pitchFamily="2" charset="-122"/>
              </a:rPr>
              <a:t>函数把数据当作无符号型数据，而不管这个变量当初声明的时候是什么类型。也就是先取变量的值，从内存中把数据的二进制数据取出来，然后将数据按照</a:t>
            </a:r>
            <a:r>
              <a:rPr lang="en-US" altLang="zh-CN" sz="2400" smtClean="0">
                <a:ea typeface="宋体" pitchFamily="2" charset="-122"/>
              </a:rPr>
              <a:t>unsigned</a:t>
            </a:r>
            <a:r>
              <a:rPr lang="zh-CN" altLang="en-US" sz="2400" smtClean="0">
                <a:ea typeface="宋体" pitchFamily="2" charset="-122"/>
              </a:rPr>
              <a:t>形式显示出来。</a:t>
            </a:r>
          </a:p>
          <a:p>
            <a:pPr eaLnBrk="1" hangingPunct="1">
              <a:lnSpc>
                <a:spcPct val="90000"/>
              </a:lnSpc>
              <a:defRPr/>
            </a:pPr>
            <a:r>
              <a:rPr lang="zh-CN" altLang="en-US" sz="2400" smtClean="0">
                <a:ea typeface="宋体" pitchFamily="2" charset="-122"/>
              </a:rPr>
              <a:t>一个有符号整数如</a:t>
            </a:r>
            <a:r>
              <a:rPr lang="en-US" altLang="zh-CN" sz="2400" smtClean="0">
                <a:ea typeface="宋体" pitchFamily="2" charset="-122"/>
              </a:rPr>
              <a:t>int</a:t>
            </a:r>
            <a:r>
              <a:rPr lang="zh-CN" altLang="en-US" sz="2400" smtClean="0">
                <a:ea typeface="宋体" pitchFamily="2" charset="-122"/>
              </a:rPr>
              <a:t>型，也可以用</a:t>
            </a:r>
            <a:r>
              <a:rPr lang="en-US" altLang="zh-CN" sz="2400" smtClean="0">
                <a:ea typeface="宋体" pitchFamily="2" charset="-122"/>
              </a:rPr>
              <a:t>%u</a:t>
            </a:r>
            <a:r>
              <a:rPr lang="zh-CN" altLang="en-US" sz="2400" smtClean="0">
                <a:ea typeface="宋体" pitchFamily="2" charset="-122"/>
              </a:rPr>
              <a:t>的格式输出。如：</a:t>
            </a:r>
          </a:p>
          <a:p>
            <a:pPr eaLnBrk="1" hangingPunct="1">
              <a:lnSpc>
                <a:spcPct val="90000"/>
              </a:lnSpc>
              <a:defRPr/>
            </a:pPr>
            <a:r>
              <a:rPr lang="en-US" altLang="zh-CN" sz="2400" smtClean="0">
                <a:ea typeface="宋体" pitchFamily="2" charset="-122"/>
              </a:rPr>
              <a:t>int x=-1; printf("%u",x);</a:t>
            </a:r>
          </a:p>
          <a:p>
            <a:pPr eaLnBrk="1" hangingPunct="1">
              <a:lnSpc>
                <a:spcPct val="90000"/>
              </a:lnSpc>
              <a:defRPr/>
            </a:pPr>
            <a:r>
              <a:rPr lang="zh-CN" altLang="en-US" sz="2400" smtClean="0">
                <a:ea typeface="宋体" pitchFamily="2" charset="-122"/>
              </a:rPr>
              <a:t>输出结果：</a:t>
            </a:r>
            <a:r>
              <a:rPr lang="en-US" altLang="zh-CN" sz="2400" smtClean="0">
                <a:ea typeface="宋体" pitchFamily="2" charset="-122"/>
              </a:rPr>
              <a:t>4294967295</a:t>
            </a:r>
          </a:p>
          <a:p>
            <a:pPr eaLnBrk="1" hangingPunct="1">
              <a:lnSpc>
                <a:spcPct val="90000"/>
              </a:lnSpc>
              <a:defRPr/>
            </a:pPr>
            <a:r>
              <a:rPr lang="zh-CN" altLang="en-US" sz="2400" smtClean="0">
                <a:ea typeface="宋体" pitchFamily="2" charset="-122"/>
              </a:rPr>
              <a:t>变量</a:t>
            </a:r>
            <a:r>
              <a:rPr lang="en-US" altLang="zh-CN" sz="2400" smtClean="0">
                <a:ea typeface="宋体" pitchFamily="2" charset="-122"/>
              </a:rPr>
              <a:t>x</a:t>
            </a:r>
            <a:r>
              <a:rPr lang="zh-CN" altLang="en-US" sz="2400" smtClean="0">
                <a:ea typeface="宋体" pitchFamily="2" charset="-122"/>
              </a:rPr>
              <a:t>在内存中的值是</a:t>
            </a:r>
            <a:r>
              <a:rPr lang="en-US" altLang="zh-CN" sz="2400" smtClean="0">
                <a:ea typeface="宋体" pitchFamily="2" charset="-122"/>
              </a:rPr>
              <a:t>0xffffffff</a:t>
            </a:r>
            <a:r>
              <a:rPr lang="zh-CN" altLang="en-US" sz="2400" smtClean="0">
                <a:ea typeface="宋体" pitchFamily="2" charset="-122"/>
              </a:rPr>
              <a:t>。</a:t>
            </a:r>
            <a:r>
              <a:rPr lang="en-US" altLang="zh-CN" sz="2400" smtClean="0">
                <a:ea typeface="宋体" pitchFamily="2" charset="-122"/>
              </a:rPr>
              <a:t>%u</a:t>
            </a:r>
            <a:r>
              <a:rPr lang="zh-CN" altLang="en-US" sz="2400" smtClean="0">
                <a:ea typeface="宋体" pitchFamily="2" charset="-122"/>
              </a:rPr>
              <a:t>格式控制符表示，忽视这个数据的具体类型，按照指定的无符号格式解释，</a:t>
            </a:r>
            <a:r>
              <a:rPr lang="en-US" altLang="zh-CN" sz="2400" smtClean="0">
                <a:ea typeface="宋体" pitchFamily="2" charset="-122"/>
              </a:rPr>
              <a:t>0xffffffff</a:t>
            </a:r>
            <a:r>
              <a:rPr lang="zh-CN" altLang="en-US" sz="2400" smtClean="0">
                <a:ea typeface="宋体" pitchFamily="2" charset="-122"/>
              </a:rPr>
              <a:t>用十进制表示，就是</a:t>
            </a:r>
            <a:r>
              <a:rPr lang="en-US" altLang="zh-CN" sz="2400" smtClean="0">
                <a:ea typeface="宋体" pitchFamily="2" charset="-122"/>
              </a:rPr>
              <a:t>4294967295</a:t>
            </a:r>
            <a:r>
              <a:rPr lang="zh-CN" altLang="en-US" sz="2400" smtClean="0">
                <a:ea typeface="宋体" pitchFamily="2" charset="-122"/>
              </a:rPr>
              <a:t>。</a:t>
            </a:r>
          </a:p>
          <a:p>
            <a:pPr eaLnBrk="1" hangingPunct="1">
              <a:lnSpc>
                <a:spcPct val="90000"/>
              </a:lnSpc>
              <a:defRPr/>
            </a:pPr>
            <a:r>
              <a:rPr lang="en-US" altLang="zh-CN" sz="2400" smtClean="0">
                <a:ea typeface="宋体" pitchFamily="2" charset="-122"/>
              </a:rPr>
              <a:t>unsigned</a:t>
            </a:r>
            <a:r>
              <a:rPr lang="zh-CN" altLang="en-US" sz="2400" smtClean="0">
                <a:ea typeface="宋体" pitchFamily="2" charset="-122"/>
              </a:rPr>
              <a:t>型数据也可以用</a:t>
            </a:r>
            <a:r>
              <a:rPr lang="en-US" altLang="zh-CN" sz="2400" smtClean="0">
                <a:ea typeface="宋体" pitchFamily="2" charset="-122"/>
              </a:rPr>
              <a:t>%x</a:t>
            </a:r>
            <a:r>
              <a:rPr lang="zh-CN" altLang="en-US" sz="2400" smtClean="0">
                <a:ea typeface="宋体" pitchFamily="2" charset="-122"/>
              </a:rPr>
              <a:t>和</a:t>
            </a:r>
            <a:r>
              <a:rPr lang="en-US" altLang="zh-CN" sz="2400" smtClean="0">
                <a:ea typeface="宋体" pitchFamily="2" charset="-122"/>
              </a:rPr>
              <a:t>%o</a:t>
            </a:r>
            <a:r>
              <a:rPr lang="zh-CN" altLang="en-US" sz="2400" smtClean="0">
                <a:ea typeface="宋体" pitchFamily="2" charset="-122"/>
              </a:rPr>
              <a:t>格式输出。如：</a:t>
            </a:r>
          </a:p>
          <a:p>
            <a:pPr eaLnBrk="1" hangingPunct="1">
              <a:lnSpc>
                <a:spcPct val="90000"/>
              </a:lnSpc>
              <a:defRPr/>
            </a:pPr>
            <a:r>
              <a:rPr lang="en-US" altLang="zh-CN" sz="2400" smtClean="0">
                <a:ea typeface="宋体" pitchFamily="2" charset="-122"/>
              </a:rPr>
              <a:t>unsigned int x=-1; printf("%x,%d",x,x);</a:t>
            </a:r>
          </a:p>
          <a:p>
            <a:pPr eaLnBrk="1" hangingPunct="1">
              <a:lnSpc>
                <a:spcPct val="90000"/>
              </a:lnSpc>
              <a:defRPr/>
            </a:pPr>
            <a:r>
              <a:rPr lang="zh-CN" altLang="en-US" sz="2400" smtClean="0">
                <a:ea typeface="宋体" pitchFamily="2" charset="-122"/>
              </a:rPr>
              <a:t>输出结果：</a:t>
            </a:r>
            <a:r>
              <a:rPr lang="en-US" altLang="zh-CN" sz="2400" smtClean="0">
                <a:ea typeface="宋体" pitchFamily="2" charset="-122"/>
              </a:rPr>
              <a:t>ffffffff,-1</a:t>
            </a:r>
          </a:p>
        </p:txBody>
      </p:sp>
    </p:spTree>
  </p:cSld>
  <p:clrMapOvr>
    <a:masterClrMapping/>
  </p:clrMapOvr>
  <p:timing>
    <p:tnLst>
      <p:par>
        <p:cTn id="1" dur="indefinite" restart="never" nodeType="tmRoot"/>
      </p:par>
    </p:tnLst>
    <p:bldLst>
      <p:bldP spid="2" grpId="0"/>
    </p:bldLst>
  </p:timing>
</p:sld>
</file>

<file path=ppt/theme/theme1.xml><?xml version="1.0" encoding="utf-8"?>
<a:theme xmlns:a="http://schemas.openxmlformats.org/drawingml/2006/main" name="445TGp_tech_dark_ani">
  <a:themeElements>
    <a:clrScheme name="Stream 1">
      <a:dk1>
        <a:srgbClr val="000000"/>
      </a:dk1>
      <a:lt1>
        <a:srgbClr val="FFFFFF"/>
      </a:lt1>
      <a:dk2>
        <a:srgbClr val="445E7A"/>
      </a:dk2>
      <a:lt2>
        <a:srgbClr val="DDDDDD"/>
      </a:lt2>
      <a:accent1>
        <a:srgbClr val="417799"/>
      </a:accent1>
      <a:accent2>
        <a:srgbClr val="009999"/>
      </a:accent2>
      <a:accent3>
        <a:srgbClr val="B0B6BE"/>
      </a:accent3>
      <a:accent4>
        <a:srgbClr val="DADADA"/>
      </a:accent4>
      <a:accent5>
        <a:srgbClr val="B0BDCA"/>
      </a:accent5>
      <a:accent6>
        <a:srgbClr val="008A8A"/>
      </a:accent6>
      <a:hlink>
        <a:srgbClr val="C47C40"/>
      </a:hlink>
      <a:folHlink>
        <a:srgbClr val="E25832"/>
      </a:folHlink>
    </a:clrScheme>
    <a:fontScheme name="Stream">
      <a:majorFont>
        <a:latin typeface="Lucida Sans Unicode"/>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000"/>
        </a:dk1>
        <a:lt1>
          <a:srgbClr val="FFFFFF"/>
        </a:lt1>
        <a:dk2>
          <a:srgbClr val="445E7A"/>
        </a:dk2>
        <a:lt2>
          <a:srgbClr val="DDDDDD"/>
        </a:lt2>
        <a:accent1>
          <a:srgbClr val="417799"/>
        </a:accent1>
        <a:accent2>
          <a:srgbClr val="009999"/>
        </a:accent2>
        <a:accent3>
          <a:srgbClr val="B0B6BE"/>
        </a:accent3>
        <a:accent4>
          <a:srgbClr val="DADADA"/>
        </a:accent4>
        <a:accent5>
          <a:srgbClr val="B0BDCA"/>
        </a:accent5>
        <a:accent6>
          <a:srgbClr val="008A8A"/>
        </a:accent6>
        <a:hlink>
          <a:srgbClr val="C47C40"/>
        </a:hlink>
        <a:folHlink>
          <a:srgbClr val="E25832"/>
        </a:folHlink>
      </a:clrScheme>
      <a:clrMap bg1="dk2" tx1="lt1" bg2="dk1" tx2="lt2" accent1="accent1" accent2="accent2" accent3="accent3" accent4="accent4" accent5="accent5" accent6="accent6" hlink="hlink" folHlink="folHlink"/>
    </a:extraClrScheme>
    <a:extraClrScheme>
      <a:clrScheme name="Stream 2">
        <a:dk1>
          <a:srgbClr val="000514"/>
        </a:dk1>
        <a:lt1>
          <a:srgbClr val="FFFFFF"/>
        </a:lt1>
        <a:dk2>
          <a:srgbClr val="003399"/>
        </a:dk2>
        <a:lt2>
          <a:srgbClr val="E5E5FF"/>
        </a:lt2>
        <a:accent1>
          <a:srgbClr val="2A7CD6"/>
        </a:accent1>
        <a:accent2>
          <a:srgbClr val="A886E0"/>
        </a:accent2>
        <a:accent3>
          <a:srgbClr val="AAADCA"/>
        </a:accent3>
        <a:accent4>
          <a:srgbClr val="DADADA"/>
        </a:accent4>
        <a:accent5>
          <a:srgbClr val="ACBFE8"/>
        </a:accent5>
        <a:accent6>
          <a:srgbClr val="9879CB"/>
        </a:accent6>
        <a:hlink>
          <a:srgbClr val="25B9E7"/>
        </a:hlink>
        <a:folHlink>
          <a:srgbClr val="99CC00"/>
        </a:folHlink>
      </a:clrScheme>
      <a:clrMap bg1="dk2" tx1="lt1" bg2="dk1" tx2="lt2" accent1="accent1" accent2="accent2" accent3="accent3" accent4="accent4" accent5="accent5" accent6="accent6" hlink="hlink" folHlink="folHlink"/>
    </a:extraClrScheme>
    <a:extraClrScheme>
      <a:clrScheme name="Stream 3">
        <a:dk1>
          <a:srgbClr val="000000"/>
        </a:dk1>
        <a:lt1>
          <a:srgbClr val="FFFFFF"/>
        </a:lt1>
        <a:dk2>
          <a:srgbClr val="445E7A"/>
        </a:dk2>
        <a:lt2>
          <a:srgbClr val="DDDDDD"/>
        </a:lt2>
        <a:accent1>
          <a:srgbClr val="3468A6"/>
        </a:accent1>
        <a:accent2>
          <a:srgbClr val="E49D1C"/>
        </a:accent2>
        <a:accent3>
          <a:srgbClr val="B0B6BE"/>
        </a:accent3>
        <a:accent4>
          <a:srgbClr val="DADADA"/>
        </a:accent4>
        <a:accent5>
          <a:srgbClr val="AEB9D0"/>
        </a:accent5>
        <a:accent6>
          <a:srgbClr val="CF8E18"/>
        </a:accent6>
        <a:hlink>
          <a:srgbClr val="4EA5B6"/>
        </a:hlink>
        <a:folHlink>
          <a:srgbClr val="E25832"/>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445TGp_tech_dark_ani</Template>
  <TotalTime>5753</TotalTime>
  <Words>11116</Words>
  <Application>Microsoft Office PowerPoint</Application>
  <PresentationFormat>全屏显示(4:3)</PresentationFormat>
  <Paragraphs>1659</Paragraphs>
  <Slides>121</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44" baseType="lpstr">
      <vt:lpstr>Abadi MT Condensed Light</vt:lpstr>
      <vt:lpstr>Monotype Sorts</vt:lpstr>
      <vt:lpstr>方正舒体</vt:lpstr>
      <vt:lpstr>方正中等线简体</vt:lpstr>
      <vt:lpstr>仿宋_GB2312</vt:lpstr>
      <vt:lpstr>黑体</vt:lpstr>
      <vt:lpstr>华文楷体</vt:lpstr>
      <vt:lpstr>华文隶书</vt:lpstr>
      <vt:lpstr>楷体_GB2312</vt:lpstr>
      <vt:lpstr>隶书</vt:lpstr>
      <vt:lpstr>宋体</vt:lpstr>
      <vt:lpstr>Arial</vt:lpstr>
      <vt:lpstr>Arial Black</vt:lpstr>
      <vt:lpstr>Book Antiqua</vt:lpstr>
      <vt:lpstr>Calibri</vt:lpstr>
      <vt:lpstr>Courier New</vt:lpstr>
      <vt:lpstr>Garamond</vt:lpstr>
      <vt:lpstr>Lucida Sans Unicode</vt:lpstr>
      <vt:lpstr>Times New Roman</vt:lpstr>
      <vt:lpstr>Verdana</vt:lpstr>
      <vt:lpstr>Wingdings</vt:lpstr>
      <vt:lpstr>445TGp_tech_dark_ani</vt:lpstr>
      <vt:lpstr>文档</vt:lpstr>
      <vt:lpstr>传智播客C语言入门教程（3）</vt:lpstr>
      <vt:lpstr>C语言课程概述</vt:lpstr>
      <vt:lpstr>3.1.1转义字符</vt:lpstr>
      <vt:lpstr>3.1.2转义字符拓展习题</vt:lpstr>
      <vt:lpstr>3.2什么是常量与变量</vt:lpstr>
      <vt:lpstr>3.2.1内存如何存放数据或指令</vt:lpstr>
      <vt:lpstr>3.2.2变量的内存机制</vt:lpstr>
      <vt:lpstr>3.2.3变量命名的规则</vt:lpstr>
      <vt:lpstr>3.2.4定义变量</vt:lpstr>
      <vt:lpstr>3.2.4变量为何一定要初始化</vt:lpstr>
      <vt:lpstr>3.2.5定义常量</vt:lpstr>
      <vt:lpstr>3.2.6常量变量的习题</vt:lpstr>
      <vt:lpstr>3.3变量的数据类型</vt:lpstr>
      <vt:lpstr>3.3.1回顾一下进制 </vt:lpstr>
      <vt:lpstr>3.3.2进制的计算</vt:lpstr>
      <vt:lpstr>3.3.3二进制，八进制转换</vt:lpstr>
      <vt:lpstr>3.3.4二进制，十六进制转换</vt:lpstr>
      <vt:lpstr>3.3.5十进制，二进制转换</vt:lpstr>
      <vt:lpstr>3.3.6二进制，十进制转换</vt:lpstr>
      <vt:lpstr>3.3.7二进制，十进制转换</vt:lpstr>
      <vt:lpstr>3.3.8计算机存储数据</vt:lpstr>
      <vt:lpstr>3.3.9内存中的位，字节，字</vt:lpstr>
      <vt:lpstr>3.3.10数据的类型</vt:lpstr>
      <vt:lpstr>3.3.11数据类型与内存</vt:lpstr>
      <vt:lpstr>3.3.12  sizeof运算符</vt:lpstr>
      <vt:lpstr>3.3.13符号的作用</vt:lpstr>
      <vt:lpstr>3.3.14原码、反码和补码</vt:lpstr>
      <vt:lpstr>3.3.15原码、反码和补码</vt:lpstr>
      <vt:lpstr>3.3.16原码、反码和补码</vt:lpstr>
      <vt:lpstr>3.3.17基本数据类型</vt:lpstr>
      <vt:lpstr>3.3.18数值范围</vt:lpstr>
      <vt:lpstr>3.3.19整型常量</vt:lpstr>
      <vt:lpstr>3.3.20整型变量</vt:lpstr>
      <vt:lpstr>3.3.21浮点型数据</vt:lpstr>
      <vt:lpstr>3.3.22浮点型数据</vt:lpstr>
      <vt:lpstr>3.3.23浮点型数据表示</vt:lpstr>
      <vt:lpstr>3.3.24浮点型数据-三角形</vt:lpstr>
      <vt:lpstr>3.3.24浮点型数据-案例代码</vt:lpstr>
      <vt:lpstr>3.3.25字符常量</vt:lpstr>
      <vt:lpstr>3.3.26字符串常量</vt:lpstr>
      <vt:lpstr>3.3.27字符常量与字符串常量</vt:lpstr>
      <vt:lpstr>3.3.28字符型数据</vt:lpstr>
      <vt:lpstr>3.3.29字符型变量</vt:lpstr>
      <vt:lpstr>3.3. 30 ASCII码值</vt:lpstr>
      <vt:lpstr>3.3.31字符型数据-案例</vt:lpstr>
      <vt:lpstr>3.3.32字符型数据-案例代码</vt:lpstr>
      <vt:lpstr>3.3.33基本数据类型总结</vt:lpstr>
      <vt:lpstr>3.3.34数据类型的极限</vt:lpstr>
      <vt:lpstr>3.3.35回顾变量声明</vt:lpstr>
      <vt:lpstr>3.3.36变量声明的意义</vt:lpstr>
      <vt:lpstr>3.3.37变量与常量解析</vt:lpstr>
      <vt:lpstr>3.3.38类型转换</vt:lpstr>
      <vt:lpstr>3.3.39隐形类型转换示例</vt:lpstr>
      <vt:lpstr>3.3.40类型转换</vt:lpstr>
      <vt:lpstr>3.3.41类型转换</vt:lpstr>
      <vt:lpstr>3.3.42类型转换</vt:lpstr>
      <vt:lpstr>3.3.43类型转换</vt:lpstr>
      <vt:lpstr>3.3.44类型转换</vt:lpstr>
      <vt:lpstr>3.3.45练习</vt:lpstr>
      <vt:lpstr>3.4运算符与表达式</vt:lpstr>
      <vt:lpstr>3.4.1操作数、运算符和表达式</vt:lpstr>
      <vt:lpstr>3.4.2操作符分类</vt:lpstr>
      <vt:lpstr>3.4.3算数表达式</vt:lpstr>
      <vt:lpstr>3.4.4算数表达式</vt:lpstr>
      <vt:lpstr>3.4.5算数表达式</vt:lpstr>
      <vt:lpstr>3.4.6算数表达式</vt:lpstr>
      <vt:lpstr>3.4.7自增自减运算符</vt:lpstr>
      <vt:lpstr>3.4.8自增自减实践</vt:lpstr>
      <vt:lpstr>3.4.9赋值表达式</vt:lpstr>
      <vt:lpstr>3.4.10表达式规则</vt:lpstr>
      <vt:lpstr>3.4.11表达式规则</vt:lpstr>
      <vt:lpstr>3.4.12表达式嵌套</vt:lpstr>
      <vt:lpstr>3.4.13逗号运算符与表达式</vt:lpstr>
      <vt:lpstr>3.4.14关系运算符与表达式</vt:lpstr>
      <vt:lpstr>3.4.15关系运算符与表达式</vt:lpstr>
      <vt:lpstr>3.4.16关系表达式与运算符</vt:lpstr>
      <vt:lpstr>3.4.17逻辑“与”运算符 &amp;&amp;</vt:lpstr>
      <vt:lpstr>3.4.18逻辑“或”运算符 ||</vt:lpstr>
      <vt:lpstr>3.4.19逻辑“非”运算符 </vt:lpstr>
      <vt:lpstr>3.4.20逻辑运算符总结</vt:lpstr>
      <vt:lpstr>3.4.21逻辑真值表</vt:lpstr>
      <vt:lpstr>3.4.22逻辑运算表达式示例</vt:lpstr>
      <vt:lpstr>3.4.23逻辑表达式例子</vt:lpstr>
      <vt:lpstr>3.4.24短路表达式</vt:lpstr>
      <vt:lpstr>3.4.25条件运算符</vt:lpstr>
      <vt:lpstr>3.4.26条件运算符示例</vt:lpstr>
      <vt:lpstr>3.4.27左值与程序实体</vt:lpstr>
      <vt:lpstr>3.4.28运算符的优先级</vt:lpstr>
      <vt:lpstr>3.4.29运算符优先级与结合性</vt:lpstr>
      <vt:lpstr>3.4.31练习</vt:lpstr>
      <vt:lpstr>3.5数据的输入与输出</vt:lpstr>
      <vt:lpstr>3.5.1数据输入输出函数</vt:lpstr>
      <vt:lpstr>3.5.2printf函数</vt:lpstr>
      <vt:lpstr>3.5.3 printf实践</vt:lpstr>
      <vt:lpstr>3.5.4格式说明</vt:lpstr>
      <vt:lpstr>3.5.5格式字符</vt:lpstr>
      <vt:lpstr>3.5.6  %d格式字符</vt:lpstr>
      <vt:lpstr>3.5.7  o、x和u格式符</vt:lpstr>
      <vt:lpstr>3.5.8 %u十进制形式输unsigned型数据</vt:lpstr>
      <vt:lpstr>3.5.9 c格式符</vt:lpstr>
      <vt:lpstr>3.5.10 s格式符</vt:lpstr>
      <vt:lpstr>3.5.11 f格式符</vt:lpstr>
      <vt:lpstr>3.5.12 e格式符</vt:lpstr>
      <vt:lpstr>3.5.13g格式符</vt:lpstr>
      <vt:lpstr>3.5.14printf函数说明</vt:lpstr>
      <vt:lpstr>3.5.15字符输出putchar和字符串输出puts</vt:lpstr>
      <vt:lpstr>3.5.16putchar函数（字符输出函数）</vt:lpstr>
      <vt:lpstr>3.5.17 puts函数（字符串输出函数</vt:lpstr>
      <vt:lpstr>3.5.18scanf函数详解</vt:lpstr>
      <vt:lpstr>3.5.19格式输入函数scanf</vt:lpstr>
      <vt:lpstr>3.5.20 scanf函数一般形式</vt:lpstr>
      <vt:lpstr>3.5.21 scanf格式控制</vt:lpstr>
      <vt:lpstr>3.5.22 scanf函数工作原理</vt:lpstr>
      <vt:lpstr>3.5.23 scanf函数多数据输入分隔</vt:lpstr>
      <vt:lpstr>3.5.24 scanf函数格式字符</vt:lpstr>
      <vt:lpstr>3.5.25scanf函数使用说明</vt:lpstr>
      <vt:lpstr>3.5.26scanf函数使用注意</vt:lpstr>
      <vt:lpstr>3.5.27字符输入函数getchar</vt:lpstr>
      <vt:lpstr>3.5.28练习</vt:lpstr>
      <vt:lpstr>3.6初学者答疑</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Windows 用户</dc:creator>
  <cp:lastModifiedBy>尹成yincheng01</cp:lastModifiedBy>
  <cp:revision>429</cp:revision>
  <dcterms:created xsi:type="dcterms:W3CDTF">2013-07-15T06:40:35Z</dcterms:created>
  <dcterms:modified xsi:type="dcterms:W3CDTF">2014-02-04T08:52:02Z</dcterms:modified>
</cp:coreProperties>
</file>