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90" r:id="rId4"/>
    <p:sldId id="289" r:id="rId5"/>
    <p:sldId id="293" r:id="rId6"/>
    <p:sldId id="292" r:id="rId7"/>
    <p:sldId id="291" r:id="rId8"/>
    <p:sldId id="297" r:id="rId9"/>
    <p:sldId id="296" r:id="rId10"/>
    <p:sldId id="295" r:id="rId11"/>
    <p:sldId id="300" r:id="rId12"/>
    <p:sldId id="299" r:id="rId13"/>
    <p:sldId id="298" r:id="rId14"/>
    <p:sldId id="315" r:id="rId15"/>
    <p:sldId id="303" r:id="rId16"/>
    <p:sldId id="304" r:id="rId17"/>
    <p:sldId id="305" r:id="rId18"/>
    <p:sldId id="344" r:id="rId19"/>
    <p:sldId id="345" r:id="rId20"/>
    <p:sldId id="348" r:id="rId21"/>
    <p:sldId id="349" r:id="rId22"/>
    <p:sldId id="350" r:id="rId23"/>
    <p:sldId id="346" r:id="rId24"/>
    <p:sldId id="361" r:id="rId25"/>
    <p:sldId id="362" r:id="rId26"/>
    <p:sldId id="347" r:id="rId27"/>
    <p:sldId id="363" r:id="rId28"/>
    <p:sldId id="307" r:id="rId29"/>
    <p:sldId id="311" r:id="rId30"/>
    <p:sldId id="314" r:id="rId31"/>
    <p:sldId id="313" r:id="rId32"/>
    <p:sldId id="319" r:id="rId33"/>
    <p:sldId id="320" r:id="rId34"/>
    <p:sldId id="321" r:id="rId35"/>
    <p:sldId id="322" r:id="rId36"/>
    <p:sldId id="323" r:id="rId37"/>
    <p:sldId id="325" r:id="rId38"/>
    <p:sldId id="326" r:id="rId39"/>
    <p:sldId id="327" r:id="rId40"/>
    <p:sldId id="328" r:id="rId41"/>
    <p:sldId id="329" r:id="rId42"/>
    <p:sldId id="330" r:id="rId43"/>
    <p:sldId id="364" r:id="rId44"/>
    <p:sldId id="331" r:id="rId45"/>
    <p:sldId id="332" r:id="rId46"/>
    <p:sldId id="333" r:id="rId47"/>
    <p:sldId id="302" r:id="rId48"/>
    <p:sldId id="339" r:id="rId49"/>
    <p:sldId id="334" r:id="rId50"/>
    <p:sldId id="335" r:id="rId51"/>
    <p:sldId id="336" r:id="rId52"/>
    <p:sldId id="337" r:id="rId53"/>
    <p:sldId id="338" r:id="rId54"/>
    <p:sldId id="341" r:id="rId55"/>
    <p:sldId id="340" r:id="rId56"/>
    <p:sldId id="352" r:id="rId57"/>
    <p:sldId id="354" r:id="rId58"/>
    <p:sldId id="353" r:id="rId59"/>
    <p:sldId id="355" r:id="rId60"/>
    <p:sldId id="356" r:id="rId61"/>
    <p:sldId id="358" r:id="rId62"/>
    <p:sldId id="365" r:id="rId63"/>
    <p:sldId id="366" r:id="rId64"/>
    <p:sldId id="351" r:id="rId65"/>
    <p:sldId id="286" r:id="rId6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210"/>
    <a:srgbClr val="33CCCC"/>
    <a:srgbClr val="F8F8F8"/>
    <a:srgbClr val="000514"/>
    <a:srgbClr val="000000"/>
    <a:srgbClr val="0033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1" autoAdjust="0"/>
    <p:restoredTop sz="94660"/>
  </p:normalViewPr>
  <p:slideViewPr>
    <p:cSldViewPr>
      <p:cViewPr varScale="1">
        <p:scale>
          <a:sx n="99" d="100"/>
          <a:sy n="99" d="100"/>
        </p:scale>
        <p:origin x="117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4E622E-DBCC-4D01-8A73-6B927EFEC707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51469E5-64D6-4D19-8F7C-0ED37F893A1D}">
      <dgm:prSet phldrT="[文本]"/>
      <dgm:spPr/>
      <dgm:t>
        <a:bodyPr/>
        <a:lstStyle/>
        <a:p>
          <a:r>
            <a:rPr lang="zh-CN" altLang="en-US" dirty="0" smtClean="0"/>
            <a:t>了解</a:t>
          </a:r>
          <a:r>
            <a:rPr lang="en-US" altLang="en-US" dirty="0" smtClean="0"/>
            <a:t>C</a:t>
          </a:r>
          <a:r>
            <a:rPr lang="zh-CN" altLang="en-US" dirty="0" smtClean="0"/>
            <a:t>语言</a:t>
          </a:r>
          <a:endParaRPr lang="zh-CN" altLang="en-US" dirty="0"/>
        </a:p>
      </dgm:t>
    </dgm:pt>
    <dgm:pt modelId="{E74B83E7-D725-437F-907A-B011770F2565}" type="parTrans" cxnId="{FE47307B-BDC9-4BCD-BDD0-A7A8166774E6}">
      <dgm:prSet/>
      <dgm:spPr/>
      <dgm:t>
        <a:bodyPr/>
        <a:lstStyle/>
        <a:p>
          <a:endParaRPr lang="zh-CN" altLang="en-US"/>
        </a:p>
      </dgm:t>
    </dgm:pt>
    <dgm:pt modelId="{3424F1A6-238B-401E-9274-E8952BE46F56}" type="sibTrans" cxnId="{FE47307B-BDC9-4BCD-BDD0-A7A8166774E6}">
      <dgm:prSet/>
      <dgm:spPr/>
      <dgm:t>
        <a:bodyPr/>
        <a:lstStyle/>
        <a:p>
          <a:endParaRPr lang="zh-CN" altLang="en-US"/>
        </a:p>
      </dgm:t>
    </dgm:pt>
    <dgm:pt modelId="{5F18C168-6EE4-40AB-8DB9-7C816EAD20EC}">
      <dgm:prSet/>
      <dgm:spPr/>
      <dgm:t>
        <a:bodyPr/>
        <a:lstStyle/>
        <a:p>
          <a:r>
            <a:rPr lang="en-US" altLang="en-US" smtClean="0"/>
            <a:t>·</a:t>
          </a:r>
          <a:r>
            <a:rPr lang="zh-CN" altLang="en-US" smtClean="0"/>
            <a:t>模仿</a:t>
          </a:r>
          <a:endParaRPr lang="zh-CN" altLang="en-US"/>
        </a:p>
      </dgm:t>
    </dgm:pt>
    <dgm:pt modelId="{4AE9D8F6-AE6B-4311-B013-324385EAE674}" type="parTrans" cxnId="{A6F626F0-8271-4C35-A5E8-6016CAEE5C8F}">
      <dgm:prSet/>
      <dgm:spPr/>
      <dgm:t>
        <a:bodyPr/>
        <a:lstStyle/>
        <a:p>
          <a:endParaRPr lang="zh-CN" altLang="en-US"/>
        </a:p>
      </dgm:t>
    </dgm:pt>
    <dgm:pt modelId="{FD60DB51-B054-499D-8EEB-6984D13C3F86}" type="sibTrans" cxnId="{A6F626F0-8271-4C35-A5E8-6016CAEE5C8F}">
      <dgm:prSet/>
      <dgm:spPr/>
      <dgm:t>
        <a:bodyPr/>
        <a:lstStyle/>
        <a:p>
          <a:endParaRPr lang="zh-CN" altLang="en-US"/>
        </a:p>
      </dgm:t>
    </dgm:pt>
    <dgm:pt modelId="{3BE86276-A88B-4A98-AEEF-122790B47E13}">
      <dgm:prSet/>
      <dgm:spPr/>
      <dgm:t>
        <a:bodyPr/>
        <a:lstStyle/>
        <a:p>
          <a:r>
            <a:rPr lang="en-US" altLang="en-US" smtClean="0"/>
            <a:t>·</a:t>
          </a:r>
          <a:r>
            <a:rPr lang="zh-CN" altLang="en-US" smtClean="0"/>
            <a:t>改写</a:t>
          </a:r>
          <a:endParaRPr lang="zh-CN" altLang="en-US"/>
        </a:p>
      </dgm:t>
    </dgm:pt>
    <dgm:pt modelId="{EB32A7B0-C681-4701-B23B-22AED6890FC9}" type="parTrans" cxnId="{937203E2-F12A-406B-96D6-F461E078BED8}">
      <dgm:prSet/>
      <dgm:spPr/>
      <dgm:t>
        <a:bodyPr/>
        <a:lstStyle/>
        <a:p>
          <a:endParaRPr lang="zh-CN" altLang="en-US"/>
        </a:p>
      </dgm:t>
    </dgm:pt>
    <dgm:pt modelId="{5B6DE337-6C12-4DF0-9BFC-B835FD7D0490}" type="sibTrans" cxnId="{937203E2-F12A-406B-96D6-F461E078BED8}">
      <dgm:prSet/>
      <dgm:spPr/>
      <dgm:t>
        <a:bodyPr/>
        <a:lstStyle/>
        <a:p>
          <a:endParaRPr lang="zh-CN" altLang="en-US"/>
        </a:p>
      </dgm:t>
    </dgm:pt>
    <dgm:pt modelId="{D22742C0-6E6D-45B0-803B-3BDF6870131C}">
      <dgm:prSet/>
      <dgm:spPr/>
      <dgm:t>
        <a:bodyPr/>
        <a:lstStyle/>
        <a:p>
          <a:r>
            <a:rPr lang="en-US" altLang="en-US" smtClean="0"/>
            <a:t>·</a:t>
          </a:r>
          <a:r>
            <a:rPr lang="zh-CN" altLang="en-US" smtClean="0"/>
            <a:t>自己编写</a:t>
          </a:r>
          <a:endParaRPr lang="zh-CN" altLang="en-US"/>
        </a:p>
      </dgm:t>
    </dgm:pt>
    <dgm:pt modelId="{72391A29-A1DC-4EE3-B93F-CC05C5D5D72C}" type="parTrans" cxnId="{D896B808-67A2-4E85-8745-87C736D35743}">
      <dgm:prSet/>
      <dgm:spPr/>
      <dgm:t>
        <a:bodyPr/>
        <a:lstStyle/>
        <a:p>
          <a:endParaRPr lang="zh-CN" altLang="en-US"/>
        </a:p>
      </dgm:t>
    </dgm:pt>
    <dgm:pt modelId="{D3DB458C-92B9-4268-BCD9-1B56D54F7EA7}" type="sibTrans" cxnId="{D896B808-67A2-4E85-8745-87C736D35743}">
      <dgm:prSet/>
      <dgm:spPr/>
      <dgm:t>
        <a:bodyPr/>
        <a:lstStyle/>
        <a:p>
          <a:endParaRPr lang="zh-CN" altLang="en-US"/>
        </a:p>
      </dgm:t>
    </dgm:pt>
    <dgm:pt modelId="{1500577A-9CC1-4EFB-99D2-3C3820F3CD4F}">
      <dgm:prSet/>
      <dgm:spPr/>
      <dgm:t>
        <a:bodyPr/>
        <a:lstStyle/>
        <a:p>
          <a:r>
            <a:rPr lang="en-US" altLang="en-US" smtClean="0"/>
            <a:t>·</a:t>
          </a:r>
          <a:r>
            <a:rPr lang="zh-CN" altLang="en-US" smtClean="0"/>
            <a:t>领会、掌握编程思想和方法</a:t>
          </a:r>
          <a:endParaRPr lang="zh-CN" altLang="en-US"/>
        </a:p>
      </dgm:t>
    </dgm:pt>
    <dgm:pt modelId="{CAACDEF4-B0CC-4C41-A043-2291E127BED9}" type="parTrans" cxnId="{44F60CF8-281F-453F-A747-80B9F221FFEC}">
      <dgm:prSet/>
      <dgm:spPr/>
      <dgm:t>
        <a:bodyPr/>
        <a:lstStyle/>
        <a:p>
          <a:endParaRPr lang="zh-CN" altLang="en-US"/>
        </a:p>
      </dgm:t>
    </dgm:pt>
    <dgm:pt modelId="{684A4781-6806-490F-94EA-44F41D243E25}" type="sibTrans" cxnId="{44F60CF8-281F-453F-A747-80B9F221FFEC}">
      <dgm:prSet/>
      <dgm:spPr/>
      <dgm:t>
        <a:bodyPr/>
        <a:lstStyle/>
        <a:p>
          <a:endParaRPr lang="zh-CN" altLang="en-US"/>
        </a:p>
      </dgm:t>
    </dgm:pt>
    <dgm:pt modelId="{CEF900A2-E28C-498B-B119-F278455FC7E4}" type="pres">
      <dgm:prSet presAssocID="{CC4E622E-DBCC-4D01-8A73-6B927EFEC707}" presName="linear" presStyleCnt="0">
        <dgm:presLayoutVars>
          <dgm:dir/>
          <dgm:animLvl val="lvl"/>
          <dgm:resizeHandles val="exact"/>
        </dgm:presLayoutVars>
      </dgm:prSet>
      <dgm:spPr/>
    </dgm:pt>
    <dgm:pt modelId="{0919C011-DB46-4142-B097-F8F6066F2870}" type="pres">
      <dgm:prSet presAssocID="{251469E5-64D6-4D19-8F7C-0ED37F893A1D}" presName="parentLin" presStyleCnt="0"/>
      <dgm:spPr/>
    </dgm:pt>
    <dgm:pt modelId="{1F4CAC85-DBB4-4A91-B50D-8AE4E4B7F9EC}" type="pres">
      <dgm:prSet presAssocID="{251469E5-64D6-4D19-8F7C-0ED37F893A1D}" presName="parentLeftMargin" presStyleLbl="node1" presStyleIdx="0" presStyleCnt="5"/>
      <dgm:spPr/>
    </dgm:pt>
    <dgm:pt modelId="{CF12D818-E119-4585-ABD5-9D3C831325F4}" type="pres">
      <dgm:prSet presAssocID="{251469E5-64D6-4D19-8F7C-0ED37F893A1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1902AA-922F-4FF9-A108-54485AF2F35B}" type="pres">
      <dgm:prSet presAssocID="{251469E5-64D6-4D19-8F7C-0ED37F893A1D}" presName="negativeSpace" presStyleCnt="0"/>
      <dgm:spPr/>
    </dgm:pt>
    <dgm:pt modelId="{616EEF68-238B-4EFA-B461-58867E351903}" type="pres">
      <dgm:prSet presAssocID="{251469E5-64D6-4D19-8F7C-0ED37F893A1D}" presName="childText" presStyleLbl="conFgAcc1" presStyleIdx="0" presStyleCnt="5">
        <dgm:presLayoutVars>
          <dgm:bulletEnabled val="1"/>
        </dgm:presLayoutVars>
      </dgm:prSet>
      <dgm:spPr/>
    </dgm:pt>
    <dgm:pt modelId="{64FD0652-069F-410C-A757-1A76C0F68890}" type="pres">
      <dgm:prSet presAssocID="{3424F1A6-238B-401E-9274-E8952BE46F56}" presName="spaceBetweenRectangles" presStyleCnt="0"/>
      <dgm:spPr/>
    </dgm:pt>
    <dgm:pt modelId="{F83D8A46-3672-4967-A842-7DB754530121}" type="pres">
      <dgm:prSet presAssocID="{5F18C168-6EE4-40AB-8DB9-7C816EAD20EC}" presName="parentLin" presStyleCnt="0"/>
      <dgm:spPr/>
    </dgm:pt>
    <dgm:pt modelId="{39CA2279-6999-4046-B959-4BF563BC8E39}" type="pres">
      <dgm:prSet presAssocID="{5F18C168-6EE4-40AB-8DB9-7C816EAD20EC}" presName="parentLeftMargin" presStyleLbl="node1" presStyleIdx="0" presStyleCnt="5"/>
      <dgm:spPr/>
    </dgm:pt>
    <dgm:pt modelId="{76A0F8A4-465F-4CA7-A5DA-3B661FE2B766}" type="pres">
      <dgm:prSet presAssocID="{5F18C168-6EE4-40AB-8DB9-7C816EAD20E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3FBB31E-7134-4573-B3D0-D770117E148E}" type="pres">
      <dgm:prSet presAssocID="{5F18C168-6EE4-40AB-8DB9-7C816EAD20EC}" presName="negativeSpace" presStyleCnt="0"/>
      <dgm:spPr/>
    </dgm:pt>
    <dgm:pt modelId="{0D1491CB-B54B-4F7C-98C2-06C186BF9632}" type="pres">
      <dgm:prSet presAssocID="{5F18C168-6EE4-40AB-8DB9-7C816EAD20EC}" presName="childText" presStyleLbl="conFgAcc1" presStyleIdx="1" presStyleCnt="5">
        <dgm:presLayoutVars>
          <dgm:bulletEnabled val="1"/>
        </dgm:presLayoutVars>
      </dgm:prSet>
      <dgm:spPr/>
    </dgm:pt>
    <dgm:pt modelId="{595D43A9-9C71-4FDE-9360-A56B0E4EDE25}" type="pres">
      <dgm:prSet presAssocID="{FD60DB51-B054-499D-8EEB-6984D13C3F86}" presName="spaceBetweenRectangles" presStyleCnt="0"/>
      <dgm:spPr/>
    </dgm:pt>
    <dgm:pt modelId="{77A4F88C-AB33-4F51-B41F-804C00DE109A}" type="pres">
      <dgm:prSet presAssocID="{3BE86276-A88B-4A98-AEEF-122790B47E13}" presName="parentLin" presStyleCnt="0"/>
      <dgm:spPr/>
    </dgm:pt>
    <dgm:pt modelId="{93965A01-8682-40AD-8D7D-8B9641E8999A}" type="pres">
      <dgm:prSet presAssocID="{3BE86276-A88B-4A98-AEEF-122790B47E13}" presName="parentLeftMargin" presStyleLbl="node1" presStyleIdx="1" presStyleCnt="5"/>
      <dgm:spPr/>
    </dgm:pt>
    <dgm:pt modelId="{E6C50264-E317-49BD-B232-AF0CAB3C6F89}" type="pres">
      <dgm:prSet presAssocID="{3BE86276-A88B-4A98-AEEF-122790B47E1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1F10733-DF8D-4AE9-B2D0-1F531D509147}" type="pres">
      <dgm:prSet presAssocID="{3BE86276-A88B-4A98-AEEF-122790B47E13}" presName="negativeSpace" presStyleCnt="0"/>
      <dgm:spPr/>
    </dgm:pt>
    <dgm:pt modelId="{7E590592-AE4F-4A8C-B867-FF23CE90E93D}" type="pres">
      <dgm:prSet presAssocID="{3BE86276-A88B-4A98-AEEF-122790B47E13}" presName="childText" presStyleLbl="conFgAcc1" presStyleIdx="2" presStyleCnt="5">
        <dgm:presLayoutVars>
          <dgm:bulletEnabled val="1"/>
        </dgm:presLayoutVars>
      </dgm:prSet>
      <dgm:spPr/>
    </dgm:pt>
    <dgm:pt modelId="{273ECD0B-1632-4470-A496-1AF8A044E583}" type="pres">
      <dgm:prSet presAssocID="{5B6DE337-6C12-4DF0-9BFC-B835FD7D0490}" presName="spaceBetweenRectangles" presStyleCnt="0"/>
      <dgm:spPr/>
    </dgm:pt>
    <dgm:pt modelId="{44FD9ED8-B091-4F76-B674-03754281C835}" type="pres">
      <dgm:prSet presAssocID="{D22742C0-6E6D-45B0-803B-3BDF6870131C}" presName="parentLin" presStyleCnt="0"/>
      <dgm:spPr/>
    </dgm:pt>
    <dgm:pt modelId="{11BD9C99-67E5-43AE-AE35-7B56FA439315}" type="pres">
      <dgm:prSet presAssocID="{D22742C0-6E6D-45B0-803B-3BDF6870131C}" presName="parentLeftMargin" presStyleLbl="node1" presStyleIdx="2" presStyleCnt="5"/>
      <dgm:spPr/>
    </dgm:pt>
    <dgm:pt modelId="{BED2F898-3105-4F3A-A64B-12887ADBEDC3}" type="pres">
      <dgm:prSet presAssocID="{D22742C0-6E6D-45B0-803B-3BDF6870131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82EA758-3AAB-4324-93F3-E6813CABE7F8}" type="pres">
      <dgm:prSet presAssocID="{D22742C0-6E6D-45B0-803B-3BDF6870131C}" presName="negativeSpace" presStyleCnt="0"/>
      <dgm:spPr/>
    </dgm:pt>
    <dgm:pt modelId="{E9669584-F3B6-46E7-A45C-E8A1E930F7A5}" type="pres">
      <dgm:prSet presAssocID="{D22742C0-6E6D-45B0-803B-3BDF6870131C}" presName="childText" presStyleLbl="conFgAcc1" presStyleIdx="3" presStyleCnt="5">
        <dgm:presLayoutVars>
          <dgm:bulletEnabled val="1"/>
        </dgm:presLayoutVars>
      </dgm:prSet>
      <dgm:spPr/>
    </dgm:pt>
    <dgm:pt modelId="{0E7E3DF3-422F-476D-AA8A-90AC4E1BF113}" type="pres">
      <dgm:prSet presAssocID="{D3DB458C-92B9-4268-BCD9-1B56D54F7EA7}" presName="spaceBetweenRectangles" presStyleCnt="0"/>
      <dgm:spPr/>
    </dgm:pt>
    <dgm:pt modelId="{D28E2D6C-05AC-4BB7-9B67-6A04A6906E1C}" type="pres">
      <dgm:prSet presAssocID="{1500577A-9CC1-4EFB-99D2-3C3820F3CD4F}" presName="parentLin" presStyleCnt="0"/>
      <dgm:spPr/>
    </dgm:pt>
    <dgm:pt modelId="{14A62A8D-7A32-4F47-84B3-DC36A056C005}" type="pres">
      <dgm:prSet presAssocID="{1500577A-9CC1-4EFB-99D2-3C3820F3CD4F}" presName="parentLeftMargin" presStyleLbl="node1" presStyleIdx="3" presStyleCnt="5"/>
      <dgm:spPr/>
    </dgm:pt>
    <dgm:pt modelId="{EAF0C081-709B-4B2F-9569-B7A89D9A0CDC}" type="pres">
      <dgm:prSet presAssocID="{1500577A-9CC1-4EFB-99D2-3C3820F3CD4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C887E8FF-400B-4556-BDE4-1381114A2BD3}" type="pres">
      <dgm:prSet presAssocID="{1500577A-9CC1-4EFB-99D2-3C3820F3CD4F}" presName="negativeSpace" presStyleCnt="0"/>
      <dgm:spPr/>
    </dgm:pt>
    <dgm:pt modelId="{D2705DFE-B095-4B5F-8CC4-76B6A8F4596A}" type="pres">
      <dgm:prSet presAssocID="{1500577A-9CC1-4EFB-99D2-3C3820F3CD4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92ED5326-B0F0-4B1D-9F9E-69C52FDA007B}" type="presOf" srcId="{5F18C168-6EE4-40AB-8DB9-7C816EAD20EC}" destId="{39CA2279-6999-4046-B959-4BF563BC8E39}" srcOrd="0" destOrd="0" presId="urn:microsoft.com/office/officeart/2005/8/layout/list1"/>
    <dgm:cxn modelId="{9CED9A64-A0E9-4708-8EC9-C0EB65F93ED3}" type="presOf" srcId="{1500577A-9CC1-4EFB-99D2-3C3820F3CD4F}" destId="{EAF0C081-709B-4B2F-9569-B7A89D9A0CDC}" srcOrd="1" destOrd="0" presId="urn:microsoft.com/office/officeart/2005/8/layout/list1"/>
    <dgm:cxn modelId="{89615EA2-3EAF-40EC-BC04-7D0F410840B8}" type="presOf" srcId="{251469E5-64D6-4D19-8F7C-0ED37F893A1D}" destId="{1F4CAC85-DBB4-4A91-B50D-8AE4E4B7F9EC}" srcOrd="0" destOrd="0" presId="urn:microsoft.com/office/officeart/2005/8/layout/list1"/>
    <dgm:cxn modelId="{EEF8E99E-4196-48F3-88EE-B2BCA1C14212}" type="presOf" srcId="{1500577A-9CC1-4EFB-99D2-3C3820F3CD4F}" destId="{14A62A8D-7A32-4F47-84B3-DC36A056C005}" srcOrd="0" destOrd="0" presId="urn:microsoft.com/office/officeart/2005/8/layout/list1"/>
    <dgm:cxn modelId="{322B78D1-F718-4F1F-9D31-C1ECF530A9CB}" type="presOf" srcId="{251469E5-64D6-4D19-8F7C-0ED37F893A1D}" destId="{CF12D818-E119-4585-ABD5-9D3C831325F4}" srcOrd="1" destOrd="0" presId="urn:microsoft.com/office/officeart/2005/8/layout/list1"/>
    <dgm:cxn modelId="{FE47307B-BDC9-4BCD-BDD0-A7A8166774E6}" srcId="{CC4E622E-DBCC-4D01-8A73-6B927EFEC707}" destId="{251469E5-64D6-4D19-8F7C-0ED37F893A1D}" srcOrd="0" destOrd="0" parTransId="{E74B83E7-D725-437F-907A-B011770F2565}" sibTransId="{3424F1A6-238B-401E-9274-E8952BE46F56}"/>
    <dgm:cxn modelId="{00863144-9200-4851-80A5-F3D31B73D81F}" type="presOf" srcId="{3BE86276-A88B-4A98-AEEF-122790B47E13}" destId="{93965A01-8682-40AD-8D7D-8B9641E8999A}" srcOrd="0" destOrd="0" presId="urn:microsoft.com/office/officeart/2005/8/layout/list1"/>
    <dgm:cxn modelId="{BCDCA1D1-4E86-4615-BDBB-044FE73E97AD}" type="presOf" srcId="{3BE86276-A88B-4A98-AEEF-122790B47E13}" destId="{E6C50264-E317-49BD-B232-AF0CAB3C6F89}" srcOrd="1" destOrd="0" presId="urn:microsoft.com/office/officeart/2005/8/layout/list1"/>
    <dgm:cxn modelId="{D896B808-67A2-4E85-8745-87C736D35743}" srcId="{CC4E622E-DBCC-4D01-8A73-6B927EFEC707}" destId="{D22742C0-6E6D-45B0-803B-3BDF6870131C}" srcOrd="3" destOrd="0" parTransId="{72391A29-A1DC-4EE3-B93F-CC05C5D5D72C}" sibTransId="{D3DB458C-92B9-4268-BCD9-1B56D54F7EA7}"/>
    <dgm:cxn modelId="{A6F626F0-8271-4C35-A5E8-6016CAEE5C8F}" srcId="{CC4E622E-DBCC-4D01-8A73-6B927EFEC707}" destId="{5F18C168-6EE4-40AB-8DB9-7C816EAD20EC}" srcOrd="1" destOrd="0" parTransId="{4AE9D8F6-AE6B-4311-B013-324385EAE674}" sibTransId="{FD60DB51-B054-499D-8EEB-6984D13C3F86}"/>
    <dgm:cxn modelId="{34D246BD-496A-46DB-8DAC-614A05423398}" type="presOf" srcId="{D22742C0-6E6D-45B0-803B-3BDF6870131C}" destId="{11BD9C99-67E5-43AE-AE35-7B56FA439315}" srcOrd="0" destOrd="0" presId="urn:microsoft.com/office/officeart/2005/8/layout/list1"/>
    <dgm:cxn modelId="{0CA00C84-DA53-4D06-8C7B-84798ED2A5AA}" type="presOf" srcId="{D22742C0-6E6D-45B0-803B-3BDF6870131C}" destId="{BED2F898-3105-4F3A-A64B-12887ADBEDC3}" srcOrd="1" destOrd="0" presId="urn:microsoft.com/office/officeart/2005/8/layout/list1"/>
    <dgm:cxn modelId="{B9327837-07F4-4EAD-AF70-217EEDE4CD4F}" type="presOf" srcId="{5F18C168-6EE4-40AB-8DB9-7C816EAD20EC}" destId="{76A0F8A4-465F-4CA7-A5DA-3B661FE2B766}" srcOrd="1" destOrd="0" presId="urn:microsoft.com/office/officeart/2005/8/layout/list1"/>
    <dgm:cxn modelId="{44F60CF8-281F-453F-A747-80B9F221FFEC}" srcId="{CC4E622E-DBCC-4D01-8A73-6B927EFEC707}" destId="{1500577A-9CC1-4EFB-99D2-3C3820F3CD4F}" srcOrd="4" destOrd="0" parTransId="{CAACDEF4-B0CC-4C41-A043-2291E127BED9}" sibTransId="{684A4781-6806-490F-94EA-44F41D243E25}"/>
    <dgm:cxn modelId="{73040761-DC38-41CD-A726-C068623991E4}" type="presOf" srcId="{CC4E622E-DBCC-4D01-8A73-6B927EFEC707}" destId="{CEF900A2-E28C-498B-B119-F278455FC7E4}" srcOrd="0" destOrd="0" presId="urn:microsoft.com/office/officeart/2005/8/layout/list1"/>
    <dgm:cxn modelId="{937203E2-F12A-406B-96D6-F461E078BED8}" srcId="{CC4E622E-DBCC-4D01-8A73-6B927EFEC707}" destId="{3BE86276-A88B-4A98-AEEF-122790B47E13}" srcOrd="2" destOrd="0" parTransId="{EB32A7B0-C681-4701-B23B-22AED6890FC9}" sibTransId="{5B6DE337-6C12-4DF0-9BFC-B835FD7D0490}"/>
    <dgm:cxn modelId="{E62D48E5-EB21-46D3-888C-58C798724782}" type="presParOf" srcId="{CEF900A2-E28C-498B-B119-F278455FC7E4}" destId="{0919C011-DB46-4142-B097-F8F6066F2870}" srcOrd="0" destOrd="0" presId="urn:microsoft.com/office/officeart/2005/8/layout/list1"/>
    <dgm:cxn modelId="{89D46710-DE9B-4A3E-AFF6-EE1CCA189719}" type="presParOf" srcId="{0919C011-DB46-4142-B097-F8F6066F2870}" destId="{1F4CAC85-DBB4-4A91-B50D-8AE4E4B7F9EC}" srcOrd="0" destOrd="0" presId="urn:microsoft.com/office/officeart/2005/8/layout/list1"/>
    <dgm:cxn modelId="{69999127-C816-45ED-81CF-F66002C4F43B}" type="presParOf" srcId="{0919C011-DB46-4142-B097-F8F6066F2870}" destId="{CF12D818-E119-4585-ABD5-9D3C831325F4}" srcOrd="1" destOrd="0" presId="urn:microsoft.com/office/officeart/2005/8/layout/list1"/>
    <dgm:cxn modelId="{F6D2C215-C89C-4C0E-8A27-FD2F73F47549}" type="presParOf" srcId="{CEF900A2-E28C-498B-B119-F278455FC7E4}" destId="{801902AA-922F-4FF9-A108-54485AF2F35B}" srcOrd="1" destOrd="0" presId="urn:microsoft.com/office/officeart/2005/8/layout/list1"/>
    <dgm:cxn modelId="{ACA025A5-5E9A-428D-BD3F-9DAAC3393279}" type="presParOf" srcId="{CEF900A2-E28C-498B-B119-F278455FC7E4}" destId="{616EEF68-238B-4EFA-B461-58867E351903}" srcOrd="2" destOrd="0" presId="urn:microsoft.com/office/officeart/2005/8/layout/list1"/>
    <dgm:cxn modelId="{FC7B1DC1-BC84-4DE0-8BFE-C7C4F2CBDCFD}" type="presParOf" srcId="{CEF900A2-E28C-498B-B119-F278455FC7E4}" destId="{64FD0652-069F-410C-A757-1A76C0F68890}" srcOrd="3" destOrd="0" presId="urn:microsoft.com/office/officeart/2005/8/layout/list1"/>
    <dgm:cxn modelId="{5095DF0F-32F0-4EA4-AC81-15AFC0543B44}" type="presParOf" srcId="{CEF900A2-E28C-498B-B119-F278455FC7E4}" destId="{F83D8A46-3672-4967-A842-7DB754530121}" srcOrd="4" destOrd="0" presId="urn:microsoft.com/office/officeart/2005/8/layout/list1"/>
    <dgm:cxn modelId="{7EF0A6F5-1C6A-42D4-98F7-4BA70C70FB83}" type="presParOf" srcId="{F83D8A46-3672-4967-A842-7DB754530121}" destId="{39CA2279-6999-4046-B959-4BF563BC8E39}" srcOrd="0" destOrd="0" presId="urn:microsoft.com/office/officeart/2005/8/layout/list1"/>
    <dgm:cxn modelId="{1102C6A7-3BCA-4293-B6B6-ACACE191FD52}" type="presParOf" srcId="{F83D8A46-3672-4967-A842-7DB754530121}" destId="{76A0F8A4-465F-4CA7-A5DA-3B661FE2B766}" srcOrd="1" destOrd="0" presId="urn:microsoft.com/office/officeart/2005/8/layout/list1"/>
    <dgm:cxn modelId="{D9BB8CD4-F091-46B1-995D-FA2351E2EEA6}" type="presParOf" srcId="{CEF900A2-E28C-498B-B119-F278455FC7E4}" destId="{93FBB31E-7134-4573-B3D0-D770117E148E}" srcOrd="5" destOrd="0" presId="urn:microsoft.com/office/officeart/2005/8/layout/list1"/>
    <dgm:cxn modelId="{45B94F3B-B4A2-4657-91F1-45BF219A6887}" type="presParOf" srcId="{CEF900A2-E28C-498B-B119-F278455FC7E4}" destId="{0D1491CB-B54B-4F7C-98C2-06C186BF9632}" srcOrd="6" destOrd="0" presId="urn:microsoft.com/office/officeart/2005/8/layout/list1"/>
    <dgm:cxn modelId="{49E6F4BF-0FB6-4131-9E9B-1CF20CAC9BAD}" type="presParOf" srcId="{CEF900A2-E28C-498B-B119-F278455FC7E4}" destId="{595D43A9-9C71-4FDE-9360-A56B0E4EDE25}" srcOrd="7" destOrd="0" presId="urn:microsoft.com/office/officeart/2005/8/layout/list1"/>
    <dgm:cxn modelId="{015D0527-C6DD-46F8-BE03-B6EF89B81BE9}" type="presParOf" srcId="{CEF900A2-E28C-498B-B119-F278455FC7E4}" destId="{77A4F88C-AB33-4F51-B41F-804C00DE109A}" srcOrd="8" destOrd="0" presId="urn:microsoft.com/office/officeart/2005/8/layout/list1"/>
    <dgm:cxn modelId="{A565688C-F8A9-4734-80EF-56EFA0988A7C}" type="presParOf" srcId="{77A4F88C-AB33-4F51-B41F-804C00DE109A}" destId="{93965A01-8682-40AD-8D7D-8B9641E8999A}" srcOrd="0" destOrd="0" presId="urn:microsoft.com/office/officeart/2005/8/layout/list1"/>
    <dgm:cxn modelId="{562C0F54-8E95-40A1-9C37-37078E721C1E}" type="presParOf" srcId="{77A4F88C-AB33-4F51-B41F-804C00DE109A}" destId="{E6C50264-E317-49BD-B232-AF0CAB3C6F89}" srcOrd="1" destOrd="0" presId="urn:microsoft.com/office/officeart/2005/8/layout/list1"/>
    <dgm:cxn modelId="{EE8E777F-AAEB-4421-BB02-6D93E153E8FF}" type="presParOf" srcId="{CEF900A2-E28C-498B-B119-F278455FC7E4}" destId="{91F10733-DF8D-4AE9-B2D0-1F531D509147}" srcOrd="9" destOrd="0" presId="urn:microsoft.com/office/officeart/2005/8/layout/list1"/>
    <dgm:cxn modelId="{46827612-7118-406B-BC59-67AC19654BFE}" type="presParOf" srcId="{CEF900A2-E28C-498B-B119-F278455FC7E4}" destId="{7E590592-AE4F-4A8C-B867-FF23CE90E93D}" srcOrd="10" destOrd="0" presId="urn:microsoft.com/office/officeart/2005/8/layout/list1"/>
    <dgm:cxn modelId="{57C91619-21D1-4C64-984B-643A0181D4AD}" type="presParOf" srcId="{CEF900A2-E28C-498B-B119-F278455FC7E4}" destId="{273ECD0B-1632-4470-A496-1AF8A044E583}" srcOrd="11" destOrd="0" presId="urn:microsoft.com/office/officeart/2005/8/layout/list1"/>
    <dgm:cxn modelId="{95A277CE-328F-4993-8AE3-14D45914A233}" type="presParOf" srcId="{CEF900A2-E28C-498B-B119-F278455FC7E4}" destId="{44FD9ED8-B091-4F76-B674-03754281C835}" srcOrd="12" destOrd="0" presId="urn:microsoft.com/office/officeart/2005/8/layout/list1"/>
    <dgm:cxn modelId="{7E368A7C-774E-400F-9C42-DD2782BA1DA8}" type="presParOf" srcId="{44FD9ED8-B091-4F76-B674-03754281C835}" destId="{11BD9C99-67E5-43AE-AE35-7B56FA439315}" srcOrd="0" destOrd="0" presId="urn:microsoft.com/office/officeart/2005/8/layout/list1"/>
    <dgm:cxn modelId="{786F3013-95FB-48E1-AA04-3828B003D3FF}" type="presParOf" srcId="{44FD9ED8-B091-4F76-B674-03754281C835}" destId="{BED2F898-3105-4F3A-A64B-12887ADBEDC3}" srcOrd="1" destOrd="0" presId="urn:microsoft.com/office/officeart/2005/8/layout/list1"/>
    <dgm:cxn modelId="{5A7BCECC-67BE-41E5-BE2E-6C2FFB6084D4}" type="presParOf" srcId="{CEF900A2-E28C-498B-B119-F278455FC7E4}" destId="{782EA758-3AAB-4324-93F3-E6813CABE7F8}" srcOrd="13" destOrd="0" presId="urn:microsoft.com/office/officeart/2005/8/layout/list1"/>
    <dgm:cxn modelId="{D79A00CC-52A4-4933-9E86-EB4E44E200CB}" type="presParOf" srcId="{CEF900A2-E28C-498B-B119-F278455FC7E4}" destId="{E9669584-F3B6-46E7-A45C-E8A1E930F7A5}" srcOrd="14" destOrd="0" presId="urn:microsoft.com/office/officeart/2005/8/layout/list1"/>
    <dgm:cxn modelId="{23102539-260C-45F6-BB91-314521908285}" type="presParOf" srcId="{CEF900A2-E28C-498B-B119-F278455FC7E4}" destId="{0E7E3DF3-422F-476D-AA8A-90AC4E1BF113}" srcOrd="15" destOrd="0" presId="urn:microsoft.com/office/officeart/2005/8/layout/list1"/>
    <dgm:cxn modelId="{5298B2FE-65A6-48E3-8C17-C447D2FD5EF8}" type="presParOf" srcId="{CEF900A2-E28C-498B-B119-F278455FC7E4}" destId="{D28E2D6C-05AC-4BB7-9B67-6A04A6906E1C}" srcOrd="16" destOrd="0" presId="urn:microsoft.com/office/officeart/2005/8/layout/list1"/>
    <dgm:cxn modelId="{C74EC7FC-C759-4D6A-B829-B5A92E110699}" type="presParOf" srcId="{D28E2D6C-05AC-4BB7-9B67-6A04A6906E1C}" destId="{14A62A8D-7A32-4F47-84B3-DC36A056C005}" srcOrd="0" destOrd="0" presId="urn:microsoft.com/office/officeart/2005/8/layout/list1"/>
    <dgm:cxn modelId="{A81EAECE-03F1-403F-A23C-378BC63CF7DC}" type="presParOf" srcId="{D28E2D6C-05AC-4BB7-9B67-6A04A6906E1C}" destId="{EAF0C081-709B-4B2F-9569-B7A89D9A0CDC}" srcOrd="1" destOrd="0" presId="urn:microsoft.com/office/officeart/2005/8/layout/list1"/>
    <dgm:cxn modelId="{BB148C0E-52BA-4AB2-A123-E90CD9D519F1}" type="presParOf" srcId="{CEF900A2-E28C-498B-B119-F278455FC7E4}" destId="{C887E8FF-400B-4556-BDE4-1381114A2BD3}" srcOrd="17" destOrd="0" presId="urn:microsoft.com/office/officeart/2005/8/layout/list1"/>
    <dgm:cxn modelId="{A5E16FD8-DFF3-400B-B20A-057EF84CA16C}" type="presParOf" srcId="{CEF900A2-E28C-498B-B119-F278455FC7E4}" destId="{D2705DFE-B095-4B5F-8CC4-76B6A8F4596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EEF68-238B-4EFA-B461-58867E351903}">
      <dsp:nvSpPr>
        <dsp:cNvPr id="0" name=""/>
        <dsp:cNvSpPr/>
      </dsp:nvSpPr>
      <dsp:spPr>
        <a:xfrm>
          <a:off x="0" y="420804"/>
          <a:ext cx="849694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2D818-E119-4585-ABD5-9D3C831325F4}">
      <dsp:nvSpPr>
        <dsp:cNvPr id="0" name=""/>
        <dsp:cNvSpPr/>
      </dsp:nvSpPr>
      <dsp:spPr>
        <a:xfrm>
          <a:off x="424847" y="81324"/>
          <a:ext cx="594786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815" tIns="0" rIns="224815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了解</a:t>
          </a:r>
          <a:r>
            <a:rPr lang="en-US" altLang="en-US" sz="2300" kern="1200" dirty="0" smtClean="0"/>
            <a:t>C</a:t>
          </a:r>
          <a:r>
            <a:rPr lang="zh-CN" altLang="en-US" sz="2300" kern="1200" dirty="0" smtClean="0"/>
            <a:t>语言</a:t>
          </a:r>
          <a:endParaRPr lang="zh-CN" altLang="en-US" sz="2300" kern="1200" dirty="0"/>
        </a:p>
      </dsp:txBody>
      <dsp:txXfrm>
        <a:off x="457991" y="114468"/>
        <a:ext cx="5881572" cy="612672"/>
      </dsp:txXfrm>
    </dsp:sp>
    <dsp:sp modelId="{0D1491CB-B54B-4F7C-98C2-06C186BF9632}">
      <dsp:nvSpPr>
        <dsp:cNvPr id="0" name=""/>
        <dsp:cNvSpPr/>
      </dsp:nvSpPr>
      <dsp:spPr>
        <a:xfrm>
          <a:off x="0" y="1464084"/>
          <a:ext cx="849694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A0F8A4-465F-4CA7-A5DA-3B661FE2B766}">
      <dsp:nvSpPr>
        <dsp:cNvPr id="0" name=""/>
        <dsp:cNvSpPr/>
      </dsp:nvSpPr>
      <dsp:spPr>
        <a:xfrm>
          <a:off x="424847" y="1124603"/>
          <a:ext cx="594786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815" tIns="0" rIns="224815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300" kern="1200" smtClean="0"/>
            <a:t>·</a:t>
          </a:r>
          <a:r>
            <a:rPr lang="zh-CN" altLang="en-US" sz="2300" kern="1200" smtClean="0"/>
            <a:t>模仿</a:t>
          </a:r>
          <a:endParaRPr lang="zh-CN" altLang="en-US" sz="2300" kern="1200"/>
        </a:p>
      </dsp:txBody>
      <dsp:txXfrm>
        <a:off x="457991" y="1157747"/>
        <a:ext cx="5881572" cy="612672"/>
      </dsp:txXfrm>
    </dsp:sp>
    <dsp:sp modelId="{7E590592-AE4F-4A8C-B867-FF23CE90E93D}">
      <dsp:nvSpPr>
        <dsp:cNvPr id="0" name=""/>
        <dsp:cNvSpPr/>
      </dsp:nvSpPr>
      <dsp:spPr>
        <a:xfrm>
          <a:off x="0" y="2507364"/>
          <a:ext cx="849694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C50264-E317-49BD-B232-AF0CAB3C6F89}">
      <dsp:nvSpPr>
        <dsp:cNvPr id="0" name=""/>
        <dsp:cNvSpPr/>
      </dsp:nvSpPr>
      <dsp:spPr>
        <a:xfrm>
          <a:off x="424847" y="2167884"/>
          <a:ext cx="594786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815" tIns="0" rIns="224815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300" kern="1200" smtClean="0"/>
            <a:t>·</a:t>
          </a:r>
          <a:r>
            <a:rPr lang="zh-CN" altLang="en-US" sz="2300" kern="1200" smtClean="0"/>
            <a:t>改写</a:t>
          </a:r>
          <a:endParaRPr lang="zh-CN" altLang="en-US" sz="2300" kern="1200"/>
        </a:p>
      </dsp:txBody>
      <dsp:txXfrm>
        <a:off x="457991" y="2201028"/>
        <a:ext cx="5881572" cy="612672"/>
      </dsp:txXfrm>
    </dsp:sp>
    <dsp:sp modelId="{E9669584-F3B6-46E7-A45C-E8A1E930F7A5}">
      <dsp:nvSpPr>
        <dsp:cNvPr id="0" name=""/>
        <dsp:cNvSpPr/>
      </dsp:nvSpPr>
      <dsp:spPr>
        <a:xfrm>
          <a:off x="0" y="3550644"/>
          <a:ext cx="849694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2F898-3105-4F3A-A64B-12887ADBEDC3}">
      <dsp:nvSpPr>
        <dsp:cNvPr id="0" name=""/>
        <dsp:cNvSpPr/>
      </dsp:nvSpPr>
      <dsp:spPr>
        <a:xfrm>
          <a:off x="424847" y="3211164"/>
          <a:ext cx="594786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815" tIns="0" rIns="224815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300" kern="1200" smtClean="0"/>
            <a:t>·</a:t>
          </a:r>
          <a:r>
            <a:rPr lang="zh-CN" altLang="en-US" sz="2300" kern="1200" smtClean="0"/>
            <a:t>自己编写</a:t>
          </a:r>
          <a:endParaRPr lang="zh-CN" altLang="en-US" sz="2300" kern="1200"/>
        </a:p>
      </dsp:txBody>
      <dsp:txXfrm>
        <a:off x="457991" y="3244308"/>
        <a:ext cx="5881572" cy="612672"/>
      </dsp:txXfrm>
    </dsp:sp>
    <dsp:sp modelId="{D2705DFE-B095-4B5F-8CC4-76B6A8F4596A}">
      <dsp:nvSpPr>
        <dsp:cNvPr id="0" name=""/>
        <dsp:cNvSpPr/>
      </dsp:nvSpPr>
      <dsp:spPr>
        <a:xfrm>
          <a:off x="0" y="4593924"/>
          <a:ext cx="849694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F0C081-709B-4B2F-9569-B7A89D9A0CDC}">
      <dsp:nvSpPr>
        <dsp:cNvPr id="0" name=""/>
        <dsp:cNvSpPr/>
      </dsp:nvSpPr>
      <dsp:spPr>
        <a:xfrm>
          <a:off x="424847" y="4254444"/>
          <a:ext cx="594786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815" tIns="0" rIns="224815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300" kern="1200" smtClean="0"/>
            <a:t>·</a:t>
          </a:r>
          <a:r>
            <a:rPr lang="zh-CN" altLang="en-US" sz="2300" kern="1200" smtClean="0"/>
            <a:t>领会、掌握编程思想和方法</a:t>
          </a:r>
          <a:endParaRPr lang="zh-CN" altLang="en-US" sz="2300" kern="1200"/>
        </a:p>
      </dsp:txBody>
      <dsp:txXfrm>
        <a:off x="457991" y="4287588"/>
        <a:ext cx="5881572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jpeg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2" descr="1"/>
          <p:cNvSpPr>
            <a:spLocks/>
          </p:cNvSpPr>
          <p:nvPr/>
        </p:nvSpPr>
        <p:spPr bwMode="ltGray">
          <a:xfrm>
            <a:off x="-22225" y="0"/>
            <a:ext cx="9191625" cy="6156325"/>
          </a:xfrm>
          <a:custGeom>
            <a:avLst/>
            <a:gdLst/>
            <a:ahLst/>
            <a:cxnLst>
              <a:cxn ang="0">
                <a:pos x="22" y="3783"/>
              </a:cxn>
              <a:cxn ang="0">
                <a:pos x="1792" y="3857"/>
              </a:cxn>
              <a:cxn ang="0">
                <a:pos x="5774" y="3089"/>
              </a:cxn>
              <a:cxn ang="0">
                <a:pos x="5790" y="0"/>
              </a:cxn>
              <a:cxn ang="0">
                <a:pos x="0" y="0"/>
              </a:cxn>
              <a:cxn ang="0">
                <a:pos x="14" y="3791"/>
              </a:cxn>
            </a:cxnLst>
            <a:rect l="0" t="0" r="r" b="b"/>
            <a:pathLst>
              <a:path w="5790" h="3878">
                <a:moveTo>
                  <a:pt x="22" y="3783"/>
                </a:moveTo>
                <a:cubicBezTo>
                  <a:pt x="316" y="3795"/>
                  <a:pt x="788" y="3878"/>
                  <a:pt x="1792" y="3857"/>
                </a:cubicBezTo>
                <a:cubicBezTo>
                  <a:pt x="2796" y="3838"/>
                  <a:pt x="5112" y="3299"/>
                  <a:pt x="5774" y="3089"/>
                </a:cubicBezTo>
                <a:lnTo>
                  <a:pt x="5790" y="0"/>
                </a:lnTo>
                <a:lnTo>
                  <a:pt x="0" y="0"/>
                </a:lnTo>
                <a:lnTo>
                  <a:pt x="14" y="3791"/>
                </a:lnTo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" name="Freeform 34"/>
          <p:cNvSpPr>
            <a:spLocks/>
          </p:cNvSpPr>
          <p:nvPr/>
        </p:nvSpPr>
        <p:spPr bwMode="ltGray">
          <a:xfrm>
            <a:off x="0" y="4419600"/>
            <a:ext cx="9153525" cy="1733550"/>
          </a:xfrm>
          <a:custGeom>
            <a:avLst/>
            <a:gdLst/>
            <a:ahLst/>
            <a:cxnLst>
              <a:cxn ang="0">
                <a:pos x="8" y="1000"/>
              </a:cxn>
              <a:cxn ang="0">
                <a:pos x="1778" y="1072"/>
              </a:cxn>
              <a:cxn ang="0">
                <a:pos x="5760" y="324"/>
              </a:cxn>
              <a:cxn ang="0">
                <a:pos x="5766" y="0"/>
              </a:cxn>
              <a:cxn ang="0">
                <a:pos x="1764" y="1032"/>
              </a:cxn>
              <a:cxn ang="0">
                <a:pos x="0" y="720"/>
              </a:cxn>
              <a:cxn ang="0">
                <a:pos x="0" y="1008"/>
              </a:cxn>
            </a:cxnLst>
            <a:rect l="0" t="0" r="r" b="b"/>
            <a:pathLst>
              <a:path w="5766" h="1092">
                <a:moveTo>
                  <a:pt x="8" y="1000"/>
                </a:moveTo>
                <a:cubicBezTo>
                  <a:pt x="302" y="1012"/>
                  <a:pt x="774" y="1092"/>
                  <a:pt x="1778" y="1072"/>
                </a:cubicBezTo>
                <a:cubicBezTo>
                  <a:pt x="2782" y="1052"/>
                  <a:pt x="5098" y="529"/>
                  <a:pt x="5760" y="324"/>
                </a:cubicBezTo>
                <a:lnTo>
                  <a:pt x="5766" y="0"/>
                </a:lnTo>
                <a:cubicBezTo>
                  <a:pt x="5264" y="296"/>
                  <a:pt x="2820" y="1038"/>
                  <a:pt x="1764" y="1032"/>
                </a:cubicBezTo>
                <a:cubicBezTo>
                  <a:pt x="708" y="1026"/>
                  <a:pt x="116" y="744"/>
                  <a:pt x="0" y="720"/>
                </a:cubicBezTo>
                <a:lnTo>
                  <a:pt x="0" y="1008"/>
                </a:lnTo>
              </a:path>
            </a:pathLst>
          </a:custGeom>
          <a:solidFill>
            <a:srgbClr val="FFFFFF">
              <a:alpha val="89999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6" name="Freeform 35"/>
          <p:cNvSpPr>
            <a:spLocks/>
          </p:cNvSpPr>
          <p:nvPr/>
        </p:nvSpPr>
        <p:spPr bwMode="gray">
          <a:xfrm>
            <a:off x="0" y="5181600"/>
            <a:ext cx="9169400" cy="977900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1584" y="586"/>
              </a:cxn>
              <a:cxn ang="0">
                <a:pos x="5768" y="0"/>
              </a:cxn>
              <a:cxn ang="0">
                <a:pos x="5776" y="32"/>
              </a:cxn>
              <a:cxn ang="0">
                <a:pos x="1584" y="598"/>
              </a:cxn>
              <a:cxn ang="0">
                <a:pos x="4" y="92"/>
              </a:cxn>
              <a:cxn ang="0">
                <a:pos x="0" y="58"/>
              </a:cxn>
            </a:cxnLst>
            <a:rect l="0" t="0" r="r" b="b"/>
            <a:pathLst>
              <a:path w="5776" h="616">
                <a:moveTo>
                  <a:pt x="0" y="58"/>
                </a:moveTo>
                <a:cubicBezTo>
                  <a:pt x="116" y="98"/>
                  <a:pt x="606" y="574"/>
                  <a:pt x="1584" y="586"/>
                </a:cubicBezTo>
                <a:cubicBezTo>
                  <a:pt x="2562" y="598"/>
                  <a:pt x="4364" y="324"/>
                  <a:pt x="5768" y="0"/>
                </a:cubicBezTo>
                <a:lnTo>
                  <a:pt x="5776" y="32"/>
                </a:lnTo>
                <a:cubicBezTo>
                  <a:pt x="4336" y="356"/>
                  <a:pt x="2550" y="616"/>
                  <a:pt x="1584" y="598"/>
                </a:cubicBezTo>
                <a:cubicBezTo>
                  <a:pt x="618" y="580"/>
                  <a:pt x="152" y="157"/>
                  <a:pt x="4" y="92"/>
                </a:cubicBezTo>
                <a:lnTo>
                  <a:pt x="0" y="58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宋体" charset="-122"/>
            </a:endParaRPr>
          </a:p>
        </p:txBody>
      </p:sp>
      <p:pic>
        <p:nvPicPr>
          <p:cNvPr id="7" name="Picture 3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 rot="853024">
            <a:off x="1062038" y="1265238"/>
            <a:ext cx="6858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gray">
          <a:xfrm>
            <a:off x="4267200" y="4379913"/>
            <a:ext cx="3962400" cy="247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gray">
          <a:xfrm rot="385846">
            <a:off x="1897063" y="4740275"/>
            <a:ext cx="2209800" cy="83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gray">
          <a:xfrm>
            <a:off x="609600" y="3352800"/>
            <a:ext cx="2819400" cy="189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gray">
          <a:xfrm rot="20562851">
            <a:off x="1573213" y="2192338"/>
            <a:ext cx="10001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1295400" y="1649413"/>
            <a:ext cx="1905000" cy="121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gray">
          <a:xfrm>
            <a:off x="381000" y="609600"/>
            <a:ext cx="14478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93"/>
          <p:cNvGrpSpPr>
            <a:grpSpLocks/>
          </p:cNvGrpSpPr>
          <p:nvPr/>
        </p:nvGrpSpPr>
        <p:grpSpPr bwMode="auto">
          <a:xfrm>
            <a:off x="5715000" y="1371600"/>
            <a:ext cx="3533775" cy="3427413"/>
            <a:chOff x="3665" y="622"/>
            <a:chExt cx="2161" cy="2063"/>
          </a:xfrm>
        </p:grpSpPr>
        <p:sp>
          <p:nvSpPr>
            <p:cNvPr id="15" name="Freeform 72"/>
            <p:cNvSpPr>
              <a:spLocks/>
            </p:cNvSpPr>
            <p:nvPr userDrawn="1"/>
          </p:nvSpPr>
          <p:spPr bwMode="gray">
            <a:xfrm rot="-667772" flipH="1" flipV="1">
              <a:off x="3665" y="249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6" name="Freeform 73"/>
            <p:cNvSpPr>
              <a:spLocks/>
            </p:cNvSpPr>
            <p:nvPr userDrawn="1"/>
          </p:nvSpPr>
          <p:spPr bwMode="gray">
            <a:xfrm rot="-667772" flipH="1" flipV="1">
              <a:off x="3672" y="2327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7" name="Freeform 74"/>
            <p:cNvSpPr>
              <a:spLocks/>
            </p:cNvSpPr>
            <p:nvPr userDrawn="1"/>
          </p:nvSpPr>
          <p:spPr bwMode="gray">
            <a:xfrm rot="-667772" flipH="1" flipV="1">
              <a:off x="3693" y="2161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8" name="Freeform 75"/>
            <p:cNvSpPr>
              <a:spLocks/>
            </p:cNvSpPr>
            <p:nvPr userDrawn="1"/>
          </p:nvSpPr>
          <p:spPr bwMode="gray">
            <a:xfrm rot="-667772" flipH="1" flipV="1">
              <a:off x="3728" y="1998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9" name="Freeform 76"/>
            <p:cNvSpPr>
              <a:spLocks/>
            </p:cNvSpPr>
            <p:nvPr userDrawn="1"/>
          </p:nvSpPr>
          <p:spPr bwMode="gray">
            <a:xfrm rot="-667772" flipH="1" flipV="1">
              <a:off x="3778" y="1841"/>
              <a:ext cx="617" cy="398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0" name="Freeform 77"/>
            <p:cNvSpPr>
              <a:spLocks/>
            </p:cNvSpPr>
            <p:nvPr userDrawn="1"/>
          </p:nvSpPr>
          <p:spPr bwMode="gray">
            <a:xfrm rot="-667772" flipH="1" flipV="1">
              <a:off x="3841" y="1688"/>
              <a:ext cx="592" cy="441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1" name="Freeform 78"/>
            <p:cNvSpPr>
              <a:spLocks/>
            </p:cNvSpPr>
            <p:nvPr userDrawn="1"/>
          </p:nvSpPr>
          <p:spPr bwMode="gray">
            <a:xfrm rot="-667772" flipH="1" flipV="1">
              <a:off x="3917" y="1542"/>
              <a:ext cx="551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2" name="Freeform 79"/>
            <p:cNvSpPr>
              <a:spLocks/>
            </p:cNvSpPr>
            <p:nvPr userDrawn="1"/>
          </p:nvSpPr>
          <p:spPr bwMode="gray">
            <a:xfrm rot="-667772" flipH="1" flipV="1">
              <a:off x="4006" y="1404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3" name="Freeform 80"/>
            <p:cNvSpPr>
              <a:spLocks/>
            </p:cNvSpPr>
            <p:nvPr userDrawn="1"/>
          </p:nvSpPr>
          <p:spPr bwMode="gray">
            <a:xfrm rot="-667772" flipH="1" flipV="1">
              <a:off x="4108" y="1275"/>
              <a:ext cx="490" cy="569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4" name="Freeform 81"/>
            <p:cNvSpPr>
              <a:spLocks/>
            </p:cNvSpPr>
            <p:nvPr userDrawn="1"/>
          </p:nvSpPr>
          <p:spPr bwMode="gray">
            <a:xfrm rot="-667772" flipH="1" flipV="1">
              <a:off x="4223" y="1154"/>
              <a:ext cx="446" cy="591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5" name="Freeform 82"/>
            <p:cNvSpPr>
              <a:spLocks/>
            </p:cNvSpPr>
            <p:nvPr userDrawn="1"/>
          </p:nvSpPr>
          <p:spPr bwMode="gray">
            <a:xfrm rot="-667772" flipH="1" flipV="1">
              <a:off x="4345" y="1045"/>
              <a:ext cx="412" cy="612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6" name="Freeform 83"/>
            <p:cNvSpPr>
              <a:spLocks/>
            </p:cNvSpPr>
            <p:nvPr userDrawn="1"/>
          </p:nvSpPr>
          <p:spPr bwMode="gray">
            <a:xfrm rot="-667772" flipH="1" flipV="1">
              <a:off x="4477" y="947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7" name="Freeform 84"/>
            <p:cNvSpPr>
              <a:spLocks/>
            </p:cNvSpPr>
            <p:nvPr userDrawn="1"/>
          </p:nvSpPr>
          <p:spPr bwMode="gray">
            <a:xfrm rot="-667772" flipH="1" flipV="1">
              <a:off x="4619" y="861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8" name="Freeform 85"/>
            <p:cNvSpPr>
              <a:spLocks/>
            </p:cNvSpPr>
            <p:nvPr userDrawn="1"/>
          </p:nvSpPr>
          <p:spPr bwMode="gray">
            <a:xfrm rot="-667772" flipH="1" flipV="1">
              <a:off x="4767" y="789"/>
              <a:ext cx="249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9" name="Freeform 86"/>
            <p:cNvSpPr>
              <a:spLocks/>
            </p:cNvSpPr>
            <p:nvPr userDrawn="1"/>
          </p:nvSpPr>
          <p:spPr bwMode="gray">
            <a:xfrm rot="-667772" flipH="1" flipV="1">
              <a:off x="4923" y="73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0" name="Freeform 87"/>
            <p:cNvSpPr>
              <a:spLocks/>
            </p:cNvSpPr>
            <p:nvPr userDrawn="1"/>
          </p:nvSpPr>
          <p:spPr bwMode="gray">
            <a:xfrm rot="-667772" flipH="1" flipV="1">
              <a:off x="5083" y="686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1" name="AutoShape 88"/>
            <p:cNvSpPr>
              <a:spLocks noChangeArrowheads="1"/>
            </p:cNvSpPr>
            <p:nvPr userDrawn="1"/>
          </p:nvSpPr>
          <p:spPr bwMode="gray">
            <a:xfrm rot="-667772" flipH="1" flipV="1">
              <a:off x="5248" y="654"/>
              <a:ext cx="77" cy="677"/>
            </a:xfrm>
            <a:prstGeom prst="roundRect">
              <a:avLst>
                <a:gd name="adj" fmla="val 16667"/>
              </a:avLst>
            </a:prstGeom>
            <a:solidFill>
              <a:srgbClr val="F8F8F8">
                <a:alpha val="10001"/>
              </a:srgbClr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2" name="Freeform 89"/>
            <p:cNvSpPr>
              <a:spLocks/>
            </p:cNvSpPr>
            <p:nvPr userDrawn="1"/>
          </p:nvSpPr>
          <p:spPr bwMode="gray">
            <a:xfrm rot="-667772" flipH="1" flipV="1">
              <a:off x="5357" y="631"/>
              <a:ext cx="135" cy="67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3" name="Freeform 90"/>
            <p:cNvSpPr>
              <a:spLocks/>
            </p:cNvSpPr>
            <p:nvPr userDrawn="1"/>
          </p:nvSpPr>
          <p:spPr bwMode="gray">
            <a:xfrm rot="-667772" flipH="1" flipV="1">
              <a:off x="5467" y="62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4" name="Freeform 91"/>
            <p:cNvSpPr>
              <a:spLocks/>
            </p:cNvSpPr>
            <p:nvPr userDrawn="1"/>
          </p:nvSpPr>
          <p:spPr bwMode="gray">
            <a:xfrm rot="-667772" flipH="1" flipV="1">
              <a:off x="5579" y="628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35851" name="Rectangle 1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2819400" y="914400"/>
            <a:ext cx="6097588" cy="1371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5852" name="Rectangle 12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505200" y="2590800"/>
            <a:ext cx="5410200" cy="609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>
                <a:latin typeface="Arial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35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564313"/>
            <a:ext cx="2133600" cy="2174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15"/>
          <p:cNvSpPr>
            <a:spLocks noGrp="1" noChangeArrowheads="1"/>
          </p:cNvSpPr>
          <p:nvPr>
            <p:ph type="sldNum" sz="quarter" idx="11"/>
          </p:nvPr>
        </p:nvSpPr>
        <p:spPr bwMode="gray">
          <a:xfrm>
            <a:off x="3048000" y="6553200"/>
            <a:ext cx="2743200" cy="2174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0C3A8FC-1459-4EBC-850D-8E4855E019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7" name="Rectangle 14"/>
          <p:cNvSpPr>
            <a:spLocks noGrp="1" noChangeArrowheads="1"/>
          </p:cNvSpPr>
          <p:nvPr>
            <p:ph type="ftr" sz="quarter" idx="12"/>
          </p:nvPr>
        </p:nvSpPr>
        <p:spPr>
          <a:xfrm>
            <a:off x="5791200" y="6477000"/>
            <a:ext cx="3124200" cy="3048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25BB8-2FCA-4EC0-A7D3-DF5AE8F2D8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www.itcast.cn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CE113-6F9F-4F3A-BB29-1C9FCB1E23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www.itcast.cn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781800" cy="884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88BEB6-7F0F-4211-B113-8B1519B212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www.itcast.cn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781800" cy="884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  <a:endParaRPr lang="zh-CN" alt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78EA1-B0B3-4958-A157-92A3BF2A1F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www.itcast.cn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4FBFB-3AA8-4243-8649-1D17672279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www.itcast.cn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82BC-185A-452B-9395-AF6E35334A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www.itcast.cn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B9DFD-E3E5-4331-82AF-3B095D58D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www.itcast.cn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64E7A-7CFC-46DA-8F7F-6F5EF670C1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www.itcast.cn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1FA9A-CD5D-4A4B-9960-9B284F5A64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www.itcast.cn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62621-16A6-4664-9FD0-7A1FB72A79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www.itcast.cn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15ADB-2626-428E-AC13-0D146AD0E0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www.itcast.cn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D4688-17A8-415D-A882-43FF06C0B6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www.itcast.cn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6" name="Line 140"/>
          <p:cNvSpPr>
            <a:spLocks noChangeShapeType="1"/>
          </p:cNvSpPr>
          <p:nvPr/>
        </p:nvSpPr>
        <p:spPr bwMode="auto">
          <a:xfrm>
            <a:off x="1752600" y="9906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-228600" y="-179388"/>
            <a:ext cx="2743200" cy="2714626"/>
            <a:chOff x="-144" y="-113"/>
            <a:chExt cx="1728" cy="1710"/>
          </a:xfrm>
        </p:grpSpPr>
        <p:sp>
          <p:nvSpPr>
            <p:cNvPr id="34853" name="Freeform 37"/>
            <p:cNvSpPr>
              <a:spLocks/>
            </p:cNvSpPr>
            <p:nvPr userDrawn="1"/>
          </p:nvSpPr>
          <p:spPr bwMode="gray">
            <a:xfrm rot="14847100" flipH="1">
              <a:off x="-225" y="1185"/>
              <a:ext cx="463" cy="301"/>
            </a:xfrm>
            <a:custGeom>
              <a:avLst/>
              <a:gdLst/>
              <a:ahLst/>
              <a:cxnLst>
                <a:cxn ang="0">
                  <a:pos x="580" y="0"/>
                </a:cxn>
                <a:cxn ang="0">
                  <a:pos x="617" y="67"/>
                </a:cxn>
                <a:cxn ang="0">
                  <a:pos x="38" y="401"/>
                </a:cxn>
                <a:cxn ang="0">
                  <a:pos x="0" y="335"/>
                </a:cxn>
                <a:cxn ang="0">
                  <a:pos x="580" y="0"/>
                </a:cxn>
              </a:cxnLst>
              <a:rect l="0" t="0" r="r" b="b"/>
              <a:pathLst>
                <a:path w="617" h="401">
                  <a:moveTo>
                    <a:pt x="580" y="0"/>
                  </a:moveTo>
                  <a:lnTo>
                    <a:pt x="617" y="67"/>
                  </a:lnTo>
                  <a:lnTo>
                    <a:pt x="38" y="401"/>
                  </a:lnTo>
                  <a:lnTo>
                    <a:pt x="0" y="335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4854" name="Freeform 38"/>
            <p:cNvSpPr>
              <a:spLocks/>
            </p:cNvSpPr>
            <p:nvPr userDrawn="1"/>
          </p:nvSpPr>
          <p:spPr bwMode="gray">
            <a:xfrm rot="14847100" flipH="1">
              <a:off x="-129" y="1215"/>
              <a:ext cx="478" cy="266"/>
            </a:xfrm>
            <a:custGeom>
              <a:avLst/>
              <a:gdLst/>
              <a:ahLst/>
              <a:cxnLst>
                <a:cxn ang="0">
                  <a:pos x="607" y="0"/>
                </a:cxn>
                <a:cxn ang="0">
                  <a:pos x="638" y="71"/>
                </a:cxn>
                <a:cxn ang="0">
                  <a:pos x="33" y="353"/>
                </a:cxn>
                <a:cxn ang="0">
                  <a:pos x="0" y="284"/>
                </a:cxn>
                <a:cxn ang="0">
                  <a:pos x="607" y="0"/>
                </a:cxn>
              </a:cxnLst>
              <a:rect l="0" t="0" r="r" b="b"/>
              <a:pathLst>
                <a:path w="638" h="353">
                  <a:moveTo>
                    <a:pt x="607" y="0"/>
                  </a:moveTo>
                  <a:lnTo>
                    <a:pt x="638" y="71"/>
                  </a:lnTo>
                  <a:lnTo>
                    <a:pt x="33" y="353"/>
                  </a:lnTo>
                  <a:lnTo>
                    <a:pt x="0" y="284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4855" name="Freeform 39"/>
            <p:cNvSpPr>
              <a:spLocks/>
            </p:cNvSpPr>
            <p:nvPr userDrawn="1"/>
          </p:nvSpPr>
          <p:spPr bwMode="gray">
            <a:xfrm rot="14847100" flipH="1">
              <a:off x="-26" y="1239"/>
              <a:ext cx="490" cy="226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4856" name="Freeform 40"/>
            <p:cNvSpPr>
              <a:spLocks/>
            </p:cNvSpPr>
            <p:nvPr userDrawn="1"/>
          </p:nvSpPr>
          <p:spPr bwMode="gray">
            <a:xfrm rot="14847100" flipH="1">
              <a:off x="84" y="1243"/>
              <a:ext cx="499" cy="186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4857" name="Freeform 41"/>
            <p:cNvSpPr>
              <a:spLocks/>
            </p:cNvSpPr>
            <p:nvPr userDrawn="1"/>
          </p:nvSpPr>
          <p:spPr bwMode="gray">
            <a:xfrm rot="14847100" flipH="1">
              <a:off x="177" y="1260"/>
              <a:ext cx="504" cy="145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4858" name="Freeform 42"/>
            <p:cNvSpPr>
              <a:spLocks/>
            </p:cNvSpPr>
            <p:nvPr userDrawn="1"/>
          </p:nvSpPr>
          <p:spPr bwMode="gray">
            <a:xfrm rot="14847100" flipH="1">
              <a:off x="278" y="1260"/>
              <a:ext cx="504" cy="102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4859" name="AutoShape 43"/>
            <p:cNvSpPr>
              <a:spLocks noChangeArrowheads="1"/>
            </p:cNvSpPr>
            <p:nvPr userDrawn="1"/>
          </p:nvSpPr>
          <p:spPr bwMode="gray">
            <a:xfrm rot="14847100" flipH="1">
              <a:off x="389" y="1239"/>
              <a:ext cx="501" cy="58"/>
            </a:xfrm>
            <a:prstGeom prst="roundRect">
              <a:avLst>
                <a:gd name="adj" fmla="val 16667"/>
              </a:avLst>
            </a:prstGeom>
            <a:solidFill>
              <a:srgbClr val="F8F8F8">
                <a:alpha val="10001"/>
              </a:srgbClr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4860" name="Freeform 44"/>
            <p:cNvSpPr>
              <a:spLocks/>
            </p:cNvSpPr>
            <p:nvPr userDrawn="1"/>
          </p:nvSpPr>
          <p:spPr bwMode="gray">
            <a:xfrm rot="14847100" flipH="1">
              <a:off x="470" y="1187"/>
              <a:ext cx="505" cy="10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4861" name="Freeform 45"/>
            <p:cNvSpPr>
              <a:spLocks/>
            </p:cNvSpPr>
            <p:nvPr userDrawn="1"/>
          </p:nvSpPr>
          <p:spPr bwMode="gray">
            <a:xfrm rot="14847100" flipH="1">
              <a:off x="561" y="1118"/>
              <a:ext cx="505" cy="144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4862" name="Freeform 46"/>
            <p:cNvSpPr>
              <a:spLocks/>
            </p:cNvSpPr>
            <p:nvPr userDrawn="1"/>
          </p:nvSpPr>
          <p:spPr bwMode="gray">
            <a:xfrm rot="14847100" flipH="1">
              <a:off x="648" y="1041"/>
              <a:ext cx="499" cy="18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4863" name="Freeform 47"/>
            <p:cNvSpPr>
              <a:spLocks/>
            </p:cNvSpPr>
            <p:nvPr userDrawn="1"/>
          </p:nvSpPr>
          <p:spPr bwMode="gray">
            <a:xfrm rot="14847100" flipH="1">
              <a:off x="731" y="957"/>
              <a:ext cx="490" cy="22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4864" name="Freeform 48"/>
            <p:cNvSpPr>
              <a:spLocks/>
            </p:cNvSpPr>
            <p:nvPr userDrawn="1"/>
          </p:nvSpPr>
          <p:spPr bwMode="gray">
            <a:xfrm rot="14847100" flipH="1">
              <a:off x="811" y="879"/>
              <a:ext cx="478" cy="265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4865" name="Freeform 49"/>
            <p:cNvSpPr>
              <a:spLocks/>
            </p:cNvSpPr>
            <p:nvPr userDrawn="1"/>
          </p:nvSpPr>
          <p:spPr bwMode="gray">
            <a:xfrm rot="14847100" flipH="1">
              <a:off x="883" y="784"/>
              <a:ext cx="462" cy="301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4866" name="Freeform 50"/>
            <p:cNvSpPr>
              <a:spLocks/>
            </p:cNvSpPr>
            <p:nvPr userDrawn="1"/>
          </p:nvSpPr>
          <p:spPr bwMode="gray">
            <a:xfrm rot="14847100" flipH="1">
              <a:off x="950" y="675"/>
              <a:ext cx="443" cy="335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4867" name="Freeform 51"/>
            <p:cNvSpPr>
              <a:spLocks/>
            </p:cNvSpPr>
            <p:nvPr userDrawn="1"/>
          </p:nvSpPr>
          <p:spPr bwMode="gray">
            <a:xfrm rot="14847100" flipH="1">
              <a:off x="1013" y="573"/>
              <a:ext cx="421" cy="367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4868" name="Freeform 52"/>
            <p:cNvSpPr>
              <a:spLocks/>
            </p:cNvSpPr>
            <p:nvPr userDrawn="1"/>
          </p:nvSpPr>
          <p:spPr bwMode="gray">
            <a:xfrm rot="14847100" flipH="1">
              <a:off x="1067" y="466"/>
              <a:ext cx="396" cy="396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4869" name="Freeform 53"/>
            <p:cNvSpPr>
              <a:spLocks/>
            </p:cNvSpPr>
            <p:nvPr userDrawn="1"/>
          </p:nvSpPr>
          <p:spPr bwMode="gray">
            <a:xfrm rot="14847100" flipH="1">
              <a:off x="1113" y="358"/>
              <a:ext cx="367" cy="421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4870" name="Freeform 54"/>
            <p:cNvSpPr>
              <a:spLocks/>
            </p:cNvSpPr>
            <p:nvPr userDrawn="1"/>
          </p:nvSpPr>
          <p:spPr bwMode="gray">
            <a:xfrm rot="14847100" flipH="1">
              <a:off x="1153" y="247"/>
              <a:ext cx="335" cy="446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4871" name="Freeform 55"/>
            <p:cNvSpPr>
              <a:spLocks/>
            </p:cNvSpPr>
            <p:nvPr userDrawn="1"/>
          </p:nvSpPr>
          <p:spPr bwMode="gray">
            <a:xfrm rot="14847100" flipH="1">
              <a:off x="1187" y="137"/>
              <a:ext cx="299" cy="46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4872" name="Freeform 56"/>
            <p:cNvSpPr>
              <a:spLocks/>
            </p:cNvSpPr>
            <p:nvPr userDrawn="1"/>
          </p:nvSpPr>
          <p:spPr bwMode="gray">
            <a:xfrm rot="14847100" flipH="1">
              <a:off x="1210" y="38"/>
              <a:ext cx="264" cy="481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4873" name="Freeform 57"/>
            <p:cNvSpPr>
              <a:spLocks/>
            </p:cNvSpPr>
            <p:nvPr userDrawn="1"/>
          </p:nvSpPr>
          <p:spPr bwMode="gray">
            <a:xfrm rot="14847100" flipH="1">
              <a:off x="1225" y="-81"/>
              <a:ext cx="225" cy="492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4874" name="Freeform 58"/>
            <p:cNvSpPr>
              <a:spLocks/>
            </p:cNvSpPr>
            <p:nvPr userDrawn="1"/>
          </p:nvSpPr>
          <p:spPr bwMode="gray">
            <a:xfrm rot="14847100" flipH="1">
              <a:off x="1231" y="-189"/>
              <a:ext cx="185" cy="500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4875" name="Freeform 59"/>
            <p:cNvSpPr>
              <a:spLocks/>
            </p:cNvSpPr>
            <p:nvPr userDrawn="1"/>
          </p:nvSpPr>
          <p:spPr bwMode="gray">
            <a:xfrm rot="14847100" flipH="1">
              <a:off x="1229" y="-294"/>
              <a:ext cx="144" cy="506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8228" name="Picture 30"/>
            <p:cNvPicPr>
              <a:picLocks noChangeAspect="1" noChangeArrowheads="1"/>
            </p:cNvPicPr>
            <p:nvPr userDrawn="1"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100" y="185"/>
              <a:ext cx="912" cy="6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4843" name="Freeform 27"/>
          <p:cNvSpPr>
            <a:spLocks/>
          </p:cNvSpPr>
          <p:nvPr/>
        </p:nvSpPr>
        <p:spPr bwMode="gray">
          <a:xfrm>
            <a:off x="-25400" y="5124450"/>
            <a:ext cx="9156700" cy="1758950"/>
          </a:xfrm>
          <a:custGeom>
            <a:avLst/>
            <a:gdLst/>
            <a:ahLst/>
            <a:cxnLst>
              <a:cxn ang="0">
                <a:pos x="3" y="1092"/>
              </a:cxn>
              <a:cxn ang="0">
                <a:pos x="5768" y="1108"/>
              </a:cxn>
              <a:cxn ang="0">
                <a:pos x="5766" y="0"/>
              </a:cxn>
              <a:cxn ang="0">
                <a:pos x="1764" y="1032"/>
              </a:cxn>
              <a:cxn ang="0">
                <a:pos x="0" y="720"/>
              </a:cxn>
              <a:cxn ang="0">
                <a:pos x="0" y="1008"/>
              </a:cxn>
            </a:cxnLst>
            <a:rect l="0" t="0" r="r" b="b"/>
            <a:pathLst>
              <a:path w="5768" h="1108">
                <a:moveTo>
                  <a:pt x="3" y="1092"/>
                </a:moveTo>
                <a:lnTo>
                  <a:pt x="5768" y="1108"/>
                </a:lnTo>
                <a:lnTo>
                  <a:pt x="5766" y="0"/>
                </a:lnTo>
                <a:cubicBezTo>
                  <a:pt x="5264" y="296"/>
                  <a:pt x="2820" y="1038"/>
                  <a:pt x="1764" y="1032"/>
                </a:cubicBezTo>
                <a:cubicBezTo>
                  <a:pt x="708" y="1026"/>
                  <a:pt x="116" y="744"/>
                  <a:pt x="0" y="720"/>
                </a:cubicBezTo>
                <a:lnTo>
                  <a:pt x="0" y="1008"/>
                </a:lnTo>
              </a:path>
            </a:pathLst>
          </a:custGeom>
          <a:solidFill>
            <a:schemeClr val="hlink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34844" name="Freeform 28"/>
          <p:cNvSpPr>
            <a:spLocks/>
          </p:cNvSpPr>
          <p:nvPr/>
        </p:nvSpPr>
        <p:spPr bwMode="gray">
          <a:xfrm>
            <a:off x="-20638" y="5062538"/>
            <a:ext cx="9159876" cy="1733550"/>
          </a:xfrm>
          <a:custGeom>
            <a:avLst/>
            <a:gdLst/>
            <a:ahLst/>
            <a:cxnLst>
              <a:cxn ang="0">
                <a:pos x="8" y="1000"/>
              </a:cxn>
              <a:cxn ang="0">
                <a:pos x="1778" y="1072"/>
              </a:cxn>
              <a:cxn ang="0">
                <a:pos x="5760" y="324"/>
              </a:cxn>
              <a:cxn ang="0">
                <a:pos x="5766" y="0"/>
              </a:cxn>
              <a:cxn ang="0">
                <a:pos x="1764" y="1032"/>
              </a:cxn>
              <a:cxn ang="0">
                <a:pos x="0" y="720"/>
              </a:cxn>
              <a:cxn ang="0">
                <a:pos x="0" y="1008"/>
              </a:cxn>
            </a:cxnLst>
            <a:rect l="0" t="0" r="r" b="b"/>
            <a:pathLst>
              <a:path w="5766" h="1092">
                <a:moveTo>
                  <a:pt x="8" y="1000"/>
                </a:moveTo>
                <a:cubicBezTo>
                  <a:pt x="302" y="1012"/>
                  <a:pt x="774" y="1092"/>
                  <a:pt x="1778" y="1072"/>
                </a:cubicBezTo>
                <a:cubicBezTo>
                  <a:pt x="2782" y="1052"/>
                  <a:pt x="5098" y="529"/>
                  <a:pt x="5760" y="324"/>
                </a:cubicBezTo>
                <a:lnTo>
                  <a:pt x="5766" y="0"/>
                </a:lnTo>
                <a:cubicBezTo>
                  <a:pt x="5264" y="296"/>
                  <a:pt x="2820" y="1038"/>
                  <a:pt x="1764" y="1032"/>
                </a:cubicBezTo>
                <a:cubicBezTo>
                  <a:pt x="708" y="1026"/>
                  <a:pt x="116" y="744"/>
                  <a:pt x="0" y="720"/>
                </a:cubicBezTo>
                <a:lnTo>
                  <a:pt x="0" y="1008"/>
                </a:lnTo>
              </a:path>
            </a:pathLst>
          </a:custGeom>
          <a:solidFill>
            <a:schemeClr val="tx1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34845" name="Freeform 29"/>
          <p:cNvSpPr>
            <a:spLocks/>
          </p:cNvSpPr>
          <p:nvPr/>
        </p:nvSpPr>
        <p:spPr bwMode="gray">
          <a:xfrm>
            <a:off x="-25400" y="5765800"/>
            <a:ext cx="9169400" cy="977900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1584" y="586"/>
              </a:cxn>
              <a:cxn ang="0">
                <a:pos x="5768" y="0"/>
              </a:cxn>
              <a:cxn ang="0">
                <a:pos x="5776" y="32"/>
              </a:cxn>
              <a:cxn ang="0">
                <a:pos x="1584" y="598"/>
              </a:cxn>
              <a:cxn ang="0">
                <a:pos x="4" y="92"/>
              </a:cxn>
              <a:cxn ang="0">
                <a:pos x="0" y="58"/>
              </a:cxn>
            </a:cxnLst>
            <a:rect l="0" t="0" r="r" b="b"/>
            <a:pathLst>
              <a:path w="5776" h="616">
                <a:moveTo>
                  <a:pt x="0" y="58"/>
                </a:moveTo>
                <a:cubicBezTo>
                  <a:pt x="116" y="98"/>
                  <a:pt x="606" y="574"/>
                  <a:pt x="1584" y="586"/>
                </a:cubicBezTo>
                <a:cubicBezTo>
                  <a:pt x="2562" y="598"/>
                  <a:pt x="4364" y="324"/>
                  <a:pt x="5768" y="0"/>
                </a:cubicBezTo>
                <a:lnTo>
                  <a:pt x="5776" y="32"/>
                </a:lnTo>
                <a:cubicBezTo>
                  <a:pt x="4336" y="356"/>
                  <a:pt x="2550" y="616"/>
                  <a:pt x="1584" y="598"/>
                </a:cubicBezTo>
                <a:cubicBezTo>
                  <a:pt x="618" y="580"/>
                  <a:pt x="152" y="157"/>
                  <a:pt x="4" y="92"/>
                </a:cubicBezTo>
                <a:lnTo>
                  <a:pt x="0" y="58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0" y="6400800"/>
            <a:ext cx="2133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2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733800" y="6584950"/>
            <a:ext cx="2133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bg2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34335BA-40CB-4CD7-BDD1-C1DA7C19D0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4829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905000" y="228600"/>
            <a:ext cx="67818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34830" name="Rectangle 1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943600" y="6451600"/>
            <a:ext cx="2895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www.itcast.cn</a:t>
            </a:r>
          </a:p>
        </p:txBody>
      </p:sp>
      <p:sp>
        <p:nvSpPr>
          <p:cNvPr id="348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34847" name="Rectangle 31"/>
          <p:cNvSpPr>
            <a:spLocks noChangeArrowheads="1"/>
          </p:cNvSpPr>
          <p:nvPr/>
        </p:nvSpPr>
        <p:spPr bwMode="gray">
          <a:xfrm>
            <a:off x="357188" y="357188"/>
            <a:ext cx="1143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b="1">
                <a:solidFill>
                  <a:schemeClr val="bg2"/>
                </a:solidFill>
                <a:latin typeface="Arial" pitchFamily="34" charset="0"/>
              </a:rPr>
              <a:t>传智播客</a:t>
            </a:r>
            <a:endParaRPr lang="en-US" altLang="zh-CN" b="1">
              <a:solidFill>
                <a:schemeClr val="bg2"/>
              </a:solidFill>
              <a:latin typeface="Arial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44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56" grpId="0" animBg="1"/>
      <p:bldP spid="34956" grpId="1" animBg="1"/>
      <p:bldP spid="34956" grpId="2" animBg="1"/>
      <p:bldP spid="34956" grpId="3" animBg="1"/>
      <p:bldP spid="34956" grpId="4" animBg="1"/>
      <p:bldP spid="34956" grpId="5" animBg="1"/>
      <p:bldP spid="34956" grpId="6" animBg="1"/>
      <p:bldP spid="34956" grpId="7" animBg="1"/>
      <p:bldP spid="34956" grpId="8" animBg="1"/>
      <p:bldP spid="34956" grpId="9" animBg="1"/>
      <p:bldP spid="34829" grpId="0"/>
      <p:bldP spid="34847" grpId="0"/>
      <p:bldP spid="34847" grpId="1"/>
      <p:bldP spid="34847" grpId="2"/>
      <p:bldP spid="34847" grpId="3"/>
      <p:bldP spid="34847" grpId="4"/>
      <p:bldP spid="34847" grpId="5"/>
      <p:bldP spid="34847" grpId="6"/>
      <p:bldP spid="34847" grpId="7"/>
      <p:bldP spid="34847" grpId="8"/>
      <p:bldP spid="34847" grpId="9"/>
    </p:bld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0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3.jpeg"/><Relationship Id="rId4" Type="http://schemas.openxmlformats.org/officeDocument/2006/relationships/image" Target="../media/image24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 sz="quarter"/>
          </p:nvPr>
        </p:nvSpPr>
        <p:spPr>
          <a:xfrm>
            <a:off x="1857375" y="571500"/>
            <a:ext cx="7286625" cy="8572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宋体" charset="-122"/>
              </a:rPr>
              <a:t>传智播客</a:t>
            </a:r>
            <a:r>
              <a:rPr lang="en-US" altLang="zh-CN" smtClean="0">
                <a:ea typeface="宋体" charset="-122"/>
              </a:rPr>
              <a:t>C</a:t>
            </a:r>
            <a:r>
              <a:rPr lang="zh-CN" altLang="en-US" smtClean="0">
                <a:ea typeface="宋体" charset="-122"/>
              </a:rPr>
              <a:t>语言入门教程（</a:t>
            </a:r>
            <a:r>
              <a:rPr lang="en-US" altLang="zh-CN" smtClean="0">
                <a:ea typeface="宋体" charset="-122"/>
              </a:rPr>
              <a:t>4</a:t>
            </a:r>
            <a:r>
              <a:rPr lang="zh-CN" altLang="en-US" smtClean="0">
                <a:ea typeface="宋体" charset="-122"/>
              </a:rPr>
              <a:t>）</a:t>
            </a:r>
          </a:p>
        </p:txBody>
      </p:sp>
      <p:sp>
        <p:nvSpPr>
          <p:cNvPr id="10243" name="TextBox 12"/>
          <p:cNvSpPr txBox="1">
            <a:spLocks noChangeArrowheads="1"/>
          </p:cNvSpPr>
          <p:nvPr/>
        </p:nvSpPr>
        <p:spPr bwMode="auto">
          <a:xfrm>
            <a:off x="4143375" y="2428875"/>
            <a:ext cx="45720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/>
              <a:t>讲师：尹成</a:t>
            </a:r>
            <a:endParaRPr lang="en-US" altLang="zh-CN"/>
          </a:p>
          <a:p>
            <a:pPr eaLnBrk="0" hangingPunct="0"/>
            <a:r>
              <a:rPr lang="en-US" altLang="zh-CN"/>
              <a:t>QQ:77025077</a:t>
            </a:r>
          </a:p>
          <a:p>
            <a:pPr eaLnBrk="0" hangingPunct="0"/>
            <a:r>
              <a:rPr lang="zh-CN" altLang="en-US"/>
              <a:t>博客</a:t>
            </a:r>
            <a:r>
              <a:rPr lang="en-US" altLang="zh-CN"/>
              <a:t>:http://blog.csdn.net/yincheng01</a:t>
            </a:r>
          </a:p>
          <a:p>
            <a:pPr eaLnBrk="0" hangingPunct="0"/>
            <a:r>
              <a:rPr lang="zh-CN" altLang="en-US"/>
              <a:t>微博</a:t>
            </a:r>
            <a:r>
              <a:rPr lang="en-US" altLang="zh-CN"/>
              <a:t>:http://www.weibo.com/yincheng8848</a:t>
            </a:r>
          </a:p>
          <a:p>
            <a:pPr eaLnBrk="0" hangingPunct="0"/>
            <a:r>
              <a:rPr lang="en-US" altLang="zh-CN"/>
              <a:t>Mail:yinc13@mails.tsinghua.edu.cn</a:t>
            </a:r>
          </a:p>
          <a:p>
            <a:pPr eaLnBrk="0" hangingPunct="0"/>
            <a:r>
              <a:rPr lang="zh-CN" altLang="en-US"/>
              <a:t>网址</a:t>
            </a:r>
            <a:r>
              <a:rPr lang="en-US" altLang="zh-CN"/>
              <a:t>:http://www.itcast.cn</a:t>
            </a:r>
          </a:p>
          <a:p>
            <a:pPr eaLnBrk="0" hangingPunct="0"/>
            <a:endParaRPr lang="zh-CN" altLang="en-US"/>
          </a:p>
        </p:txBody>
      </p:sp>
      <p:sp>
        <p:nvSpPr>
          <p:cNvPr id="10244" name="TextBox 17"/>
          <p:cNvSpPr txBox="1">
            <a:spLocks noChangeArrowheads="1"/>
          </p:cNvSpPr>
          <p:nvPr/>
        </p:nvSpPr>
        <p:spPr bwMode="auto">
          <a:xfrm>
            <a:off x="714375" y="642938"/>
            <a:ext cx="857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b="1">
                <a:solidFill>
                  <a:schemeClr val="bg2"/>
                </a:solidFill>
              </a:rPr>
              <a:t>C</a:t>
            </a:r>
            <a:r>
              <a:rPr lang="zh-CN" altLang="en-US" b="1">
                <a:solidFill>
                  <a:schemeClr val="bg2"/>
                </a:solidFill>
              </a:rPr>
              <a:t>语言</a:t>
            </a:r>
          </a:p>
        </p:txBody>
      </p:sp>
      <p:sp>
        <p:nvSpPr>
          <p:cNvPr id="10245" name="TextBox 18"/>
          <p:cNvSpPr txBox="1">
            <a:spLocks noChangeArrowheads="1"/>
          </p:cNvSpPr>
          <p:nvPr/>
        </p:nvSpPr>
        <p:spPr bwMode="auto">
          <a:xfrm>
            <a:off x="1643063" y="1785938"/>
            <a:ext cx="12144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b="1">
                <a:solidFill>
                  <a:schemeClr val="bg2"/>
                </a:solidFill>
              </a:rPr>
              <a:t>C++</a:t>
            </a:r>
            <a:r>
              <a:rPr lang="zh-CN" altLang="en-US" b="1">
                <a:solidFill>
                  <a:schemeClr val="bg2"/>
                </a:solidFill>
              </a:rPr>
              <a:t>语言</a:t>
            </a:r>
          </a:p>
        </p:txBody>
      </p:sp>
      <p:sp>
        <p:nvSpPr>
          <p:cNvPr id="10246" name="TextBox 22"/>
          <p:cNvSpPr txBox="1">
            <a:spLocks noChangeArrowheads="1"/>
          </p:cNvSpPr>
          <p:nvPr/>
        </p:nvSpPr>
        <p:spPr bwMode="auto">
          <a:xfrm>
            <a:off x="4714875" y="4714875"/>
            <a:ext cx="314325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600" b="1">
                <a:solidFill>
                  <a:schemeClr val="bg2"/>
                </a:solidFill>
              </a:rPr>
              <a:t>          传智播客</a:t>
            </a:r>
            <a:endParaRPr lang="en-US" altLang="zh-CN" sz="2600" b="1">
              <a:solidFill>
                <a:schemeClr val="bg2"/>
              </a:solidFill>
            </a:endParaRPr>
          </a:p>
          <a:p>
            <a:pPr eaLnBrk="0" hangingPunct="0"/>
            <a:r>
              <a:rPr lang="en-US" altLang="zh-CN" sz="2600" b="1">
                <a:solidFill>
                  <a:schemeClr val="bg2"/>
                </a:solidFill>
              </a:rPr>
              <a:t>http://www.itcast.cn</a:t>
            </a:r>
            <a:endParaRPr lang="zh-CN" altLang="en-US" sz="2600" b="1">
              <a:solidFill>
                <a:schemeClr val="bg2"/>
              </a:solidFill>
            </a:endParaRPr>
          </a:p>
        </p:txBody>
      </p:sp>
      <p:sp>
        <p:nvSpPr>
          <p:cNvPr id="10247" name="TextBox 23"/>
          <p:cNvSpPr txBox="1">
            <a:spLocks noChangeArrowheads="1"/>
          </p:cNvSpPr>
          <p:nvPr/>
        </p:nvSpPr>
        <p:spPr bwMode="auto">
          <a:xfrm>
            <a:off x="1285875" y="3571875"/>
            <a:ext cx="1500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400" b="1">
                <a:solidFill>
                  <a:schemeClr val="bg2"/>
                </a:solidFill>
              </a:rPr>
              <a:t>高薪就业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宋体" pitchFamily="2" charset="-122"/>
              </a:rPr>
              <a:t>4.2.5---3</a:t>
            </a:r>
            <a:r>
              <a:rPr lang="zh-CN" altLang="en-US" smtClean="0">
                <a:ea typeface="宋体" pitchFamily="2" charset="-122"/>
              </a:rPr>
              <a:t>种控制结构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071563"/>
            <a:ext cx="8286750" cy="5429250"/>
          </a:xfr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defRPr/>
            </a:pPr>
            <a:r>
              <a:rPr lang="zh-CN" altLang="en-US" sz="2000" smtClean="0">
                <a:ea typeface="宋体" charset="-122"/>
              </a:rPr>
              <a:t>结构化程序设计提供了</a:t>
            </a:r>
            <a:r>
              <a:rPr lang="en-US" altLang="zh-CN" sz="2000" smtClean="0">
                <a:ea typeface="宋体" charset="-122"/>
              </a:rPr>
              <a:t>3</a:t>
            </a:r>
            <a:r>
              <a:rPr lang="zh-CN" altLang="en-US" sz="2000" smtClean="0">
                <a:ea typeface="宋体" charset="-122"/>
              </a:rPr>
              <a:t>种控制结构，分别是顺序结构、分支结构和循环结构，早在</a:t>
            </a:r>
            <a:r>
              <a:rPr lang="en-US" altLang="zh-CN" sz="2000" smtClean="0">
                <a:ea typeface="宋体" charset="-122"/>
              </a:rPr>
              <a:t>1966</a:t>
            </a:r>
            <a:r>
              <a:rPr lang="zh-CN" altLang="en-US" sz="2000" smtClean="0">
                <a:ea typeface="宋体" charset="-122"/>
              </a:rPr>
              <a:t>年，牛人</a:t>
            </a:r>
            <a:r>
              <a:rPr lang="en-US" altLang="zh-CN" sz="2000" smtClean="0">
                <a:ea typeface="宋体" charset="-122"/>
              </a:rPr>
              <a:t>Bohm</a:t>
            </a:r>
            <a:r>
              <a:rPr lang="zh-CN" altLang="en-US" sz="2000" smtClean="0">
                <a:ea typeface="宋体" charset="-122"/>
              </a:rPr>
              <a:t>和</a:t>
            </a:r>
            <a:r>
              <a:rPr lang="en-US" altLang="zh-CN" sz="2000" smtClean="0">
                <a:ea typeface="宋体" charset="-122"/>
              </a:rPr>
              <a:t>Jacopini</a:t>
            </a:r>
            <a:r>
              <a:rPr lang="zh-CN" altLang="en-US" sz="2000" smtClean="0">
                <a:ea typeface="宋体" charset="-122"/>
              </a:rPr>
              <a:t>便证明了，用此</a:t>
            </a:r>
            <a:r>
              <a:rPr lang="en-US" altLang="zh-CN" sz="2000" smtClean="0">
                <a:ea typeface="宋体" charset="-122"/>
              </a:rPr>
              <a:t>3</a:t>
            </a:r>
            <a:r>
              <a:rPr lang="zh-CN" altLang="en-US" sz="2000" smtClean="0">
                <a:ea typeface="宋体" charset="-122"/>
              </a:rPr>
              <a:t>种基本结构可以构成任意复杂的算法。</a:t>
            </a:r>
            <a:r>
              <a:rPr lang="en-US" altLang="zh-CN" sz="2000" smtClean="0">
                <a:ea typeface="宋体" charset="-122"/>
              </a:rPr>
              <a:t>3</a:t>
            </a:r>
            <a:r>
              <a:rPr lang="zh-CN" altLang="en-US" sz="2000" smtClean="0">
                <a:ea typeface="宋体" charset="-122"/>
              </a:rPr>
              <a:t>种基本控制结构如所示。</a:t>
            </a:r>
          </a:p>
        </p:txBody>
      </p:sp>
      <p:pic>
        <p:nvPicPr>
          <p:cNvPr id="2048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2357438"/>
            <a:ext cx="587692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宋体" pitchFamily="2" charset="-122"/>
              </a:rPr>
              <a:t>4.2.6</a:t>
            </a:r>
            <a:r>
              <a:rPr lang="zh-CN" altLang="en-US" smtClean="0">
                <a:ea typeface="宋体" pitchFamily="2" charset="-122"/>
              </a:rPr>
              <a:t>取三个数种的最小数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1214438"/>
            <a:ext cx="5786437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宋体" pitchFamily="2" charset="-122"/>
              </a:rPr>
              <a:t>4.3</a:t>
            </a:r>
            <a:r>
              <a:rPr lang="zh-CN" altLang="en-US" smtClean="0">
                <a:ea typeface="宋体" pitchFamily="2" charset="-122"/>
              </a:rPr>
              <a:t>顺序结构设计</a:t>
            </a:r>
            <a:endParaRPr lang="en-US" altLang="zh-CN" dirty="0">
              <a:ea typeface="宋体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09800" y="2514600"/>
            <a:ext cx="1524000" cy="2328862"/>
            <a:chOff x="1104" y="1056"/>
            <a:chExt cx="768" cy="1056"/>
          </a:xfr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488" y="1056"/>
              <a:ext cx="0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104" y="1248"/>
              <a:ext cx="76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>
                  <a:ea typeface="+mn-ea"/>
                </a:rPr>
                <a:t>A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488" y="1488"/>
              <a:ext cx="0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104" y="1680"/>
              <a:ext cx="76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392" y="1712"/>
              <a:ext cx="230" cy="20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dirty="0">
                  <a:ea typeface="+mn-ea"/>
                </a:rPr>
                <a:t>B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488" y="1920"/>
              <a:ext cx="0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105400" y="3124200"/>
            <a:ext cx="1752600" cy="1219200"/>
            <a:chOff x="1392" y="1296"/>
            <a:chExt cx="1104" cy="768"/>
          </a:xfr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</p:grpSpPr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1392" y="1296"/>
              <a:ext cx="1104" cy="38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>
                  <a:ea typeface="+mn-ea"/>
                </a:rPr>
                <a:t>A</a:t>
              </a: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1392" y="1680"/>
              <a:ext cx="1104" cy="38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>
                  <a:ea typeface="+mn-ea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宋体" pitchFamily="2" charset="-122"/>
              </a:rPr>
              <a:t>4.3.1</a:t>
            </a:r>
            <a:r>
              <a:rPr lang="zh-CN" altLang="en-US" smtClean="0">
                <a:ea typeface="宋体" pitchFamily="2" charset="-122"/>
              </a:rPr>
              <a:t>顺序结构案例实践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3556" name="TextBox 3"/>
          <p:cNvSpPr txBox="1">
            <a:spLocks noChangeArrowheads="1"/>
          </p:cNvSpPr>
          <p:nvPr/>
        </p:nvSpPr>
        <p:spPr bwMode="auto">
          <a:xfrm>
            <a:off x="785813" y="1500188"/>
            <a:ext cx="72866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400"/>
              <a:t>从</a:t>
            </a:r>
            <a:r>
              <a:rPr lang="en-US" altLang="zh-CN" sz="2400"/>
              <a:t>1</a:t>
            </a:r>
            <a:r>
              <a:rPr lang="zh-CN" altLang="en-US" sz="2400"/>
              <a:t>加到</a:t>
            </a:r>
            <a:r>
              <a:rPr lang="en-US" altLang="zh-CN" sz="2400"/>
              <a:t>5</a:t>
            </a:r>
            <a:r>
              <a:rPr lang="zh-CN" altLang="en-US" sz="2400"/>
              <a:t>，分步顺序执行</a:t>
            </a:r>
          </a:p>
        </p:txBody>
      </p:sp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928688" y="2000250"/>
            <a:ext cx="7500937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3200" b="1"/>
              <a:t>int  i=0;</a:t>
            </a:r>
          </a:p>
          <a:p>
            <a:pPr eaLnBrk="0" hangingPunct="0"/>
            <a:r>
              <a:rPr lang="en-US" altLang="zh-CN" sz="3200" b="1"/>
              <a:t>i+=1;</a:t>
            </a:r>
          </a:p>
          <a:p>
            <a:pPr eaLnBrk="0" hangingPunct="0"/>
            <a:r>
              <a:rPr lang="en-US" altLang="zh-CN" sz="3200" b="1"/>
              <a:t>i+=2;</a:t>
            </a:r>
          </a:p>
          <a:p>
            <a:pPr eaLnBrk="0" hangingPunct="0"/>
            <a:r>
              <a:rPr lang="en-US" altLang="zh-CN" sz="3200" b="1"/>
              <a:t>i+=3;</a:t>
            </a:r>
          </a:p>
          <a:p>
            <a:pPr eaLnBrk="0" hangingPunct="0"/>
            <a:r>
              <a:rPr lang="en-US" altLang="zh-CN" sz="3200" b="1"/>
              <a:t>i+=4;</a:t>
            </a:r>
          </a:p>
          <a:p>
            <a:pPr eaLnBrk="0" hangingPunct="0"/>
            <a:r>
              <a:rPr lang="en-US" altLang="zh-CN" sz="3200" b="1"/>
              <a:t>i+=5;</a:t>
            </a:r>
            <a:endParaRPr lang="zh-CN" alt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宋体" pitchFamily="2" charset="-122"/>
              </a:rPr>
              <a:t>4.4.1</a:t>
            </a:r>
            <a:r>
              <a:rPr lang="zh-CN" altLang="en-US" smtClean="0">
                <a:ea typeface="宋体" pitchFamily="2" charset="-122"/>
              </a:rPr>
              <a:t>分支结构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12875"/>
            <a:ext cx="7924800" cy="5222875"/>
          </a:xfrm>
        </p:spPr>
        <p:txBody>
          <a:bodyPr/>
          <a:lstStyle/>
          <a:p>
            <a:pPr eaLnBrk="1" hangingPunct="1">
              <a:defRPr/>
            </a:pPr>
            <a:endParaRPr lang="zh-CN" altLang="en-US" sz="2400" smtClean="0">
              <a:solidFill>
                <a:srgbClr val="0033CC"/>
              </a:solidFill>
              <a:ea typeface="宋体" pitchFamily="2" charset="-122"/>
            </a:endParaRPr>
          </a:p>
          <a:p>
            <a:pPr eaLnBrk="1" hangingPunct="1">
              <a:defRPr/>
            </a:pPr>
            <a:endParaRPr lang="zh-CN" altLang="en-US" sz="2400" smtClean="0">
              <a:solidFill>
                <a:srgbClr val="0033CC"/>
              </a:solidFill>
              <a:ea typeface="宋体" pitchFamily="2" charset="-122"/>
            </a:endParaRPr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739775" y="1295400"/>
            <a:ext cx="7470775" cy="2057400"/>
            <a:chOff x="384" y="816"/>
            <a:chExt cx="4464" cy="1296"/>
          </a:xfrm>
        </p:grpSpPr>
        <p:grpSp>
          <p:nvGrpSpPr>
            <p:cNvPr id="25620" name="Group 65"/>
            <p:cNvGrpSpPr>
              <a:grpSpLocks/>
            </p:cNvGrpSpPr>
            <p:nvPr/>
          </p:nvGrpSpPr>
          <p:grpSpPr bwMode="auto">
            <a:xfrm>
              <a:off x="384" y="816"/>
              <a:ext cx="4464" cy="1296"/>
              <a:chOff x="384" y="816"/>
              <a:chExt cx="4464" cy="1296"/>
            </a:xfrm>
          </p:grpSpPr>
          <p:sp>
            <p:nvSpPr>
              <p:cNvPr id="22" name="AutoShape 51"/>
              <p:cNvSpPr>
                <a:spLocks noChangeArrowheads="1"/>
              </p:cNvSpPr>
              <p:nvPr/>
            </p:nvSpPr>
            <p:spPr bwMode="gray">
              <a:xfrm>
                <a:off x="744" y="1041"/>
                <a:ext cx="4104" cy="864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accent2">
                      <a:gamma/>
                      <a:tint val="21176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12700" algn="ctr">
                <a:solidFill>
                  <a:schemeClr val="bg1"/>
                </a:solidFill>
                <a:round/>
                <a:headEnd/>
                <a:tailEnd/>
              </a:ln>
              <a:effectLst>
                <a:outerShdw dist="99190" dir="238833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3" name="AutoShape 52"/>
              <p:cNvSpPr>
                <a:spLocks noChangeArrowheads="1"/>
              </p:cNvSpPr>
              <p:nvPr/>
            </p:nvSpPr>
            <p:spPr bwMode="gray">
              <a:xfrm>
                <a:off x="384" y="816"/>
                <a:ext cx="648" cy="1296"/>
              </a:xfrm>
              <a:prstGeom prst="diamond">
                <a:avLst/>
              </a:prstGeom>
              <a:solidFill>
                <a:schemeClr val="accent2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5624" name="Text Box 53"/>
              <p:cNvSpPr txBox="1">
                <a:spLocks noChangeArrowheads="1"/>
              </p:cNvSpPr>
              <p:nvPr/>
            </p:nvSpPr>
            <p:spPr bwMode="gray">
              <a:xfrm>
                <a:off x="1056" y="1104"/>
                <a:ext cx="3240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buFontTx/>
                  <a:buChar char="•"/>
                </a:pPr>
                <a:endParaRPr lang="en-US" altLang="zh-CN" sz="2000">
                  <a:solidFill>
                    <a:srgbClr val="0033CC"/>
                  </a:solidFill>
                </a:endParaRPr>
              </a:p>
            </p:txBody>
          </p:sp>
        </p:grpSp>
        <p:sp>
          <p:nvSpPr>
            <p:cNvPr id="25621" name="Text Box 54"/>
            <p:cNvSpPr txBox="1">
              <a:spLocks noChangeArrowheads="1"/>
            </p:cNvSpPr>
            <p:nvPr/>
          </p:nvSpPr>
          <p:spPr bwMode="gray">
            <a:xfrm>
              <a:off x="595" y="1002"/>
              <a:ext cx="20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chemeClr val="bg1"/>
                  </a:solidFill>
                  <a:latin typeface="Arial" charset="0"/>
                </a:rPr>
                <a:t>1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714375" y="3071813"/>
            <a:ext cx="7470775" cy="2057400"/>
            <a:chOff x="384" y="1968"/>
            <a:chExt cx="4464" cy="1296"/>
          </a:xfrm>
        </p:grpSpPr>
        <p:grpSp>
          <p:nvGrpSpPr>
            <p:cNvPr id="25615" name="Group 66"/>
            <p:cNvGrpSpPr>
              <a:grpSpLocks/>
            </p:cNvGrpSpPr>
            <p:nvPr/>
          </p:nvGrpSpPr>
          <p:grpSpPr bwMode="auto">
            <a:xfrm>
              <a:off x="384" y="1968"/>
              <a:ext cx="4464" cy="1296"/>
              <a:chOff x="384" y="1968"/>
              <a:chExt cx="4464" cy="1296"/>
            </a:xfrm>
          </p:grpSpPr>
          <p:sp>
            <p:nvSpPr>
              <p:cNvPr id="28" name="AutoShape 56"/>
              <p:cNvSpPr>
                <a:spLocks noChangeArrowheads="1"/>
              </p:cNvSpPr>
              <p:nvPr/>
            </p:nvSpPr>
            <p:spPr bwMode="gray">
              <a:xfrm>
                <a:off x="744" y="2193"/>
                <a:ext cx="4104" cy="864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hlink">
                      <a:gamma/>
                      <a:tint val="27451"/>
                      <a:invGamma/>
                    </a:schemeClr>
                  </a:gs>
                  <a:gs pos="100000">
                    <a:schemeClr val="hlink"/>
                  </a:gs>
                </a:gsLst>
                <a:lin ang="0" scaled="1"/>
              </a:gradFill>
              <a:ln w="12700" algn="ctr">
                <a:solidFill>
                  <a:schemeClr val="bg1"/>
                </a:solidFill>
                <a:round/>
                <a:headEnd/>
                <a:tailEnd/>
              </a:ln>
              <a:effectLst>
                <a:outerShdw dist="99190" dir="238833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57"/>
              <p:cNvSpPr>
                <a:spLocks noChangeArrowheads="1"/>
              </p:cNvSpPr>
              <p:nvPr/>
            </p:nvSpPr>
            <p:spPr bwMode="gray">
              <a:xfrm>
                <a:off x="384" y="1968"/>
                <a:ext cx="648" cy="1296"/>
              </a:xfrm>
              <a:prstGeom prst="diamond">
                <a:avLst/>
              </a:prstGeom>
              <a:solidFill>
                <a:schemeClr val="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5619" name="Text Box 58"/>
              <p:cNvSpPr txBox="1">
                <a:spLocks noChangeArrowheads="1"/>
              </p:cNvSpPr>
              <p:nvPr/>
            </p:nvSpPr>
            <p:spPr bwMode="gray">
              <a:xfrm>
                <a:off x="1104" y="2304"/>
                <a:ext cx="3240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buFontTx/>
                  <a:buChar char="•"/>
                </a:pPr>
                <a:endParaRPr lang="en-US" altLang="zh-CN" sz="2000">
                  <a:solidFill>
                    <a:srgbClr val="0033CC"/>
                  </a:solidFill>
                </a:endParaRPr>
              </a:p>
            </p:txBody>
          </p:sp>
        </p:grpSp>
        <p:sp>
          <p:nvSpPr>
            <p:cNvPr id="25616" name="Text Box 59"/>
            <p:cNvSpPr txBox="1">
              <a:spLocks noChangeArrowheads="1"/>
            </p:cNvSpPr>
            <p:nvPr/>
          </p:nvSpPr>
          <p:spPr bwMode="gray">
            <a:xfrm>
              <a:off x="595" y="2154"/>
              <a:ext cx="20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chemeClr val="bg1"/>
                  </a:solidFill>
                  <a:latin typeface="Arial" charset="0"/>
                </a:rPr>
                <a:t>2</a:t>
              </a:r>
            </a:p>
          </p:txBody>
        </p:sp>
      </p:grp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609600" y="4800600"/>
            <a:ext cx="7696200" cy="2057400"/>
            <a:chOff x="384" y="3024"/>
            <a:chExt cx="4560" cy="1296"/>
          </a:xfrm>
        </p:grpSpPr>
        <p:sp>
          <p:nvSpPr>
            <p:cNvPr id="32" name="AutoShape 61"/>
            <p:cNvSpPr>
              <a:spLocks noChangeArrowheads="1"/>
            </p:cNvSpPr>
            <p:nvPr/>
          </p:nvSpPr>
          <p:spPr bwMode="gray">
            <a:xfrm>
              <a:off x="768" y="3249"/>
              <a:ext cx="4134" cy="86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3" name="AutoShape 62"/>
            <p:cNvSpPr>
              <a:spLocks noChangeArrowheads="1"/>
            </p:cNvSpPr>
            <p:nvPr/>
          </p:nvSpPr>
          <p:spPr bwMode="gray">
            <a:xfrm>
              <a:off x="384" y="3024"/>
              <a:ext cx="653" cy="1296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5613" name="Text Box 63"/>
            <p:cNvSpPr txBox="1">
              <a:spLocks noChangeArrowheads="1"/>
            </p:cNvSpPr>
            <p:nvPr/>
          </p:nvSpPr>
          <p:spPr bwMode="gray">
            <a:xfrm>
              <a:off x="1104" y="3312"/>
              <a:ext cx="3840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buFontTx/>
                <a:buChar char="•"/>
              </a:pPr>
              <a:endParaRPr lang="zh-CN" altLang="en-US" sz="1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614" name="Text Box 64"/>
            <p:cNvSpPr txBox="1">
              <a:spLocks noChangeArrowheads="1"/>
            </p:cNvSpPr>
            <p:nvPr/>
          </p:nvSpPr>
          <p:spPr bwMode="gray">
            <a:xfrm>
              <a:off x="643" y="3210"/>
              <a:ext cx="20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chemeClr val="bg1"/>
                  </a:solidFill>
                  <a:latin typeface="Arial" charset="0"/>
                </a:rPr>
                <a:t>3</a:t>
              </a:r>
            </a:p>
          </p:txBody>
        </p:sp>
      </p:grpSp>
      <p:sp>
        <p:nvSpPr>
          <p:cNvPr id="36" name="矩形 30"/>
          <p:cNvSpPr>
            <a:spLocks noChangeArrowheads="1"/>
          </p:cNvSpPr>
          <p:nvPr/>
        </p:nvSpPr>
        <p:spPr bwMode="auto">
          <a:xfrm>
            <a:off x="2054225" y="1905000"/>
            <a:ext cx="44227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 sz="32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实现单分支选择的形式</a:t>
            </a:r>
          </a:p>
        </p:txBody>
      </p:sp>
      <p:sp>
        <p:nvSpPr>
          <p:cNvPr id="37" name="矩形 31"/>
          <p:cNvSpPr>
            <a:spLocks noChangeArrowheads="1"/>
          </p:cNvSpPr>
          <p:nvPr/>
        </p:nvSpPr>
        <p:spPr bwMode="auto">
          <a:xfrm>
            <a:off x="2151063" y="3657600"/>
            <a:ext cx="4424362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 sz="32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实现双分支选择的形式</a:t>
            </a:r>
          </a:p>
        </p:txBody>
      </p:sp>
      <p:sp>
        <p:nvSpPr>
          <p:cNvPr id="38" name="矩形 32"/>
          <p:cNvSpPr>
            <a:spLocks noChangeArrowheads="1"/>
          </p:cNvSpPr>
          <p:nvPr/>
        </p:nvSpPr>
        <p:spPr bwMode="auto">
          <a:xfrm>
            <a:off x="2130425" y="5486400"/>
            <a:ext cx="4422775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 sz="32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实现多分支选择的形式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smtClean="0">
                <a:ea typeface="宋体" pitchFamily="2" charset="-122"/>
              </a:rPr>
              <a:t>4.4.2</a:t>
            </a:r>
            <a:r>
              <a:rPr lang="en-US" altLang="zh-CN" sz="3600" smtClean="0"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altLang="zh-CN" sz="3600" smtClean="0">
                <a:latin typeface="楷体_GB2312" pitchFamily="49" charset="-122"/>
                <a:ea typeface="楷体_GB2312" pitchFamily="49" charset="-122"/>
              </a:rPr>
              <a:t>语句之</a:t>
            </a:r>
            <a:r>
              <a:rPr lang="zh-CN" altLang="en-US" sz="3600" smtClean="0">
                <a:latin typeface="楷体_GB2312" pitchFamily="49" charset="-122"/>
                <a:ea typeface="楷体_GB2312" pitchFamily="49" charset="-122"/>
              </a:rPr>
              <a:t>单分支选择结构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62000" y="381000"/>
            <a:ext cx="8058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342900" indent="-342900">
              <a:defRPr/>
            </a:pPr>
            <a:endParaRPr lang="zh-CN" altLang="en-US" sz="3200" b="1" kern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11" name="AutoShape 16"/>
          <p:cNvSpPr>
            <a:spLocks noChangeArrowheads="1"/>
          </p:cNvSpPr>
          <p:nvPr/>
        </p:nvSpPr>
        <p:spPr bwMode="gray">
          <a:xfrm>
            <a:off x="914400" y="2438400"/>
            <a:ext cx="3429000" cy="6858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6431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sz="2800">
                <a:ea typeface="宋体" charset="-122"/>
              </a:rPr>
              <a:t> 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if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（表达式）语句</a:t>
            </a:r>
            <a:endParaRPr lang="zh-CN" altLang="en-US" sz="2800">
              <a:ea typeface="宋体" charset="-122"/>
            </a:endParaRPr>
          </a:p>
        </p:txBody>
      </p:sp>
      <p:sp>
        <p:nvSpPr>
          <p:cNvPr id="1031" name="灯片编号占位符 6"/>
          <p:cNvSpPr>
            <a:spLocks noGrp="1"/>
          </p:cNvSpPr>
          <p:nvPr>
            <p:ph type="sldNum" sz="quarter" idx="11"/>
          </p:nvPr>
        </p:nvSpPr>
        <p:spPr bwMode="gray">
          <a:xfrm>
            <a:off x="3276600" y="6480175"/>
            <a:ext cx="2133600" cy="292100"/>
          </a:xfrm>
          <a:noFill/>
        </p:spPr>
        <p:txBody>
          <a:bodyPr/>
          <a:lstStyle/>
          <a:p>
            <a:pPr algn="r"/>
            <a:fld id="{D6964F8B-9F5A-43E8-A80F-DC8C6B0A5EE5}" type="slidenum">
              <a:rPr lang="zh-CN" altLang="en-US" smtClean="0">
                <a:solidFill>
                  <a:schemeClr val="tx1"/>
                </a:solidFill>
                <a:latin typeface="Arial" charset="0"/>
              </a:rPr>
              <a:pPr algn="r"/>
              <a:t>15</a:t>
            </a:fld>
            <a:endParaRPr lang="en-US" altLang="zh-CN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" name="内容占位符 34"/>
          <p:cNvSpPr txBox="1">
            <a:spLocks/>
          </p:cNvSpPr>
          <p:nvPr/>
        </p:nvSpPr>
        <p:spPr bwMode="auto">
          <a:xfrm>
            <a:off x="533400" y="1981200"/>
            <a:ext cx="3886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zh-CN" altLang="en-US" sz="2800" kern="0" dirty="0">
                <a:solidFill>
                  <a:schemeClr val="tx2"/>
                </a:solidFill>
                <a:latin typeface="华文隶书" pitchFamily="2" charset="-122"/>
                <a:ea typeface="华文隶书" pitchFamily="2" charset="-122"/>
              </a:rPr>
              <a:t>一般形式</a:t>
            </a:r>
            <a:r>
              <a:rPr lang="zh-CN" altLang="en-US" sz="2800" kern="0" dirty="0">
                <a:solidFill>
                  <a:schemeClr val="tx2"/>
                </a:solidFill>
                <a:latin typeface="+mn-lt"/>
              </a:rPr>
              <a:t>：</a:t>
            </a:r>
            <a:endParaRPr lang="en-US" altLang="zh-CN" sz="2800" kern="0" dirty="0">
              <a:solidFill>
                <a:schemeClr val="tx2"/>
              </a:solidFill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zh-CN" sz="2800" kern="0" dirty="0">
              <a:solidFill>
                <a:schemeClr val="tx2"/>
              </a:solidFill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zh-CN" sz="2800" kern="0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zh-CN" altLang="en-US" sz="2800" dirty="0">
                <a:latin typeface="华文隶书" pitchFamily="2" charset="-122"/>
                <a:ea typeface="华文隶书" pitchFamily="2" charset="-122"/>
              </a:rPr>
              <a:t>说明：</a:t>
            </a:r>
            <a:endParaRPr lang="en-US" altLang="zh-CN" sz="2800" dirty="0">
              <a:latin typeface="华文隶书" pitchFamily="2" charset="-122"/>
              <a:ea typeface="华文隶书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800" dirty="0">
                <a:latin typeface="华文隶书" pitchFamily="2" charset="-122"/>
                <a:ea typeface="华文隶书" pitchFamily="2" charset="-122"/>
              </a:rPr>
              <a:t>   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当表达式的结果为非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时，执行后面的语句，否则不执行。</a:t>
            </a:r>
            <a:endParaRPr lang="zh-CN" altLang="en-US" sz="2800" dirty="0">
              <a:latin typeface="华文隶书" pitchFamily="2" charset="-122"/>
              <a:ea typeface="华文隶书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zh-CN" sz="2800" kern="0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zh-CN" sz="2800" kern="0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5029200" y="2133600"/>
          <a:ext cx="3394075" cy="316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SmartDraw" r:id="rId3" imgW="2197440" imgH="2046600" progId="">
                  <p:embed/>
                </p:oleObj>
              </mc:Choice>
              <mc:Fallback>
                <p:oleObj name="SmartDraw" r:id="rId3" imgW="2197440" imgH="20466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133600"/>
                        <a:ext cx="3394075" cy="31607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宋体" pitchFamily="2" charset="-122"/>
              </a:rPr>
              <a:t>4.4.3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单分支选择</a:t>
            </a:r>
            <a:r>
              <a:rPr lang="zh-CN" altLang="en-US" smtClean="0">
                <a:ea typeface="宋体" pitchFamily="2" charset="-122"/>
              </a:rPr>
              <a:t>应用举例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3048000" y="381000"/>
            <a:ext cx="464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zh-CN" altLang="en-US" sz="3200" b="1" kern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17" name="AutoShape 36"/>
          <p:cNvSpPr>
            <a:spLocks noChangeArrowheads="1"/>
          </p:cNvSpPr>
          <p:nvPr/>
        </p:nvSpPr>
        <p:spPr bwMode="gray">
          <a:xfrm>
            <a:off x="1981200" y="1219200"/>
            <a:ext cx="6781800" cy="45720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6471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en-US" sz="28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将输入的三个数按照从小到大的顺序输出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800">
              <a:solidFill>
                <a:srgbClr val="008A8A"/>
              </a:solidFill>
              <a:ea typeface="宋体" charset="-122"/>
            </a:endParaRPr>
          </a:p>
        </p:txBody>
      </p:sp>
      <p:sp>
        <p:nvSpPr>
          <p:cNvPr id="18" name="AutoShape 45"/>
          <p:cNvSpPr>
            <a:spLocks noChangeArrowheads="1"/>
          </p:cNvSpPr>
          <p:nvPr/>
        </p:nvSpPr>
        <p:spPr bwMode="gray">
          <a:xfrm>
            <a:off x="1482725" y="1204913"/>
            <a:ext cx="498475" cy="533400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hlink">
                  <a:gamma/>
                  <a:tint val="72549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9" name="Freeform 39"/>
          <p:cNvSpPr>
            <a:spLocks/>
          </p:cNvSpPr>
          <p:nvPr/>
        </p:nvSpPr>
        <p:spPr bwMode="gray">
          <a:xfrm>
            <a:off x="1524000" y="1219200"/>
            <a:ext cx="381000" cy="538163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54510"/>
                  <a:invGamma/>
                </a:schemeClr>
              </a:gs>
              <a:gs pos="50000">
                <a:schemeClr val="accent1">
                  <a:alpha val="0"/>
                </a:schemeClr>
              </a:gs>
              <a:gs pos="100000">
                <a:schemeClr val="accent1">
                  <a:gamma/>
                  <a:tint val="54510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r>
              <a:rPr lang="zh-CN" altLang="en-US" sz="2800">
                <a:ea typeface="宋体" charset="-122"/>
              </a:rPr>
              <a:t>例</a:t>
            </a:r>
          </a:p>
        </p:txBody>
      </p:sp>
      <p:sp>
        <p:nvSpPr>
          <p:cNvPr id="20" name="内容占位符 17"/>
          <p:cNvSpPr>
            <a:spLocks noGrp="1"/>
          </p:cNvSpPr>
          <p:nvPr>
            <p:ph idx="1"/>
          </p:nvPr>
        </p:nvSpPr>
        <p:spPr>
          <a:xfrm>
            <a:off x="533400" y="1857364"/>
            <a:ext cx="8396318" cy="4619636"/>
          </a:xfr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smtClean="0">
                <a:latin typeface="Courier New" pitchFamily="49" charset="0"/>
                <a:ea typeface="宋体" pitchFamily="2" charset="-122"/>
              </a:rPr>
              <a:t>#include &lt;stdio.h&gt;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smtClean="0">
                <a:latin typeface="Courier New" pitchFamily="49" charset="0"/>
                <a:ea typeface="宋体" pitchFamily="2" charset="-122"/>
              </a:rPr>
              <a:t>void</a:t>
            </a:r>
            <a:r>
              <a:rPr lang="en-US" altLang="zh-CN" sz="2400" smtClean="0">
                <a:ea typeface="宋体" pitchFamily="2" charset="-122"/>
              </a:rPr>
              <a:t> </a:t>
            </a:r>
            <a:r>
              <a:rPr lang="en-US" altLang="zh-CN" sz="2400" b="1" smtClean="0">
                <a:latin typeface="Courier New" pitchFamily="49" charset="0"/>
                <a:ea typeface="楷体_GB2312" pitchFamily="49" charset="-122"/>
              </a:rPr>
              <a:t>main()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smtClean="0">
                <a:latin typeface="Courier New" pitchFamily="49" charset="0"/>
                <a:ea typeface="楷体_GB2312" pitchFamily="49" charset="-122"/>
              </a:rPr>
              <a:t>{ float a,b,c,t;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smtClean="0">
                <a:latin typeface="Courier New" pitchFamily="49" charset="0"/>
                <a:ea typeface="楷体_GB2312" pitchFamily="49" charset="-122"/>
              </a:rPr>
              <a:t>  scanf("%f%f%f",&amp;a,&amp;b,&amp;c);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smtClean="0">
                <a:latin typeface="Courier New" pitchFamily="49" charset="0"/>
                <a:ea typeface="楷体_GB2312" pitchFamily="49" charset="-122"/>
              </a:rPr>
              <a:t>  if(a&gt;b){t=a;a=b;b=t;}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smtClean="0">
                <a:latin typeface="Courier New" pitchFamily="49" charset="0"/>
                <a:ea typeface="楷体_GB2312" pitchFamily="49" charset="-122"/>
              </a:rPr>
              <a:t>			/*</a:t>
            </a:r>
            <a:r>
              <a:rPr lang="zh-CN" altLang="en-US" sz="2400" b="1" smtClean="0">
                <a:latin typeface="Courier New" pitchFamily="49" charset="0"/>
                <a:ea typeface="楷体_GB2312" pitchFamily="49" charset="-122"/>
              </a:rPr>
              <a:t>得到</a:t>
            </a:r>
            <a:r>
              <a:rPr lang="en-US" altLang="zh-CN" sz="2400" b="1" smtClean="0">
                <a:latin typeface="Courier New" pitchFamily="49" charset="0"/>
                <a:ea typeface="楷体_GB2312" pitchFamily="49" charset="-122"/>
              </a:rPr>
              <a:t>a</a:t>
            </a:r>
            <a:r>
              <a:rPr lang="zh-CN" altLang="en-US" sz="2400" b="1" smtClean="0">
                <a:latin typeface="Courier New" pitchFamily="49" charset="0"/>
                <a:ea typeface="楷体_GB2312" pitchFamily="49" charset="-122"/>
              </a:rPr>
              <a:t>、</a:t>
            </a:r>
            <a:r>
              <a:rPr lang="en-US" altLang="zh-CN" sz="2400" b="1" smtClean="0">
                <a:latin typeface="Courier New" pitchFamily="49" charset="0"/>
                <a:ea typeface="楷体_GB2312" pitchFamily="49" charset="-122"/>
              </a:rPr>
              <a:t>b</a:t>
            </a:r>
            <a:r>
              <a:rPr lang="zh-CN" altLang="en-US" sz="2400" b="1" smtClean="0">
                <a:latin typeface="Courier New" pitchFamily="49" charset="0"/>
                <a:ea typeface="楷体_GB2312" pitchFamily="49" charset="-122"/>
              </a:rPr>
              <a:t>之间的较小值，存入</a:t>
            </a:r>
            <a:r>
              <a:rPr lang="en-US" altLang="zh-CN" sz="2400" b="1" smtClean="0">
                <a:latin typeface="Courier New" pitchFamily="49" charset="0"/>
                <a:ea typeface="楷体_GB2312" pitchFamily="49" charset="-122"/>
              </a:rPr>
              <a:t>a*/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smtClean="0">
                <a:latin typeface="Courier New" pitchFamily="49" charset="0"/>
                <a:ea typeface="楷体_GB2312" pitchFamily="49" charset="-122"/>
              </a:rPr>
              <a:t>  if(a&gt;c){t=a;a=c;c=t;}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smtClean="0">
                <a:latin typeface="Courier New" pitchFamily="49" charset="0"/>
                <a:ea typeface="楷体_GB2312" pitchFamily="49" charset="-122"/>
              </a:rPr>
              <a:t>  if(b&gt;c){t=b;b=c;c=t;}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smtClean="0">
                <a:latin typeface="Courier New" pitchFamily="49" charset="0"/>
                <a:ea typeface="楷体_GB2312" pitchFamily="49" charset="-122"/>
              </a:rPr>
              <a:t>  printf("%5.2f,%5.2f,%5.2f\n",a,b,c);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smtClean="0">
                <a:latin typeface="Courier New" pitchFamily="49" charset="0"/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宋体" pitchFamily="2" charset="-122"/>
              </a:rPr>
              <a:t>4.4.4</a:t>
            </a:r>
            <a:r>
              <a:rPr lang="zh-CN" altLang="en-US" smtClean="0">
                <a:ea typeface="宋体" pitchFamily="2" charset="-122"/>
              </a:rPr>
              <a:t>大括号与</a:t>
            </a:r>
            <a:r>
              <a:rPr lang="en-US" altLang="zh-CN" smtClean="0">
                <a:ea typeface="宋体" pitchFamily="2" charset="-122"/>
              </a:rPr>
              <a:t>if</a:t>
            </a:r>
            <a:r>
              <a:rPr lang="zh-CN" altLang="en-US" smtClean="0">
                <a:ea typeface="宋体" pitchFamily="2" charset="-122"/>
              </a:rPr>
              <a:t>语句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214438"/>
            <a:ext cx="7531100" cy="5022850"/>
          </a:xfr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000" smtClean="0">
                <a:ea typeface="宋体" charset="-122"/>
              </a:rPr>
              <a:t>if</a:t>
            </a:r>
            <a:r>
              <a:rPr lang="zh-CN" altLang="en-US" sz="2000" smtClean="0">
                <a:ea typeface="宋体" charset="-122"/>
              </a:rPr>
              <a:t>结构后的花括号并非必须，</a:t>
            </a:r>
            <a:r>
              <a:rPr lang="en-US" altLang="zh-CN" sz="2000" smtClean="0">
                <a:ea typeface="宋体" charset="-122"/>
              </a:rPr>
              <a:t>if</a:t>
            </a:r>
            <a:r>
              <a:rPr lang="zh-CN" altLang="en-US" sz="2000" smtClean="0">
                <a:ea typeface="宋体" charset="-122"/>
              </a:rPr>
              <a:t>结构后的花括号实际上是个</a:t>
            </a:r>
            <a:r>
              <a:rPr lang="zh-CN" altLang="en-US" sz="2000" smtClean="0">
                <a:latin typeface="Times New Roman" pitchFamily="18" charset="0"/>
                <a:ea typeface="宋体" charset="-122"/>
              </a:rPr>
              <a:t>“</a:t>
            </a:r>
            <a:r>
              <a:rPr lang="zh-CN" altLang="en-US" sz="2000" smtClean="0">
                <a:ea typeface="宋体" charset="-122"/>
              </a:rPr>
              <a:t>块语句</a:t>
            </a:r>
            <a:r>
              <a:rPr lang="zh-CN" altLang="en-US" sz="2000" smtClean="0">
                <a:latin typeface="Times New Roman" pitchFamily="18" charset="0"/>
                <a:ea typeface="宋体" charset="-122"/>
              </a:rPr>
              <a:t>”</a:t>
            </a:r>
            <a:r>
              <a:rPr lang="zh-CN" altLang="en-US" sz="2000" smtClean="0">
                <a:ea typeface="宋体" charset="-122"/>
              </a:rPr>
              <a:t>，如果没有花括号，则此时默认的</a:t>
            </a:r>
            <a:r>
              <a:rPr lang="zh-CN" altLang="en-US" sz="2000" smtClean="0">
                <a:latin typeface="Times New Roman" pitchFamily="18" charset="0"/>
                <a:ea typeface="宋体" charset="-122"/>
              </a:rPr>
              <a:t>“</a:t>
            </a:r>
            <a:r>
              <a:rPr lang="zh-CN" altLang="en-US" sz="2000" smtClean="0">
                <a:ea typeface="宋体" charset="-122"/>
              </a:rPr>
              <a:t>块语句</a:t>
            </a:r>
            <a:r>
              <a:rPr lang="zh-CN" altLang="en-US" sz="2000" smtClean="0">
                <a:latin typeface="Times New Roman" pitchFamily="18" charset="0"/>
                <a:ea typeface="宋体" charset="-122"/>
              </a:rPr>
              <a:t>”</a:t>
            </a:r>
            <a:r>
              <a:rPr lang="zh-CN" altLang="en-US" sz="2000" smtClean="0">
                <a:ea typeface="宋体" charset="-122"/>
              </a:rPr>
              <a:t>只包含紧跟在</a:t>
            </a:r>
            <a:r>
              <a:rPr lang="en-US" altLang="zh-CN" sz="2000" smtClean="0">
                <a:ea typeface="宋体" charset="-122"/>
              </a:rPr>
              <a:t>if</a:t>
            </a:r>
            <a:r>
              <a:rPr lang="zh-CN" altLang="en-US" sz="2000" smtClean="0">
                <a:ea typeface="宋体" charset="-122"/>
              </a:rPr>
              <a:t>后的一条语句，试比较：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000" smtClean="0">
                <a:ea typeface="宋体" charset="-122"/>
              </a:rPr>
              <a:t>if( </a:t>
            </a:r>
            <a:r>
              <a:rPr lang="zh-CN" altLang="en-US" sz="2000" smtClean="0">
                <a:ea typeface="宋体" charset="-122"/>
              </a:rPr>
              <a:t>表达式 </a:t>
            </a:r>
            <a:r>
              <a:rPr lang="en-US" altLang="zh-CN" sz="2000" smtClean="0">
                <a:ea typeface="宋体" charset="-122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000" smtClean="0">
                <a:ea typeface="宋体" charset="-122"/>
              </a:rPr>
              <a:t>{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000" smtClean="0">
                <a:ea typeface="宋体" charset="-122"/>
              </a:rPr>
              <a:t>语句</a:t>
            </a:r>
            <a:r>
              <a:rPr lang="en-US" altLang="zh-CN" sz="2000" smtClean="0">
                <a:ea typeface="宋体" charset="-122"/>
              </a:rPr>
              <a:t>1;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000" smtClean="0">
                <a:ea typeface="宋体" charset="-122"/>
              </a:rPr>
              <a:t>语句</a:t>
            </a:r>
            <a:r>
              <a:rPr lang="en-US" altLang="zh-CN" sz="2000" smtClean="0">
                <a:ea typeface="宋体" charset="-122"/>
              </a:rPr>
              <a:t>2;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000" smtClean="0">
                <a:ea typeface="宋体" charset="-122"/>
              </a:rPr>
              <a:t>语句</a:t>
            </a:r>
            <a:r>
              <a:rPr lang="en-US" altLang="zh-CN" sz="2000" smtClean="0">
                <a:ea typeface="宋体" charset="-122"/>
              </a:rPr>
              <a:t>3;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000" smtClean="0">
                <a:ea typeface="宋体" charset="-122"/>
              </a:rPr>
              <a:t>}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000" smtClean="0">
                <a:ea typeface="宋体" charset="-122"/>
              </a:rPr>
              <a:t>if( </a:t>
            </a:r>
            <a:r>
              <a:rPr lang="zh-CN" altLang="en-US" sz="2000" smtClean="0">
                <a:ea typeface="宋体" charset="-122"/>
              </a:rPr>
              <a:t>表达式 </a:t>
            </a:r>
            <a:r>
              <a:rPr lang="en-US" altLang="zh-CN" sz="2000" smtClean="0">
                <a:ea typeface="宋体" charset="-122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000" smtClean="0">
                <a:ea typeface="宋体" charset="-122"/>
              </a:rPr>
              <a:t>语句</a:t>
            </a:r>
            <a:r>
              <a:rPr lang="en-US" altLang="zh-CN" sz="2000" smtClean="0">
                <a:ea typeface="宋体" charset="-122"/>
              </a:rPr>
              <a:t>1;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000" smtClean="0">
                <a:ea typeface="宋体" charset="-122"/>
              </a:rPr>
              <a:t>语句</a:t>
            </a:r>
            <a:r>
              <a:rPr lang="en-US" altLang="zh-CN" sz="2000" smtClean="0">
                <a:ea typeface="宋体" charset="-122"/>
              </a:rPr>
              <a:t>2;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000" smtClean="0">
                <a:ea typeface="宋体" charset="-122"/>
              </a:rPr>
              <a:t>语句</a:t>
            </a:r>
            <a:r>
              <a:rPr lang="en-US" altLang="zh-CN" sz="2000" smtClean="0">
                <a:ea typeface="宋体" charset="-122"/>
              </a:rPr>
              <a:t>3;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smtClean="0">
                <a:ea typeface="宋体" pitchFamily="2" charset="-122"/>
              </a:rPr>
              <a:t>4.4.5</a:t>
            </a:r>
            <a:r>
              <a:rPr lang="en-US" altLang="zh-CN" sz="3200" smtClean="0"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altLang="zh-CN" sz="3200" smtClean="0"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lang="zh-CN" altLang="zh-CN" sz="3200" smtClean="0">
                <a:latin typeface="Times New Roman" pitchFamily="18" charset="0"/>
                <a:ea typeface="楷体_GB2312" pitchFamily="49" charset="-122"/>
              </a:rPr>
              <a:t>——</a:t>
            </a:r>
            <a:r>
              <a:rPr lang="zh-CN" altLang="zh-CN" sz="3200" smtClean="0">
                <a:latin typeface="楷体_GB2312" pitchFamily="49" charset="-122"/>
                <a:ea typeface="楷体_GB2312" pitchFamily="49" charset="-122"/>
              </a:rPr>
              <a:t>之</a:t>
            </a:r>
            <a:r>
              <a:rPr lang="zh-CN" altLang="en-US" sz="3200" smtClean="0">
                <a:latin typeface="楷体_GB2312" pitchFamily="49" charset="-122"/>
                <a:ea typeface="楷体_GB2312" pitchFamily="49" charset="-122"/>
              </a:rPr>
              <a:t>双分支选择结构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62000" y="381000"/>
            <a:ext cx="8058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342900" indent="-342900">
              <a:defRPr/>
            </a:pPr>
            <a:endParaRPr lang="zh-CN" altLang="en-US" sz="3200" b="1" kern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11" name="AutoShape 16"/>
          <p:cNvSpPr>
            <a:spLocks noChangeArrowheads="1"/>
          </p:cNvSpPr>
          <p:nvPr/>
        </p:nvSpPr>
        <p:spPr bwMode="gray">
          <a:xfrm>
            <a:off x="914400" y="2438400"/>
            <a:ext cx="3733800" cy="12192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6431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>
              <a:lnSpc>
                <a:spcPct val="115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if(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)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</a:p>
          <a:p>
            <a:pPr>
              <a:lnSpc>
                <a:spcPct val="115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 else 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  <p:sp>
        <p:nvSpPr>
          <p:cNvPr id="13" name="内容占位符 34"/>
          <p:cNvSpPr txBox="1">
            <a:spLocks/>
          </p:cNvSpPr>
          <p:nvPr/>
        </p:nvSpPr>
        <p:spPr bwMode="auto">
          <a:xfrm>
            <a:off x="533400" y="1752600"/>
            <a:ext cx="3886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zh-CN" altLang="en-US" sz="2800" kern="0" dirty="0">
                <a:solidFill>
                  <a:schemeClr val="tx2"/>
                </a:solidFill>
                <a:latin typeface="华文隶书" pitchFamily="2" charset="-122"/>
                <a:ea typeface="华文隶书" pitchFamily="2" charset="-122"/>
              </a:rPr>
              <a:t>一般形式</a:t>
            </a:r>
            <a:r>
              <a:rPr lang="zh-CN" altLang="en-US" sz="2800" kern="0" dirty="0">
                <a:solidFill>
                  <a:schemeClr val="tx2"/>
                </a:solidFill>
                <a:latin typeface="+mn-lt"/>
              </a:rPr>
              <a:t>：</a:t>
            </a:r>
            <a:endParaRPr lang="en-US" altLang="zh-CN" sz="2800" kern="0" dirty="0">
              <a:solidFill>
                <a:schemeClr val="tx2"/>
              </a:solidFill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zh-CN" sz="2800" kern="0" dirty="0">
              <a:solidFill>
                <a:schemeClr val="tx2"/>
              </a:solidFill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zh-CN" sz="2800" kern="0" dirty="0">
              <a:solidFill>
                <a:schemeClr val="tx2"/>
              </a:solidFill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zh-CN" sz="2800" kern="0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zh-CN" altLang="en-US" sz="2800" dirty="0">
                <a:latin typeface="华文隶书" pitchFamily="2" charset="-122"/>
                <a:ea typeface="华文隶书" pitchFamily="2" charset="-122"/>
              </a:rPr>
              <a:t>说明：</a:t>
            </a:r>
            <a:endParaRPr lang="en-US" altLang="zh-CN" sz="2800" dirty="0">
              <a:latin typeface="华文隶书" pitchFamily="2" charset="-122"/>
              <a:ea typeface="华文隶书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当表达式的值为非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时，执行语句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，否则执行语句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en-US" altLang="zh-CN" sz="2800" dirty="0">
                <a:latin typeface="华文隶书" pitchFamily="2" charset="-122"/>
                <a:ea typeface="华文隶书" pitchFamily="2" charset="-122"/>
              </a:rPr>
              <a:t>  </a:t>
            </a:r>
            <a:endParaRPr lang="en-US" altLang="zh-CN" sz="2800" kern="0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zh-CN" sz="2800" kern="0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graphicFrame>
        <p:nvGraphicFramePr>
          <p:cNvPr id="14" name="Object 0"/>
          <p:cNvGraphicFramePr>
            <a:graphicFrameLocks noChangeAspect="1"/>
          </p:cNvGraphicFramePr>
          <p:nvPr/>
        </p:nvGraphicFramePr>
        <p:xfrm>
          <a:off x="4800600" y="2057400"/>
          <a:ext cx="4191000" cy="357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SmartDraw" r:id="rId3" imgW="3698640" imgH="2476440" progId="">
                  <p:embed/>
                </p:oleObj>
              </mc:Choice>
              <mc:Fallback>
                <p:oleObj name="SmartDraw" r:id="rId3" imgW="3698640" imgH="2476440" progId="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057400"/>
                        <a:ext cx="4191000" cy="35718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宋体" pitchFamily="2" charset="-122"/>
              </a:rPr>
              <a:t>4.4.6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双分支选择</a:t>
            </a:r>
            <a:r>
              <a:rPr lang="zh-CN" altLang="en-US" smtClean="0">
                <a:ea typeface="宋体" pitchFamily="2" charset="-122"/>
              </a:rPr>
              <a:t>应用举例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3048000" y="381000"/>
            <a:ext cx="464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zh-CN" altLang="en-US" sz="4000" b="1" kern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17" name="AutoShape 36"/>
          <p:cNvSpPr>
            <a:spLocks noChangeArrowheads="1"/>
          </p:cNvSpPr>
          <p:nvPr/>
        </p:nvSpPr>
        <p:spPr bwMode="gray">
          <a:xfrm>
            <a:off x="1981200" y="1143000"/>
            <a:ext cx="6781800" cy="91440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6471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en-US" sz="2800">
                <a:solidFill>
                  <a:schemeClr val="bg2"/>
                </a:solidFill>
                <a:ea typeface="楷体_GB2312" pitchFamily="49" charset="-122"/>
              </a:rPr>
              <a:t>显示从终端输入的两个整数中绝对值较大</a:t>
            </a:r>
            <a:endParaRPr lang="en-US" altLang="zh-CN" sz="2800">
              <a:solidFill>
                <a:schemeClr val="bg2"/>
              </a:solidFill>
              <a:ea typeface="楷体_GB2312" pitchFamily="49" charset="-122"/>
            </a:endParaRPr>
          </a:p>
          <a:p>
            <a:pPr eaLnBrk="0" hangingPunct="0">
              <a:defRPr/>
            </a:pPr>
            <a:r>
              <a:rPr lang="zh-CN" altLang="en-US" sz="2800">
                <a:solidFill>
                  <a:schemeClr val="bg2"/>
                </a:solidFill>
                <a:ea typeface="楷体_GB2312" pitchFamily="49" charset="-122"/>
              </a:rPr>
              <a:t>的一个。</a:t>
            </a:r>
            <a:endParaRPr lang="zh-CN" altLang="en-US" sz="280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18" name="AutoShape 45"/>
          <p:cNvSpPr>
            <a:spLocks noChangeArrowheads="1"/>
          </p:cNvSpPr>
          <p:nvPr/>
        </p:nvSpPr>
        <p:spPr bwMode="gray">
          <a:xfrm>
            <a:off x="1482725" y="1281113"/>
            <a:ext cx="498475" cy="533400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hlink">
                  <a:gamma/>
                  <a:tint val="72549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9" name="Freeform 39"/>
          <p:cNvSpPr>
            <a:spLocks/>
          </p:cNvSpPr>
          <p:nvPr/>
        </p:nvSpPr>
        <p:spPr bwMode="gray">
          <a:xfrm>
            <a:off x="1524000" y="1295400"/>
            <a:ext cx="381000" cy="538163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54510"/>
                  <a:invGamma/>
                </a:schemeClr>
              </a:gs>
              <a:gs pos="50000">
                <a:schemeClr val="accent1">
                  <a:alpha val="0"/>
                </a:schemeClr>
              </a:gs>
              <a:gs pos="100000">
                <a:schemeClr val="accent1">
                  <a:gamma/>
                  <a:tint val="54510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r>
              <a:rPr lang="zh-CN" altLang="en-US" sz="2800">
                <a:ea typeface="宋体" charset="-122"/>
              </a:rPr>
              <a:t>例</a:t>
            </a:r>
          </a:p>
        </p:txBody>
      </p:sp>
      <p:sp>
        <p:nvSpPr>
          <p:cNvPr id="20" name="内容占位符 15"/>
          <p:cNvSpPr>
            <a:spLocks noGrp="1"/>
          </p:cNvSpPr>
          <p:nvPr>
            <p:ph idx="1"/>
          </p:nvPr>
        </p:nvSpPr>
        <p:spPr>
          <a:xfrm flipH="1">
            <a:off x="642938" y="1643063"/>
            <a:ext cx="652462" cy="4681537"/>
          </a:xfrm>
        </p:spPr>
        <p:txBody>
          <a:bodyPr/>
          <a:lstStyle/>
          <a:p>
            <a:pPr eaLnBrk="1" hangingPunct="1">
              <a:defRPr/>
            </a:pPr>
            <a:endParaRPr lang="en-US" altLang="zh-CN" smtClean="0">
              <a:ea typeface="宋体" pitchFamily="2" charset="-122"/>
            </a:endParaRPr>
          </a:p>
          <a:p>
            <a:pPr eaLnBrk="1" hangingPunct="1"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304800" y="2209800"/>
            <a:ext cx="8839200" cy="30480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#include &lt;</a:t>
            </a:r>
            <a:r>
              <a:rPr lang="en-US" altLang="zh-CN" kern="0" dirty="0" err="1">
                <a:solidFill>
                  <a:schemeClr val="tx2"/>
                </a:solidFill>
                <a:latin typeface="Courier New" pitchFamily="49" charset="0"/>
                <a:ea typeface="+mn-ea"/>
              </a:rPr>
              <a:t>stdio.h</a:t>
            </a:r>
            <a:r>
              <a:rPr lang="en-US" altLang="zh-CN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&gt;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void</a:t>
            </a:r>
            <a:r>
              <a:rPr lang="en-US" altLang="zh-CN" sz="2800" kern="0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lang="en-US" altLang="zh-CN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main()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{ </a:t>
            </a:r>
            <a:r>
              <a:rPr lang="en-US" altLang="zh-CN" kern="0" dirty="0" err="1">
                <a:solidFill>
                  <a:schemeClr val="tx2"/>
                </a:solidFill>
                <a:latin typeface="Courier New" pitchFamily="49" charset="0"/>
                <a:ea typeface="+mn-ea"/>
              </a:rPr>
              <a:t>int</a:t>
            </a:r>
            <a:r>
              <a:rPr lang="en-US" altLang="zh-CN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 x1,y1,x2,y2;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  </a:t>
            </a:r>
            <a:r>
              <a:rPr lang="en-US" altLang="zh-CN" kern="0" dirty="0" err="1">
                <a:solidFill>
                  <a:schemeClr val="tx2"/>
                </a:solidFill>
                <a:latin typeface="Courier New" pitchFamily="49" charset="0"/>
                <a:ea typeface="+mn-ea"/>
              </a:rPr>
              <a:t>scanf</a:t>
            </a:r>
            <a:r>
              <a:rPr lang="en-US" altLang="zh-CN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("%d,%d",&amp;x1,&amp;y1);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  if(x1&lt;0)x2=-x1; else x2=x1;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  if(y1&lt;0)y2=-y1; else y2=y1;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  </a:t>
            </a:r>
            <a:r>
              <a:rPr lang="en-US" altLang="zh-CN" kern="0" dirty="0" err="1">
                <a:solidFill>
                  <a:schemeClr val="tx2"/>
                </a:solidFill>
                <a:latin typeface="Courier New" pitchFamily="49" charset="0"/>
                <a:ea typeface="+mn-ea"/>
              </a:rPr>
              <a:t>printf</a:t>
            </a:r>
            <a:r>
              <a:rPr lang="en-US" altLang="zh-CN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("%d\n",(x2&gt;y2?x1:y1));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}</a:t>
            </a:r>
          </a:p>
        </p:txBody>
      </p:sp>
      <p:sp>
        <p:nvSpPr>
          <p:cNvPr id="28684" name="AutoShape 4"/>
          <p:cNvSpPr>
            <a:spLocks noChangeArrowheads="1"/>
          </p:cNvSpPr>
          <p:nvPr/>
        </p:nvSpPr>
        <p:spPr bwMode="auto">
          <a:xfrm>
            <a:off x="6705600" y="3733800"/>
            <a:ext cx="2057400" cy="1752600"/>
          </a:xfrm>
          <a:prstGeom prst="cloudCallout">
            <a:avLst>
              <a:gd name="adj1" fmla="val -92843"/>
              <a:gd name="adj2" fmla="val 1162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>
                <a:latin typeface="Times New Roman" pitchFamily="18" charset="0"/>
                <a:ea typeface="隶书" pitchFamily="49" charset="-122"/>
              </a:rPr>
              <a:t>运行情况：</a:t>
            </a:r>
            <a:endParaRPr lang="zh-CN" altLang="en-US">
              <a:latin typeface="Times New Roman" pitchFamily="18" charset="0"/>
            </a:endParaRPr>
          </a:p>
          <a:p>
            <a:pPr eaLnBrk="0" hangingPunct="0"/>
            <a:r>
              <a:rPr lang="zh-CN" altLang="en-US">
                <a:latin typeface="Times New Roman" pitchFamily="18" charset="0"/>
              </a:rPr>
              <a:t>－</a:t>
            </a:r>
            <a:r>
              <a:rPr lang="en-US" altLang="zh-CN">
                <a:latin typeface="Times New Roman" pitchFamily="18" charset="0"/>
              </a:rPr>
              <a:t>23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>
                <a:latin typeface="Times New Roman" pitchFamily="18" charset="0"/>
              </a:rPr>
              <a:t>34↙</a:t>
            </a:r>
          </a:p>
          <a:p>
            <a:pPr eaLnBrk="0" hangingPunct="0"/>
            <a:r>
              <a:rPr lang="en-US" altLang="zh-CN">
                <a:latin typeface="Times New Roman" pitchFamily="18" charset="0"/>
              </a:rPr>
              <a:t>34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33400" y="5181600"/>
            <a:ext cx="7981950" cy="1268413"/>
            <a:chOff x="336" y="3024"/>
            <a:chExt cx="5232" cy="834"/>
          </a:xfrm>
        </p:grpSpPr>
        <p:sp>
          <p:nvSpPr>
            <p:cNvPr id="24" name="Text Box 5"/>
            <p:cNvSpPr txBox="1">
              <a:spLocks noChangeArrowheads="1"/>
            </p:cNvSpPr>
            <p:nvPr/>
          </p:nvSpPr>
          <p:spPr bwMode="auto">
            <a:xfrm>
              <a:off x="624" y="3312"/>
              <a:ext cx="4944" cy="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    </a:t>
              </a:r>
              <a:r>
                <a:rPr lang="zh-CN" altLang="en-US">
                  <a:solidFill>
                    <a:schemeClr val="tx2"/>
                  </a:solidFill>
                  <a:ea typeface="宋体" charset="-122"/>
                </a:rPr>
                <a:t>条件表达式不能取代一般的</a:t>
              </a:r>
              <a:r>
                <a:rPr lang="en-US" altLang="zh-CN">
                  <a:solidFill>
                    <a:schemeClr val="tx2"/>
                  </a:solidFill>
                  <a:ea typeface="宋体" charset="-122"/>
                </a:rPr>
                <a:t>if</a:t>
              </a:r>
              <a:r>
                <a:rPr lang="zh-CN" altLang="en-US">
                  <a:solidFill>
                    <a:schemeClr val="tx2"/>
                  </a:solidFill>
                  <a:ea typeface="宋体" charset="-122"/>
                </a:rPr>
                <a:t>语句，只有在</a:t>
              </a:r>
              <a:r>
                <a:rPr lang="en-US" altLang="zh-CN">
                  <a:solidFill>
                    <a:schemeClr val="tx2"/>
                  </a:solidFill>
                  <a:ea typeface="宋体" charset="-122"/>
                </a:rPr>
                <a:t>if</a:t>
              </a:r>
              <a:r>
                <a:rPr lang="zh-CN" altLang="en-US">
                  <a:solidFill>
                    <a:schemeClr val="tx2"/>
                  </a:solidFill>
                  <a:ea typeface="宋体" charset="-122"/>
                </a:rPr>
                <a:t>语句中内嵌的语句为表达式语句时才能代替</a:t>
              </a:r>
              <a:r>
                <a:rPr lang="en-US" altLang="zh-CN">
                  <a:solidFill>
                    <a:schemeClr val="tx2"/>
                  </a:solidFill>
                  <a:ea typeface="宋体" charset="-122"/>
                </a:rPr>
                <a:t>if</a:t>
              </a:r>
              <a:r>
                <a:rPr lang="zh-CN" altLang="en-US">
                  <a:solidFill>
                    <a:schemeClr val="tx2"/>
                  </a:solidFill>
                  <a:ea typeface="宋体" charset="-122"/>
                </a:rPr>
                <a:t>语句。</a:t>
              </a:r>
            </a:p>
          </p:txBody>
        </p:sp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336" y="3024"/>
              <a:ext cx="672" cy="576"/>
            </a:xfrm>
            <a:prstGeom prst="star8">
              <a:avLst>
                <a:gd name="adj" fmla="val 3825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zh-CN" altLang="en-US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注意</a:t>
              </a:r>
            </a:p>
          </p:txBody>
        </p:sp>
      </p:grp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6019800" y="3048000"/>
            <a:ext cx="2543175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/>
              <a:t>x2=x1&lt;0?-x1:x1;</a:t>
            </a:r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V="1">
            <a:off x="5486400" y="3200400"/>
            <a:ext cx="503238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脚占位符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grpSp>
        <p:nvGrpSpPr>
          <p:cNvPr id="11267" name="Group 2"/>
          <p:cNvGrpSpPr>
            <a:grpSpLocks/>
          </p:cNvGrpSpPr>
          <p:nvPr/>
        </p:nvGrpSpPr>
        <p:grpSpPr bwMode="auto">
          <a:xfrm>
            <a:off x="2190750" y="4114800"/>
            <a:ext cx="5089525" cy="427038"/>
            <a:chOff x="1161" y="1572"/>
            <a:chExt cx="3206" cy="338"/>
          </a:xfrm>
        </p:grpSpPr>
        <p:sp>
          <p:nvSpPr>
            <p:cNvPr id="11292" name="AutoShape 3"/>
            <p:cNvSpPr>
              <a:spLocks noChangeArrowheads="1"/>
            </p:cNvSpPr>
            <p:nvPr/>
          </p:nvSpPr>
          <p:spPr bwMode="gray">
            <a:xfrm>
              <a:off x="1161" y="1572"/>
              <a:ext cx="3206" cy="3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1293" name="AutoShape 4"/>
            <p:cNvSpPr>
              <a:spLocks noChangeArrowheads="1"/>
            </p:cNvSpPr>
            <p:nvPr/>
          </p:nvSpPr>
          <p:spPr bwMode="gray">
            <a:xfrm>
              <a:off x="1171" y="1578"/>
              <a:ext cx="3187" cy="152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1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grpSp>
        <p:nvGrpSpPr>
          <p:cNvPr id="11268" name="Group 5"/>
          <p:cNvGrpSpPr>
            <a:grpSpLocks/>
          </p:cNvGrpSpPr>
          <p:nvPr/>
        </p:nvGrpSpPr>
        <p:grpSpPr bwMode="auto">
          <a:xfrm>
            <a:off x="2190750" y="3505200"/>
            <a:ext cx="5089525" cy="427038"/>
            <a:chOff x="1161" y="1572"/>
            <a:chExt cx="3206" cy="338"/>
          </a:xfrm>
        </p:grpSpPr>
        <p:sp>
          <p:nvSpPr>
            <p:cNvPr id="11290" name="AutoShape 6"/>
            <p:cNvSpPr>
              <a:spLocks noChangeArrowheads="1"/>
            </p:cNvSpPr>
            <p:nvPr/>
          </p:nvSpPr>
          <p:spPr bwMode="gray">
            <a:xfrm>
              <a:off x="1161" y="1572"/>
              <a:ext cx="3206" cy="33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1291" name="AutoShape 7"/>
            <p:cNvSpPr>
              <a:spLocks noChangeArrowheads="1"/>
            </p:cNvSpPr>
            <p:nvPr/>
          </p:nvSpPr>
          <p:spPr bwMode="gray">
            <a:xfrm>
              <a:off x="1171" y="1578"/>
              <a:ext cx="3187" cy="152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2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grpSp>
        <p:nvGrpSpPr>
          <p:cNvPr id="11269" name="Group 8"/>
          <p:cNvGrpSpPr>
            <a:grpSpLocks/>
          </p:cNvGrpSpPr>
          <p:nvPr/>
        </p:nvGrpSpPr>
        <p:grpSpPr bwMode="auto">
          <a:xfrm>
            <a:off x="2190750" y="4724400"/>
            <a:ext cx="5089525" cy="427038"/>
            <a:chOff x="1161" y="1572"/>
            <a:chExt cx="3206" cy="338"/>
          </a:xfrm>
        </p:grpSpPr>
        <p:sp>
          <p:nvSpPr>
            <p:cNvPr id="11288" name="AutoShape 9"/>
            <p:cNvSpPr>
              <a:spLocks noChangeArrowheads="1"/>
            </p:cNvSpPr>
            <p:nvPr/>
          </p:nvSpPr>
          <p:spPr bwMode="gray">
            <a:xfrm>
              <a:off x="1161" y="1572"/>
              <a:ext cx="3206" cy="33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1289" name="AutoShape 10"/>
            <p:cNvSpPr>
              <a:spLocks noChangeArrowheads="1"/>
            </p:cNvSpPr>
            <p:nvPr/>
          </p:nvSpPr>
          <p:spPr bwMode="gray">
            <a:xfrm>
              <a:off x="1171" y="1578"/>
              <a:ext cx="3187" cy="152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2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grpSp>
        <p:nvGrpSpPr>
          <p:cNvPr id="11270" name="Group 11"/>
          <p:cNvGrpSpPr>
            <a:grpSpLocks/>
          </p:cNvGrpSpPr>
          <p:nvPr/>
        </p:nvGrpSpPr>
        <p:grpSpPr bwMode="auto">
          <a:xfrm>
            <a:off x="2190750" y="2895600"/>
            <a:ext cx="5089525" cy="427038"/>
            <a:chOff x="1161" y="1572"/>
            <a:chExt cx="3206" cy="338"/>
          </a:xfrm>
        </p:grpSpPr>
        <p:sp>
          <p:nvSpPr>
            <p:cNvPr id="11286" name="AutoShape 12"/>
            <p:cNvSpPr>
              <a:spLocks noChangeArrowheads="1"/>
            </p:cNvSpPr>
            <p:nvPr/>
          </p:nvSpPr>
          <p:spPr bwMode="gray">
            <a:xfrm>
              <a:off x="1161" y="1572"/>
              <a:ext cx="3206" cy="3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1287" name="AutoShape 13"/>
            <p:cNvSpPr>
              <a:spLocks noChangeArrowheads="1"/>
            </p:cNvSpPr>
            <p:nvPr/>
          </p:nvSpPr>
          <p:spPr bwMode="gray">
            <a:xfrm>
              <a:off x="1171" y="1578"/>
              <a:ext cx="3187" cy="152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1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grpSp>
        <p:nvGrpSpPr>
          <p:cNvPr id="11271" name="Group 14"/>
          <p:cNvGrpSpPr>
            <a:grpSpLocks/>
          </p:cNvGrpSpPr>
          <p:nvPr/>
        </p:nvGrpSpPr>
        <p:grpSpPr bwMode="auto">
          <a:xfrm>
            <a:off x="2190750" y="2328863"/>
            <a:ext cx="5089525" cy="427037"/>
            <a:chOff x="1161" y="1572"/>
            <a:chExt cx="3206" cy="338"/>
          </a:xfrm>
        </p:grpSpPr>
        <p:sp>
          <p:nvSpPr>
            <p:cNvPr id="11284" name="AutoShape 15"/>
            <p:cNvSpPr>
              <a:spLocks noChangeArrowheads="1"/>
            </p:cNvSpPr>
            <p:nvPr/>
          </p:nvSpPr>
          <p:spPr bwMode="gray">
            <a:xfrm>
              <a:off x="1161" y="1572"/>
              <a:ext cx="3206" cy="33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1285" name="AutoShape 16"/>
            <p:cNvSpPr>
              <a:spLocks noChangeArrowheads="1"/>
            </p:cNvSpPr>
            <p:nvPr/>
          </p:nvSpPr>
          <p:spPr bwMode="gray">
            <a:xfrm>
              <a:off x="1171" y="1578"/>
              <a:ext cx="3187" cy="152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2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11272" name="AutoShape 17"/>
          <p:cNvSpPr>
            <a:spLocks noChangeArrowheads="1"/>
          </p:cNvSpPr>
          <p:nvPr/>
        </p:nvSpPr>
        <p:spPr bwMode="auto">
          <a:xfrm>
            <a:off x="1219200" y="1676400"/>
            <a:ext cx="7281863" cy="4681538"/>
          </a:xfrm>
          <a:prstGeom prst="roundRect">
            <a:avLst>
              <a:gd name="adj" fmla="val 7315"/>
            </a:avLst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11273" name="AutoShape 18"/>
          <p:cNvSpPr>
            <a:spLocks noChangeArrowheads="1"/>
          </p:cNvSpPr>
          <p:nvPr/>
        </p:nvSpPr>
        <p:spPr bwMode="gray">
          <a:xfrm>
            <a:off x="2990850" y="2928938"/>
            <a:ext cx="3505200" cy="381000"/>
          </a:xfrm>
          <a:prstGeom prst="roundRect">
            <a:avLst>
              <a:gd name="adj" fmla="val 7574"/>
            </a:avLst>
          </a:prstGeom>
          <a:noFill/>
          <a:ln w="28575" cap="rnd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buFont typeface="Wingdings" pitchFamily="2" charset="2"/>
              <a:buNone/>
            </a:pPr>
            <a:r>
              <a:rPr lang="en-US" altLang="zh-CN" b="1">
                <a:solidFill>
                  <a:srgbClr val="FFFFFF"/>
                </a:solidFill>
                <a:latin typeface="Arial" charset="0"/>
                <a:cs typeface="Arial" charset="0"/>
              </a:rPr>
              <a:t> 2.</a:t>
            </a:r>
            <a:r>
              <a:rPr lang="zh-CN" altLang="en-US" b="1">
                <a:solidFill>
                  <a:srgbClr val="FFFFFF"/>
                </a:solidFill>
                <a:latin typeface="Arial" charset="0"/>
                <a:cs typeface="Arial" charset="0"/>
              </a:rPr>
              <a:t>结构化程序设计的三种结构</a:t>
            </a:r>
            <a:endParaRPr lang="en-US" altLang="zh-CN" b="1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11274" name="AutoShape 19"/>
          <p:cNvSpPr>
            <a:spLocks noChangeArrowheads="1"/>
          </p:cNvSpPr>
          <p:nvPr/>
        </p:nvSpPr>
        <p:spPr bwMode="gray">
          <a:xfrm>
            <a:off x="2990850" y="3527425"/>
            <a:ext cx="3505200" cy="381000"/>
          </a:xfrm>
          <a:prstGeom prst="roundRect">
            <a:avLst>
              <a:gd name="adj" fmla="val 7574"/>
            </a:avLst>
          </a:prstGeom>
          <a:noFill/>
          <a:ln w="28575" cap="rnd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buFont typeface="Wingdings" pitchFamily="2" charset="2"/>
              <a:buNone/>
            </a:pPr>
            <a:r>
              <a:rPr lang="en-US" altLang="zh-CN" b="1">
                <a:solidFill>
                  <a:srgbClr val="FFFFFF"/>
                </a:solidFill>
                <a:latin typeface="Arial" charset="0"/>
                <a:cs typeface="Arial" charset="0"/>
              </a:rPr>
              <a:t> 3.</a:t>
            </a:r>
            <a:r>
              <a:rPr lang="zh-CN" altLang="en-US" b="1">
                <a:solidFill>
                  <a:srgbClr val="FFFFFF"/>
                </a:solidFill>
                <a:latin typeface="Arial" charset="0"/>
                <a:cs typeface="Arial" charset="0"/>
              </a:rPr>
              <a:t>顺序结构</a:t>
            </a:r>
            <a:endParaRPr lang="en-US" altLang="zh-CN" b="1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11275" name="AutoShape 20"/>
          <p:cNvSpPr>
            <a:spLocks noChangeArrowheads="1"/>
          </p:cNvSpPr>
          <p:nvPr/>
        </p:nvSpPr>
        <p:spPr bwMode="gray">
          <a:xfrm>
            <a:off x="2990850" y="4140200"/>
            <a:ext cx="3505200" cy="381000"/>
          </a:xfrm>
          <a:prstGeom prst="roundRect">
            <a:avLst>
              <a:gd name="adj" fmla="val 7574"/>
            </a:avLst>
          </a:prstGeom>
          <a:noFill/>
          <a:ln w="28575" cap="rnd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buFont typeface="Wingdings" pitchFamily="2" charset="2"/>
              <a:buNone/>
            </a:pPr>
            <a:r>
              <a:rPr lang="en-US" altLang="zh-CN" b="1">
                <a:solidFill>
                  <a:srgbClr val="FFFFFF"/>
                </a:solidFill>
                <a:latin typeface="Arial" charset="0"/>
                <a:cs typeface="Arial" charset="0"/>
              </a:rPr>
              <a:t> 4.</a:t>
            </a:r>
            <a:r>
              <a:rPr lang="zh-CN" altLang="en-US" b="1">
                <a:solidFill>
                  <a:srgbClr val="FFFFFF"/>
                </a:solidFill>
                <a:latin typeface="Arial" charset="0"/>
                <a:cs typeface="Arial" charset="0"/>
              </a:rPr>
              <a:t>选择结构</a:t>
            </a:r>
            <a:endParaRPr lang="en-US" altLang="zh-CN" b="1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11276" name="AutoShape 21"/>
          <p:cNvSpPr>
            <a:spLocks noChangeArrowheads="1"/>
          </p:cNvSpPr>
          <p:nvPr/>
        </p:nvSpPr>
        <p:spPr bwMode="gray">
          <a:xfrm>
            <a:off x="2990850" y="4762500"/>
            <a:ext cx="3505200" cy="381000"/>
          </a:xfrm>
          <a:prstGeom prst="roundRect">
            <a:avLst>
              <a:gd name="adj" fmla="val 7574"/>
            </a:avLst>
          </a:prstGeom>
          <a:noFill/>
          <a:ln w="28575" cap="rnd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buFont typeface="Wingdings" pitchFamily="2" charset="2"/>
              <a:buNone/>
            </a:pPr>
            <a:r>
              <a:rPr lang="en-US" altLang="zh-CN" b="1">
                <a:solidFill>
                  <a:srgbClr val="FFFFFF"/>
                </a:solidFill>
                <a:latin typeface="Arial" charset="0"/>
                <a:cs typeface="Arial" charset="0"/>
              </a:rPr>
              <a:t> 5.</a:t>
            </a:r>
            <a:r>
              <a:rPr lang="zh-CN" altLang="en-US" b="1">
                <a:solidFill>
                  <a:srgbClr val="FFFFFF"/>
                </a:solidFill>
                <a:latin typeface="Arial" charset="0"/>
                <a:cs typeface="Arial" charset="0"/>
              </a:rPr>
              <a:t>循环结构</a:t>
            </a:r>
            <a:endParaRPr lang="en-US" altLang="zh-CN" b="1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11277" name="AutoShape 22"/>
          <p:cNvSpPr>
            <a:spLocks noChangeArrowheads="1"/>
          </p:cNvSpPr>
          <p:nvPr/>
        </p:nvSpPr>
        <p:spPr bwMode="auto">
          <a:xfrm>
            <a:off x="1676400" y="1524000"/>
            <a:ext cx="5943600" cy="588963"/>
          </a:xfrm>
          <a:prstGeom prst="roundRect">
            <a:avLst>
              <a:gd name="adj" fmla="val 42181"/>
            </a:avLst>
          </a:prstGeom>
          <a:solidFill>
            <a:srgbClr val="FFFFFF"/>
          </a:solidFill>
          <a:ln w="19050" cap="rnd">
            <a:solidFill>
              <a:srgbClr val="1C1C1C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传智播客</a:t>
            </a:r>
            <a:r>
              <a:rPr lang="en-US" altLang="zh-CN" sz="160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  <a:r>
              <a:rPr lang="zh-CN" alt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语言入门教程（</a:t>
            </a:r>
            <a:r>
              <a:rPr lang="en-US" altLang="zh-CN" sz="1600">
                <a:solidFill>
                  <a:srgbClr val="000000"/>
                </a:solidFill>
                <a:latin typeface="Arial" charset="0"/>
                <a:cs typeface="Arial" charset="0"/>
              </a:rPr>
              <a:t>4</a:t>
            </a:r>
            <a:r>
              <a:rPr lang="zh-CN" alt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）大纲</a:t>
            </a:r>
            <a:endParaRPr lang="en-US" altLang="zh-CN" sz="16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278" name="AutoShape 23"/>
          <p:cNvSpPr>
            <a:spLocks noChangeArrowheads="1"/>
          </p:cNvSpPr>
          <p:nvPr/>
        </p:nvSpPr>
        <p:spPr bwMode="gray">
          <a:xfrm>
            <a:off x="2990850" y="2359025"/>
            <a:ext cx="3505200" cy="381000"/>
          </a:xfrm>
          <a:prstGeom prst="roundRect">
            <a:avLst>
              <a:gd name="adj" fmla="val 7574"/>
            </a:avLst>
          </a:prstGeom>
          <a:noFill/>
          <a:ln w="28575" cap="rnd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buFont typeface="Wingdings" pitchFamily="2" charset="2"/>
              <a:buNone/>
            </a:pPr>
            <a:r>
              <a:rPr lang="en-US" altLang="zh-CN" b="1">
                <a:solidFill>
                  <a:srgbClr val="FFFFFF"/>
                </a:solidFill>
                <a:latin typeface="Arial" charset="0"/>
                <a:cs typeface="Arial" charset="0"/>
              </a:rPr>
              <a:t> 1.</a:t>
            </a:r>
            <a:r>
              <a:rPr lang="zh-CN" altLang="en-US" b="1">
                <a:solidFill>
                  <a:srgbClr val="FFFFFF"/>
                </a:solidFill>
                <a:latin typeface="Arial" charset="0"/>
                <a:cs typeface="Arial" charset="0"/>
              </a:rPr>
              <a:t>程序的最小单元</a:t>
            </a:r>
            <a:r>
              <a:rPr lang="en-US" altLang="zh-CN" b="1">
                <a:solidFill>
                  <a:srgbClr val="FFFFFF"/>
                </a:solidFill>
                <a:latin typeface="Arial" charset="0"/>
                <a:cs typeface="Arial" charset="0"/>
              </a:rPr>
              <a:t>-</a:t>
            </a:r>
            <a:r>
              <a:rPr lang="zh-CN" altLang="en-US" b="1">
                <a:solidFill>
                  <a:srgbClr val="FFFFFF"/>
                </a:solidFill>
                <a:latin typeface="Arial" charset="0"/>
                <a:cs typeface="Arial" charset="0"/>
              </a:rPr>
              <a:t>语句</a:t>
            </a:r>
            <a:endParaRPr lang="en-US" altLang="zh-CN" b="1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107544" name="Rectangle 2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C</a:t>
            </a:r>
            <a:r>
              <a:rPr lang="zh-CN" altLang="en-US" dirty="0" smtClean="0">
                <a:ea typeface="宋体" pitchFamily="2" charset="-122"/>
              </a:rPr>
              <a:t>语言课程概述</a:t>
            </a:r>
            <a:endParaRPr lang="en-US" altLang="zh-CN" dirty="0">
              <a:ea typeface="宋体" pitchFamily="2" charset="-122"/>
            </a:endParaRPr>
          </a:p>
        </p:txBody>
      </p:sp>
      <p:grpSp>
        <p:nvGrpSpPr>
          <p:cNvPr id="11280" name="Group 8"/>
          <p:cNvGrpSpPr>
            <a:grpSpLocks/>
          </p:cNvGrpSpPr>
          <p:nvPr/>
        </p:nvGrpSpPr>
        <p:grpSpPr bwMode="auto">
          <a:xfrm>
            <a:off x="2143125" y="5357813"/>
            <a:ext cx="5089525" cy="427037"/>
            <a:chOff x="1161" y="1572"/>
            <a:chExt cx="3206" cy="338"/>
          </a:xfrm>
        </p:grpSpPr>
        <p:sp>
          <p:nvSpPr>
            <p:cNvPr id="11282" name="AutoShape 9"/>
            <p:cNvSpPr>
              <a:spLocks noChangeArrowheads="1"/>
            </p:cNvSpPr>
            <p:nvPr/>
          </p:nvSpPr>
          <p:spPr bwMode="gray">
            <a:xfrm>
              <a:off x="1161" y="1572"/>
              <a:ext cx="3206" cy="33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1283" name="AutoShape 10"/>
            <p:cNvSpPr>
              <a:spLocks noChangeArrowheads="1"/>
            </p:cNvSpPr>
            <p:nvPr/>
          </p:nvSpPr>
          <p:spPr bwMode="gray">
            <a:xfrm>
              <a:off x="1171" y="1578"/>
              <a:ext cx="3187" cy="152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2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11281" name="AutoShape 21"/>
          <p:cNvSpPr>
            <a:spLocks noChangeArrowheads="1"/>
          </p:cNvSpPr>
          <p:nvPr/>
        </p:nvSpPr>
        <p:spPr bwMode="gray">
          <a:xfrm>
            <a:off x="3071813" y="5429250"/>
            <a:ext cx="3571875" cy="285750"/>
          </a:xfrm>
          <a:prstGeom prst="roundRect">
            <a:avLst>
              <a:gd name="adj" fmla="val 7574"/>
            </a:avLst>
          </a:prstGeom>
          <a:noFill/>
          <a:ln w="28575" cap="rnd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buFont typeface="Wingdings" pitchFamily="2" charset="2"/>
              <a:buNone/>
            </a:pPr>
            <a:r>
              <a:rPr lang="en-US" altLang="zh-CN" b="1">
                <a:solidFill>
                  <a:srgbClr val="FFFFFF"/>
                </a:solidFill>
                <a:latin typeface="Arial" charset="0"/>
                <a:cs typeface="Arial" charset="0"/>
              </a:rPr>
              <a:t>6.</a:t>
            </a:r>
            <a:r>
              <a:rPr lang="zh-CN" altLang="en-US" b="1">
                <a:solidFill>
                  <a:srgbClr val="FFFFFF"/>
                </a:solidFill>
                <a:latin typeface="Arial" charset="0"/>
                <a:cs typeface="Arial" charset="0"/>
              </a:rPr>
              <a:t>初学者答疑</a:t>
            </a:r>
            <a:endParaRPr lang="en-US" altLang="zh-CN" b="1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smtClean="0">
                <a:ea typeface="宋体" pitchFamily="2" charset="-122"/>
              </a:rPr>
              <a:t>4.4.7</a:t>
            </a:r>
            <a:r>
              <a:rPr lang="en-US" altLang="zh-CN" sz="3200" smtClean="0"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altLang="zh-CN" sz="3200" smtClean="0"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lang="zh-CN" altLang="zh-CN" sz="3200" smtClean="0">
                <a:latin typeface="Times New Roman" pitchFamily="18" charset="0"/>
                <a:ea typeface="楷体_GB2312" pitchFamily="49" charset="-122"/>
              </a:rPr>
              <a:t>——</a:t>
            </a:r>
            <a:r>
              <a:rPr lang="zh-CN" altLang="zh-CN" sz="3200" smtClean="0">
                <a:latin typeface="楷体_GB2312" pitchFamily="49" charset="-122"/>
                <a:ea typeface="楷体_GB2312" pitchFamily="49" charset="-122"/>
              </a:rPr>
              <a:t>之</a:t>
            </a:r>
            <a:r>
              <a:rPr lang="zh-CN" altLang="en-US" sz="3200" smtClean="0">
                <a:latin typeface="楷体_GB2312" pitchFamily="49" charset="-122"/>
                <a:ea typeface="楷体_GB2312" pitchFamily="49" charset="-122"/>
              </a:rPr>
              <a:t>多分支选择结构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62000" y="381000"/>
            <a:ext cx="8058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342900" indent="-342900">
              <a:defRPr/>
            </a:pPr>
            <a:endParaRPr lang="zh-CN" altLang="en-US" sz="3200" b="1" kern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9" name="AutoShape 16"/>
          <p:cNvSpPr>
            <a:spLocks noChangeArrowheads="1"/>
          </p:cNvSpPr>
          <p:nvPr/>
        </p:nvSpPr>
        <p:spPr bwMode="gray">
          <a:xfrm>
            <a:off x="1981200" y="2057400"/>
            <a:ext cx="5257800" cy="2667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6431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if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（表达式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）语句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else if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（表达式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）语句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else if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（表达式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）语句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……</a:t>
            </a: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else if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（表达式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）语句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else 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n+1</a:t>
            </a:r>
          </a:p>
        </p:txBody>
      </p:sp>
      <p:sp>
        <p:nvSpPr>
          <p:cNvPr id="11" name="内容占位符 34"/>
          <p:cNvSpPr txBox="1">
            <a:spLocks/>
          </p:cNvSpPr>
          <p:nvPr/>
        </p:nvSpPr>
        <p:spPr bwMode="auto">
          <a:xfrm>
            <a:off x="990600" y="1524000"/>
            <a:ext cx="7467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zh-CN" altLang="en-US" sz="2800" kern="0" dirty="0">
                <a:solidFill>
                  <a:schemeClr val="tx2"/>
                </a:solidFill>
                <a:latin typeface="华文隶书" pitchFamily="2" charset="-122"/>
                <a:ea typeface="华文隶书" pitchFamily="2" charset="-122"/>
              </a:rPr>
              <a:t>一般形式</a:t>
            </a:r>
            <a:r>
              <a:rPr lang="zh-CN" altLang="en-US" sz="2800" kern="0" dirty="0">
                <a:solidFill>
                  <a:schemeClr val="tx2"/>
                </a:solidFill>
                <a:latin typeface="+mn-lt"/>
              </a:rPr>
              <a:t>：    </a:t>
            </a:r>
            <a:endParaRPr lang="en-US" altLang="zh-CN" sz="2800" kern="0" dirty="0">
              <a:solidFill>
                <a:schemeClr val="tx2"/>
              </a:solidFill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zh-CN" sz="2800" kern="0" dirty="0">
              <a:solidFill>
                <a:schemeClr val="tx2"/>
              </a:solidFill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zh-CN" sz="2800" kern="0" dirty="0">
              <a:solidFill>
                <a:schemeClr val="tx2"/>
              </a:solidFill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zh-CN" sz="2800" kern="0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zh-CN" sz="2800" kern="0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zh-CN" sz="2800" kern="0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zh-CN" altLang="en-US" sz="2800" dirty="0">
                <a:latin typeface="华文隶书" pitchFamily="2" charset="-122"/>
                <a:ea typeface="华文隶书" pitchFamily="2" charset="-122"/>
              </a:rPr>
              <a:t>说明：</a:t>
            </a:r>
            <a:endParaRPr lang="en-US" altLang="zh-CN" sz="2800" dirty="0">
              <a:latin typeface="华文隶书" pitchFamily="2" charset="-122"/>
              <a:ea typeface="华文隶书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各个表达式按顺序求值，如果某个表达式的值为非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，则执行与其相关的那条语句，并由此结束整个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语句。</a:t>
            </a:r>
            <a:endParaRPr lang="en-US" altLang="zh-CN" sz="2800" kern="0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宋体" pitchFamily="2" charset="-122"/>
              </a:rPr>
              <a:t>4.4.8</a:t>
            </a:r>
            <a:r>
              <a:rPr lang="zh-CN" altLang="en-US" smtClean="0">
                <a:ea typeface="宋体" pitchFamily="2" charset="-122"/>
              </a:rPr>
              <a:t>多分支选择结构</a:t>
            </a:r>
            <a:endParaRPr lang="en-US" altLang="zh-CN" dirty="0">
              <a:ea typeface="宋体" pitchFamily="2" charset="-122"/>
            </a:endParaRP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2057400" y="1219200"/>
          <a:ext cx="4754563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SmartDraw" r:id="rId3" imgW="2843640" imgH="3831120" progId="">
                  <p:embed/>
                </p:oleObj>
              </mc:Choice>
              <mc:Fallback>
                <p:oleObj name="SmartDraw" r:id="rId3" imgW="2843640" imgH="383112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219200"/>
                        <a:ext cx="4754563" cy="5334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63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宋体" pitchFamily="2" charset="-122"/>
              </a:rPr>
              <a:t>4.4.9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多分支选择</a:t>
            </a:r>
            <a:r>
              <a:rPr lang="zh-CN" altLang="en-US" smtClean="0">
                <a:ea typeface="宋体" pitchFamily="2" charset="-122"/>
              </a:rPr>
              <a:t>应用举例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048000" y="381000"/>
            <a:ext cx="464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zh-CN" altLang="en-US" sz="4000" b="1" kern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15" name="AutoShape 36"/>
          <p:cNvSpPr>
            <a:spLocks noChangeArrowheads="1"/>
          </p:cNvSpPr>
          <p:nvPr/>
        </p:nvSpPr>
        <p:spPr bwMode="gray">
          <a:xfrm>
            <a:off x="1981200" y="1143000"/>
            <a:ext cx="6781800" cy="91440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6471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en-US" sz="2800">
                <a:solidFill>
                  <a:schemeClr val="bg2"/>
                </a:solidFill>
                <a:ea typeface="楷体_GB2312" pitchFamily="49" charset="-122"/>
              </a:rPr>
              <a:t>判断输入的字符是数字、大写字母、小写</a:t>
            </a:r>
            <a:endParaRPr lang="en-US" altLang="zh-CN" sz="2800">
              <a:solidFill>
                <a:schemeClr val="bg2"/>
              </a:solidFill>
              <a:ea typeface="楷体_GB2312" pitchFamily="49" charset="-122"/>
            </a:endParaRPr>
          </a:p>
          <a:p>
            <a:pPr eaLnBrk="0" hangingPunct="0">
              <a:defRPr/>
            </a:pPr>
            <a:r>
              <a:rPr lang="zh-CN" altLang="en-US" sz="2800">
                <a:solidFill>
                  <a:schemeClr val="bg2"/>
                </a:solidFill>
                <a:ea typeface="楷体_GB2312" pitchFamily="49" charset="-122"/>
              </a:rPr>
              <a:t>字母或其他字符。</a:t>
            </a:r>
            <a:endParaRPr lang="zh-CN" altLang="en-US" sz="280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16" name="AutoShape 45"/>
          <p:cNvSpPr>
            <a:spLocks noChangeArrowheads="1"/>
          </p:cNvSpPr>
          <p:nvPr/>
        </p:nvSpPr>
        <p:spPr bwMode="gray">
          <a:xfrm>
            <a:off x="1482725" y="1281113"/>
            <a:ext cx="498475" cy="533400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hlink">
                  <a:gamma/>
                  <a:tint val="72549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7" name="Freeform 39"/>
          <p:cNvSpPr>
            <a:spLocks/>
          </p:cNvSpPr>
          <p:nvPr/>
        </p:nvSpPr>
        <p:spPr bwMode="gray">
          <a:xfrm>
            <a:off x="1524000" y="1295400"/>
            <a:ext cx="381000" cy="538163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54510"/>
                  <a:invGamma/>
                </a:schemeClr>
              </a:gs>
              <a:gs pos="50000">
                <a:schemeClr val="accent1">
                  <a:alpha val="0"/>
                </a:schemeClr>
              </a:gs>
              <a:gs pos="100000">
                <a:schemeClr val="accent1">
                  <a:gamma/>
                  <a:tint val="54510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r>
              <a:rPr lang="zh-CN" altLang="en-US" sz="2800">
                <a:ea typeface="宋体" charset="-122"/>
              </a:rPr>
              <a:t>例</a:t>
            </a:r>
          </a:p>
        </p:txBody>
      </p:sp>
      <p:sp>
        <p:nvSpPr>
          <p:cNvPr id="18" name="内容占位符 15"/>
          <p:cNvSpPr>
            <a:spLocks noGrp="1"/>
          </p:cNvSpPr>
          <p:nvPr>
            <p:ph idx="1"/>
          </p:nvPr>
        </p:nvSpPr>
        <p:spPr>
          <a:xfrm>
            <a:off x="1295400" y="1447800"/>
            <a:ext cx="7696200" cy="5000625"/>
          </a:xfrm>
        </p:spPr>
        <p:txBody>
          <a:bodyPr/>
          <a:lstStyle/>
          <a:p>
            <a:pPr eaLnBrk="1" hangingPunct="1">
              <a:defRPr/>
            </a:pPr>
            <a:endParaRPr lang="en-US" altLang="zh-CN" smtClean="0">
              <a:ea typeface="宋体" pitchFamily="2" charset="-122"/>
            </a:endParaRPr>
          </a:p>
          <a:p>
            <a:pPr eaLnBrk="1" hangingPunct="1"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228600" y="2209800"/>
            <a:ext cx="8701088" cy="3290888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zh-CN">
                <a:latin typeface="Courier New" pitchFamily="49" charset="0"/>
              </a:rPr>
              <a:t>#include &lt;stdio.h&gt;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>
                <a:latin typeface="Courier New" pitchFamily="49" charset="0"/>
              </a:rPr>
              <a:t>void main()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>
                <a:latin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>
                <a:latin typeface="Courier New" pitchFamily="49" charset="0"/>
              </a:rPr>
              <a:t>  char c;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>
                <a:latin typeface="Courier New" pitchFamily="49" charset="0"/>
              </a:rPr>
              <a:t>  printf("Enter a character:");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>
                <a:latin typeface="Courier New" pitchFamily="49" charset="0"/>
              </a:rPr>
              <a:t>  c=getchar();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>
                <a:latin typeface="Courier New" pitchFamily="49" charset="0"/>
              </a:rPr>
              <a:t>  if(c&gt;='0'&amp;&amp;c&lt;='9')printf("Digit!\n");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>
                <a:latin typeface="Courier New" pitchFamily="49" charset="0"/>
              </a:rPr>
              <a:t>  else if(c&gt;='A'&amp;&amp;c&lt;='Z')printf("Uppercase!\n");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>
                <a:latin typeface="Courier New" pitchFamily="49" charset="0"/>
              </a:rPr>
              <a:t>  else if(c&gt;='a'&amp;&amp;c&lt;='z')printf("Lowercase!\n");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>
                <a:latin typeface="Courier New" pitchFamily="49" charset="0"/>
              </a:rPr>
              <a:t>  else printf("Other charater!\n");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宋体" pitchFamily="2" charset="-122"/>
              </a:rPr>
              <a:t>4.4.10if</a:t>
            </a:r>
            <a:r>
              <a:rPr lang="zh-CN" altLang="en-US" smtClean="0">
                <a:ea typeface="宋体" pitchFamily="2" charset="-122"/>
              </a:rPr>
              <a:t>语句的嵌套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620000" cy="50053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b="1" smtClean="0">
                <a:ea typeface="宋体" pitchFamily="2" charset="-122"/>
              </a:rPr>
              <a:t>        在</a:t>
            </a:r>
            <a:r>
              <a:rPr lang="en-US" altLang="zh-CN" b="1" smtClean="0">
                <a:ea typeface="宋体" pitchFamily="2" charset="-122"/>
              </a:rPr>
              <a:t>if</a:t>
            </a:r>
            <a:r>
              <a:rPr lang="zh-CN" altLang="en-US" b="1" smtClean="0">
                <a:ea typeface="宋体" pitchFamily="2" charset="-122"/>
              </a:rPr>
              <a:t>语句中又包含一个或多个</a:t>
            </a:r>
            <a:r>
              <a:rPr lang="en-US" altLang="zh-CN" b="1" smtClean="0">
                <a:ea typeface="宋体" pitchFamily="2" charset="-122"/>
              </a:rPr>
              <a:t>if</a:t>
            </a:r>
            <a:r>
              <a:rPr lang="zh-CN" altLang="en-US" b="1" smtClean="0">
                <a:ea typeface="宋体" pitchFamily="2" charset="-122"/>
              </a:rPr>
              <a:t>语句称为</a:t>
            </a:r>
            <a:r>
              <a:rPr lang="en-US" altLang="zh-CN" b="1" smtClean="0">
                <a:ea typeface="宋体" pitchFamily="2" charset="-122"/>
              </a:rPr>
              <a:t>if</a:t>
            </a:r>
            <a:r>
              <a:rPr lang="zh-CN" altLang="en-US" b="1" smtClean="0">
                <a:ea typeface="宋体" pitchFamily="2" charset="-122"/>
              </a:rPr>
              <a:t>语句的</a:t>
            </a:r>
            <a:r>
              <a:rPr lang="zh-CN" altLang="en-US" b="1" smtClean="0">
                <a:solidFill>
                  <a:schemeClr val="folHlink"/>
                </a:solidFill>
                <a:ea typeface="宋体" pitchFamily="2" charset="-122"/>
              </a:rPr>
              <a:t>嵌套</a:t>
            </a:r>
            <a:r>
              <a:rPr lang="zh-CN" altLang="en-US" b="1" smtClean="0">
                <a:ea typeface="宋体" pitchFamily="2" charset="-122"/>
              </a:rPr>
              <a:t>。</a:t>
            </a:r>
            <a:endParaRPr lang="zh-CN" altLang="en-US" smtClean="0">
              <a:solidFill>
                <a:srgbClr val="0033CC"/>
              </a:solidFill>
              <a:ea typeface="宋体" pitchFamily="2" charset="-122"/>
            </a:endParaRPr>
          </a:p>
        </p:txBody>
      </p:sp>
      <p:grpSp>
        <p:nvGrpSpPr>
          <p:cNvPr id="31749" name="Group 52"/>
          <p:cNvGrpSpPr>
            <a:grpSpLocks/>
          </p:cNvGrpSpPr>
          <p:nvPr/>
        </p:nvGrpSpPr>
        <p:grpSpPr bwMode="auto">
          <a:xfrm>
            <a:off x="1447800" y="1966913"/>
            <a:ext cx="3155950" cy="4797425"/>
            <a:chOff x="1872" y="816"/>
            <a:chExt cx="1988" cy="3022"/>
          </a:xfrm>
        </p:grpSpPr>
        <p:grpSp>
          <p:nvGrpSpPr>
            <p:cNvPr id="31768" name="Group 21"/>
            <p:cNvGrpSpPr>
              <a:grpSpLocks/>
            </p:cNvGrpSpPr>
            <p:nvPr/>
          </p:nvGrpSpPr>
          <p:grpSpPr bwMode="auto">
            <a:xfrm>
              <a:off x="1872" y="817"/>
              <a:ext cx="1988" cy="3024"/>
              <a:chOff x="2208" y="1296"/>
              <a:chExt cx="1365" cy="2542"/>
            </a:xfrm>
          </p:grpSpPr>
          <p:sp>
            <p:nvSpPr>
              <p:cNvPr id="31770" name="AutoShape 22"/>
              <p:cNvSpPr>
                <a:spLocks noChangeArrowheads="1"/>
              </p:cNvSpPr>
              <p:nvPr/>
            </p:nvSpPr>
            <p:spPr bwMode="gray">
              <a:xfrm>
                <a:off x="2208" y="1490"/>
                <a:ext cx="1363" cy="180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34B034"/>
                  </a:gs>
                  <a:gs pos="100000">
                    <a:srgbClr val="3F8B4A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31771" name="AutoShape 23"/>
              <p:cNvSpPr>
                <a:spLocks noChangeArrowheads="1"/>
              </p:cNvSpPr>
              <p:nvPr/>
            </p:nvSpPr>
            <p:spPr bwMode="gray">
              <a:xfrm>
                <a:off x="2229" y="1495"/>
                <a:ext cx="1322" cy="1766"/>
              </a:xfrm>
              <a:prstGeom prst="roundRect">
                <a:avLst>
                  <a:gd name="adj" fmla="val 16667"/>
                </a:avLst>
              </a:prstGeom>
              <a:solidFill>
                <a:srgbClr val="73E77E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31772" name="AutoShape 24"/>
              <p:cNvSpPr>
                <a:spLocks noChangeArrowheads="1"/>
              </p:cNvSpPr>
              <p:nvPr/>
            </p:nvSpPr>
            <p:spPr bwMode="gray">
              <a:xfrm>
                <a:off x="2240" y="2795"/>
                <a:ext cx="1304" cy="4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73E77E"/>
                  </a:gs>
                  <a:gs pos="100000">
                    <a:srgbClr val="B3F2B9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31773" name="AutoShape 25"/>
              <p:cNvSpPr>
                <a:spLocks noChangeArrowheads="1"/>
              </p:cNvSpPr>
              <p:nvPr/>
            </p:nvSpPr>
            <p:spPr bwMode="gray">
              <a:xfrm>
                <a:off x="2240" y="1509"/>
                <a:ext cx="1304" cy="44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D0F7D4"/>
                  </a:gs>
                  <a:gs pos="100000">
                    <a:srgbClr val="73E77E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1774" name="Oval 26"/>
              <p:cNvSpPr>
                <a:spLocks noChangeArrowheads="1"/>
              </p:cNvSpPr>
              <p:nvPr/>
            </p:nvSpPr>
            <p:spPr bwMode="gray">
              <a:xfrm>
                <a:off x="2677" y="1296"/>
                <a:ext cx="405" cy="405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31775" name="Oval 27"/>
              <p:cNvSpPr>
                <a:spLocks noChangeArrowheads="1"/>
              </p:cNvSpPr>
              <p:nvPr/>
            </p:nvSpPr>
            <p:spPr bwMode="gray">
              <a:xfrm>
                <a:off x="2681" y="1299"/>
                <a:ext cx="392" cy="39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31776" name="Oval 28"/>
              <p:cNvSpPr>
                <a:spLocks noChangeArrowheads="1"/>
              </p:cNvSpPr>
              <p:nvPr/>
            </p:nvSpPr>
            <p:spPr bwMode="gray">
              <a:xfrm>
                <a:off x="2686" y="1301"/>
                <a:ext cx="383" cy="383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31777" name="Oval 29"/>
              <p:cNvSpPr>
                <a:spLocks noChangeArrowheads="1"/>
              </p:cNvSpPr>
              <p:nvPr/>
            </p:nvSpPr>
            <p:spPr bwMode="gray">
              <a:xfrm>
                <a:off x="2690" y="1305"/>
                <a:ext cx="364" cy="357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31778" name="Oval 30"/>
              <p:cNvSpPr>
                <a:spLocks noChangeArrowheads="1"/>
              </p:cNvSpPr>
              <p:nvPr/>
            </p:nvSpPr>
            <p:spPr bwMode="gray">
              <a:xfrm>
                <a:off x="2712" y="1315"/>
                <a:ext cx="323" cy="29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31779" name="Text Box 31"/>
              <p:cNvSpPr txBox="1">
                <a:spLocks noChangeArrowheads="1"/>
              </p:cNvSpPr>
              <p:nvPr/>
            </p:nvSpPr>
            <p:spPr bwMode="gray">
              <a:xfrm>
                <a:off x="2669" y="1377"/>
                <a:ext cx="420" cy="24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rgbClr val="000000"/>
                    </a:solidFill>
                    <a:latin typeface="Arial" charset="0"/>
                  </a:rPr>
                  <a:t>格式</a:t>
                </a:r>
                <a:r>
                  <a:rPr lang="en-US" altLang="zh-CN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>
                  <a:latin typeface="Arial" charset="0"/>
                </a:endParaRPr>
              </a:p>
            </p:txBody>
          </p:sp>
          <p:sp>
            <p:nvSpPr>
              <p:cNvPr id="31780" name="Text Box 32"/>
              <p:cNvSpPr txBox="1">
                <a:spLocks noChangeArrowheads="1"/>
              </p:cNvSpPr>
              <p:nvPr/>
            </p:nvSpPr>
            <p:spPr bwMode="gray">
              <a:xfrm>
                <a:off x="2256" y="1776"/>
                <a:ext cx="1296" cy="19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altLang="zh-CN">
                  <a:latin typeface="Arial" charset="0"/>
                </a:endParaRPr>
              </a:p>
            </p:txBody>
          </p:sp>
          <p:sp>
            <p:nvSpPr>
              <p:cNvPr id="31781" name="AutoShape 33"/>
              <p:cNvSpPr>
                <a:spLocks noChangeArrowheads="1"/>
              </p:cNvSpPr>
              <p:nvPr/>
            </p:nvSpPr>
            <p:spPr bwMode="gray">
              <a:xfrm>
                <a:off x="2210" y="3290"/>
                <a:ext cx="1363" cy="548"/>
              </a:xfrm>
              <a:prstGeom prst="roundRect">
                <a:avLst>
                  <a:gd name="adj" fmla="val 40389"/>
                </a:avLst>
              </a:prstGeom>
              <a:gradFill rotWithShape="1">
                <a:gsLst>
                  <a:gs pos="0">
                    <a:srgbClr val="58A4AE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31782" name="AutoShape 34"/>
              <p:cNvSpPr>
                <a:spLocks noChangeArrowheads="1"/>
              </p:cNvSpPr>
              <p:nvPr/>
            </p:nvSpPr>
            <p:spPr bwMode="gray">
              <a:xfrm>
                <a:off x="2238" y="3305"/>
                <a:ext cx="1304" cy="48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72B2BB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31769" name="Text Box 51"/>
            <p:cNvSpPr txBox="1">
              <a:spLocks noChangeArrowheads="1"/>
            </p:cNvSpPr>
            <p:nvPr/>
          </p:nvSpPr>
          <p:spPr bwMode="auto">
            <a:xfrm>
              <a:off x="2016" y="1536"/>
              <a:ext cx="17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0033CC"/>
                </a:solidFill>
                <a:latin typeface="Arial" charset="0"/>
              </a:endParaRPr>
            </a:p>
          </p:txBody>
        </p:sp>
      </p:grpSp>
      <p:grpSp>
        <p:nvGrpSpPr>
          <p:cNvPr id="31750" name="Group 35"/>
          <p:cNvGrpSpPr>
            <a:grpSpLocks/>
          </p:cNvGrpSpPr>
          <p:nvPr/>
        </p:nvGrpSpPr>
        <p:grpSpPr bwMode="auto">
          <a:xfrm>
            <a:off x="5181600" y="1822450"/>
            <a:ext cx="3008313" cy="4568825"/>
            <a:chOff x="3692" y="1296"/>
            <a:chExt cx="1367" cy="2542"/>
          </a:xfrm>
        </p:grpSpPr>
        <p:sp>
          <p:nvSpPr>
            <p:cNvPr id="31754" name="AutoShape 36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31755" name="AutoShape 37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31756" name="AutoShape 38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31757" name="AutoShape 39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grpSp>
          <p:nvGrpSpPr>
            <p:cNvPr id="31758" name="Group 40"/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31763" name="Oval 41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31764" name="Oval 42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31765" name="Oval 43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31766" name="Oval 44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31767" name="Oval 45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31759" name="Text Box 46"/>
            <p:cNvSpPr txBox="1">
              <a:spLocks noChangeArrowheads="1"/>
            </p:cNvSpPr>
            <p:nvPr/>
          </p:nvSpPr>
          <p:spPr bwMode="gray">
            <a:xfrm>
              <a:off x="4124" y="1379"/>
              <a:ext cx="450" cy="25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Arial" charset="0"/>
                </a:rPr>
                <a:t>格式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altLang="zh-CN">
                <a:latin typeface="Arial" charset="0"/>
              </a:endParaRPr>
            </a:p>
          </p:txBody>
        </p:sp>
        <p:sp>
          <p:nvSpPr>
            <p:cNvPr id="31760" name="Text Box 47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2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0033CC"/>
                </a:solidFill>
                <a:latin typeface="Arial" charset="0"/>
              </a:endParaRPr>
            </a:p>
          </p:txBody>
        </p:sp>
        <p:sp>
          <p:nvSpPr>
            <p:cNvPr id="31761" name="AutoShape 48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6F9DB7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31762" name="AutoShape 49"/>
            <p:cNvSpPr>
              <a:spLocks noChangeArrowheads="1"/>
            </p:cNvSpPr>
            <p:nvPr/>
          </p:nvSpPr>
          <p:spPr bwMode="gray">
            <a:xfrm>
              <a:off x="3720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8BAAF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31751" name="矩形 43"/>
          <p:cNvSpPr>
            <a:spLocks noChangeArrowheads="1"/>
          </p:cNvSpPr>
          <p:nvPr/>
        </p:nvSpPr>
        <p:spPr bwMode="auto">
          <a:xfrm>
            <a:off x="1714500" y="2714625"/>
            <a:ext cx="257175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if( )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if( )</a:t>
            </a:r>
            <a:r>
              <a:rPr lang="zh-CN" altLang="en-US" sz="20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lang="en-US" altLang="zh-CN" sz="20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else </a:t>
            </a:r>
            <a:r>
              <a:rPr lang="zh-CN" altLang="en-US" sz="20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lang="en-US" altLang="zh-CN" sz="20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else 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altLang="en-US" sz="20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（）语句</a:t>
            </a:r>
            <a:r>
              <a:rPr lang="en-US" altLang="zh-CN" sz="20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else </a:t>
            </a:r>
            <a:r>
              <a:rPr lang="zh-CN" altLang="en-US" sz="20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lang="en-US" altLang="zh-CN" sz="20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</a:p>
        </p:txBody>
      </p:sp>
      <p:sp>
        <p:nvSpPr>
          <p:cNvPr id="46" name="矩形 45"/>
          <p:cNvSpPr/>
          <p:nvPr/>
        </p:nvSpPr>
        <p:spPr>
          <a:xfrm>
            <a:off x="5143500" y="2500313"/>
            <a:ext cx="3000375" cy="19383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if </a:t>
            </a:r>
            <a:r>
              <a:rPr lang="zh-CN" altLang="en-US" sz="2400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（）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{ </a:t>
            </a:r>
            <a:r>
              <a:rPr lang="en-US" altLang="zh-CN" sz="2400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if( )</a:t>
            </a:r>
            <a:r>
              <a:rPr lang="zh-CN" altLang="en-US" sz="2400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lang="en-US" altLang="zh-CN" sz="24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1 </a:t>
            </a:r>
            <a:r>
              <a:rPr lang="en-US" altLang="zh-CN" sz="2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}</a:t>
            </a:r>
            <a:endParaRPr lang="en-US" altLang="zh-CN" sz="2400" dirty="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24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else</a:t>
            </a:r>
            <a:endParaRPr lang="en-US" altLang="zh-CN" sz="2400" dirty="0">
              <a:solidFill>
                <a:schemeClr val="bg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24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en-US" altLang="zh-CN" sz="2400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( )</a:t>
            </a:r>
            <a:r>
              <a:rPr lang="zh-CN" altLang="en-US" sz="2400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lang="en-US" altLang="zh-CN" sz="2400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4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 else </a:t>
            </a:r>
            <a:r>
              <a:rPr lang="zh-CN" altLang="en-US" sz="2400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lang="en-US" altLang="zh-CN" sz="2400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auto">
          <a:xfrm>
            <a:off x="4876800" y="5638800"/>
            <a:ext cx="2209800" cy="762000"/>
          </a:xfrm>
          <a:prstGeom prst="wedgeRoundRectCallout">
            <a:avLst>
              <a:gd name="adj1" fmla="val -51241"/>
              <a:gd name="adj2" fmla="val -13523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>
                <a:latin typeface="Times New Roman" pitchFamily="18" charset="0"/>
              </a:rPr>
              <a:t>注意</a:t>
            </a:r>
            <a:r>
              <a:rPr lang="en-US" altLang="zh-CN">
                <a:latin typeface="Times New Roman" pitchFamily="18" charset="0"/>
              </a:rPr>
              <a:t>if</a:t>
            </a:r>
            <a:r>
              <a:rPr lang="zh-CN" altLang="en-US">
                <a:latin typeface="Times New Roman" pitchFamily="18" charset="0"/>
              </a:rPr>
              <a:t>与</a:t>
            </a:r>
            <a:r>
              <a:rPr lang="en-US" altLang="zh-CN">
                <a:latin typeface="Times New Roman" pitchFamily="18" charset="0"/>
              </a:rPr>
              <a:t>else</a:t>
            </a:r>
          </a:p>
          <a:p>
            <a:pPr eaLnBrk="0" hangingPunct="0"/>
            <a:r>
              <a:rPr lang="en-US" altLang="zh-CN">
                <a:latin typeface="Times New Roman" pitchFamily="18" charset="0"/>
              </a:rPr>
              <a:t>   </a:t>
            </a:r>
            <a:r>
              <a:rPr lang="zh-CN" altLang="en-US">
                <a:latin typeface="Times New Roman" pitchFamily="18" charset="0"/>
              </a:rPr>
              <a:t>的配对关系。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4.4.11</a:t>
            </a:r>
            <a:r>
              <a:rPr lang="zh-CN" altLang="en-US" dirty="0" smtClean="0">
                <a:ea typeface="宋体" pitchFamily="2" charset="-122"/>
              </a:rPr>
              <a:t>分支语句嵌套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103" name="灯片编号占位符 5"/>
          <p:cNvSpPr>
            <a:spLocks noGrp="1"/>
          </p:cNvSpPr>
          <p:nvPr>
            <p:ph type="sldNum" sz="quarter" idx="11"/>
          </p:nvPr>
        </p:nvSpPr>
        <p:spPr bwMode="gray">
          <a:xfrm>
            <a:off x="3276600" y="6542088"/>
            <a:ext cx="2133600" cy="292100"/>
          </a:xfrm>
          <a:noFill/>
        </p:spPr>
        <p:txBody>
          <a:bodyPr/>
          <a:lstStyle/>
          <a:p>
            <a:pPr algn="r"/>
            <a:fld id="{1C9403B8-2E6C-4428-ACF9-95A6CA7B931E}" type="slidenum">
              <a:rPr lang="zh-CN" altLang="en-US" smtClean="0">
                <a:solidFill>
                  <a:schemeClr val="tx1"/>
                </a:solidFill>
                <a:latin typeface="Arial" charset="0"/>
              </a:rPr>
              <a:pPr algn="r"/>
              <a:t>24</a:t>
            </a:fld>
            <a:endParaRPr lang="en-US" altLang="zh-CN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AutoShape 36"/>
          <p:cNvSpPr>
            <a:spLocks noChangeArrowheads="1"/>
          </p:cNvSpPr>
          <p:nvPr/>
        </p:nvSpPr>
        <p:spPr bwMode="gray">
          <a:xfrm>
            <a:off x="2133600" y="1219200"/>
            <a:ext cx="4648200" cy="53340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6471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en-US" sz="28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解一元二次方程</a:t>
            </a:r>
            <a:r>
              <a:rPr lang="en-US" altLang="zh-CN" sz="28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ax</a:t>
            </a:r>
            <a:r>
              <a:rPr lang="en-US" altLang="zh-CN" sz="2800" baseline="300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+bx+c=0</a:t>
            </a:r>
            <a:r>
              <a:rPr lang="zh-CN" altLang="en-US" sz="28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80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18" name="AutoShape 45"/>
          <p:cNvSpPr>
            <a:spLocks noChangeArrowheads="1"/>
          </p:cNvSpPr>
          <p:nvPr/>
        </p:nvSpPr>
        <p:spPr bwMode="gray">
          <a:xfrm>
            <a:off x="1558925" y="1204913"/>
            <a:ext cx="498475" cy="533400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hlink">
                  <a:gamma/>
                  <a:tint val="72549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9" name="Freeform 39"/>
          <p:cNvSpPr>
            <a:spLocks/>
          </p:cNvSpPr>
          <p:nvPr/>
        </p:nvSpPr>
        <p:spPr bwMode="gray">
          <a:xfrm>
            <a:off x="1600200" y="1219200"/>
            <a:ext cx="381000" cy="538163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54510"/>
                  <a:invGamma/>
                </a:schemeClr>
              </a:gs>
              <a:gs pos="50000">
                <a:schemeClr val="accent1">
                  <a:alpha val="0"/>
                </a:schemeClr>
              </a:gs>
              <a:gs pos="100000">
                <a:schemeClr val="accent1">
                  <a:gamma/>
                  <a:tint val="54510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r>
              <a:rPr lang="zh-CN" altLang="en-US" sz="2800">
                <a:ea typeface="宋体" charset="-122"/>
              </a:rPr>
              <a:t>例</a:t>
            </a:r>
          </a:p>
        </p:txBody>
      </p:sp>
      <p:sp>
        <p:nvSpPr>
          <p:cNvPr id="20" name="内容占位符 15"/>
          <p:cNvSpPr>
            <a:spLocks noGrp="1"/>
          </p:cNvSpPr>
          <p:nvPr>
            <p:ph idx="1"/>
          </p:nvPr>
        </p:nvSpPr>
        <p:spPr>
          <a:xfrm>
            <a:off x="1295400" y="1447800"/>
            <a:ext cx="7696200" cy="5000625"/>
          </a:xfrm>
        </p:spPr>
        <p:txBody>
          <a:bodyPr/>
          <a:lstStyle/>
          <a:p>
            <a:pPr eaLnBrk="1" hangingPunct="1">
              <a:defRPr/>
            </a:pPr>
            <a:endParaRPr lang="en-US" altLang="zh-CN" smtClean="0">
              <a:ea typeface="宋体" pitchFamily="2" charset="-122"/>
            </a:endParaRPr>
          </a:p>
          <a:p>
            <a:pPr eaLnBrk="1" hangingPunct="1"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4108" name="AutoShape 4"/>
          <p:cNvSpPr>
            <a:spLocks noChangeArrowheads="1"/>
          </p:cNvSpPr>
          <p:nvPr/>
        </p:nvSpPr>
        <p:spPr bwMode="auto">
          <a:xfrm>
            <a:off x="152400" y="1676400"/>
            <a:ext cx="1600200" cy="914400"/>
          </a:xfrm>
          <a:prstGeom prst="irregularSeal2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>
                <a:latin typeface="Times New Roman" pitchFamily="18" charset="0"/>
              </a:rPr>
              <a:t>分析</a:t>
            </a:r>
          </a:p>
        </p:txBody>
      </p:sp>
      <p:sp>
        <p:nvSpPr>
          <p:cNvPr id="4109" name="Rectangle 3"/>
          <p:cNvSpPr txBox="1">
            <a:spLocks noChangeArrowheads="1"/>
          </p:cNvSpPr>
          <p:nvPr/>
        </p:nvSpPr>
        <p:spPr bwMode="auto">
          <a:xfrm>
            <a:off x="1676400" y="1905000"/>
            <a:ext cx="7315200" cy="4724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zh-CN" altLang="en-US" sz="2800">
                <a:solidFill>
                  <a:schemeClr val="tx2"/>
                </a:solidFill>
                <a:latin typeface="Verdana" pitchFamily="34" charset="0"/>
              </a:rPr>
              <a:t>一元二次方程的解的情况有下列几种可能：</a:t>
            </a: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altLang="zh-CN" sz="2800">
                <a:solidFill>
                  <a:schemeClr val="tx2"/>
                </a:solidFill>
                <a:latin typeface="Verdana" pitchFamily="34" charset="0"/>
              </a:rPr>
              <a:t>a=0</a:t>
            </a:r>
            <a:r>
              <a:rPr lang="zh-CN" altLang="en-US" sz="2800">
                <a:solidFill>
                  <a:schemeClr val="tx2"/>
                </a:solidFill>
                <a:latin typeface="Verdana" pitchFamily="34" charset="0"/>
              </a:rPr>
              <a:t>，不是二次方程；</a:t>
            </a: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altLang="zh-CN" sz="2800">
                <a:solidFill>
                  <a:schemeClr val="tx2"/>
                </a:solidFill>
                <a:latin typeface="Verdana" pitchFamily="34" charset="0"/>
              </a:rPr>
              <a:t>b</a:t>
            </a:r>
            <a:r>
              <a:rPr lang="en-US" altLang="zh-CN" sz="2800" baseline="30000">
                <a:solidFill>
                  <a:schemeClr val="tx2"/>
                </a:solidFill>
                <a:latin typeface="Verdana" pitchFamily="34" charset="0"/>
              </a:rPr>
              <a:t>2</a:t>
            </a:r>
            <a:r>
              <a:rPr lang="en-US" altLang="zh-CN" sz="2800">
                <a:solidFill>
                  <a:schemeClr val="tx2"/>
                </a:solidFill>
                <a:latin typeface="Verdana" pitchFamily="34" charset="0"/>
              </a:rPr>
              <a:t>-4ac=0</a:t>
            </a:r>
            <a:r>
              <a:rPr lang="zh-CN" altLang="en-US" sz="2800">
                <a:solidFill>
                  <a:schemeClr val="tx2"/>
                </a:solidFill>
                <a:latin typeface="Verdana" pitchFamily="34" charset="0"/>
              </a:rPr>
              <a:t>，有两个相等实根</a:t>
            </a:r>
            <a:r>
              <a:rPr lang="en-US" altLang="zh-CN" sz="2800">
                <a:solidFill>
                  <a:schemeClr val="tx2"/>
                </a:solidFill>
                <a:latin typeface="Verdana" pitchFamily="34" charset="0"/>
              </a:rPr>
              <a:t>:</a:t>
            </a: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altLang="zh-CN" sz="2800">
                <a:solidFill>
                  <a:schemeClr val="tx2"/>
                </a:solidFill>
                <a:latin typeface="Verdana" pitchFamily="34" charset="0"/>
              </a:rPr>
              <a:t>b</a:t>
            </a:r>
            <a:r>
              <a:rPr lang="en-US" altLang="zh-CN" sz="2800" baseline="30000">
                <a:solidFill>
                  <a:schemeClr val="tx2"/>
                </a:solidFill>
                <a:latin typeface="Verdana" pitchFamily="34" charset="0"/>
              </a:rPr>
              <a:t>2</a:t>
            </a:r>
            <a:r>
              <a:rPr lang="en-US" altLang="zh-CN" sz="2800">
                <a:solidFill>
                  <a:schemeClr val="tx2"/>
                </a:solidFill>
                <a:latin typeface="Verdana" pitchFamily="34" charset="0"/>
              </a:rPr>
              <a:t>-4ac&gt;0</a:t>
            </a:r>
            <a:r>
              <a:rPr lang="zh-CN" altLang="en-US" sz="2800">
                <a:solidFill>
                  <a:schemeClr val="tx2"/>
                </a:solidFill>
                <a:latin typeface="Verdana" pitchFamily="34" charset="0"/>
              </a:rPr>
              <a:t>，有两个不等实根</a:t>
            </a:r>
            <a:r>
              <a:rPr lang="en-US" altLang="zh-CN" sz="2800">
                <a:solidFill>
                  <a:schemeClr val="tx2"/>
                </a:solidFill>
                <a:latin typeface="Verdana" pitchFamily="34" charset="0"/>
              </a:rPr>
              <a:t>:</a:t>
            </a: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zh-CN" sz="2800">
                <a:solidFill>
                  <a:schemeClr val="tx2"/>
                </a:solidFill>
                <a:latin typeface="Verdana" pitchFamily="34" charset="0"/>
              </a:rPr>
              <a:t>	</a:t>
            </a: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endParaRPr lang="en-US" altLang="zh-CN" sz="2800">
              <a:solidFill>
                <a:schemeClr val="tx2"/>
              </a:solidFill>
              <a:latin typeface="Verdana" pitchFamily="34" charset="0"/>
            </a:endParaRP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altLang="zh-CN" sz="2800">
                <a:solidFill>
                  <a:schemeClr val="tx2"/>
                </a:solidFill>
                <a:latin typeface="Verdana" pitchFamily="34" charset="0"/>
              </a:rPr>
              <a:t>b</a:t>
            </a:r>
            <a:r>
              <a:rPr lang="en-US" altLang="zh-CN" sz="2800" baseline="30000">
                <a:solidFill>
                  <a:schemeClr val="tx2"/>
                </a:solidFill>
                <a:latin typeface="Verdana" pitchFamily="34" charset="0"/>
              </a:rPr>
              <a:t>2</a:t>
            </a:r>
            <a:r>
              <a:rPr lang="en-US" altLang="zh-CN" sz="2800">
                <a:solidFill>
                  <a:schemeClr val="tx2"/>
                </a:solidFill>
                <a:latin typeface="Verdana" pitchFamily="34" charset="0"/>
              </a:rPr>
              <a:t>-4ac&lt;0</a:t>
            </a:r>
            <a:r>
              <a:rPr lang="zh-CN" altLang="en-US" sz="2800">
                <a:solidFill>
                  <a:schemeClr val="tx2"/>
                </a:solidFill>
                <a:latin typeface="Verdana" pitchFamily="34" charset="0"/>
              </a:rPr>
              <a:t>，有两个共轭虚根。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7072313" y="2928938"/>
          <a:ext cx="1500187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3" name="公式" r:id="rId3" imgW="507960" imgH="228600" progId="Equation.3">
                  <p:embed/>
                </p:oleObj>
              </mc:Choice>
              <mc:Fallback>
                <p:oleObj name="公式" r:id="rId3" imgW="5079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13" y="2928938"/>
                        <a:ext cx="1500187" cy="674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6"/>
          <p:cNvGraphicFramePr>
            <a:graphicFrameLocks noChangeAspect="1"/>
          </p:cNvGraphicFramePr>
          <p:nvPr/>
        </p:nvGraphicFramePr>
        <p:xfrm>
          <a:off x="2971800" y="3962400"/>
          <a:ext cx="2646363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4" name="Equation" r:id="rId5" imgW="1244520" imgH="444240" progId="Equation.3">
                  <p:embed/>
                </p:oleObj>
              </mc:Choice>
              <mc:Fallback>
                <p:oleObj name="Equation" r:id="rId5" imgW="124452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962400"/>
                        <a:ext cx="2646363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7"/>
          <p:cNvGraphicFramePr>
            <a:graphicFrameLocks noChangeAspect="1"/>
          </p:cNvGraphicFramePr>
          <p:nvPr/>
        </p:nvGraphicFramePr>
        <p:xfrm>
          <a:off x="1714500" y="5572125"/>
          <a:ext cx="345757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5" name="Equation" r:id="rId7" imgW="1625400" imgH="457200" progId="Equation.3">
                  <p:embed/>
                </p:oleObj>
              </mc:Choice>
              <mc:Fallback>
                <p:oleObj name="Equation" r:id="rId7" imgW="16254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5572125"/>
                        <a:ext cx="3457575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4.4.12</a:t>
            </a:r>
            <a:r>
              <a:rPr lang="zh-CN" altLang="en-US" dirty="0" smtClean="0">
                <a:ea typeface="宋体" pitchFamily="2" charset="-122"/>
              </a:rPr>
              <a:t>分支语句嵌套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838200" y="1295400"/>
            <a:ext cx="7729538" cy="874713"/>
          </a:xfrm>
          <a:prstGeom prst="rect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1341438" y="1327150"/>
            <a:ext cx="187166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altLang="zh-CN" sz="3500">
                <a:solidFill>
                  <a:srgbClr val="000000"/>
                </a:solidFill>
                <a:latin typeface="Times New Roman" pitchFamily="18" charset="0"/>
              </a:rPr>
              <a:t>a = 0</a:t>
            </a:r>
            <a:r>
              <a:rPr lang="zh-CN" altLang="en-US" sz="3500">
                <a:solidFill>
                  <a:srgbClr val="000000"/>
                </a:solidFill>
                <a:latin typeface="Times New Roman" pitchFamily="18" charset="0"/>
              </a:rPr>
              <a:t>？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835025" y="1284288"/>
            <a:ext cx="1011238" cy="80803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847725" y="2133600"/>
            <a:ext cx="1168400" cy="4419600"/>
          </a:xfrm>
          <a:prstGeom prst="rect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990600" y="3595688"/>
            <a:ext cx="76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zh-CN" altLang="en-US" sz="2500">
                <a:solidFill>
                  <a:srgbClr val="000000"/>
                </a:solidFill>
                <a:latin typeface="Times New Roman" pitchFamily="18" charset="0"/>
              </a:rPr>
              <a:t>输 出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914400" y="3963988"/>
            <a:ext cx="9159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altLang="zh-CN" sz="250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lang="zh-CN" altLang="en-US" sz="2500">
                <a:solidFill>
                  <a:srgbClr val="000000"/>
                </a:solidFill>
                <a:latin typeface="Times New Roman" pitchFamily="18" charset="0"/>
              </a:rPr>
              <a:t>非二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990600" y="4330700"/>
            <a:ext cx="76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zh-CN" altLang="en-US" sz="2500">
                <a:solidFill>
                  <a:srgbClr val="000000"/>
                </a:solidFill>
                <a:latin typeface="Times New Roman" pitchFamily="18" charset="0"/>
              </a:rPr>
              <a:t>次 方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1011238" y="4699000"/>
            <a:ext cx="81756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zh-CN" altLang="en-US" sz="2500">
                <a:solidFill>
                  <a:srgbClr val="000000"/>
                </a:solidFill>
                <a:latin typeface="Times New Roman" pitchFamily="18" charset="0"/>
              </a:rPr>
              <a:t>程”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1846263" y="2133600"/>
            <a:ext cx="6721475" cy="874713"/>
          </a:xfrm>
          <a:prstGeom prst="rect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2770188" y="2298700"/>
            <a:ext cx="19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3000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2925763" y="2211388"/>
            <a:ext cx="14605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3032125" y="2298700"/>
            <a:ext cx="154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altLang="zh-CN" sz="3000">
                <a:solidFill>
                  <a:srgbClr val="000000"/>
                </a:solidFill>
                <a:latin typeface="Times New Roman" pitchFamily="18" charset="0"/>
              </a:rPr>
              <a:t>-4ac=0</a:t>
            </a:r>
            <a:r>
              <a:rPr lang="zh-CN" altLang="en-US" sz="3000">
                <a:solidFill>
                  <a:srgbClr val="000000"/>
                </a:solidFill>
                <a:latin typeface="Times New Roman" pitchFamily="18" charset="0"/>
              </a:rPr>
              <a:t>？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1846263" y="3006725"/>
            <a:ext cx="1165225" cy="3546475"/>
          </a:xfrm>
          <a:prstGeom prst="rect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1989138" y="3036888"/>
            <a:ext cx="7461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zh-CN" altLang="en-US" sz="2500">
                <a:solidFill>
                  <a:srgbClr val="000000"/>
                </a:solidFill>
                <a:latin typeface="Times New Roman" pitchFamily="18" charset="0"/>
              </a:rPr>
              <a:t>输出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1846263" y="3417888"/>
            <a:ext cx="9747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zh-CN" altLang="en-US" sz="2500">
                <a:solidFill>
                  <a:srgbClr val="000000"/>
                </a:solidFill>
                <a:latin typeface="Times New Roman" pitchFamily="18" charset="0"/>
              </a:rPr>
              <a:t>两个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1846263" y="3798888"/>
            <a:ext cx="88106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zh-CN" altLang="en-US" sz="2500">
                <a:solidFill>
                  <a:srgbClr val="000000"/>
                </a:solidFill>
                <a:latin typeface="Times New Roman" pitchFamily="18" charset="0"/>
              </a:rPr>
              <a:t>相等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1846263" y="4179888"/>
            <a:ext cx="114458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zh-CN" altLang="en-US" sz="2500">
                <a:solidFill>
                  <a:srgbClr val="000000"/>
                </a:solidFill>
                <a:latin typeface="Times New Roman" pitchFamily="18" charset="0"/>
              </a:rPr>
              <a:t>实根：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37909" name="Line 22"/>
          <p:cNvSpPr>
            <a:spLocks noChangeShapeType="1"/>
          </p:cNvSpPr>
          <p:nvPr/>
        </p:nvSpPr>
        <p:spPr bwMode="auto">
          <a:xfrm>
            <a:off x="1874838" y="2122488"/>
            <a:ext cx="1050925" cy="9048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10" name="Rectangle 24"/>
          <p:cNvSpPr>
            <a:spLocks noChangeArrowheads="1"/>
          </p:cNvSpPr>
          <p:nvPr/>
        </p:nvSpPr>
        <p:spPr bwMode="auto">
          <a:xfrm>
            <a:off x="2447925" y="5318125"/>
            <a:ext cx="2095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3300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37911" name="Rectangle 25"/>
          <p:cNvSpPr>
            <a:spLocks noChangeArrowheads="1"/>
          </p:cNvSpPr>
          <p:nvPr/>
        </p:nvSpPr>
        <p:spPr bwMode="auto">
          <a:xfrm>
            <a:off x="2357438" y="4876800"/>
            <a:ext cx="1555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altLang="zh-CN" sz="3300" i="1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37912" name="Rectangle 26"/>
          <p:cNvSpPr>
            <a:spLocks noChangeArrowheads="1"/>
          </p:cNvSpPr>
          <p:nvPr/>
        </p:nvSpPr>
        <p:spPr bwMode="auto">
          <a:xfrm>
            <a:off x="2220913" y="5318125"/>
            <a:ext cx="2095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33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37913" name="Rectangle 27"/>
          <p:cNvSpPr>
            <a:spLocks noChangeArrowheads="1"/>
          </p:cNvSpPr>
          <p:nvPr/>
        </p:nvSpPr>
        <p:spPr bwMode="auto">
          <a:xfrm>
            <a:off x="1905000" y="4992688"/>
            <a:ext cx="23018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3300">
                <a:solidFill>
                  <a:srgbClr val="000000"/>
                </a:solidFill>
                <a:latin typeface="Symbol" pitchFamily="18" charset="2"/>
              </a:rPr>
              <a:t>-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37914" name="Rectangle 29"/>
          <p:cNvSpPr>
            <a:spLocks noChangeArrowheads="1"/>
          </p:cNvSpPr>
          <p:nvPr/>
        </p:nvSpPr>
        <p:spPr bwMode="auto">
          <a:xfrm>
            <a:off x="1952625" y="4914900"/>
            <a:ext cx="1011238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7915" name="Rectangle 30"/>
          <p:cNvSpPr>
            <a:spLocks noChangeArrowheads="1"/>
          </p:cNvSpPr>
          <p:nvPr/>
        </p:nvSpPr>
        <p:spPr bwMode="auto">
          <a:xfrm>
            <a:off x="2925763" y="3006725"/>
            <a:ext cx="5641975" cy="666750"/>
          </a:xfrm>
          <a:prstGeom prst="rect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7916" name="Rectangle 31"/>
          <p:cNvSpPr>
            <a:spLocks noChangeArrowheads="1"/>
          </p:cNvSpPr>
          <p:nvPr/>
        </p:nvSpPr>
        <p:spPr bwMode="auto">
          <a:xfrm>
            <a:off x="5105400" y="3100388"/>
            <a:ext cx="152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37917" name="Rectangle 32"/>
          <p:cNvSpPr>
            <a:spLocks noChangeArrowheads="1"/>
          </p:cNvSpPr>
          <p:nvPr/>
        </p:nvSpPr>
        <p:spPr bwMode="auto">
          <a:xfrm>
            <a:off x="5230813" y="2955925"/>
            <a:ext cx="1460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37918" name="Rectangle 33"/>
          <p:cNvSpPr>
            <a:spLocks noChangeArrowheads="1"/>
          </p:cNvSpPr>
          <p:nvPr/>
        </p:nvSpPr>
        <p:spPr bwMode="auto">
          <a:xfrm>
            <a:off x="5230813" y="3027363"/>
            <a:ext cx="1582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altLang="zh-CN" sz="3000">
                <a:solidFill>
                  <a:srgbClr val="000000"/>
                </a:solidFill>
                <a:latin typeface="Times New Roman" pitchFamily="18" charset="0"/>
              </a:rPr>
              <a:t>-4ac&gt;0</a:t>
            </a:r>
            <a:r>
              <a:rPr lang="zh-CN" altLang="en-US" sz="3000">
                <a:solidFill>
                  <a:srgbClr val="000000"/>
                </a:solidFill>
                <a:latin typeface="Times New Roman" pitchFamily="18" charset="0"/>
              </a:rPr>
              <a:t>？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37919" name="Line 34"/>
          <p:cNvSpPr>
            <a:spLocks noChangeShapeType="1"/>
          </p:cNvSpPr>
          <p:nvPr/>
        </p:nvSpPr>
        <p:spPr bwMode="auto">
          <a:xfrm flipV="1">
            <a:off x="2925763" y="2122488"/>
            <a:ext cx="5653087" cy="9048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20" name="Line 35"/>
          <p:cNvSpPr>
            <a:spLocks noChangeShapeType="1"/>
          </p:cNvSpPr>
          <p:nvPr/>
        </p:nvSpPr>
        <p:spPr bwMode="auto">
          <a:xfrm>
            <a:off x="2925763" y="3027363"/>
            <a:ext cx="2663825" cy="5762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21" name="Line 36"/>
          <p:cNvSpPr>
            <a:spLocks noChangeShapeType="1"/>
          </p:cNvSpPr>
          <p:nvPr/>
        </p:nvSpPr>
        <p:spPr bwMode="auto">
          <a:xfrm flipV="1">
            <a:off x="5589588" y="2995613"/>
            <a:ext cx="2989262" cy="60801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22" name="Rectangle 37"/>
          <p:cNvSpPr>
            <a:spLocks noChangeArrowheads="1"/>
          </p:cNvSpPr>
          <p:nvPr/>
        </p:nvSpPr>
        <p:spPr bwMode="auto">
          <a:xfrm>
            <a:off x="5468938" y="3638550"/>
            <a:ext cx="3098800" cy="2000250"/>
          </a:xfrm>
          <a:prstGeom prst="rect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7923" name="Rectangle 38"/>
          <p:cNvSpPr>
            <a:spLocks noChangeArrowheads="1"/>
          </p:cNvSpPr>
          <p:nvPr/>
        </p:nvSpPr>
        <p:spPr bwMode="auto">
          <a:xfrm>
            <a:off x="5013325" y="3713163"/>
            <a:ext cx="42846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zh-CN" altLang="en-US" sz="2500">
                <a:solidFill>
                  <a:srgbClr val="000000"/>
                </a:solidFill>
                <a:latin typeface="宋体" pitchFamily="2" charset="-122"/>
              </a:rPr>
              <a:t>复根的实部</a:t>
            </a:r>
            <a:r>
              <a:rPr lang="en-US" altLang="zh-CN" sz="2500">
                <a:solidFill>
                  <a:srgbClr val="000000"/>
                </a:solidFill>
                <a:latin typeface="宋体" pitchFamily="2" charset="-122"/>
              </a:rPr>
              <a:t>p</a:t>
            </a:r>
            <a:r>
              <a:rPr lang="zh-CN" altLang="en-US" sz="2500">
                <a:solidFill>
                  <a:srgbClr val="000000"/>
                </a:solidFill>
                <a:latin typeface="宋体" pitchFamily="2" charset="-122"/>
              </a:rPr>
              <a:t>和</a:t>
            </a:r>
            <a:r>
              <a:rPr lang="zh-CN" altLang="en-US">
                <a:solidFill>
                  <a:srgbClr val="000000"/>
                </a:solidFill>
                <a:latin typeface="宋体" pitchFamily="2" charset="-122"/>
              </a:rPr>
              <a:t>虚部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q</a:t>
            </a:r>
            <a:r>
              <a:rPr lang="zh-CN" altLang="en-US">
                <a:solidFill>
                  <a:srgbClr val="000000"/>
                </a:solidFill>
                <a:latin typeface="宋体" pitchFamily="2" charset="-122"/>
              </a:rPr>
              <a:t>：</a:t>
            </a:r>
          </a:p>
        </p:txBody>
      </p:sp>
      <p:sp>
        <p:nvSpPr>
          <p:cNvPr id="37924" name="Rectangle 40"/>
          <p:cNvSpPr>
            <a:spLocks noChangeArrowheads="1"/>
          </p:cNvSpPr>
          <p:nvPr/>
        </p:nvSpPr>
        <p:spPr bwMode="auto">
          <a:xfrm>
            <a:off x="2925763" y="3638550"/>
            <a:ext cx="2663825" cy="2000250"/>
          </a:xfrm>
          <a:prstGeom prst="rect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7925" name="Rectangle 41"/>
          <p:cNvSpPr>
            <a:spLocks noChangeArrowheads="1"/>
          </p:cNvSpPr>
          <p:nvPr/>
        </p:nvSpPr>
        <p:spPr bwMode="auto">
          <a:xfrm>
            <a:off x="5468938" y="5637213"/>
            <a:ext cx="3098800" cy="915987"/>
          </a:xfrm>
          <a:prstGeom prst="rect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7926" name="Rectangle 42"/>
          <p:cNvSpPr>
            <a:spLocks noChangeArrowheads="1"/>
          </p:cNvSpPr>
          <p:nvPr/>
        </p:nvSpPr>
        <p:spPr bwMode="auto">
          <a:xfrm>
            <a:off x="5607050" y="5711825"/>
            <a:ext cx="27193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zh-CN" altLang="en-US" sz="2500">
                <a:solidFill>
                  <a:srgbClr val="000000"/>
                </a:solidFill>
                <a:latin typeface="Times New Roman" pitchFamily="18" charset="0"/>
              </a:rPr>
              <a:t>输出两个虚根：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37927" name="Rectangle 43"/>
          <p:cNvSpPr>
            <a:spLocks noChangeArrowheads="1"/>
          </p:cNvSpPr>
          <p:nvPr/>
        </p:nvSpPr>
        <p:spPr bwMode="auto">
          <a:xfrm>
            <a:off x="5692775" y="6078538"/>
            <a:ext cx="21558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altLang="zh-CN" sz="2500">
                <a:solidFill>
                  <a:srgbClr val="000000"/>
                </a:solidFill>
                <a:latin typeface="Times New Roman" pitchFamily="18" charset="0"/>
              </a:rPr>
              <a:t>p+qi</a:t>
            </a:r>
            <a:r>
              <a:rPr lang="zh-CN" altLang="en-US" sz="250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500">
                <a:solidFill>
                  <a:srgbClr val="000000"/>
                </a:solidFill>
                <a:latin typeface="Times New Roman" pitchFamily="18" charset="0"/>
              </a:rPr>
              <a:t>p-qi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37928" name="Rectangle 44"/>
          <p:cNvSpPr>
            <a:spLocks noChangeArrowheads="1"/>
          </p:cNvSpPr>
          <p:nvPr/>
        </p:nvSpPr>
        <p:spPr bwMode="auto">
          <a:xfrm>
            <a:off x="2925763" y="5637213"/>
            <a:ext cx="2663825" cy="915987"/>
          </a:xfrm>
          <a:prstGeom prst="rect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7929" name="Rectangle 45"/>
          <p:cNvSpPr>
            <a:spLocks noChangeArrowheads="1"/>
          </p:cNvSpPr>
          <p:nvPr/>
        </p:nvSpPr>
        <p:spPr bwMode="auto">
          <a:xfrm>
            <a:off x="2854325" y="5703888"/>
            <a:ext cx="25923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zh-CN" altLang="en-US" sz="2500">
                <a:solidFill>
                  <a:srgbClr val="000000"/>
                </a:solidFill>
                <a:latin typeface="Times New Roman" pitchFamily="18" charset="0"/>
              </a:rPr>
              <a:t>输出两个实根：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37930" name="Rectangle 46"/>
          <p:cNvSpPr>
            <a:spLocks noChangeArrowheads="1"/>
          </p:cNvSpPr>
          <p:nvPr/>
        </p:nvSpPr>
        <p:spPr bwMode="auto">
          <a:xfrm>
            <a:off x="3051175" y="6078538"/>
            <a:ext cx="793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500">
                <a:solidFill>
                  <a:srgbClr val="000000"/>
                </a:solidFill>
                <a:latin typeface="Times New Roman" pitchFamily="18" charset="0"/>
              </a:rPr>
              <a:t> x1,x2</a:t>
            </a:r>
            <a:endParaRPr lang="en-US" altLang="zh-CN">
              <a:latin typeface="Times New Roman" pitchFamily="18" charset="0"/>
            </a:endParaRPr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3014663" y="4706938"/>
            <a:ext cx="2390775" cy="827087"/>
            <a:chOff x="1953" y="2492"/>
            <a:chExt cx="1360" cy="521"/>
          </a:xfrm>
        </p:grpSpPr>
        <p:sp>
          <p:nvSpPr>
            <p:cNvPr id="37995" name="Line 47"/>
            <p:cNvSpPr>
              <a:spLocks noChangeShapeType="1"/>
            </p:cNvSpPr>
            <p:nvPr/>
          </p:nvSpPr>
          <p:spPr bwMode="auto">
            <a:xfrm flipV="1">
              <a:off x="2612" y="2627"/>
              <a:ext cx="24" cy="1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6" name="Line 48"/>
            <p:cNvSpPr>
              <a:spLocks noChangeShapeType="1"/>
            </p:cNvSpPr>
            <p:nvPr/>
          </p:nvSpPr>
          <p:spPr bwMode="auto">
            <a:xfrm>
              <a:off x="2636" y="2632"/>
              <a:ext cx="30" cy="7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7" name="Line 49"/>
            <p:cNvSpPr>
              <a:spLocks noChangeShapeType="1"/>
            </p:cNvSpPr>
            <p:nvPr/>
          </p:nvSpPr>
          <p:spPr bwMode="auto">
            <a:xfrm flipV="1">
              <a:off x="2670" y="2492"/>
              <a:ext cx="40" cy="2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8" name="Line 50"/>
            <p:cNvSpPr>
              <a:spLocks noChangeShapeType="1"/>
            </p:cNvSpPr>
            <p:nvPr/>
          </p:nvSpPr>
          <p:spPr bwMode="auto">
            <a:xfrm>
              <a:off x="2710" y="2492"/>
              <a:ext cx="569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9" name="Line 51"/>
            <p:cNvSpPr>
              <a:spLocks noChangeShapeType="1"/>
            </p:cNvSpPr>
            <p:nvPr/>
          </p:nvSpPr>
          <p:spPr bwMode="auto">
            <a:xfrm>
              <a:off x="2247" y="2765"/>
              <a:ext cx="104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0" name="Rectangle 52"/>
            <p:cNvSpPr>
              <a:spLocks noChangeArrowheads="1"/>
            </p:cNvSpPr>
            <p:nvPr/>
          </p:nvSpPr>
          <p:spPr bwMode="auto">
            <a:xfrm>
              <a:off x="2814" y="2792"/>
              <a:ext cx="8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3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38001" name="Rectangle 53"/>
            <p:cNvSpPr>
              <a:spLocks noChangeArrowheads="1"/>
            </p:cNvSpPr>
            <p:nvPr/>
          </p:nvSpPr>
          <p:spPr bwMode="auto">
            <a:xfrm>
              <a:off x="3156" y="2529"/>
              <a:ext cx="157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300" i="1">
                  <a:solidFill>
                    <a:srgbClr val="000000"/>
                  </a:solidFill>
                  <a:latin typeface="Times New Roman" pitchFamily="18" charset="0"/>
                </a:rPr>
                <a:t>ac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38002" name="Rectangle 54"/>
            <p:cNvSpPr>
              <a:spLocks noChangeArrowheads="1"/>
            </p:cNvSpPr>
            <p:nvPr/>
          </p:nvSpPr>
          <p:spPr bwMode="auto">
            <a:xfrm>
              <a:off x="2759" y="2529"/>
              <a:ext cx="8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300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38003" name="Rectangle 55"/>
            <p:cNvSpPr>
              <a:spLocks noChangeArrowheads="1"/>
            </p:cNvSpPr>
            <p:nvPr/>
          </p:nvSpPr>
          <p:spPr bwMode="auto">
            <a:xfrm>
              <a:off x="2362" y="2503"/>
              <a:ext cx="8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300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38004" name="Rectangle 56"/>
            <p:cNvSpPr>
              <a:spLocks noChangeArrowheads="1"/>
            </p:cNvSpPr>
            <p:nvPr/>
          </p:nvSpPr>
          <p:spPr bwMode="auto">
            <a:xfrm>
              <a:off x="1953" y="2645"/>
              <a:ext cx="74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3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38005" name="Rectangle 57"/>
            <p:cNvSpPr>
              <a:spLocks noChangeArrowheads="1"/>
            </p:cNvSpPr>
            <p:nvPr/>
          </p:nvSpPr>
          <p:spPr bwMode="auto">
            <a:xfrm>
              <a:off x="2726" y="2792"/>
              <a:ext cx="8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3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38006" name="Rectangle 58"/>
            <p:cNvSpPr>
              <a:spLocks noChangeArrowheads="1"/>
            </p:cNvSpPr>
            <p:nvPr/>
          </p:nvSpPr>
          <p:spPr bwMode="auto">
            <a:xfrm>
              <a:off x="3066" y="2529"/>
              <a:ext cx="8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3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38007" name="Rectangle 59"/>
            <p:cNvSpPr>
              <a:spLocks noChangeArrowheads="1"/>
            </p:cNvSpPr>
            <p:nvPr/>
          </p:nvSpPr>
          <p:spPr bwMode="auto">
            <a:xfrm>
              <a:off x="2034" y="2645"/>
              <a:ext cx="8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3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38008" name="Rectangle 60"/>
            <p:cNvSpPr>
              <a:spLocks noChangeArrowheads="1"/>
            </p:cNvSpPr>
            <p:nvPr/>
          </p:nvSpPr>
          <p:spPr bwMode="auto">
            <a:xfrm>
              <a:off x="2831" y="2512"/>
              <a:ext cx="5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38009" name="Rectangle 61"/>
            <p:cNvSpPr>
              <a:spLocks noChangeArrowheads="1"/>
            </p:cNvSpPr>
            <p:nvPr/>
          </p:nvSpPr>
          <p:spPr bwMode="auto">
            <a:xfrm>
              <a:off x="2964" y="2507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3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38010" name="Rectangle 62"/>
            <p:cNvSpPr>
              <a:spLocks noChangeArrowheads="1"/>
            </p:cNvSpPr>
            <p:nvPr/>
          </p:nvSpPr>
          <p:spPr bwMode="auto">
            <a:xfrm>
              <a:off x="2492" y="2503"/>
              <a:ext cx="91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3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38011" name="Rectangle 63"/>
            <p:cNvSpPr>
              <a:spLocks noChangeArrowheads="1"/>
            </p:cNvSpPr>
            <p:nvPr/>
          </p:nvSpPr>
          <p:spPr bwMode="auto">
            <a:xfrm>
              <a:off x="2275" y="2503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3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38012" name="Rectangle 64"/>
            <p:cNvSpPr>
              <a:spLocks noChangeArrowheads="1"/>
            </p:cNvSpPr>
            <p:nvPr/>
          </p:nvSpPr>
          <p:spPr bwMode="auto">
            <a:xfrm>
              <a:off x="2173" y="2623"/>
              <a:ext cx="91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3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>
                <a:latin typeface="Times New Roman" pitchFamily="18" charset="0"/>
              </a:endParaRPr>
            </a:p>
          </p:txBody>
        </p:sp>
      </p:grpSp>
      <p:sp>
        <p:nvSpPr>
          <p:cNvPr id="37932" name="Rectangle 66"/>
          <p:cNvSpPr>
            <a:spLocks noChangeArrowheads="1"/>
          </p:cNvSpPr>
          <p:nvPr/>
        </p:nvSpPr>
        <p:spPr bwMode="auto">
          <a:xfrm>
            <a:off x="2889250" y="4649788"/>
            <a:ext cx="2562225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grpSp>
        <p:nvGrpSpPr>
          <p:cNvPr id="3" name="Group 85"/>
          <p:cNvGrpSpPr>
            <a:grpSpLocks/>
          </p:cNvGrpSpPr>
          <p:nvPr/>
        </p:nvGrpSpPr>
        <p:grpSpPr bwMode="auto">
          <a:xfrm>
            <a:off x="3032125" y="3860800"/>
            <a:ext cx="2447925" cy="771525"/>
            <a:chOff x="1967" y="1959"/>
            <a:chExt cx="1393" cy="486"/>
          </a:xfrm>
        </p:grpSpPr>
        <p:sp>
          <p:nvSpPr>
            <p:cNvPr id="37977" name="Line 67"/>
            <p:cNvSpPr>
              <a:spLocks noChangeShapeType="1"/>
            </p:cNvSpPr>
            <p:nvPr/>
          </p:nvSpPr>
          <p:spPr bwMode="auto">
            <a:xfrm flipV="1">
              <a:off x="2629" y="2099"/>
              <a:ext cx="23" cy="1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8" name="Line 68"/>
            <p:cNvSpPr>
              <a:spLocks noChangeShapeType="1"/>
            </p:cNvSpPr>
            <p:nvPr/>
          </p:nvSpPr>
          <p:spPr bwMode="auto">
            <a:xfrm>
              <a:off x="2652" y="2104"/>
              <a:ext cx="32" cy="7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9" name="Line 69"/>
            <p:cNvSpPr>
              <a:spLocks noChangeShapeType="1"/>
            </p:cNvSpPr>
            <p:nvPr/>
          </p:nvSpPr>
          <p:spPr bwMode="auto">
            <a:xfrm flipV="1">
              <a:off x="2689" y="1959"/>
              <a:ext cx="41" cy="22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0" name="Line 70"/>
            <p:cNvSpPr>
              <a:spLocks noChangeShapeType="1"/>
            </p:cNvSpPr>
            <p:nvPr/>
          </p:nvSpPr>
          <p:spPr bwMode="auto">
            <a:xfrm>
              <a:off x="2730" y="1959"/>
              <a:ext cx="5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1" name="Line 71"/>
            <p:cNvSpPr>
              <a:spLocks noChangeShapeType="1"/>
            </p:cNvSpPr>
            <p:nvPr/>
          </p:nvSpPr>
          <p:spPr bwMode="auto">
            <a:xfrm>
              <a:off x="2242" y="2242"/>
              <a:ext cx="1099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2" name="Rectangle 72"/>
            <p:cNvSpPr>
              <a:spLocks noChangeArrowheads="1"/>
            </p:cNvSpPr>
            <p:nvPr/>
          </p:nvSpPr>
          <p:spPr bwMode="auto">
            <a:xfrm>
              <a:off x="2800" y="2215"/>
              <a:ext cx="8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37983" name="Rectangle 73"/>
            <p:cNvSpPr>
              <a:spLocks noChangeArrowheads="1"/>
            </p:cNvSpPr>
            <p:nvPr/>
          </p:nvSpPr>
          <p:spPr bwMode="auto">
            <a:xfrm>
              <a:off x="3197" y="1998"/>
              <a:ext cx="16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ac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37984" name="Rectangle 74"/>
            <p:cNvSpPr>
              <a:spLocks noChangeArrowheads="1"/>
            </p:cNvSpPr>
            <p:nvPr/>
          </p:nvSpPr>
          <p:spPr bwMode="auto">
            <a:xfrm>
              <a:off x="2780" y="1998"/>
              <a:ext cx="8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37985" name="Rectangle 75"/>
            <p:cNvSpPr>
              <a:spLocks noChangeArrowheads="1"/>
            </p:cNvSpPr>
            <p:nvPr/>
          </p:nvSpPr>
          <p:spPr bwMode="auto">
            <a:xfrm>
              <a:off x="2366" y="1975"/>
              <a:ext cx="8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37986" name="Rectangle 76"/>
            <p:cNvSpPr>
              <a:spLocks noChangeArrowheads="1"/>
            </p:cNvSpPr>
            <p:nvPr/>
          </p:nvSpPr>
          <p:spPr bwMode="auto">
            <a:xfrm>
              <a:off x="1967" y="2119"/>
              <a:ext cx="7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37987" name="Rectangle 77"/>
            <p:cNvSpPr>
              <a:spLocks noChangeArrowheads="1"/>
            </p:cNvSpPr>
            <p:nvPr/>
          </p:nvSpPr>
          <p:spPr bwMode="auto">
            <a:xfrm>
              <a:off x="2713" y="2215"/>
              <a:ext cx="8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37988" name="Rectangle 78"/>
            <p:cNvSpPr>
              <a:spLocks noChangeArrowheads="1"/>
            </p:cNvSpPr>
            <p:nvPr/>
          </p:nvSpPr>
          <p:spPr bwMode="auto">
            <a:xfrm>
              <a:off x="3103" y="1998"/>
              <a:ext cx="8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37989" name="Rectangle 79"/>
            <p:cNvSpPr>
              <a:spLocks noChangeArrowheads="1"/>
            </p:cNvSpPr>
            <p:nvPr/>
          </p:nvSpPr>
          <p:spPr bwMode="auto">
            <a:xfrm>
              <a:off x="2033" y="2119"/>
              <a:ext cx="8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37990" name="Rectangle 80"/>
            <p:cNvSpPr>
              <a:spLocks noChangeArrowheads="1"/>
            </p:cNvSpPr>
            <p:nvPr/>
          </p:nvSpPr>
          <p:spPr bwMode="auto">
            <a:xfrm>
              <a:off x="2857" y="1981"/>
              <a:ext cx="5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37991" name="Rectangle 81"/>
            <p:cNvSpPr>
              <a:spLocks noChangeArrowheads="1"/>
            </p:cNvSpPr>
            <p:nvPr/>
          </p:nvSpPr>
          <p:spPr bwMode="auto">
            <a:xfrm>
              <a:off x="2995" y="1974"/>
              <a:ext cx="9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37992" name="Rectangle 82"/>
            <p:cNvSpPr>
              <a:spLocks noChangeArrowheads="1"/>
            </p:cNvSpPr>
            <p:nvPr/>
          </p:nvSpPr>
          <p:spPr bwMode="auto">
            <a:xfrm>
              <a:off x="2496" y="1975"/>
              <a:ext cx="9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37993" name="Rectangle 83"/>
            <p:cNvSpPr>
              <a:spLocks noChangeArrowheads="1"/>
            </p:cNvSpPr>
            <p:nvPr/>
          </p:nvSpPr>
          <p:spPr bwMode="auto">
            <a:xfrm>
              <a:off x="2280" y="1975"/>
              <a:ext cx="9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37994" name="Rectangle 84"/>
            <p:cNvSpPr>
              <a:spLocks noChangeArrowheads="1"/>
            </p:cNvSpPr>
            <p:nvPr/>
          </p:nvSpPr>
          <p:spPr bwMode="auto">
            <a:xfrm>
              <a:off x="2166" y="2095"/>
              <a:ext cx="9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>
                <a:latin typeface="Times New Roman" pitchFamily="18" charset="0"/>
              </a:endParaRPr>
            </a:p>
          </p:txBody>
        </p:sp>
      </p:grpSp>
      <p:sp>
        <p:nvSpPr>
          <p:cNvPr id="37934" name="Rectangle 86"/>
          <p:cNvSpPr>
            <a:spLocks noChangeArrowheads="1"/>
          </p:cNvSpPr>
          <p:nvPr/>
        </p:nvSpPr>
        <p:spPr bwMode="auto">
          <a:xfrm>
            <a:off x="2900363" y="3800475"/>
            <a:ext cx="2632075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6248400" y="3979863"/>
            <a:ext cx="1714500" cy="774700"/>
            <a:chOff x="4309" y="2034"/>
            <a:chExt cx="631" cy="488"/>
          </a:xfrm>
        </p:grpSpPr>
        <p:sp>
          <p:nvSpPr>
            <p:cNvPr id="37970" name="Line 87"/>
            <p:cNvSpPr>
              <a:spLocks noChangeShapeType="1"/>
            </p:cNvSpPr>
            <p:nvPr/>
          </p:nvSpPr>
          <p:spPr bwMode="auto">
            <a:xfrm>
              <a:off x="4705" y="2304"/>
              <a:ext cx="22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1" name="Rectangle 88"/>
            <p:cNvSpPr>
              <a:spLocks noChangeArrowheads="1"/>
            </p:cNvSpPr>
            <p:nvPr/>
          </p:nvSpPr>
          <p:spPr bwMode="auto">
            <a:xfrm>
              <a:off x="4842" y="2263"/>
              <a:ext cx="9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7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37972" name="Rectangle 89"/>
            <p:cNvSpPr>
              <a:spLocks noChangeArrowheads="1"/>
            </p:cNvSpPr>
            <p:nvPr/>
          </p:nvSpPr>
          <p:spPr bwMode="auto">
            <a:xfrm>
              <a:off x="4812" y="2034"/>
              <a:ext cx="97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700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37973" name="Rectangle 90"/>
            <p:cNvSpPr>
              <a:spLocks noChangeArrowheads="1"/>
            </p:cNvSpPr>
            <p:nvPr/>
          </p:nvSpPr>
          <p:spPr bwMode="auto">
            <a:xfrm>
              <a:off x="4309" y="2166"/>
              <a:ext cx="9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700" i="1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37974" name="Rectangle 91"/>
            <p:cNvSpPr>
              <a:spLocks noChangeArrowheads="1"/>
            </p:cNvSpPr>
            <p:nvPr/>
          </p:nvSpPr>
          <p:spPr bwMode="auto">
            <a:xfrm>
              <a:off x="4758" y="2263"/>
              <a:ext cx="9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7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37975" name="Rectangle 92"/>
            <p:cNvSpPr>
              <a:spLocks noChangeArrowheads="1"/>
            </p:cNvSpPr>
            <p:nvPr/>
          </p:nvSpPr>
          <p:spPr bwMode="auto">
            <a:xfrm>
              <a:off x="4589" y="2167"/>
              <a:ext cx="10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7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37976" name="Rectangle 93"/>
            <p:cNvSpPr>
              <a:spLocks noChangeArrowheads="1"/>
            </p:cNvSpPr>
            <p:nvPr/>
          </p:nvSpPr>
          <p:spPr bwMode="auto">
            <a:xfrm>
              <a:off x="4449" y="2167"/>
              <a:ext cx="10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7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>
                <a:latin typeface="Times New Roman" pitchFamily="18" charset="0"/>
              </a:endParaRPr>
            </a:p>
          </p:txBody>
        </p:sp>
      </p:grpSp>
      <p:sp>
        <p:nvSpPr>
          <p:cNvPr id="37936" name="Rectangle 95"/>
          <p:cNvSpPr>
            <a:spLocks noChangeArrowheads="1"/>
          </p:cNvSpPr>
          <p:nvPr/>
        </p:nvSpPr>
        <p:spPr bwMode="auto">
          <a:xfrm>
            <a:off x="6711950" y="3960813"/>
            <a:ext cx="13303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grpSp>
        <p:nvGrpSpPr>
          <p:cNvPr id="5" name="Group 113"/>
          <p:cNvGrpSpPr>
            <a:grpSpLocks/>
          </p:cNvGrpSpPr>
          <p:nvPr/>
        </p:nvGrpSpPr>
        <p:grpSpPr bwMode="auto">
          <a:xfrm>
            <a:off x="6046788" y="4814888"/>
            <a:ext cx="2157412" cy="812800"/>
            <a:chOff x="3847" y="2560"/>
            <a:chExt cx="1228" cy="512"/>
          </a:xfrm>
        </p:grpSpPr>
        <p:sp>
          <p:nvSpPr>
            <p:cNvPr id="37953" name="Line 96"/>
            <p:cNvSpPr>
              <a:spLocks noChangeShapeType="1"/>
            </p:cNvSpPr>
            <p:nvPr/>
          </p:nvSpPr>
          <p:spPr bwMode="auto">
            <a:xfrm flipV="1">
              <a:off x="4096" y="2724"/>
              <a:ext cx="23" cy="1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4" name="Line 97"/>
            <p:cNvSpPr>
              <a:spLocks noChangeShapeType="1"/>
            </p:cNvSpPr>
            <p:nvPr/>
          </p:nvSpPr>
          <p:spPr bwMode="auto">
            <a:xfrm>
              <a:off x="4119" y="2729"/>
              <a:ext cx="33" cy="8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5" name="Line 98"/>
            <p:cNvSpPr>
              <a:spLocks noChangeShapeType="1"/>
            </p:cNvSpPr>
            <p:nvPr/>
          </p:nvSpPr>
          <p:spPr bwMode="auto">
            <a:xfrm flipV="1">
              <a:off x="4154" y="2560"/>
              <a:ext cx="44" cy="25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6" name="Line 99"/>
            <p:cNvSpPr>
              <a:spLocks noChangeShapeType="1"/>
            </p:cNvSpPr>
            <p:nvPr/>
          </p:nvSpPr>
          <p:spPr bwMode="auto">
            <a:xfrm>
              <a:off x="4198" y="2560"/>
              <a:ext cx="8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7" name="Line 100"/>
            <p:cNvSpPr>
              <a:spLocks noChangeShapeType="1"/>
            </p:cNvSpPr>
            <p:nvPr/>
          </p:nvSpPr>
          <p:spPr bwMode="auto">
            <a:xfrm>
              <a:off x="4078" y="2852"/>
              <a:ext cx="98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8" name="Rectangle 101"/>
            <p:cNvSpPr>
              <a:spLocks noChangeArrowheads="1"/>
            </p:cNvSpPr>
            <p:nvPr/>
          </p:nvSpPr>
          <p:spPr bwMode="auto">
            <a:xfrm>
              <a:off x="4526" y="2839"/>
              <a:ext cx="17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37959" name="Rectangle 102"/>
            <p:cNvSpPr>
              <a:spLocks noChangeArrowheads="1"/>
            </p:cNvSpPr>
            <p:nvPr/>
          </p:nvSpPr>
          <p:spPr bwMode="auto">
            <a:xfrm>
              <a:off x="4855" y="2596"/>
              <a:ext cx="16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ac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37960" name="Rectangle 103"/>
            <p:cNvSpPr>
              <a:spLocks noChangeArrowheads="1"/>
            </p:cNvSpPr>
            <p:nvPr/>
          </p:nvSpPr>
          <p:spPr bwMode="auto">
            <a:xfrm>
              <a:off x="4433" y="2596"/>
              <a:ext cx="8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37961" name="Rectangle 104"/>
            <p:cNvSpPr>
              <a:spLocks noChangeArrowheads="1"/>
            </p:cNvSpPr>
            <p:nvPr/>
          </p:nvSpPr>
          <p:spPr bwMode="auto">
            <a:xfrm>
              <a:off x="3847" y="2729"/>
              <a:ext cx="8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37962" name="Rectangle 105"/>
            <p:cNvSpPr>
              <a:spLocks noChangeArrowheads="1"/>
            </p:cNvSpPr>
            <p:nvPr/>
          </p:nvSpPr>
          <p:spPr bwMode="auto">
            <a:xfrm>
              <a:off x="4439" y="2839"/>
              <a:ext cx="8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37963" name="Rectangle 106"/>
            <p:cNvSpPr>
              <a:spLocks noChangeArrowheads="1"/>
            </p:cNvSpPr>
            <p:nvPr/>
          </p:nvSpPr>
          <p:spPr bwMode="auto">
            <a:xfrm>
              <a:off x="5018" y="2596"/>
              <a:ext cx="5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37964" name="Rectangle 107"/>
            <p:cNvSpPr>
              <a:spLocks noChangeArrowheads="1"/>
            </p:cNvSpPr>
            <p:nvPr/>
          </p:nvSpPr>
          <p:spPr bwMode="auto">
            <a:xfrm>
              <a:off x="4757" y="2596"/>
              <a:ext cx="8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37965" name="Rectangle 108"/>
            <p:cNvSpPr>
              <a:spLocks noChangeArrowheads="1"/>
            </p:cNvSpPr>
            <p:nvPr/>
          </p:nvSpPr>
          <p:spPr bwMode="auto">
            <a:xfrm>
              <a:off x="4373" y="2596"/>
              <a:ext cx="5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37966" name="Rectangle 109"/>
            <p:cNvSpPr>
              <a:spLocks noChangeArrowheads="1"/>
            </p:cNvSpPr>
            <p:nvPr/>
          </p:nvSpPr>
          <p:spPr bwMode="auto">
            <a:xfrm>
              <a:off x="4512" y="2582"/>
              <a:ext cx="5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37967" name="Rectangle 110"/>
            <p:cNvSpPr>
              <a:spLocks noChangeArrowheads="1"/>
            </p:cNvSpPr>
            <p:nvPr/>
          </p:nvSpPr>
          <p:spPr bwMode="auto">
            <a:xfrm>
              <a:off x="4650" y="2572"/>
              <a:ext cx="9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37968" name="Rectangle 111"/>
            <p:cNvSpPr>
              <a:spLocks noChangeArrowheads="1"/>
            </p:cNvSpPr>
            <p:nvPr/>
          </p:nvSpPr>
          <p:spPr bwMode="auto">
            <a:xfrm>
              <a:off x="4272" y="2572"/>
              <a:ext cx="9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37969" name="Rectangle 112"/>
            <p:cNvSpPr>
              <a:spLocks noChangeArrowheads="1"/>
            </p:cNvSpPr>
            <p:nvPr/>
          </p:nvSpPr>
          <p:spPr bwMode="auto">
            <a:xfrm>
              <a:off x="3999" y="2705"/>
              <a:ext cx="9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>
                <a:latin typeface="Times New Roman" pitchFamily="18" charset="0"/>
              </a:endParaRPr>
            </a:p>
          </p:txBody>
        </p:sp>
      </p:grpSp>
      <p:sp>
        <p:nvSpPr>
          <p:cNvPr id="37938" name="Rectangle 114"/>
          <p:cNvSpPr>
            <a:spLocks noChangeArrowheads="1"/>
          </p:cNvSpPr>
          <p:nvPr/>
        </p:nvSpPr>
        <p:spPr bwMode="auto">
          <a:xfrm>
            <a:off x="5929313" y="4741863"/>
            <a:ext cx="2328862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7939" name="Rectangle 115"/>
          <p:cNvSpPr>
            <a:spLocks noChangeArrowheads="1"/>
          </p:cNvSpPr>
          <p:nvPr/>
        </p:nvSpPr>
        <p:spPr bwMode="auto">
          <a:xfrm>
            <a:off x="1046163" y="1755775"/>
            <a:ext cx="7524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7940" name="Rectangle 116"/>
          <p:cNvSpPr>
            <a:spLocks noChangeArrowheads="1"/>
          </p:cNvSpPr>
          <p:nvPr/>
        </p:nvSpPr>
        <p:spPr bwMode="auto">
          <a:xfrm>
            <a:off x="1084263" y="1665288"/>
            <a:ext cx="3651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zh-CN" altLang="en-US" sz="2500">
                <a:solidFill>
                  <a:srgbClr val="000000"/>
                </a:solidFill>
                <a:latin typeface="Times New Roman" pitchFamily="18" charset="0"/>
              </a:rPr>
              <a:t>真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37941" name="Rectangle 117"/>
          <p:cNvSpPr>
            <a:spLocks noChangeArrowheads="1"/>
          </p:cNvSpPr>
          <p:nvPr/>
        </p:nvSpPr>
        <p:spPr bwMode="auto">
          <a:xfrm>
            <a:off x="2105025" y="2559050"/>
            <a:ext cx="7524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7942" name="Rectangle 118"/>
          <p:cNvSpPr>
            <a:spLocks noChangeArrowheads="1"/>
          </p:cNvSpPr>
          <p:nvPr/>
        </p:nvSpPr>
        <p:spPr bwMode="auto">
          <a:xfrm>
            <a:off x="2184400" y="2576513"/>
            <a:ext cx="317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zh-CN" altLang="en-US" sz="2500">
                <a:solidFill>
                  <a:srgbClr val="000000"/>
                </a:solidFill>
                <a:latin typeface="Times New Roman" pitchFamily="18" charset="0"/>
              </a:rPr>
              <a:t>真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37943" name="Rectangle 119"/>
          <p:cNvSpPr>
            <a:spLocks noChangeArrowheads="1"/>
          </p:cNvSpPr>
          <p:nvPr/>
        </p:nvSpPr>
        <p:spPr bwMode="auto">
          <a:xfrm>
            <a:off x="3140075" y="3203575"/>
            <a:ext cx="7524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7944" name="Rectangle 120"/>
          <p:cNvSpPr>
            <a:spLocks noChangeArrowheads="1"/>
          </p:cNvSpPr>
          <p:nvPr/>
        </p:nvSpPr>
        <p:spPr bwMode="auto">
          <a:xfrm>
            <a:off x="3219450" y="3219450"/>
            <a:ext cx="317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zh-CN" altLang="en-US" sz="2500">
                <a:solidFill>
                  <a:srgbClr val="000000"/>
                </a:solidFill>
                <a:latin typeface="Times New Roman" pitchFamily="18" charset="0"/>
              </a:rPr>
              <a:t>真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37945" name="Rectangle 121"/>
          <p:cNvSpPr>
            <a:spLocks noChangeArrowheads="1"/>
          </p:cNvSpPr>
          <p:nvPr/>
        </p:nvSpPr>
        <p:spPr bwMode="auto">
          <a:xfrm>
            <a:off x="7853363" y="3203575"/>
            <a:ext cx="3460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7946" name="Rectangle 122"/>
          <p:cNvSpPr>
            <a:spLocks noChangeArrowheads="1"/>
          </p:cNvSpPr>
          <p:nvPr/>
        </p:nvSpPr>
        <p:spPr bwMode="auto">
          <a:xfrm>
            <a:off x="7893050" y="3219450"/>
            <a:ext cx="317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zh-CN" altLang="en-US" sz="2500">
                <a:solidFill>
                  <a:srgbClr val="000000"/>
                </a:solidFill>
                <a:latin typeface="Times New Roman" pitchFamily="18" charset="0"/>
              </a:rPr>
              <a:t>假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37947" name="Rectangle 123"/>
          <p:cNvSpPr>
            <a:spLocks noChangeArrowheads="1"/>
          </p:cNvSpPr>
          <p:nvPr/>
        </p:nvSpPr>
        <p:spPr bwMode="auto">
          <a:xfrm>
            <a:off x="7523163" y="2490788"/>
            <a:ext cx="3460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7948" name="Rectangle 124"/>
          <p:cNvSpPr>
            <a:spLocks noChangeArrowheads="1"/>
          </p:cNvSpPr>
          <p:nvPr/>
        </p:nvSpPr>
        <p:spPr bwMode="auto">
          <a:xfrm>
            <a:off x="7894638" y="2524125"/>
            <a:ext cx="317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zh-CN" altLang="en-US" sz="2500">
                <a:solidFill>
                  <a:srgbClr val="000000"/>
                </a:solidFill>
                <a:latin typeface="Times New Roman" pitchFamily="18" charset="0"/>
              </a:rPr>
              <a:t>假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37949" name="Rectangle 125"/>
          <p:cNvSpPr>
            <a:spLocks noChangeArrowheads="1"/>
          </p:cNvSpPr>
          <p:nvPr/>
        </p:nvSpPr>
        <p:spPr bwMode="auto">
          <a:xfrm>
            <a:off x="7699375" y="1571625"/>
            <a:ext cx="3460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7950" name="Rectangle 126"/>
          <p:cNvSpPr>
            <a:spLocks noChangeArrowheads="1"/>
          </p:cNvSpPr>
          <p:nvPr/>
        </p:nvSpPr>
        <p:spPr bwMode="auto">
          <a:xfrm>
            <a:off x="7859713" y="1665288"/>
            <a:ext cx="317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zh-CN" altLang="en-US" sz="2500">
                <a:solidFill>
                  <a:srgbClr val="000000"/>
                </a:solidFill>
                <a:latin typeface="Times New Roman" pitchFamily="18" charset="0"/>
              </a:rPr>
              <a:t>假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37951" name="Line 127"/>
          <p:cNvSpPr>
            <a:spLocks noChangeShapeType="1"/>
          </p:cNvSpPr>
          <p:nvPr/>
        </p:nvSpPr>
        <p:spPr bwMode="auto">
          <a:xfrm flipV="1">
            <a:off x="1846263" y="1284288"/>
            <a:ext cx="6732587" cy="80803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37952" name="直接连接符 152"/>
          <p:cNvCxnSpPr>
            <a:cxnSpLocks noChangeShapeType="1"/>
          </p:cNvCxnSpPr>
          <p:nvPr/>
        </p:nvCxnSpPr>
        <p:spPr bwMode="auto">
          <a:xfrm>
            <a:off x="2209800" y="5334000"/>
            <a:ext cx="457200" cy="1588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4.4.13switch</a:t>
            </a:r>
            <a:r>
              <a:rPr lang="zh-CN" altLang="en-US" dirty="0" smtClean="0">
                <a:ea typeface="宋体" pitchFamily="2" charset="-122"/>
              </a:rPr>
              <a:t>语句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9" name="AutoShape 16"/>
          <p:cNvSpPr>
            <a:spLocks noChangeArrowheads="1"/>
          </p:cNvSpPr>
          <p:nvPr/>
        </p:nvSpPr>
        <p:spPr bwMode="gray">
          <a:xfrm>
            <a:off x="1524000" y="2590800"/>
            <a:ext cx="6096000" cy="33528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6431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 switch(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 {  case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常量表达式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1: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    case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常量表达式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2: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	   </a:t>
            </a:r>
            <a:r>
              <a:rPr lang="en-US" altLang="zh-CN" sz="2800" dirty="0">
                <a:ea typeface="楷体_GB2312" pitchFamily="49" charset="-122"/>
              </a:rPr>
              <a:t>……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    case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常量表达式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n: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    default: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n+1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  }</a:t>
            </a:r>
          </a:p>
        </p:txBody>
      </p:sp>
      <p:sp>
        <p:nvSpPr>
          <p:cNvPr id="11" name="内容占位符 34"/>
          <p:cNvSpPr txBox="1">
            <a:spLocks/>
          </p:cNvSpPr>
          <p:nvPr/>
        </p:nvSpPr>
        <p:spPr bwMode="auto">
          <a:xfrm>
            <a:off x="1066800" y="1676400"/>
            <a:ext cx="762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zh-CN" altLang="en-US" sz="2800" kern="0" dirty="0">
                <a:solidFill>
                  <a:schemeClr val="tx2"/>
                </a:solidFill>
                <a:latin typeface="华文隶书" pitchFamily="2" charset="-122"/>
                <a:ea typeface="华文隶书" pitchFamily="2" charset="-122"/>
              </a:rPr>
              <a:t>一般形式：</a:t>
            </a:r>
            <a:endParaRPr lang="en-US" altLang="zh-CN" sz="28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4.4.14-Switch</a:t>
            </a:r>
            <a:r>
              <a:rPr lang="zh-CN" altLang="en-US" dirty="0" smtClean="0">
                <a:ea typeface="宋体" pitchFamily="2" charset="-122"/>
              </a:rPr>
              <a:t>语句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7" name="内容占位符 34"/>
          <p:cNvSpPr txBox="1">
            <a:spLocks/>
          </p:cNvSpPr>
          <p:nvPr/>
        </p:nvSpPr>
        <p:spPr bwMode="auto">
          <a:xfrm>
            <a:off x="214313" y="1143000"/>
            <a:ext cx="8643937" cy="5357813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zh-CN" altLang="en-US" sz="2400" dirty="0">
                <a:latin typeface="华文隶书" pitchFamily="2" charset="-122"/>
                <a:ea typeface="华文隶书" pitchFamily="2" charset="-122"/>
              </a:rPr>
              <a:t>说明：</a:t>
            </a:r>
            <a:endParaRPr lang="en-US" altLang="zh-CN" sz="2400" dirty="0">
              <a:latin typeface="华文隶书" pitchFamily="2" charset="-122"/>
              <a:ea typeface="华文隶书" pitchFamily="2" charset="-122"/>
            </a:endParaRPr>
          </a:p>
          <a:p>
            <a:pPr lvl="1">
              <a:lnSpc>
                <a:spcPct val="85000"/>
              </a:lnSpc>
              <a:buFont typeface="Wingdings" pitchFamily="2" charset="2"/>
              <a:buChar char="§"/>
              <a:defRPr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switch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语句中的</a:t>
            </a:r>
            <a:r>
              <a:rPr lang="zh-CN" altLang="en-US" sz="2400" dirty="0">
                <a:ea typeface="楷体_GB2312" pitchFamily="49" charset="-122"/>
              </a:rPr>
              <a:t>“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lang="zh-CN" altLang="en-US" sz="2400" dirty="0">
                <a:ea typeface="楷体_GB2312" pitchFamily="49" charset="-122"/>
              </a:rPr>
              <a:t>”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case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后面的</a:t>
            </a:r>
            <a:r>
              <a:rPr lang="zh-CN" altLang="en-US" sz="2400" dirty="0">
                <a:ea typeface="楷体_GB2312" pitchFamily="49" charset="-122"/>
              </a:rPr>
              <a:t>“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常量表达式</a:t>
            </a:r>
            <a:r>
              <a:rPr lang="zh-CN" altLang="en-US" sz="2400" dirty="0">
                <a:ea typeface="楷体_GB2312" pitchFamily="49" charset="-122"/>
              </a:rPr>
              <a:t>”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的结果值的类型应该一致。其类型可以是除实型以外的任何类型（如整型、字符型、枚举类型）。</a:t>
            </a:r>
          </a:p>
          <a:p>
            <a:pPr lvl="1">
              <a:lnSpc>
                <a:spcPct val="85000"/>
              </a:lnSpc>
              <a:buFont typeface="Wingdings" pitchFamily="2" charset="2"/>
              <a:buChar char="§"/>
              <a:defRPr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每一个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case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后的常量表达式的值必须互不相同。</a:t>
            </a:r>
          </a:p>
          <a:p>
            <a:pPr lvl="1">
              <a:lnSpc>
                <a:spcPct val="85000"/>
              </a:lnSpc>
              <a:buFont typeface="Wingdings" pitchFamily="2" charset="2"/>
              <a:buChar char="§"/>
              <a:defRPr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执行完一个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case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后面的语句后，流程控制到下一个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case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继续执行。因此，多个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case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可共用一组语句。如：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  <a:defRPr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dirty="0"/>
              <a:t>switch(c)</a:t>
            </a:r>
          </a:p>
          <a:p>
            <a:pPr lvl="2">
              <a:lnSpc>
                <a:spcPct val="85000"/>
              </a:lnSpc>
              <a:buFont typeface="Wingdings" pitchFamily="2" charset="2"/>
              <a:buNone/>
              <a:defRPr/>
            </a:pPr>
            <a:r>
              <a:rPr lang="en-US" altLang="zh-CN" sz="2400" dirty="0"/>
              <a:t>{  case ‘A’:</a:t>
            </a:r>
          </a:p>
          <a:p>
            <a:pPr lvl="2">
              <a:lnSpc>
                <a:spcPct val="85000"/>
              </a:lnSpc>
              <a:buFont typeface="Wingdings" pitchFamily="2" charset="2"/>
              <a:buNone/>
              <a:defRPr/>
            </a:pPr>
            <a:r>
              <a:rPr lang="en-US" altLang="zh-CN" sz="2400" dirty="0"/>
              <a:t>   case ‘B’: </a:t>
            </a:r>
            <a:r>
              <a:rPr lang="zh-CN" altLang="en-US" sz="2400" dirty="0"/>
              <a:t>语句；</a:t>
            </a:r>
          </a:p>
          <a:p>
            <a:pPr lvl="2">
              <a:lnSpc>
                <a:spcPct val="85000"/>
              </a:lnSpc>
              <a:buFont typeface="Wingdings" pitchFamily="2" charset="2"/>
              <a:buNone/>
              <a:defRPr/>
            </a:pPr>
            <a:r>
              <a:rPr lang="zh-CN" altLang="en-US" sz="2400" dirty="0"/>
              <a:t>        </a:t>
            </a:r>
            <a:r>
              <a:rPr lang="en-US" altLang="zh-CN" sz="2400" dirty="0"/>
              <a:t>………;</a:t>
            </a:r>
          </a:p>
          <a:p>
            <a:pPr lvl="2">
              <a:lnSpc>
                <a:spcPct val="85000"/>
              </a:lnSpc>
              <a:buFont typeface="Wingdings" pitchFamily="2" charset="2"/>
              <a:buNone/>
              <a:defRPr/>
            </a:pPr>
            <a:r>
              <a:rPr lang="en-US" altLang="zh-CN" sz="2400" dirty="0"/>
              <a:t>}</a:t>
            </a:r>
          </a:p>
          <a:p>
            <a:pPr lvl="2">
              <a:lnSpc>
                <a:spcPct val="85000"/>
              </a:lnSpc>
              <a:defRPr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switch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语句中可以不含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default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分支；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default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分支并不限定在最后，几个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case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分支也没有顺序区别，但必须做适当处理，否则会影响执行结果。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4.4.15 break</a:t>
            </a:r>
            <a:r>
              <a:rPr lang="zh-CN" altLang="en-US" dirty="0" smtClean="0">
                <a:ea typeface="宋体" pitchFamily="2" charset="-122"/>
              </a:rPr>
              <a:t>语句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2" name="内容占位符 34"/>
          <p:cNvSpPr txBox="1">
            <a:spLocks/>
          </p:cNvSpPr>
          <p:nvPr/>
        </p:nvSpPr>
        <p:spPr bwMode="auto">
          <a:xfrm>
            <a:off x="914400" y="1285860"/>
            <a:ext cx="7658128" cy="503874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zh-CN" altLang="en-US" sz="2800" kern="0" dirty="0">
                <a:solidFill>
                  <a:schemeClr val="tx2"/>
                </a:solidFill>
                <a:latin typeface="华文隶书" pitchFamily="2" charset="-122"/>
                <a:ea typeface="华文隶书" pitchFamily="2" charset="-122"/>
              </a:rPr>
              <a:t>一般形式：</a:t>
            </a:r>
            <a:endParaRPr lang="en-US" altLang="zh-CN" sz="2800" kern="0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defRPr/>
            </a:pPr>
            <a:endParaRPr lang="en-US" altLang="zh-CN" sz="2800" kern="0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zh-CN" altLang="en-US" sz="2800" kern="0" dirty="0">
                <a:solidFill>
                  <a:schemeClr val="tx2"/>
                </a:solidFill>
                <a:latin typeface="华文隶书" pitchFamily="2" charset="-122"/>
                <a:ea typeface="华文隶书" pitchFamily="2" charset="-122"/>
              </a:rPr>
              <a:t>功能：</a:t>
            </a:r>
            <a:endParaRPr lang="en-US" altLang="zh-CN" sz="2800" kern="0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  <a:p>
            <a:pPr>
              <a:buClr>
                <a:schemeClr val="tx1"/>
              </a:buClr>
              <a:defRPr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终止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switch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语句的执行。为了执行完某个分支后跳出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switch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结构，应在其后加上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break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gray">
          <a:xfrm>
            <a:off x="3657600" y="2133600"/>
            <a:ext cx="2057400" cy="6096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6431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dirty="0">
                <a:latin typeface="Courier New" pitchFamily="49" charset="0"/>
                <a:ea typeface="楷体_GB2312" pitchFamily="49" charset="-122"/>
              </a:rPr>
              <a:t>break;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4.4.16-break</a:t>
            </a:r>
            <a:r>
              <a:rPr lang="zh-CN" altLang="en-US" dirty="0" smtClean="0">
                <a:ea typeface="宋体" pitchFamily="2" charset="-122"/>
              </a:rPr>
              <a:t>的怪事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285875"/>
            <a:ext cx="7745412" cy="4951413"/>
          </a:xfr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mtClean="0">
                <a:ea typeface="宋体" charset="-122"/>
              </a:rPr>
              <a:t>把代码中的</a:t>
            </a:r>
            <a:r>
              <a:rPr lang="en-US" altLang="zh-CN" smtClean="0">
                <a:ea typeface="宋体" charset="-122"/>
              </a:rPr>
              <a:t>break</a:t>
            </a:r>
            <a:r>
              <a:rPr lang="zh-CN" altLang="en-US" smtClean="0">
                <a:ea typeface="宋体" charset="-122"/>
              </a:rPr>
              <a:t>都删除或注释掉后，编译链接并不会出错，只是执行时，结果不太一样。</a:t>
            </a:r>
            <a:endParaRPr lang="en-US" altLang="zh-CN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mtClean="0">
                <a:ea typeface="宋体" charset="-122"/>
              </a:rPr>
              <a:t>我们亲自动手实践一下。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mtClean="0">
                <a:ea typeface="宋体" charset="-122"/>
              </a:rPr>
              <a:t>这就是说，如果不使用</a:t>
            </a:r>
            <a:r>
              <a:rPr lang="en-US" altLang="zh-CN" smtClean="0">
                <a:ea typeface="宋体" charset="-122"/>
              </a:rPr>
              <a:t>break</a:t>
            </a:r>
            <a:r>
              <a:rPr lang="zh-CN" altLang="en-US" smtClean="0">
                <a:ea typeface="宋体" charset="-122"/>
              </a:rPr>
              <a:t>语句，那么从与表达式的值匹配的那个</a:t>
            </a:r>
            <a:r>
              <a:rPr lang="en-US" altLang="zh-CN" smtClean="0">
                <a:ea typeface="宋体" charset="-122"/>
              </a:rPr>
              <a:t>case</a:t>
            </a:r>
            <a:r>
              <a:rPr lang="zh-CN" altLang="en-US" smtClean="0">
                <a:ea typeface="宋体" charset="-122"/>
              </a:rPr>
              <a:t>语句开始后的所有代码段都会被执行，每个</a:t>
            </a:r>
            <a:r>
              <a:rPr lang="en-US" altLang="zh-CN" smtClean="0">
                <a:ea typeface="宋体" charset="-122"/>
              </a:rPr>
              <a:t>case</a:t>
            </a:r>
            <a:r>
              <a:rPr lang="zh-CN" altLang="en-US" smtClean="0">
                <a:ea typeface="宋体" charset="-122"/>
              </a:rPr>
              <a:t>语句相当于入口、开关或者说是进入的钥匙，这便是开关语句这个名称的由来。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smtClean="0">
                <a:ea typeface="宋体" charset="-122"/>
              </a:rPr>
              <a:t>4.1</a:t>
            </a:r>
            <a:r>
              <a:rPr lang="zh-CN" altLang="en-US" sz="3600" smtClean="0">
                <a:ea typeface="宋体" charset="-122"/>
              </a:rPr>
              <a:t>程序的最小独立单元</a:t>
            </a:r>
            <a:r>
              <a:rPr lang="en-US" altLang="zh-CN" sz="3600" smtClean="0">
                <a:ea typeface="宋体" charset="-122"/>
              </a:rPr>
              <a:t>—</a:t>
            </a:r>
            <a:r>
              <a:rPr lang="zh-CN" altLang="en-US" sz="3600" smtClean="0">
                <a:ea typeface="宋体" charset="-122"/>
              </a:rPr>
              <a:t>语句</a:t>
            </a:r>
            <a:endParaRPr lang="en-US" altLang="zh-CN" sz="3600" smtClean="0">
              <a:ea typeface="宋体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285860"/>
            <a:ext cx="8501121" cy="5143535"/>
          </a:xfr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defRPr/>
            </a:pPr>
            <a:r>
              <a:rPr lang="zh-CN" altLang="en-US" sz="2000" smtClean="0">
                <a:ea typeface="宋体" charset="-122"/>
              </a:rPr>
              <a:t>如果把写程序和写小说类比，变量常量等可以看成是字和词，函数可以看成是一个段落，运算符等可以看作是字词的组合方式（规则），那么，字词组成的句子就是小说的最小独立单元，表达了一定的意思，同样，程序的最小独立单元是</a:t>
            </a:r>
            <a:r>
              <a:rPr lang="zh-CN" altLang="en-US" sz="2000" smtClean="0">
                <a:latin typeface="Times New Roman" pitchFamily="18" charset="0"/>
                <a:ea typeface="宋体" charset="-122"/>
              </a:rPr>
              <a:t>“</a:t>
            </a:r>
            <a:r>
              <a:rPr lang="zh-CN" altLang="en-US" sz="2000" smtClean="0">
                <a:ea typeface="宋体" charset="-122"/>
              </a:rPr>
              <a:t>语句</a:t>
            </a:r>
            <a:r>
              <a:rPr lang="zh-CN" altLang="en-US" sz="2000" smtClean="0">
                <a:latin typeface="Times New Roman" pitchFamily="18" charset="0"/>
                <a:ea typeface="宋体" charset="-122"/>
              </a:rPr>
              <a:t>”</a:t>
            </a:r>
            <a:r>
              <a:rPr lang="zh-CN" altLang="en-US" sz="2000" smtClean="0">
                <a:ea typeface="宋体" charset="-122"/>
              </a:rPr>
              <a:t>，每个语句表达出完整的意义。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04800" y="4114800"/>
            <a:ext cx="3048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3200" b="1" kern="0">
                <a:solidFill>
                  <a:schemeClr val="accent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3200" b="1" ker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数据说明</a:t>
            </a:r>
            <a:endParaRPr lang="en-US" altLang="zh-CN" sz="3200" b="1" kern="0"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kern="0">
                <a:effectLst>
                  <a:outerShdw blurRad="38100" dist="38100" dir="2700000" algn="tl">
                    <a:srgbClr val="000000"/>
                  </a:outerShdw>
                </a:effectLst>
                <a:latin typeface="方正舒体" pitchFamily="2" charset="-122"/>
                <a:ea typeface="方正舒体" pitchFamily="2" charset="-122"/>
              </a:rPr>
              <a:t>    </a:t>
            </a:r>
            <a:r>
              <a:rPr lang="zh-CN" sz="3200" kern="0">
                <a:effectLst>
                  <a:outerShdw blurRad="38100" dist="38100" dir="2700000" algn="tl">
                    <a:srgbClr val="000000"/>
                  </a:outerShdw>
                </a:effectLst>
                <a:latin typeface="方正舒体" pitchFamily="2" charset="-122"/>
                <a:ea typeface="方正舒体" pitchFamily="2" charset="-122"/>
              </a:rPr>
              <a:t>数据的描述（数据的名称、类型和初值等）</a:t>
            </a:r>
            <a:endParaRPr lang="en-US" altLang="zh-CN" sz="3200" kern="0">
              <a:effectLst>
                <a:outerShdw blurRad="38100" dist="38100" dir="2700000" algn="tl">
                  <a:srgbClr val="000000"/>
                </a:outerShdw>
              </a:effectLst>
              <a:latin typeface="方正舒体" pitchFamily="2" charset="-122"/>
              <a:ea typeface="方正舒体" pitchFamily="2" charset="-122"/>
            </a:endParaRPr>
          </a:p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en-US" altLang="zh-CN" sz="2500" kern="0">
              <a:effectLst>
                <a:outerShdw blurRad="38100" dist="38100" dir="2700000" algn="tl">
                  <a:srgbClr val="000000"/>
                </a:outerShdw>
              </a:effectLst>
              <a:latin typeface="方正舒体" pitchFamily="2" charset="-122"/>
              <a:ea typeface="方正舒体" pitchFamily="2" charset="-122"/>
            </a:endParaRPr>
          </a:p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zh-CN" altLang="en-US" sz="2500" kern="0" dirty="0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方正舒体" pitchFamily="2" charset="-122"/>
              <a:ea typeface="方正舒体" pitchFamily="2" charset="-122"/>
            </a:endParaRPr>
          </a:p>
        </p:txBody>
      </p:sp>
      <p:grpSp>
        <p:nvGrpSpPr>
          <p:cNvPr id="12296" name="Group 24"/>
          <p:cNvGrpSpPr>
            <a:grpSpLocks/>
          </p:cNvGrpSpPr>
          <p:nvPr/>
        </p:nvGrpSpPr>
        <p:grpSpPr bwMode="auto">
          <a:xfrm>
            <a:off x="533400" y="3505200"/>
            <a:ext cx="3886200" cy="2867025"/>
            <a:chOff x="336" y="1675"/>
            <a:chExt cx="2448" cy="2003"/>
          </a:xfrm>
        </p:grpSpPr>
        <p:grpSp>
          <p:nvGrpSpPr>
            <p:cNvPr id="12313" name="Group 6"/>
            <p:cNvGrpSpPr>
              <a:grpSpLocks/>
            </p:cNvGrpSpPr>
            <p:nvPr/>
          </p:nvGrpSpPr>
          <p:grpSpPr bwMode="auto">
            <a:xfrm>
              <a:off x="336" y="1998"/>
              <a:ext cx="1824" cy="1680"/>
              <a:chOff x="720" y="1998"/>
              <a:chExt cx="1440" cy="1680"/>
            </a:xfrm>
          </p:grpSpPr>
          <p:sp>
            <p:nvSpPr>
              <p:cNvPr id="12315" name="AutoShape 7"/>
              <p:cNvSpPr>
                <a:spLocks noChangeArrowheads="1"/>
              </p:cNvSpPr>
              <p:nvPr/>
            </p:nvSpPr>
            <p:spPr bwMode="auto">
              <a:xfrm>
                <a:off x="720" y="1998"/>
                <a:ext cx="1440" cy="1680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Verdana" pitchFamily="34" charset="0"/>
                </a:endParaRPr>
              </a:p>
            </p:txBody>
          </p:sp>
          <p:sp>
            <p:nvSpPr>
              <p:cNvPr id="12316" name="Text Box 8"/>
              <p:cNvSpPr txBox="1">
                <a:spLocks noChangeArrowheads="1"/>
              </p:cNvSpPr>
              <p:nvPr/>
            </p:nvSpPr>
            <p:spPr bwMode="auto">
              <a:xfrm>
                <a:off x="780" y="2124"/>
                <a:ext cx="1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altLang="zh-CN" sz="14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15" name="Freeform 9"/>
            <p:cNvSpPr>
              <a:spLocks/>
            </p:cNvSpPr>
            <p:nvPr/>
          </p:nvSpPr>
          <p:spPr bwMode="gray">
            <a:xfrm>
              <a:off x="2030" y="1675"/>
              <a:ext cx="754" cy="1044"/>
            </a:xfrm>
            <a:custGeom>
              <a:avLst/>
              <a:gdLst/>
              <a:ahLst/>
              <a:cxnLst>
                <a:cxn ang="0">
                  <a:pos x="580" y="0"/>
                </a:cxn>
                <a:cxn ang="0">
                  <a:pos x="578" y="90"/>
                </a:cxn>
                <a:cxn ang="0">
                  <a:pos x="568" y="174"/>
                </a:cxn>
                <a:cxn ang="0">
                  <a:pos x="552" y="252"/>
                </a:cxn>
                <a:cxn ang="0">
                  <a:pos x="526" y="324"/>
                </a:cxn>
                <a:cxn ang="0">
                  <a:pos x="494" y="390"/>
                </a:cxn>
                <a:cxn ang="0">
                  <a:pos x="452" y="450"/>
                </a:cxn>
                <a:cxn ang="0">
                  <a:pos x="402" y="508"/>
                </a:cxn>
                <a:cxn ang="0">
                  <a:pos x="342" y="560"/>
                </a:cxn>
                <a:cxn ang="0">
                  <a:pos x="270" y="610"/>
                </a:cxn>
                <a:cxn ang="0">
                  <a:pos x="188" y="656"/>
                </a:cxn>
                <a:cxn ang="0">
                  <a:pos x="188" y="798"/>
                </a:cxn>
                <a:cxn ang="0">
                  <a:pos x="0" y="514"/>
                </a:cxn>
                <a:cxn ang="0">
                  <a:pos x="188" y="230"/>
                </a:cxn>
                <a:cxn ang="0">
                  <a:pos x="188" y="372"/>
                </a:cxn>
                <a:cxn ang="0">
                  <a:pos x="224" y="368"/>
                </a:cxn>
                <a:cxn ang="0">
                  <a:pos x="264" y="356"/>
                </a:cxn>
                <a:cxn ang="0">
                  <a:pos x="306" y="336"/>
                </a:cxn>
                <a:cxn ang="0">
                  <a:pos x="348" y="310"/>
                </a:cxn>
                <a:cxn ang="0">
                  <a:pos x="392" y="280"/>
                </a:cxn>
                <a:cxn ang="0">
                  <a:pos x="432" y="246"/>
                </a:cxn>
                <a:cxn ang="0">
                  <a:pos x="472" y="208"/>
                </a:cxn>
                <a:cxn ang="0">
                  <a:pos x="506" y="166"/>
                </a:cxn>
                <a:cxn ang="0">
                  <a:pos x="536" y="124"/>
                </a:cxn>
                <a:cxn ang="0">
                  <a:pos x="558" y="82"/>
                </a:cxn>
                <a:cxn ang="0">
                  <a:pos x="574" y="40"/>
                </a:cxn>
                <a:cxn ang="0">
                  <a:pos x="578" y="0"/>
                </a:cxn>
                <a:cxn ang="0">
                  <a:pos x="580" y="0"/>
                </a:cxn>
              </a:cxnLst>
              <a:rect l="0" t="0" r="r" b="b"/>
              <a:pathLst>
                <a:path w="580" h="798">
                  <a:moveTo>
                    <a:pt x="580" y="0"/>
                  </a:moveTo>
                  <a:lnTo>
                    <a:pt x="578" y="90"/>
                  </a:lnTo>
                  <a:lnTo>
                    <a:pt x="568" y="174"/>
                  </a:lnTo>
                  <a:lnTo>
                    <a:pt x="552" y="252"/>
                  </a:lnTo>
                  <a:lnTo>
                    <a:pt x="526" y="324"/>
                  </a:lnTo>
                  <a:lnTo>
                    <a:pt x="494" y="390"/>
                  </a:lnTo>
                  <a:lnTo>
                    <a:pt x="452" y="450"/>
                  </a:lnTo>
                  <a:lnTo>
                    <a:pt x="402" y="508"/>
                  </a:lnTo>
                  <a:lnTo>
                    <a:pt x="342" y="560"/>
                  </a:lnTo>
                  <a:lnTo>
                    <a:pt x="270" y="610"/>
                  </a:lnTo>
                  <a:lnTo>
                    <a:pt x="188" y="656"/>
                  </a:lnTo>
                  <a:lnTo>
                    <a:pt x="188" y="798"/>
                  </a:lnTo>
                  <a:lnTo>
                    <a:pt x="0" y="514"/>
                  </a:lnTo>
                  <a:lnTo>
                    <a:pt x="188" y="230"/>
                  </a:lnTo>
                  <a:lnTo>
                    <a:pt x="188" y="372"/>
                  </a:lnTo>
                  <a:lnTo>
                    <a:pt x="224" y="368"/>
                  </a:lnTo>
                  <a:lnTo>
                    <a:pt x="264" y="356"/>
                  </a:lnTo>
                  <a:lnTo>
                    <a:pt x="306" y="336"/>
                  </a:lnTo>
                  <a:lnTo>
                    <a:pt x="348" y="310"/>
                  </a:lnTo>
                  <a:lnTo>
                    <a:pt x="392" y="280"/>
                  </a:lnTo>
                  <a:lnTo>
                    <a:pt x="432" y="246"/>
                  </a:lnTo>
                  <a:lnTo>
                    <a:pt x="472" y="208"/>
                  </a:lnTo>
                  <a:lnTo>
                    <a:pt x="506" y="166"/>
                  </a:lnTo>
                  <a:lnTo>
                    <a:pt x="536" y="124"/>
                  </a:lnTo>
                  <a:lnTo>
                    <a:pt x="558" y="82"/>
                  </a:lnTo>
                  <a:lnTo>
                    <a:pt x="574" y="40"/>
                  </a:lnTo>
                  <a:lnTo>
                    <a:pt x="578" y="0"/>
                  </a:lnTo>
                  <a:lnTo>
                    <a:pt x="58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3529"/>
                    <a:invGamma/>
                  </a:schemeClr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2297" name="Group 11"/>
          <p:cNvGrpSpPr>
            <a:grpSpLocks/>
          </p:cNvGrpSpPr>
          <p:nvPr/>
        </p:nvGrpSpPr>
        <p:grpSpPr bwMode="auto">
          <a:xfrm>
            <a:off x="3048000" y="2514600"/>
            <a:ext cx="2895600" cy="1066800"/>
            <a:chOff x="1997" y="1314"/>
            <a:chExt cx="1889" cy="1009"/>
          </a:xfrm>
        </p:grpSpPr>
        <p:grpSp>
          <p:nvGrpSpPr>
            <p:cNvPr id="12306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24" name="Oval 13"/>
              <p:cNvSpPr>
                <a:spLocks noChangeArrowheads="1"/>
              </p:cNvSpPr>
              <p:nvPr/>
            </p:nvSpPr>
            <p:spPr bwMode="gray">
              <a:xfrm>
                <a:off x="1994" y="1058"/>
                <a:ext cx="1905" cy="906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5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20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2" name="Oval 17"/>
            <p:cNvSpPr>
              <a:spLocks noChangeArrowheads="1"/>
            </p:cNvSpPr>
            <p:nvPr/>
          </p:nvSpPr>
          <p:spPr bwMode="gray">
            <a:xfrm>
              <a:off x="2125" y="1328"/>
              <a:ext cx="1570" cy="769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3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2298" name="Group 25"/>
          <p:cNvGrpSpPr>
            <a:grpSpLocks/>
          </p:cNvGrpSpPr>
          <p:nvPr/>
        </p:nvGrpSpPr>
        <p:grpSpPr bwMode="auto">
          <a:xfrm>
            <a:off x="4572000" y="3505200"/>
            <a:ext cx="3886200" cy="2895600"/>
            <a:chOff x="2928" y="1680"/>
            <a:chExt cx="2640" cy="1998"/>
          </a:xfrm>
        </p:grpSpPr>
        <p:grpSp>
          <p:nvGrpSpPr>
            <p:cNvPr id="12302" name="Group 20"/>
            <p:cNvGrpSpPr>
              <a:grpSpLocks/>
            </p:cNvGrpSpPr>
            <p:nvPr/>
          </p:nvGrpSpPr>
          <p:grpSpPr bwMode="auto">
            <a:xfrm>
              <a:off x="3504" y="1998"/>
              <a:ext cx="2064" cy="1680"/>
              <a:chOff x="3504" y="1998"/>
              <a:chExt cx="1440" cy="1680"/>
            </a:xfrm>
          </p:grpSpPr>
          <p:sp>
            <p:nvSpPr>
              <p:cNvPr id="12304" name="AutoShape 21"/>
              <p:cNvSpPr>
                <a:spLocks noChangeArrowheads="1"/>
              </p:cNvSpPr>
              <p:nvPr/>
            </p:nvSpPr>
            <p:spPr bwMode="auto">
              <a:xfrm>
                <a:off x="3504" y="1998"/>
                <a:ext cx="1440" cy="1680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Verdana" pitchFamily="34" charset="0"/>
                </a:endParaRPr>
              </a:p>
            </p:txBody>
          </p:sp>
          <p:sp>
            <p:nvSpPr>
              <p:cNvPr id="12305" name="Text Box 22"/>
              <p:cNvSpPr txBox="1">
                <a:spLocks noChangeArrowheads="1"/>
              </p:cNvSpPr>
              <p:nvPr/>
            </p:nvSpPr>
            <p:spPr bwMode="auto">
              <a:xfrm>
                <a:off x="3600" y="2124"/>
                <a:ext cx="1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lvl="1"/>
                <a:endParaRPr lang="en-US" altLang="zh-CN" sz="2000">
                  <a:solidFill>
                    <a:srgbClr val="0033CC"/>
                  </a:solidFill>
                </a:endParaRPr>
              </a:p>
            </p:txBody>
          </p:sp>
        </p:grpSp>
        <p:sp>
          <p:nvSpPr>
            <p:cNvPr id="28" name="Freeform 23"/>
            <p:cNvSpPr>
              <a:spLocks/>
            </p:cNvSpPr>
            <p:nvPr/>
          </p:nvSpPr>
          <p:spPr bwMode="gray">
            <a:xfrm flipH="1">
              <a:off x="2928" y="1680"/>
              <a:ext cx="712" cy="1040"/>
            </a:xfrm>
            <a:custGeom>
              <a:avLst/>
              <a:gdLst/>
              <a:ahLst/>
              <a:cxnLst>
                <a:cxn ang="0">
                  <a:pos x="580" y="0"/>
                </a:cxn>
                <a:cxn ang="0">
                  <a:pos x="578" y="90"/>
                </a:cxn>
                <a:cxn ang="0">
                  <a:pos x="568" y="174"/>
                </a:cxn>
                <a:cxn ang="0">
                  <a:pos x="552" y="252"/>
                </a:cxn>
                <a:cxn ang="0">
                  <a:pos x="526" y="324"/>
                </a:cxn>
                <a:cxn ang="0">
                  <a:pos x="494" y="390"/>
                </a:cxn>
                <a:cxn ang="0">
                  <a:pos x="452" y="450"/>
                </a:cxn>
                <a:cxn ang="0">
                  <a:pos x="402" y="508"/>
                </a:cxn>
                <a:cxn ang="0">
                  <a:pos x="342" y="560"/>
                </a:cxn>
                <a:cxn ang="0">
                  <a:pos x="270" y="610"/>
                </a:cxn>
                <a:cxn ang="0">
                  <a:pos x="188" y="656"/>
                </a:cxn>
                <a:cxn ang="0">
                  <a:pos x="188" y="798"/>
                </a:cxn>
                <a:cxn ang="0">
                  <a:pos x="0" y="514"/>
                </a:cxn>
                <a:cxn ang="0">
                  <a:pos x="188" y="230"/>
                </a:cxn>
                <a:cxn ang="0">
                  <a:pos x="188" y="372"/>
                </a:cxn>
                <a:cxn ang="0">
                  <a:pos x="224" y="368"/>
                </a:cxn>
                <a:cxn ang="0">
                  <a:pos x="264" y="356"/>
                </a:cxn>
                <a:cxn ang="0">
                  <a:pos x="306" y="336"/>
                </a:cxn>
                <a:cxn ang="0">
                  <a:pos x="348" y="310"/>
                </a:cxn>
                <a:cxn ang="0">
                  <a:pos x="392" y="280"/>
                </a:cxn>
                <a:cxn ang="0">
                  <a:pos x="432" y="246"/>
                </a:cxn>
                <a:cxn ang="0">
                  <a:pos x="472" y="208"/>
                </a:cxn>
                <a:cxn ang="0">
                  <a:pos x="506" y="166"/>
                </a:cxn>
                <a:cxn ang="0">
                  <a:pos x="536" y="124"/>
                </a:cxn>
                <a:cxn ang="0">
                  <a:pos x="558" y="82"/>
                </a:cxn>
                <a:cxn ang="0">
                  <a:pos x="574" y="40"/>
                </a:cxn>
                <a:cxn ang="0">
                  <a:pos x="578" y="0"/>
                </a:cxn>
                <a:cxn ang="0">
                  <a:pos x="580" y="0"/>
                </a:cxn>
              </a:cxnLst>
              <a:rect l="0" t="0" r="r" b="b"/>
              <a:pathLst>
                <a:path w="580" h="798">
                  <a:moveTo>
                    <a:pt x="580" y="0"/>
                  </a:moveTo>
                  <a:lnTo>
                    <a:pt x="578" y="90"/>
                  </a:lnTo>
                  <a:lnTo>
                    <a:pt x="568" y="174"/>
                  </a:lnTo>
                  <a:lnTo>
                    <a:pt x="552" y="252"/>
                  </a:lnTo>
                  <a:lnTo>
                    <a:pt x="526" y="324"/>
                  </a:lnTo>
                  <a:lnTo>
                    <a:pt x="494" y="390"/>
                  </a:lnTo>
                  <a:lnTo>
                    <a:pt x="452" y="450"/>
                  </a:lnTo>
                  <a:lnTo>
                    <a:pt x="402" y="508"/>
                  </a:lnTo>
                  <a:lnTo>
                    <a:pt x="342" y="560"/>
                  </a:lnTo>
                  <a:lnTo>
                    <a:pt x="270" y="610"/>
                  </a:lnTo>
                  <a:lnTo>
                    <a:pt x="188" y="656"/>
                  </a:lnTo>
                  <a:lnTo>
                    <a:pt x="188" y="798"/>
                  </a:lnTo>
                  <a:lnTo>
                    <a:pt x="0" y="514"/>
                  </a:lnTo>
                  <a:lnTo>
                    <a:pt x="188" y="230"/>
                  </a:lnTo>
                  <a:lnTo>
                    <a:pt x="188" y="372"/>
                  </a:lnTo>
                  <a:lnTo>
                    <a:pt x="224" y="368"/>
                  </a:lnTo>
                  <a:lnTo>
                    <a:pt x="264" y="356"/>
                  </a:lnTo>
                  <a:lnTo>
                    <a:pt x="306" y="336"/>
                  </a:lnTo>
                  <a:lnTo>
                    <a:pt x="348" y="310"/>
                  </a:lnTo>
                  <a:lnTo>
                    <a:pt x="392" y="280"/>
                  </a:lnTo>
                  <a:lnTo>
                    <a:pt x="432" y="246"/>
                  </a:lnTo>
                  <a:lnTo>
                    <a:pt x="472" y="208"/>
                  </a:lnTo>
                  <a:lnTo>
                    <a:pt x="506" y="166"/>
                  </a:lnTo>
                  <a:lnTo>
                    <a:pt x="536" y="124"/>
                  </a:lnTo>
                  <a:lnTo>
                    <a:pt x="558" y="82"/>
                  </a:lnTo>
                  <a:lnTo>
                    <a:pt x="574" y="40"/>
                  </a:lnTo>
                  <a:lnTo>
                    <a:pt x="578" y="0"/>
                  </a:lnTo>
                  <a:lnTo>
                    <a:pt x="58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31765"/>
                    <a:invGamma/>
                  </a:schemeClr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357188" y="3286125"/>
            <a:ext cx="90678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accent1">
                    <a:lumMod val="25000"/>
                  </a:schemeClr>
                </a:solidFill>
                <a:latin typeface="方正舒体" pitchFamily="2" charset="-122"/>
                <a:ea typeface="方正舒体" pitchFamily="2" charset="-122"/>
              </a:rPr>
              <a:t>为</a:t>
            </a:r>
            <a:r>
              <a:rPr lang="zh-CN" altLang="en-US" sz="2800" dirty="0">
                <a:latin typeface="方正舒体" pitchFamily="2" charset="-122"/>
                <a:ea typeface="方正舒体" pitchFamily="2" charset="-122"/>
              </a:rPr>
              <a:t>解决某一问题而设计的一系列有序指令的集合。</a:t>
            </a:r>
          </a:p>
        </p:txBody>
      </p:sp>
      <p:sp>
        <p:nvSpPr>
          <p:cNvPr id="35" name="矩形 34"/>
          <p:cNvSpPr/>
          <p:nvPr/>
        </p:nvSpPr>
        <p:spPr>
          <a:xfrm>
            <a:off x="4038600" y="2667000"/>
            <a:ext cx="95885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程 序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5257800" y="4267200"/>
            <a:ext cx="3276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zh-CN" altLang="en-US" sz="2800" b="1" kern="0">
                <a:ea typeface="宋体" charset="-122"/>
              </a:rPr>
              <a:t>           语 </a:t>
            </a:r>
            <a:r>
              <a:rPr lang="zh-CN" altLang="en-US" sz="2800" b="1" kern="0" dirty="0">
                <a:ea typeface="宋体" charset="-122"/>
              </a:rPr>
              <a:t>句</a:t>
            </a:r>
            <a:endParaRPr lang="en-US" altLang="zh-CN" sz="2800" b="1" kern="0" dirty="0">
              <a:ea typeface="宋体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zh-CN" altLang="en-US" sz="2800" dirty="0">
                <a:solidFill>
                  <a:schemeClr val="accent1">
                    <a:lumMod val="25000"/>
                  </a:schemeClr>
                </a:solidFill>
                <a:latin typeface="方正舒体" pitchFamily="2" charset="-122"/>
                <a:ea typeface="方正舒体" pitchFamily="2" charset="-122"/>
              </a:rPr>
              <a:t>    </a:t>
            </a:r>
            <a:r>
              <a:rPr lang="zh-CN" altLang="en-US" sz="2800" dirty="0">
                <a:latin typeface="方正舒体" pitchFamily="2" charset="-122"/>
                <a:ea typeface="方正舒体" pitchFamily="2" charset="-122"/>
              </a:rPr>
              <a:t>如何处理数据的描述</a:t>
            </a:r>
            <a:endParaRPr lang="en-US" altLang="zh-CN" sz="2800" kern="0" dirty="0">
              <a:latin typeface="方正舒体" pitchFamily="2" charset="-122"/>
              <a:ea typeface="方正舒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en-US" altLang="zh-CN" sz="2500" kern="0" dirty="0">
              <a:solidFill>
                <a:schemeClr val="tx2"/>
              </a:solidFill>
              <a:latin typeface="方正舒体" pitchFamily="2" charset="-122"/>
              <a:ea typeface="方正舒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2500" kern="0" dirty="0">
              <a:solidFill>
                <a:srgbClr val="0033CC"/>
              </a:solidFill>
              <a:latin typeface="方正舒体" pitchFamily="2" charset="-122"/>
              <a:ea typeface="方正舒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charset="-122"/>
              </a:rPr>
              <a:t>4.4.17   default</a:t>
            </a:r>
            <a:r>
              <a:rPr lang="zh-CN" altLang="en-US" dirty="0" smtClean="0">
                <a:ea typeface="宋体" charset="-122"/>
              </a:rPr>
              <a:t>语句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285875"/>
            <a:ext cx="7888287" cy="4951413"/>
          </a:xfr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smtClean="0">
                <a:ea typeface="宋体" charset="-122"/>
              </a:rPr>
              <a:t>当所有</a:t>
            </a:r>
            <a:r>
              <a:rPr lang="en-US" altLang="zh-CN" sz="2400" smtClean="0">
                <a:ea typeface="宋体" charset="-122"/>
              </a:rPr>
              <a:t>case</a:t>
            </a:r>
            <a:r>
              <a:rPr lang="zh-CN" altLang="en-US" sz="2400" smtClean="0">
                <a:ea typeface="宋体" charset="-122"/>
              </a:rPr>
              <a:t>常量表达式与</a:t>
            </a:r>
            <a:r>
              <a:rPr lang="en-US" altLang="zh-CN" sz="2400" smtClean="0">
                <a:ea typeface="宋体" charset="-122"/>
              </a:rPr>
              <a:t>switch</a:t>
            </a:r>
            <a:r>
              <a:rPr lang="zh-CN" altLang="en-US" sz="2400" smtClean="0">
                <a:ea typeface="宋体" charset="-122"/>
              </a:rPr>
              <a:t>后表达式的值都不匹配时，</a:t>
            </a:r>
            <a:r>
              <a:rPr lang="en-US" altLang="zh-CN" sz="2400" smtClean="0">
                <a:ea typeface="宋体" charset="-122"/>
              </a:rPr>
              <a:t>default</a:t>
            </a:r>
            <a:r>
              <a:rPr lang="zh-CN" altLang="en-US" sz="2400" smtClean="0">
                <a:ea typeface="宋体" charset="-122"/>
              </a:rPr>
              <a:t>语句被执行，实际上，</a:t>
            </a:r>
            <a:r>
              <a:rPr lang="en-US" altLang="zh-CN" sz="2400" smtClean="0">
                <a:ea typeface="宋体" charset="-122"/>
              </a:rPr>
              <a:t>default</a:t>
            </a:r>
            <a:r>
              <a:rPr lang="zh-CN" altLang="en-US" sz="2400" smtClean="0">
                <a:ea typeface="宋体" charset="-122"/>
              </a:rPr>
              <a:t>语句也不是必须的，当</a:t>
            </a:r>
            <a:r>
              <a:rPr lang="en-US" altLang="zh-CN" sz="2400" smtClean="0">
                <a:ea typeface="宋体" charset="-122"/>
              </a:rPr>
              <a:t>default</a:t>
            </a:r>
            <a:r>
              <a:rPr lang="zh-CN" altLang="en-US" sz="2400" smtClean="0">
                <a:ea typeface="宋体" charset="-122"/>
              </a:rPr>
              <a:t>语句省略时，表示</a:t>
            </a:r>
            <a:r>
              <a:rPr lang="zh-CN" altLang="en-US" sz="2400" smtClean="0">
                <a:latin typeface="Times New Roman" pitchFamily="18" charset="0"/>
                <a:ea typeface="宋体" charset="-122"/>
              </a:rPr>
              <a:t>“</a:t>
            </a:r>
            <a:r>
              <a:rPr lang="zh-CN" altLang="en-US" sz="2400" smtClean="0">
                <a:ea typeface="宋体" charset="-122"/>
              </a:rPr>
              <a:t>缺省情况下什么也不做</a:t>
            </a:r>
            <a:r>
              <a:rPr lang="zh-CN" altLang="en-US" sz="2400" smtClean="0">
                <a:latin typeface="Times New Roman" pitchFamily="18" charset="0"/>
                <a:ea typeface="宋体" charset="-122"/>
              </a:rPr>
              <a:t>”</a:t>
            </a:r>
            <a:r>
              <a:rPr lang="zh-CN" altLang="en-US" sz="2400" smtClean="0">
                <a:ea typeface="宋体" charset="-122"/>
              </a:rPr>
              <a:t>。某些编译器可能会对</a:t>
            </a:r>
            <a:r>
              <a:rPr lang="en-US" altLang="zh-CN" sz="2400" smtClean="0">
                <a:ea typeface="宋体" charset="-122"/>
              </a:rPr>
              <a:t>default</a:t>
            </a:r>
            <a:r>
              <a:rPr lang="zh-CN" altLang="en-US" sz="2400" smtClean="0">
                <a:ea typeface="宋体" charset="-122"/>
              </a:rPr>
              <a:t>语句的缺失给出警告，从防错意义上说，即使什么也不做，最好也把</a:t>
            </a:r>
            <a:r>
              <a:rPr lang="en-US" altLang="zh-CN" sz="2400" smtClean="0">
                <a:ea typeface="宋体" charset="-122"/>
              </a:rPr>
              <a:t>default</a:t>
            </a:r>
            <a:r>
              <a:rPr lang="zh-CN" altLang="en-US" sz="2400" smtClean="0">
                <a:ea typeface="宋体" charset="-122"/>
              </a:rPr>
              <a:t>语句写上，采用下述形式：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smtClean="0">
                <a:ea typeface="宋体" charset="-122"/>
              </a:rPr>
              <a:t>default</a:t>
            </a:r>
            <a:r>
              <a:rPr lang="zh-CN" altLang="en-US" sz="2400" smtClean="0">
                <a:ea typeface="宋体" charset="-122"/>
              </a:rPr>
              <a:t>：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smtClean="0">
                <a:ea typeface="宋体" charset="-122"/>
              </a:rPr>
              <a:t>；</a:t>
            </a:r>
            <a:r>
              <a:rPr lang="en-US" altLang="zh-CN" sz="2400" smtClean="0">
                <a:ea typeface="宋体" charset="-122"/>
              </a:rPr>
              <a:t>/*</a:t>
            </a:r>
            <a:r>
              <a:rPr lang="zh-CN" altLang="en-US" sz="2400" smtClean="0">
                <a:ea typeface="宋体" charset="-122"/>
              </a:rPr>
              <a:t>（空语句。不要忘记分号）*</a:t>
            </a:r>
            <a:r>
              <a:rPr lang="en-US" altLang="zh-CN" sz="2400" smtClean="0">
                <a:ea typeface="宋体" charset="-122"/>
              </a:rPr>
              <a:t>/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smtClean="0">
                <a:ea typeface="宋体" charset="-122"/>
              </a:rPr>
              <a:t>default</a:t>
            </a:r>
            <a:r>
              <a:rPr lang="zh-CN" altLang="en-US" sz="2400" smtClean="0">
                <a:ea typeface="宋体" charset="-122"/>
              </a:rPr>
              <a:t>语句并不一定放在</a:t>
            </a:r>
            <a:r>
              <a:rPr lang="en-US" altLang="zh-CN" sz="2400" smtClean="0">
                <a:ea typeface="宋体" charset="-122"/>
              </a:rPr>
              <a:t>switch</a:t>
            </a:r>
            <a:r>
              <a:rPr lang="zh-CN" altLang="en-US" sz="2400" smtClean="0">
                <a:ea typeface="宋体" charset="-122"/>
              </a:rPr>
              <a:t>结构的最后，</a:t>
            </a:r>
            <a:r>
              <a:rPr lang="en-US" altLang="zh-CN" sz="2400" smtClean="0">
                <a:ea typeface="宋体" charset="-122"/>
              </a:rPr>
              <a:t>default</a:t>
            </a:r>
            <a:r>
              <a:rPr lang="zh-CN" altLang="en-US" sz="2400" smtClean="0">
                <a:ea typeface="宋体" charset="-122"/>
              </a:rPr>
              <a:t>语句和各个</a:t>
            </a:r>
            <a:r>
              <a:rPr lang="en-US" altLang="zh-CN" sz="2400" smtClean="0">
                <a:ea typeface="宋体" charset="-122"/>
              </a:rPr>
              <a:t>case</a:t>
            </a:r>
            <a:r>
              <a:rPr lang="zh-CN" altLang="en-US" sz="2400" smtClean="0">
                <a:ea typeface="宋体" charset="-122"/>
              </a:rPr>
              <a:t>语句的顺序完全可互换而不影响结果，当</a:t>
            </a:r>
            <a:r>
              <a:rPr lang="en-US" altLang="zh-CN" sz="2400" smtClean="0">
                <a:ea typeface="宋体" charset="-122"/>
              </a:rPr>
              <a:t>default</a:t>
            </a:r>
            <a:r>
              <a:rPr lang="zh-CN" altLang="en-US" sz="2400" smtClean="0">
                <a:ea typeface="宋体" charset="-122"/>
              </a:rPr>
              <a:t>语句不在</a:t>
            </a:r>
            <a:r>
              <a:rPr lang="en-US" altLang="zh-CN" sz="2400" smtClean="0">
                <a:ea typeface="宋体" charset="-122"/>
              </a:rPr>
              <a:t>switch</a:t>
            </a:r>
            <a:r>
              <a:rPr lang="zh-CN" altLang="en-US" sz="2400" smtClean="0">
                <a:ea typeface="宋体" charset="-122"/>
              </a:rPr>
              <a:t>结构的最后时，不要忘记使用</a:t>
            </a:r>
            <a:r>
              <a:rPr lang="en-US" altLang="zh-CN" sz="2400" smtClean="0">
                <a:ea typeface="宋体" charset="-122"/>
              </a:rPr>
              <a:t>break</a:t>
            </a:r>
            <a:r>
              <a:rPr lang="zh-CN" altLang="en-US" sz="2400" smtClean="0">
                <a:ea typeface="宋体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43063" y="214313"/>
            <a:ext cx="7043737" cy="8985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ea typeface="宋体" pitchFamily="2" charset="-122"/>
              </a:rPr>
              <a:t>4.4.18 if</a:t>
            </a:r>
            <a:r>
              <a:rPr lang="zh-CN" altLang="en-US" sz="3600" dirty="0" smtClean="0">
                <a:ea typeface="宋体" pitchFamily="2" charset="-122"/>
              </a:rPr>
              <a:t>与</a:t>
            </a:r>
            <a:r>
              <a:rPr lang="en-US" altLang="zh-CN" sz="3600" dirty="0" smtClean="0">
                <a:ea typeface="宋体" pitchFamily="2" charset="-122"/>
              </a:rPr>
              <a:t>Switch</a:t>
            </a:r>
            <a:r>
              <a:rPr lang="zh-CN" altLang="en-US" sz="3600" dirty="0" smtClean="0">
                <a:ea typeface="宋体" pitchFamily="2" charset="-122"/>
              </a:rPr>
              <a:t>语句进行比较</a:t>
            </a:r>
            <a:endParaRPr lang="en-US" altLang="zh-CN" sz="3600" dirty="0">
              <a:ea typeface="宋体" pitchFamily="2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142984"/>
            <a:ext cx="8286808" cy="5214973"/>
          </a:xfr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宋体" charset="-122"/>
              </a:rPr>
              <a:t>switch</a:t>
            </a:r>
            <a:r>
              <a:rPr lang="zh-CN" altLang="en-US" smtClean="0">
                <a:ea typeface="宋体" charset="-122"/>
              </a:rPr>
              <a:t>结构只进行相等与否的判断，而</a:t>
            </a:r>
            <a:r>
              <a:rPr lang="en-US" altLang="zh-CN" smtClean="0">
                <a:ea typeface="宋体" charset="-122"/>
              </a:rPr>
              <a:t>if</a:t>
            </a:r>
            <a:r>
              <a:rPr lang="en-US" altLang="zh-CN" smtClean="0">
                <a:latin typeface="Times New Roman" pitchFamily="18" charset="0"/>
                <a:ea typeface="宋体" charset="-122"/>
              </a:rPr>
              <a:t>…</a:t>
            </a:r>
            <a:r>
              <a:rPr lang="en-US" altLang="zh-CN" smtClean="0">
                <a:ea typeface="宋体" charset="-122"/>
              </a:rPr>
              <a:t>else</a:t>
            </a:r>
            <a:r>
              <a:rPr lang="en-US" altLang="zh-CN" smtClean="0">
                <a:latin typeface="Times New Roman" pitchFamily="18" charset="0"/>
                <a:ea typeface="宋体" charset="-122"/>
              </a:rPr>
              <a:t>…</a:t>
            </a:r>
            <a:r>
              <a:rPr lang="zh-CN" altLang="en-US" smtClean="0">
                <a:ea typeface="宋体" charset="-122"/>
              </a:rPr>
              <a:t>结构还可以进行大于小于等范围上的判断。此外，</a:t>
            </a:r>
            <a:r>
              <a:rPr lang="en-US" altLang="zh-CN" smtClean="0">
                <a:ea typeface="宋体" charset="-122"/>
              </a:rPr>
              <a:t>switch</a:t>
            </a:r>
            <a:r>
              <a:rPr lang="zh-CN" altLang="en-US" smtClean="0">
                <a:ea typeface="宋体" charset="-122"/>
              </a:rPr>
              <a:t>无法处理浮点数，只进行整数的判断，而且，</a:t>
            </a:r>
            <a:r>
              <a:rPr lang="en-US" altLang="zh-CN" smtClean="0">
                <a:ea typeface="宋体" charset="-122"/>
              </a:rPr>
              <a:t>case</a:t>
            </a:r>
            <a:r>
              <a:rPr lang="zh-CN" altLang="en-US" smtClean="0">
                <a:ea typeface="宋体" charset="-122"/>
              </a:rPr>
              <a:t>标签值必须是常量，如果涉及到浮点数和变量的判断，应当使用</a:t>
            </a:r>
            <a:r>
              <a:rPr lang="en-US" altLang="zh-CN" smtClean="0">
                <a:ea typeface="宋体" charset="-122"/>
              </a:rPr>
              <a:t>if</a:t>
            </a:r>
            <a:r>
              <a:rPr lang="en-US" altLang="zh-CN" smtClean="0">
                <a:latin typeface="Times New Roman" pitchFamily="18" charset="0"/>
                <a:ea typeface="宋体" charset="-122"/>
              </a:rPr>
              <a:t>…</a:t>
            </a:r>
            <a:r>
              <a:rPr lang="en-US" altLang="zh-CN" smtClean="0">
                <a:ea typeface="宋体" charset="-122"/>
              </a:rPr>
              <a:t>else</a:t>
            </a:r>
            <a:r>
              <a:rPr lang="en-US" altLang="zh-CN" smtClean="0">
                <a:latin typeface="Times New Roman" pitchFamily="18" charset="0"/>
                <a:ea typeface="宋体" charset="-122"/>
              </a:rPr>
              <a:t>…</a:t>
            </a:r>
            <a:r>
              <a:rPr lang="zh-CN" altLang="en-US" smtClean="0">
                <a:ea typeface="宋体" charset="-122"/>
              </a:rPr>
              <a:t>结构。应当从可读性和程序效率多方面综合考虑，适当搭配两种结构，方能写出高质量的代码。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宋体" charset="-122"/>
              </a:rPr>
              <a:t>4.5</a:t>
            </a:r>
            <a:r>
              <a:rPr lang="zh-CN" altLang="en-US" smtClean="0">
                <a:ea typeface="宋体" charset="-122"/>
              </a:rPr>
              <a:t>一遍又一遍</a:t>
            </a:r>
            <a:r>
              <a:rPr lang="en-US" altLang="zh-CN" smtClean="0">
                <a:ea typeface="宋体" charset="-122"/>
              </a:rPr>
              <a:t>——</a:t>
            </a:r>
            <a:r>
              <a:rPr lang="zh-CN" altLang="en-US" smtClean="0">
                <a:ea typeface="宋体" charset="-122"/>
              </a:rPr>
              <a:t>循环结构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142985"/>
            <a:ext cx="7959754" cy="5094304"/>
          </a:xfr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defRPr/>
            </a:pPr>
            <a:r>
              <a:rPr lang="zh-CN" altLang="en-US" sz="2400" smtClean="0">
                <a:ea typeface="宋体" charset="-122"/>
              </a:rPr>
              <a:t>所谓</a:t>
            </a:r>
            <a:r>
              <a:rPr lang="zh-CN" altLang="en-US" sz="2400" smtClean="0">
                <a:latin typeface="Times New Roman" pitchFamily="18" charset="0"/>
                <a:ea typeface="宋体" charset="-122"/>
              </a:rPr>
              <a:t>“</a:t>
            </a:r>
            <a:r>
              <a:rPr lang="zh-CN" altLang="en-US" sz="2400" smtClean="0">
                <a:ea typeface="宋体" charset="-122"/>
              </a:rPr>
              <a:t>循环</a:t>
            </a:r>
            <a:r>
              <a:rPr lang="zh-CN" altLang="en-US" sz="2400" smtClean="0">
                <a:latin typeface="Times New Roman" pitchFamily="18" charset="0"/>
                <a:ea typeface="宋体" charset="-122"/>
              </a:rPr>
              <a:t>”</a:t>
            </a:r>
            <a:r>
              <a:rPr lang="zh-CN" altLang="en-US" sz="2400" smtClean="0">
                <a:ea typeface="宋体" charset="-122"/>
              </a:rPr>
              <a:t>，就是对某块代码段重复多次地执行，循环结构是</a:t>
            </a:r>
            <a:r>
              <a:rPr lang="en-US" altLang="zh-CN" sz="2400" smtClean="0">
                <a:ea typeface="宋体" charset="-122"/>
              </a:rPr>
              <a:t>C</a:t>
            </a:r>
            <a:r>
              <a:rPr lang="zh-CN" altLang="en-US" sz="2400" smtClean="0">
                <a:ea typeface="宋体" charset="-122"/>
              </a:rPr>
              <a:t>语言程序书写中常用的一种重要控制结构，</a:t>
            </a:r>
            <a:r>
              <a:rPr lang="en-US" altLang="zh-CN" sz="2400" smtClean="0">
                <a:ea typeface="宋体" charset="-122"/>
              </a:rPr>
              <a:t>C</a:t>
            </a:r>
            <a:r>
              <a:rPr lang="zh-CN" altLang="en-US" sz="2400" smtClean="0">
                <a:ea typeface="宋体" charset="-122"/>
              </a:rPr>
              <a:t>语言提供了</a:t>
            </a:r>
            <a:r>
              <a:rPr lang="en-US" altLang="zh-CN" sz="2400" smtClean="0">
                <a:ea typeface="宋体" charset="-122"/>
              </a:rPr>
              <a:t>3</a:t>
            </a:r>
            <a:r>
              <a:rPr lang="zh-CN" altLang="en-US" sz="2400" smtClean="0">
                <a:ea typeface="宋体" charset="-122"/>
              </a:rPr>
              <a:t>种循环结构，分别是</a:t>
            </a:r>
            <a:r>
              <a:rPr lang="en-US" altLang="zh-CN" sz="2400" smtClean="0">
                <a:ea typeface="宋体" charset="-122"/>
              </a:rPr>
              <a:t>while</a:t>
            </a:r>
            <a:r>
              <a:rPr lang="zh-CN" altLang="en-US" sz="2400" smtClean="0">
                <a:ea typeface="宋体" charset="-122"/>
              </a:rPr>
              <a:t>结构、</a:t>
            </a:r>
            <a:r>
              <a:rPr lang="en-US" altLang="zh-CN" sz="2400" smtClean="0">
                <a:ea typeface="宋体" charset="-122"/>
              </a:rPr>
              <a:t>do while</a:t>
            </a:r>
            <a:r>
              <a:rPr lang="zh-CN" altLang="en-US" sz="2400" smtClean="0">
                <a:ea typeface="宋体" charset="-122"/>
              </a:rPr>
              <a:t>结构和</a:t>
            </a:r>
            <a:r>
              <a:rPr lang="en-US" altLang="zh-CN" sz="2400" smtClean="0">
                <a:ea typeface="宋体" charset="-122"/>
              </a:rPr>
              <a:t>for</a:t>
            </a:r>
            <a:r>
              <a:rPr lang="zh-CN" altLang="en-US" sz="2400" smtClean="0">
                <a:ea typeface="宋体" charset="-122"/>
              </a:rPr>
              <a:t>结构</a:t>
            </a:r>
            <a:r>
              <a:rPr lang="en-US" altLang="zh-CN" sz="2400" smtClean="0">
                <a:ea typeface="宋体" charset="-122"/>
              </a:rPr>
              <a:t>.</a:t>
            </a:r>
          </a:p>
          <a:p>
            <a:pPr eaLnBrk="1" hangingPunct="1">
              <a:defRPr/>
            </a:pPr>
            <a:r>
              <a:rPr lang="zh-CN" altLang="en-US" sz="2400" smtClean="0">
                <a:ea typeface="宋体" charset="-122"/>
              </a:rPr>
              <a:t>循环结构有两大要素：循环条件和循环体，当满足某个条件时，重复执行某些动作，直到该条件不再满足，这个表述很好地体现了循环条件和循环体的关系。构造循环时，首先要明白要做什么，即</a:t>
            </a:r>
            <a:r>
              <a:rPr lang="zh-CN" altLang="en-US" sz="2400" smtClean="0">
                <a:latin typeface="Times New Roman" pitchFamily="18" charset="0"/>
                <a:ea typeface="宋体" charset="-122"/>
              </a:rPr>
              <a:t>“</a:t>
            </a:r>
            <a:r>
              <a:rPr lang="zh-CN" altLang="en-US" sz="2400" smtClean="0">
                <a:ea typeface="宋体" charset="-122"/>
              </a:rPr>
              <a:t>循环体是什么</a:t>
            </a:r>
            <a:r>
              <a:rPr lang="zh-CN" altLang="en-US" sz="2400" smtClean="0">
                <a:latin typeface="Times New Roman" pitchFamily="18" charset="0"/>
                <a:ea typeface="宋体" charset="-122"/>
              </a:rPr>
              <a:t>”</a:t>
            </a:r>
            <a:r>
              <a:rPr lang="zh-CN" altLang="en-US" sz="2400" smtClean="0">
                <a:ea typeface="宋体" charset="-122"/>
              </a:rPr>
              <a:t>，这是和程序的目的相关的，知道要干什么了还不够，还要明白什么时候开始做，什么时候停，如果没有合理设定循环条件，很容易造成程序死循环，甚至是资源耗尽导致电脑死机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宋体" pitchFamily="2" charset="-122"/>
              </a:rPr>
              <a:t>4.5.1</a:t>
            </a:r>
            <a:r>
              <a:rPr lang="zh-CN" altLang="en-US" smtClean="0">
                <a:ea typeface="宋体" pitchFamily="2" charset="-122"/>
              </a:rPr>
              <a:t>循环结构划分</a:t>
            </a:r>
            <a:endParaRPr lang="en-US" altLang="zh-CN" dirty="0">
              <a:ea typeface="宋体" pitchFamily="2" charset="-122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192713" y="2670175"/>
            <a:ext cx="2160587" cy="2160588"/>
            <a:chOff x="3360" y="2784"/>
            <a:chExt cx="1200" cy="1248"/>
          </a:xfr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</p:grpSpPr>
        <p:sp>
          <p:nvSpPr>
            <p:cNvPr id="11" name="Line 25"/>
            <p:cNvSpPr>
              <a:spLocks noChangeShapeType="1"/>
            </p:cNvSpPr>
            <p:nvPr/>
          </p:nvSpPr>
          <p:spPr bwMode="auto">
            <a:xfrm>
              <a:off x="3840" y="2784"/>
              <a:ext cx="0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2" name="Rectangle 26"/>
            <p:cNvSpPr>
              <a:spLocks noChangeArrowheads="1"/>
            </p:cNvSpPr>
            <p:nvPr/>
          </p:nvSpPr>
          <p:spPr bwMode="auto">
            <a:xfrm>
              <a:off x="3456" y="2976"/>
              <a:ext cx="768" cy="240"/>
            </a:xfrm>
            <a:prstGeom prst="rect">
              <a:avLst/>
            </a:prstGeom>
            <a:gradFill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lin ang="5400000" scaled="0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 dirty="0">
                  <a:ea typeface="+mn-ea"/>
                </a:rPr>
                <a:t>A</a:t>
              </a:r>
            </a:p>
          </p:txBody>
        </p:sp>
        <p:sp>
          <p:nvSpPr>
            <p:cNvPr id="13" name="Line 27"/>
            <p:cNvSpPr>
              <a:spLocks noChangeShapeType="1"/>
            </p:cNvSpPr>
            <p:nvPr/>
          </p:nvSpPr>
          <p:spPr bwMode="auto">
            <a:xfrm flipH="1">
              <a:off x="3360" y="3408"/>
              <a:ext cx="480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4" name="Line 28"/>
            <p:cNvSpPr>
              <a:spLocks noChangeShapeType="1"/>
            </p:cNvSpPr>
            <p:nvPr/>
          </p:nvSpPr>
          <p:spPr bwMode="auto">
            <a:xfrm>
              <a:off x="3840" y="3216"/>
              <a:ext cx="0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5" name="Line 29"/>
            <p:cNvSpPr>
              <a:spLocks noChangeShapeType="1"/>
            </p:cNvSpPr>
            <p:nvPr/>
          </p:nvSpPr>
          <p:spPr bwMode="auto">
            <a:xfrm>
              <a:off x="3840" y="3408"/>
              <a:ext cx="480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6" name="Line 30"/>
            <p:cNvSpPr>
              <a:spLocks noChangeShapeType="1"/>
            </p:cNvSpPr>
            <p:nvPr/>
          </p:nvSpPr>
          <p:spPr bwMode="auto">
            <a:xfrm>
              <a:off x="3360" y="3600"/>
              <a:ext cx="480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7" name="Line 31"/>
            <p:cNvSpPr>
              <a:spLocks noChangeShapeType="1"/>
            </p:cNvSpPr>
            <p:nvPr/>
          </p:nvSpPr>
          <p:spPr bwMode="auto">
            <a:xfrm flipH="1">
              <a:off x="3840" y="3600"/>
              <a:ext cx="432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>
              <a:off x="3840" y="3792"/>
              <a:ext cx="0" cy="24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3600" y="3456"/>
              <a:ext cx="502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dirty="0">
                  <a:ea typeface="+mn-ea"/>
                </a:rPr>
                <a:t>条件</a:t>
              </a:r>
            </a:p>
          </p:txBody>
        </p:sp>
        <p:sp>
          <p:nvSpPr>
            <p:cNvPr id="20" name="Line 34"/>
            <p:cNvSpPr>
              <a:spLocks noChangeShapeType="1"/>
            </p:cNvSpPr>
            <p:nvPr/>
          </p:nvSpPr>
          <p:spPr bwMode="auto">
            <a:xfrm>
              <a:off x="4272" y="3600"/>
              <a:ext cx="28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1" name="Line 35"/>
            <p:cNvSpPr>
              <a:spLocks noChangeShapeType="1"/>
            </p:cNvSpPr>
            <p:nvPr/>
          </p:nvSpPr>
          <p:spPr bwMode="auto">
            <a:xfrm flipV="1">
              <a:off x="4560" y="2832"/>
              <a:ext cx="0" cy="76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2" name="Line 36"/>
            <p:cNvSpPr>
              <a:spLocks noChangeShapeType="1"/>
            </p:cNvSpPr>
            <p:nvPr/>
          </p:nvSpPr>
          <p:spPr bwMode="auto">
            <a:xfrm flipH="1">
              <a:off x="3840" y="2832"/>
              <a:ext cx="72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23" name="Text Box 56"/>
          <p:cNvSpPr txBox="1">
            <a:spLocks noChangeArrowheads="1"/>
          </p:cNvSpPr>
          <p:nvPr/>
        </p:nvSpPr>
        <p:spPr bwMode="auto">
          <a:xfrm>
            <a:off x="5121275" y="4327525"/>
            <a:ext cx="1057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000"/>
              <a:t>不成立</a:t>
            </a:r>
          </a:p>
        </p:txBody>
      </p:sp>
      <p:sp>
        <p:nvSpPr>
          <p:cNvPr id="24" name="Text Box 60"/>
          <p:cNvSpPr txBox="1">
            <a:spLocks noChangeArrowheads="1"/>
          </p:cNvSpPr>
          <p:nvPr/>
        </p:nvSpPr>
        <p:spPr bwMode="auto">
          <a:xfrm>
            <a:off x="6704013" y="4038600"/>
            <a:ext cx="976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000"/>
              <a:t>成立</a:t>
            </a:r>
          </a:p>
        </p:txBody>
      </p:sp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1447800" y="2743200"/>
            <a:ext cx="2787650" cy="1871663"/>
            <a:chOff x="884" y="2886"/>
            <a:chExt cx="1756" cy="1179"/>
          </a:xfr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</p:grpSpPr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976" y="2883"/>
              <a:ext cx="1666" cy="1178"/>
              <a:chOff x="1008" y="2784"/>
              <a:chExt cx="1632" cy="1104"/>
            </a:xfrm>
            <a:grpFill/>
          </p:grpSpPr>
          <p:sp>
            <p:nvSpPr>
              <p:cNvPr id="29" name="Rectangle 12"/>
              <p:cNvSpPr>
                <a:spLocks noChangeArrowheads="1"/>
              </p:cNvSpPr>
              <p:nvPr/>
            </p:nvSpPr>
            <p:spPr bwMode="auto">
              <a:xfrm>
                <a:off x="1872" y="3024"/>
                <a:ext cx="768" cy="240"/>
              </a:xfrm>
              <a:prstGeom prst="rect">
                <a:avLst/>
              </a:prstGeom>
              <a:gradFill>
                <a:gsLst>
                  <a:gs pos="0">
                    <a:srgbClr val="FF3399"/>
                  </a:gs>
                  <a:gs pos="25000">
                    <a:srgbClr val="FF6633"/>
                  </a:gs>
                  <a:gs pos="50000">
                    <a:srgbClr val="FFFF00"/>
                  </a:gs>
                  <a:gs pos="75000">
                    <a:srgbClr val="01A78F"/>
                  </a:gs>
                  <a:gs pos="100000">
                    <a:srgbClr val="3366FF"/>
                  </a:gs>
                </a:gsLst>
                <a:lin ang="5400000" scaled="0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altLang="zh-CN" dirty="0">
                    <a:ea typeface="+mn-ea"/>
                  </a:rPr>
                  <a:t>A</a:t>
                </a:r>
              </a:p>
            </p:txBody>
          </p:sp>
          <p:sp>
            <p:nvSpPr>
              <p:cNvPr id="30" name="Line 13"/>
              <p:cNvSpPr>
                <a:spLocks noChangeShapeType="1"/>
              </p:cNvSpPr>
              <p:nvPr/>
            </p:nvSpPr>
            <p:spPr bwMode="auto">
              <a:xfrm>
                <a:off x="1488" y="2784"/>
                <a:ext cx="0" cy="48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zh-CN" altLang="en-US">
                  <a:ea typeface="+mn-ea"/>
                </a:endParaRPr>
              </a:p>
            </p:txBody>
          </p:sp>
          <p:sp>
            <p:nvSpPr>
              <p:cNvPr id="31" name="Line 14"/>
              <p:cNvSpPr>
                <a:spLocks noChangeShapeType="1"/>
              </p:cNvSpPr>
              <p:nvPr/>
            </p:nvSpPr>
            <p:spPr bwMode="auto">
              <a:xfrm flipH="1">
                <a:off x="1008" y="3264"/>
                <a:ext cx="480" cy="19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zh-CN" altLang="en-US">
                  <a:ea typeface="+mn-ea"/>
                </a:endParaRPr>
              </a:p>
            </p:txBody>
          </p:sp>
          <p:sp>
            <p:nvSpPr>
              <p:cNvPr id="32" name="Line 15"/>
              <p:cNvSpPr>
                <a:spLocks noChangeShapeType="1"/>
              </p:cNvSpPr>
              <p:nvPr/>
            </p:nvSpPr>
            <p:spPr bwMode="auto">
              <a:xfrm>
                <a:off x="1488" y="3264"/>
                <a:ext cx="480" cy="19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zh-CN" altLang="en-US">
                  <a:ea typeface="+mn-ea"/>
                </a:endParaRPr>
              </a:p>
            </p:txBody>
          </p:sp>
          <p:sp>
            <p:nvSpPr>
              <p:cNvPr id="33" name="Line 16"/>
              <p:cNvSpPr>
                <a:spLocks noChangeShapeType="1"/>
              </p:cNvSpPr>
              <p:nvPr/>
            </p:nvSpPr>
            <p:spPr bwMode="auto">
              <a:xfrm>
                <a:off x="1056" y="3456"/>
                <a:ext cx="480" cy="19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zh-CN" altLang="en-US">
                  <a:ea typeface="+mn-ea"/>
                </a:endParaRPr>
              </a:p>
            </p:txBody>
          </p:sp>
          <p:sp>
            <p:nvSpPr>
              <p:cNvPr id="34" name="Line 17"/>
              <p:cNvSpPr>
                <a:spLocks noChangeShapeType="1"/>
              </p:cNvSpPr>
              <p:nvPr/>
            </p:nvSpPr>
            <p:spPr bwMode="auto">
              <a:xfrm flipH="1">
                <a:off x="1488" y="3456"/>
                <a:ext cx="432" cy="19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zh-CN" altLang="en-US">
                  <a:ea typeface="+mn-ea"/>
                </a:endParaRPr>
              </a:p>
            </p:txBody>
          </p:sp>
          <p:sp>
            <p:nvSpPr>
              <p:cNvPr id="35" name="Text Box 18"/>
              <p:cNvSpPr txBox="1">
                <a:spLocks noChangeArrowheads="1"/>
              </p:cNvSpPr>
              <p:nvPr/>
            </p:nvSpPr>
            <p:spPr bwMode="auto">
              <a:xfrm>
                <a:off x="1248" y="3312"/>
                <a:ext cx="492" cy="2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zh-CN" altLang="en-US" dirty="0">
                    <a:ea typeface="+mn-ea"/>
                  </a:rPr>
                  <a:t>条件</a:t>
                </a:r>
              </a:p>
            </p:txBody>
          </p:sp>
          <p:sp>
            <p:nvSpPr>
              <p:cNvPr id="36" name="Line 19"/>
              <p:cNvSpPr>
                <a:spLocks noChangeShapeType="1"/>
              </p:cNvSpPr>
              <p:nvPr/>
            </p:nvSpPr>
            <p:spPr bwMode="auto">
              <a:xfrm>
                <a:off x="1968" y="3456"/>
                <a:ext cx="288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zh-CN" altLang="en-US">
                  <a:ea typeface="+mn-ea"/>
                </a:endParaRPr>
              </a:p>
            </p:txBody>
          </p:sp>
          <p:sp>
            <p:nvSpPr>
              <p:cNvPr id="37" name="Line 20"/>
              <p:cNvSpPr>
                <a:spLocks noChangeShapeType="1"/>
              </p:cNvSpPr>
              <p:nvPr/>
            </p:nvSpPr>
            <p:spPr bwMode="auto">
              <a:xfrm>
                <a:off x="1488" y="3648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zh-CN" altLang="en-US">
                  <a:ea typeface="+mn-ea"/>
                </a:endParaRPr>
              </a:p>
            </p:txBody>
          </p:sp>
          <p:sp>
            <p:nvSpPr>
              <p:cNvPr id="38" name="Line 21"/>
              <p:cNvSpPr>
                <a:spLocks noChangeShapeType="1"/>
              </p:cNvSpPr>
              <p:nvPr/>
            </p:nvSpPr>
            <p:spPr bwMode="auto">
              <a:xfrm flipV="1">
                <a:off x="2256" y="3264"/>
                <a:ext cx="0" cy="19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zh-CN" altLang="en-US">
                  <a:ea typeface="+mn-ea"/>
                </a:endParaRPr>
              </a:p>
            </p:txBody>
          </p:sp>
          <p:sp>
            <p:nvSpPr>
              <p:cNvPr id="39" name="Line 22"/>
              <p:cNvSpPr>
                <a:spLocks noChangeShapeType="1"/>
              </p:cNvSpPr>
              <p:nvPr/>
            </p:nvSpPr>
            <p:spPr bwMode="auto">
              <a:xfrm flipV="1">
                <a:off x="2256" y="2880"/>
                <a:ext cx="0" cy="144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zh-CN" altLang="en-US">
                  <a:ea typeface="+mn-ea"/>
                </a:endParaRPr>
              </a:p>
            </p:txBody>
          </p:sp>
          <p:sp>
            <p:nvSpPr>
              <p:cNvPr id="40" name="Line 23"/>
              <p:cNvSpPr>
                <a:spLocks noChangeShapeType="1"/>
              </p:cNvSpPr>
              <p:nvPr/>
            </p:nvSpPr>
            <p:spPr bwMode="auto">
              <a:xfrm flipH="1">
                <a:off x="1488" y="2880"/>
                <a:ext cx="768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zh-CN" altLang="en-US">
                  <a:ea typeface="+mn-ea"/>
                </a:endParaRPr>
              </a:p>
            </p:txBody>
          </p:sp>
        </p:grpSp>
        <p:sp>
          <p:nvSpPr>
            <p:cNvPr id="27" name="Text Box 58"/>
            <p:cNvSpPr txBox="1">
              <a:spLocks noChangeArrowheads="1"/>
            </p:cNvSpPr>
            <p:nvPr/>
          </p:nvSpPr>
          <p:spPr bwMode="auto">
            <a:xfrm>
              <a:off x="1837" y="3566"/>
              <a:ext cx="6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sz="2000" dirty="0">
                  <a:ea typeface="+mn-ea"/>
                </a:rPr>
                <a:t>成立</a:t>
              </a:r>
            </a:p>
          </p:txBody>
        </p:sp>
        <p:sp>
          <p:nvSpPr>
            <p:cNvPr id="28" name="Text Box 62"/>
            <p:cNvSpPr txBox="1">
              <a:spLocks noChangeArrowheads="1"/>
            </p:cNvSpPr>
            <p:nvPr/>
          </p:nvSpPr>
          <p:spPr bwMode="auto">
            <a:xfrm>
              <a:off x="884" y="3748"/>
              <a:ext cx="6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sz="2000" dirty="0">
                  <a:ea typeface="+mn-ea"/>
                </a:rPr>
                <a:t>不成立</a:t>
              </a:r>
            </a:p>
          </p:txBody>
        </p:sp>
      </p:grp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2095500" y="5029200"/>
            <a:ext cx="1828800" cy="1219200"/>
            <a:chOff x="1392" y="2880"/>
            <a:chExt cx="1152" cy="768"/>
          </a:xfr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</p:grpSpPr>
        <p:sp>
          <p:nvSpPr>
            <p:cNvPr id="42" name="Rectangle 10"/>
            <p:cNvSpPr>
              <a:spLocks noChangeArrowheads="1"/>
            </p:cNvSpPr>
            <p:nvPr/>
          </p:nvSpPr>
          <p:spPr bwMode="auto">
            <a:xfrm>
              <a:off x="1392" y="2880"/>
              <a:ext cx="1152" cy="76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43" name="Rectangle 11"/>
            <p:cNvSpPr>
              <a:spLocks noChangeArrowheads="1"/>
            </p:cNvSpPr>
            <p:nvPr/>
          </p:nvSpPr>
          <p:spPr bwMode="auto">
            <a:xfrm>
              <a:off x="1776" y="3264"/>
              <a:ext cx="768" cy="38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>
                  <a:ea typeface="+mn-ea"/>
                </a:rPr>
                <a:t>A</a:t>
              </a:r>
            </a:p>
          </p:txBody>
        </p:sp>
        <p:sp>
          <p:nvSpPr>
            <p:cNvPr id="44" name="Text Box 12"/>
            <p:cNvSpPr txBox="1">
              <a:spLocks noChangeArrowheads="1"/>
            </p:cNvSpPr>
            <p:nvPr/>
          </p:nvSpPr>
          <p:spPr bwMode="auto">
            <a:xfrm>
              <a:off x="1392" y="2880"/>
              <a:ext cx="502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zh-CN" altLang="en-US" dirty="0">
                  <a:ea typeface="+mn-ea"/>
                </a:rPr>
                <a:t>条件</a:t>
              </a:r>
            </a:p>
          </p:txBody>
        </p:sp>
      </p:grp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5448300" y="5029200"/>
            <a:ext cx="1828800" cy="1219200"/>
            <a:chOff x="3504" y="2880"/>
            <a:chExt cx="1152" cy="768"/>
          </a:xfr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</p:grpSpPr>
        <p:sp>
          <p:nvSpPr>
            <p:cNvPr id="46" name="Rectangle 14"/>
            <p:cNvSpPr>
              <a:spLocks noChangeArrowheads="1"/>
            </p:cNvSpPr>
            <p:nvPr/>
          </p:nvSpPr>
          <p:spPr bwMode="auto">
            <a:xfrm>
              <a:off x="3504" y="2880"/>
              <a:ext cx="1152" cy="76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47" name="Rectangle 15"/>
            <p:cNvSpPr>
              <a:spLocks noChangeArrowheads="1"/>
            </p:cNvSpPr>
            <p:nvPr/>
          </p:nvSpPr>
          <p:spPr bwMode="auto">
            <a:xfrm>
              <a:off x="3888" y="2880"/>
              <a:ext cx="768" cy="38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>
                  <a:ea typeface="+mn-ea"/>
                </a:rPr>
                <a:t>A</a:t>
              </a:r>
            </a:p>
          </p:txBody>
        </p:sp>
        <p:sp>
          <p:nvSpPr>
            <p:cNvPr id="48" name="Text Box 16"/>
            <p:cNvSpPr txBox="1">
              <a:spLocks noChangeArrowheads="1"/>
            </p:cNvSpPr>
            <p:nvPr/>
          </p:nvSpPr>
          <p:spPr bwMode="auto">
            <a:xfrm>
              <a:off x="3504" y="3360"/>
              <a:ext cx="502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zh-CN" altLang="en-US">
                  <a:ea typeface="+mn-ea"/>
                </a:rPr>
                <a:t>条件</a:t>
              </a:r>
            </a:p>
          </p:txBody>
        </p:sp>
      </p:grpSp>
      <p:sp>
        <p:nvSpPr>
          <p:cNvPr id="46090" name="矩形 49"/>
          <p:cNvSpPr>
            <a:spLocks noChangeArrowheads="1"/>
          </p:cNvSpPr>
          <p:nvPr/>
        </p:nvSpPr>
        <p:spPr bwMode="auto">
          <a:xfrm>
            <a:off x="2133600" y="1752600"/>
            <a:ext cx="1676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>
                <a:latin typeface="华文琥珀" pitchFamily="2" charset="-122"/>
                <a:ea typeface="华文琥珀" pitchFamily="2" charset="-122"/>
              </a:rPr>
              <a:t>当型循环</a:t>
            </a:r>
          </a:p>
        </p:txBody>
      </p:sp>
      <p:sp>
        <p:nvSpPr>
          <p:cNvPr id="46091" name="矩形 50"/>
          <p:cNvSpPr>
            <a:spLocks noChangeArrowheads="1"/>
          </p:cNvSpPr>
          <p:nvPr/>
        </p:nvSpPr>
        <p:spPr bwMode="auto">
          <a:xfrm>
            <a:off x="5410200" y="1752600"/>
            <a:ext cx="19875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>
                <a:latin typeface="华文琥珀" pitchFamily="2" charset="-122"/>
                <a:ea typeface="华文琥珀" pitchFamily="2" charset="-122"/>
              </a:rPr>
              <a:t>直到型循环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宋体" pitchFamily="2" charset="-122"/>
              </a:rPr>
              <a:t>4.5.2</a:t>
            </a:r>
            <a:r>
              <a:rPr lang="zh-CN" altLang="en-US" smtClean="0">
                <a:ea typeface="宋体" pitchFamily="2" charset="-122"/>
              </a:rPr>
              <a:t>循环语句简介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00100" y="1142984"/>
            <a:ext cx="7458100" cy="5334016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语言中的三种循环语句：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  <a:hlinkClick r:id="" action="ppaction://hlinkshowjump?jump=nextslide"/>
            </a:endParaRPr>
          </a:p>
          <a:p>
            <a:pPr marL="742950" lvl="1" indent="-285750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altLang="zh-CN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while </a:t>
            </a:r>
            <a:r>
              <a:rPr lang="zh-CN" alt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语句（当型）</a:t>
            </a:r>
            <a:endParaRPr lang="zh-CN" altLang="en-US" sz="32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  <a:hlinkClick r:id="" action="ppaction://hlinkshowjump?jump=nextslide"/>
            </a:endParaRPr>
          </a:p>
          <a:p>
            <a:pPr marL="742950" lvl="1" indent="-285750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altLang="zh-CN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do-while </a:t>
            </a:r>
            <a:r>
              <a:rPr lang="zh-CN" alt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语句（直到型）</a:t>
            </a:r>
          </a:p>
          <a:p>
            <a:pPr marL="742950" lvl="1" indent="-285750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altLang="zh-CN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for </a:t>
            </a:r>
            <a:r>
              <a:rPr lang="zh-CN" alt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语句（当型）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循环体中的辅助控制语句：</a:t>
            </a:r>
          </a:p>
          <a:p>
            <a:pPr marL="742950" lvl="1" indent="-285750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altLang="zh-CN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break </a:t>
            </a:r>
            <a:r>
              <a:rPr lang="zh-CN" alt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语句</a:t>
            </a:r>
          </a:p>
          <a:p>
            <a:pPr marL="742950" lvl="1" indent="-285750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altLang="zh-CN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continue </a:t>
            </a:r>
            <a:r>
              <a:rPr lang="zh-CN" alt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语句</a:t>
            </a:r>
          </a:p>
          <a:p>
            <a:pPr marL="742950" lvl="1" indent="-285750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altLang="zh-CN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goto </a:t>
            </a:r>
            <a:r>
              <a:rPr lang="zh-CN" alt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语句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smtClean="0">
                <a:ea typeface="宋体" pitchFamily="2" charset="-122"/>
              </a:rPr>
              <a:t>4.5.3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while </a:t>
            </a: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lang="en-US" altLang="zh-CN" sz="2800" smtClean="0">
                <a:latin typeface="Times New Roman" pitchFamily="18" charset="0"/>
                <a:ea typeface="楷体_GB2312" pitchFamily="49" charset="-122"/>
              </a:rPr>
              <a:t>——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“</a:t>
            </a: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当型”循环结构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447800" y="381000"/>
            <a:ext cx="73723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342900" indent="-342900">
              <a:defRPr/>
            </a:pPr>
            <a:endParaRPr lang="zh-CN" altLang="en-US" sz="2800" b="1" kern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9" name="AutoShape 16"/>
          <p:cNvSpPr>
            <a:spLocks noChangeArrowheads="1"/>
          </p:cNvSpPr>
          <p:nvPr/>
        </p:nvSpPr>
        <p:spPr bwMode="gray">
          <a:xfrm>
            <a:off x="762000" y="2667000"/>
            <a:ext cx="4038600" cy="6858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6431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sz="2800">
                <a:ea typeface="宋体" charset="-122"/>
              </a:rPr>
              <a:t> 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while (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) 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语句</a:t>
            </a:r>
            <a:endParaRPr lang="zh-CN" altLang="en-US" sz="2800">
              <a:ea typeface="宋体" charset="-122"/>
            </a:endParaRPr>
          </a:p>
        </p:txBody>
      </p:sp>
      <p:sp>
        <p:nvSpPr>
          <p:cNvPr id="48134" name="灯片编号占位符 6"/>
          <p:cNvSpPr>
            <a:spLocks noGrp="1"/>
          </p:cNvSpPr>
          <p:nvPr>
            <p:ph type="sldNum" sz="quarter" idx="11"/>
          </p:nvPr>
        </p:nvSpPr>
        <p:spPr bwMode="gray">
          <a:xfrm>
            <a:off x="3276600" y="6480175"/>
            <a:ext cx="2133600" cy="292100"/>
          </a:xfrm>
          <a:noFill/>
        </p:spPr>
        <p:txBody>
          <a:bodyPr/>
          <a:lstStyle/>
          <a:p>
            <a:pPr algn="r"/>
            <a:fld id="{8F6A3300-D9D4-41AE-84F4-52FB38CB9921}" type="slidenum">
              <a:rPr lang="zh-CN" altLang="en-US" smtClean="0">
                <a:solidFill>
                  <a:schemeClr val="tx1"/>
                </a:solidFill>
                <a:latin typeface="Arial" charset="0"/>
              </a:rPr>
              <a:pPr algn="r"/>
              <a:t>35</a:t>
            </a:fld>
            <a:endParaRPr lang="en-US" altLang="zh-CN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" name="内容占位符 34"/>
          <p:cNvSpPr txBox="1">
            <a:spLocks/>
          </p:cNvSpPr>
          <p:nvPr/>
        </p:nvSpPr>
        <p:spPr bwMode="auto">
          <a:xfrm>
            <a:off x="381000" y="2057400"/>
            <a:ext cx="4953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zh-CN" altLang="en-US" sz="2800" dirty="0">
                <a:solidFill>
                  <a:schemeClr val="tx2"/>
                </a:solidFill>
                <a:latin typeface="华文隶书" pitchFamily="2" charset="-122"/>
                <a:ea typeface="华文隶书" pitchFamily="2" charset="-122"/>
              </a:rPr>
              <a:t>一般形式</a:t>
            </a:r>
            <a:r>
              <a:rPr lang="zh-CN" altLang="en-US" sz="2800" dirty="0">
                <a:solidFill>
                  <a:schemeClr val="tx2"/>
                </a:solidFill>
                <a:latin typeface="Verdana" pitchFamily="34" charset="0"/>
                <a:ea typeface="宋体" charset="-122"/>
              </a:rPr>
              <a:t>：</a:t>
            </a:r>
            <a:endParaRPr lang="en-US" altLang="zh-CN" sz="2800" dirty="0">
              <a:solidFill>
                <a:schemeClr val="tx2"/>
              </a:solidFill>
              <a:latin typeface="Verdana" pitchFamily="34" charset="0"/>
              <a:ea typeface="宋体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zh-CN" sz="2800" dirty="0">
              <a:solidFill>
                <a:schemeClr val="tx2"/>
              </a:solidFill>
              <a:latin typeface="Verdana" pitchFamily="34" charset="0"/>
              <a:ea typeface="宋体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zh-CN" sz="2800" dirty="0">
              <a:latin typeface="华文隶书" pitchFamily="2" charset="-122"/>
              <a:ea typeface="华文隶书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zh-CN" altLang="en-US" sz="2800" dirty="0">
                <a:latin typeface="华文隶书" pitchFamily="2" charset="-122"/>
                <a:ea typeface="华文隶书" pitchFamily="2" charset="-122"/>
              </a:rPr>
              <a:t>说明：</a:t>
            </a:r>
            <a:endParaRPr lang="en-US" altLang="zh-CN" sz="2800" dirty="0">
              <a:latin typeface="华文隶书" pitchFamily="2" charset="-122"/>
              <a:ea typeface="华文隶书" pitchFamily="2" charset="-122"/>
            </a:endParaRPr>
          </a:p>
          <a:p>
            <a:pPr marL="342900" indent="-342900">
              <a:buFont typeface="Wingdings" pitchFamily="2" charset="2"/>
              <a:buNone/>
              <a:defRPr/>
            </a:pPr>
            <a:r>
              <a:rPr lang="en-US" altLang="zh-CN" sz="2800" dirty="0">
                <a:latin typeface="华文隶书" pitchFamily="2" charset="-122"/>
                <a:ea typeface="华文隶书" pitchFamily="2" charset="-122"/>
              </a:rPr>
              <a:t>    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“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”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为循环条件；</a:t>
            </a:r>
            <a:endParaRPr lang="en-US" altLang="zh-CN" sz="280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“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”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为循环体。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zh-CN" altLang="en-US" sz="28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特点：</a:t>
            </a:r>
            <a:endParaRPr lang="en-US" altLang="zh-CN" sz="2800" dirty="0">
              <a:solidFill>
                <a:schemeClr val="tx2"/>
              </a:solidFill>
              <a:latin typeface="隶书" pitchFamily="49" charset="-122"/>
              <a:ea typeface="隶书" pitchFamily="49" charset="-122"/>
            </a:endParaRPr>
          </a:p>
          <a:p>
            <a:pPr marL="342900" indent="-342900">
              <a:buFont typeface="Wingdings" pitchFamily="2" charset="2"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先判断表达式，后执行语句。</a:t>
            </a:r>
            <a:endParaRPr lang="zh-CN" altLang="en-US" sz="2800" dirty="0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5638800" y="1981200"/>
            <a:ext cx="2924175" cy="4191000"/>
            <a:chOff x="5638800" y="1981200"/>
            <a:chExt cx="2924175" cy="4191000"/>
          </a:xfrm>
        </p:grpSpPr>
        <p:sp>
          <p:nvSpPr>
            <p:cNvPr id="48137" name="Rectangle 30"/>
            <p:cNvSpPr>
              <a:spLocks noChangeArrowheads="1"/>
            </p:cNvSpPr>
            <p:nvPr/>
          </p:nvSpPr>
          <p:spPr bwMode="auto">
            <a:xfrm>
              <a:off x="5638800" y="1981200"/>
              <a:ext cx="2924175" cy="4191000"/>
            </a:xfrm>
            <a:prstGeom prst="rect">
              <a:avLst/>
            </a:prstGeom>
            <a:ln w="9525">
              <a:solidFill>
                <a:schemeClr val="bg2"/>
              </a:solidFill>
              <a:miter lim="800000"/>
              <a:headEnd/>
              <a:tailEnd/>
            </a:ln>
          </p:spPr>
          <p:style>
            <a:lnRef idx="0">
              <a:scrgbClr r="0" g="0" b="0"/>
            </a:lnRef>
            <a:fillRef idx="1003">
              <a:schemeClr val="dk2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48140" name="Freeform 6"/>
            <p:cNvSpPr>
              <a:spLocks/>
            </p:cNvSpPr>
            <p:nvPr/>
          </p:nvSpPr>
          <p:spPr bwMode="auto">
            <a:xfrm>
              <a:off x="6248400" y="2819400"/>
              <a:ext cx="1843088" cy="947738"/>
            </a:xfrm>
            <a:custGeom>
              <a:avLst/>
              <a:gdLst>
                <a:gd name="T0" fmla="*/ 2147483647 w 1161"/>
                <a:gd name="T1" fmla="*/ 0 h 597"/>
                <a:gd name="T2" fmla="*/ 2147483647 w 1161"/>
                <a:gd name="T3" fmla="*/ 2147483647 h 597"/>
                <a:gd name="T4" fmla="*/ 2147483647 w 1161"/>
                <a:gd name="T5" fmla="*/ 2147483647 h 597"/>
                <a:gd name="T6" fmla="*/ 2147483647 w 1161"/>
                <a:gd name="T7" fmla="*/ 2147483647 h 597"/>
                <a:gd name="T8" fmla="*/ 2147483647 w 1161"/>
                <a:gd name="T9" fmla="*/ 2147483647 h 597"/>
                <a:gd name="T10" fmla="*/ 2147483647 w 1161"/>
                <a:gd name="T11" fmla="*/ 2147483647 h 597"/>
                <a:gd name="T12" fmla="*/ 2147483647 w 1161"/>
                <a:gd name="T13" fmla="*/ 0 h 597"/>
                <a:gd name="T14" fmla="*/ 2147483647 w 1161"/>
                <a:gd name="T15" fmla="*/ 2147483647 h 597"/>
                <a:gd name="T16" fmla="*/ 2147483647 w 1161"/>
                <a:gd name="T17" fmla="*/ 2147483647 h 597"/>
                <a:gd name="T18" fmla="*/ 0 w 1161"/>
                <a:gd name="T19" fmla="*/ 2147483647 h 597"/>
                <a:gd name="T20" fmla="*/ 2147483647 w 1161"/>
                <a:gd name="T21" fmla="*/ 0 h 59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61"/>
                <a:gd name="T34" fmla="*/ 0 h 597"/>
                <a:gd name="T35" fmla="*/ 1161 w 1161"/>
                <a:gd name="T36" fmla="*/ 597 h 59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61" h="597">
                  <a:moveTo>
                    <a:pt x="581" y="0"/>
                  </a:moveTo>
                  <a:lnTo>
                    <a:pt x="581" y="13"/>
                  </a:lnTo>
                  <a:lnTo>
                    <a:pt x="27" y="298"/>
                  </a:lnTo>
                  <a:lnTo>
                    <a:pt x="581" y="584"/>
                  </a:lnTo>
                  <a:lnTo>
                    <a:pt x="1135" y="298"/>
                  </a:lnTo>
                  <a:lnTo>
                    <a:pt x="581" y="13"/>
                  </a:lnTo>
                  <a:lnTo>
                    <a:pt x="581" y="0"/>
                  </a:lnTo>
                  <a:lnTo>
                    <a:pt x="1161" y="298"/>
                  </a:lnTo>
                  <a:lnTo>
                    <a:pt x="581" y="597"/>
                  </a:lnTo>
                  <a:lnTo>
                    <a:pt x="0" y="298"/>
                  </a:lnTo>
                  <a:lnTo>
                    <a:pt x="58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48141" name="Rectangle 7"/>
            <p:cNvSpPr>
              <a:spLocks noChangeArrowheads="1"/>
            </p:cNvSpPr>
            <p:nvPr/>
          </p:nvSpPr>
          <p:spPr bwMode="auto">
            <a:xfrm>
              <a:off x="6781800" y="3124200"/>
              <a:ext cx="838200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2200" dirty="0">
                  <a:solidFill>
                    <a:srgbClr val="000000"/>
                  </a:solidFill>
                </a:rPr>
                <a:t>表达式</a:t>
              </a:r>
              <a:endParaRPr lang="zh-CN" altLang="en-US" dirty="0"/>
            </a:p>
          </p:txBody>
        </p:sp>
        <p:sp>
          <p:nvSpPr>
            <p:cNvPr id="48142" name="Rectangle 8"/>
            <p:cNvSpPr>
              <a:spLocks noChangeArrowheads="1"/>
            </p:cNvSpPr>
            <p:nvPr/>
          </p:nvSpPr>
          <p:spPr bwMode="auto">
            <a:xfrm>
              <a:off x="6415088" y="4162425"/>
              <a:ext cx="1423987" cy="769938"/>
            </a:xfrm>
            <a:prstGeom prst="rect">
              <a:avLst/>
            </a:prstGeom>
            <a:solidFill>
              <a:schemeClr val="accent1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48143" name="Rectangle 9"/>
            <p:cNvSpPr>
              <a:spLocks noChangeArrowheads="1"/>
            </p:cNvSpPr>
            <p:nvPr/>
          </p:nvSpPr>
          <p:spPr bwMode="auto">
            <a:xfrm>
              <a:off x="6892925" y="4237038"/>
              <a:ext cx="558800" cy="334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2200">
                  <a:solidFill>
                    <a:srgbClr val="000000"/>
                  </a:solidFill>
                </a:rPr>
                <a:t>语句</a:t>
              </a:r>
              <a:endParaRPr lang="zh-CN" altLang="en-US"/>
            </a:p>
          </p:txBody>
        </p:sp>
        <p:sp>
          <p:nvSpPr>
            <p:cNvPr id="48144" name="Rectangle 10"/>
            <p:cNvSpPr>
              <a:spLocks noChangeArrowheads="1"/>
            </p:cNvSpPr>
            <p:nvPr/>
          </p:nvSpPr>
          <p:spPr bwMode="auto">
            <a:xfrm>
              <a:off x="6400800" y="4572000"/>
              <a:ext cx="1397000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2200">
                  <a:solidFill>
                    <a:srgbClr val="000000"/>
                  </a:solidFill>
                </a:rPr>
                <a:t>（循环体）</a:t>
              </a:r>
              <a:endParaRPr lang="zh-CN" altLang="en-US"/>
            </a:p>
          </p:txBody>
        </p:sp>
        <p:sp>
          <p:nvSpPr>
            <p:cNvPr id="48145" name="Line 17"/>
            <p:cNvSpPr>
              <a:spLocks noChangeShapeType="1"/>
            </p:cNvSpPr>
            <p:nvPr/>
          </p:nvSpPr>
          <p:spPr bwMode="auto">
            <a:xfrm flipV="1">
              <a:off x="7239000" y="5486400"/>
              <a:ext cx="990600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6" name="Line 18"/>
            <p:cNvSpPr>
              <a:spLocks noChangeShapeType="1"/>
            </p:cNvSpPr>
            <p:nvPr/>
          </p:nvSpPr>
          <p:spPr bwMode="auto">
            <a:xfrm>
              <a:off x="8215313" y="3276600"/>
              <a:ext cx="1587" cy="222885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7" name="Line 19"/>
            <p:cNvSpPr>
              <a:spLocks noChangeShapeType="1"/>
            </p:cNvSpPr>
            <p:nvPr/>
          </p:nvSpPr>
          <p:spPr bwMode="auto">
            <a:xfrm>
              <a:off x="8048625" y="3276600"/>
              <a:ext cx="166688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8" name="Line 20"/>
            <p:cNvSpPr>
              <a:spLocks noChangeShapeType="1"/>
            </p:cNvSpPr>
            <p:nvPr/>
          </p:nvSpPr>
          <p:spPr bwMode="auto">
            <a:xfrm>
              <a:off x="5867400" y="2514600"/>
              <a:ext cx="1219200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9" name="Freeform 21"/>
            <p:cNvSpPr>
              <a:spLocks/>
            </p:cNvSpPr>
            <p:nvPr/>
          </p:nvSpPr>
          <p:spPr bwMode="auto">
            <a:xfrm>
              <a:off x="7004050" y="2424113"/>
              <a:ext cx="123825" cy="117475"/>
            </a:xfrm>
            <a:custGeom>
              <a:avLst/>
              <a:gdLst>
                <a:gd name="T0" fmla="*/ 2147483647 w 78"/>
                <a:gd name="T1" fmla="*/ 2147483647 h 74"/>
                <a:gd name="T2" fmla="*/ 0 w 78"/>
                <a:gd name="T3" fmla="*/ 2147483647 h 74"/>
                <a:gd name="T4" fmla="*/ 0 w 78"/>
                <a:gd name="T5" fmla="*/ 0 h 74"/>
                <a:gd name="T6" fmla="*/ 2147483647 w 78"/>
                <a:gd name="T7" fmla="*/ 2147483647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74"/>
                <a:gd name="T14" fmla="*/ 78 w 78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74">
                  <a:moveTo>
                    <a:pt x="78" y="36"/>
                  </a:moveTo>
                  <a:lnTo>
                    <a:pt x="0" y="74"/>
                  </a:lnTo>
                  <a:lnTo>
                    <a:pt x="0" y="0"/>
                  </a:lnTo>
                  <a:lnTo>
                    <a:pt x="78" y="3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48150" name="Line 22"/>
            <p:cNvSpPr>
              <a:spLocks noChangeShapeType="1"/>
            </p:cNvSpPr>
            <p:nvPr/>
          </p:nvSpPr>
          <p:spPr bwMode="auto">
            <a:xfrm>
              <a:off x="5867400" y="2514600"/>
              <a:ext cx="1588" cy="286226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1" name="Line 23"/>
            <p:cNvSpPr>
              <a:spLocks noChangeShapeType="1"/>
            </p:cNvSpPr>
            <p:nvPr/>
          </p:nvSpPr>
          <p:spPr bwMode="auto">
            <a:xfrm flipV="1">
              <a:off x="5867400" y="5334000"/>
              <a:ext cx="1295400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2" name="Line 24"/>
            <p:cNvSpPr>
              <a:spLocks noChangeShapeType="1"/>
            </p:cNvSpPr>
            <p:nvPr/>
          </p:nvSpPr>
          <p:spPr bwMode="auto">
            <a:xfrm>
              <a:off x="7162800" y="4953000"/>
              <a:ext cx="0" cy="38100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3" name="Rectangle 25"/>
            <p:cNvSpPr>
              <a:spLocks noChangeArrowheads="1"/>
            </p:cNvSpPr>
            <p:nvPr/>
          </p:nvSpPr>
          <p:spPr bwMode="auto">
            <a:xfrm>
              <a:off x="8031163" y="2903538"/>
              <a:ext cx="455612" cy="387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48154" name="Rectangle 26"/>
            <p:cNvSpPr>
              <a:spLocks noChangeArrowheads="1"/>
            </p:cNvSpPr>
            <p:nvPr/>
          </p:nvSpPr>
          <p:spPr bwMode="auto">
            <a:xfrm>
              <a:off x="7848600" y="2819400"/>
              <a:ext cx="514350" cy="411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2700">
                  <a:solidFill>
                    <a:srgbClr val="000000"/>
                  </a:solidFill>
                </a:rPr>
                <a:t>＝</a:t>
              </a:r>
              <a:r>
                <a:rPr lang="en-US" altLang="zh-CN" sz="2700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48155" name="Rectangle 27"/>
            <p:cNvSpPr>
              <a:spLocks noChangeArrowheads="1"/>
            </p:cNvSpPr>
            <p:nvPr/>
          </p:nvSpPr>
          <p:spPr bwMode="auto">
            <a:xfrm>
              <a:off x="7162800" y="3581400"/>
              <a:ext cx="354013" cy="54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48156" name="Rectangle 29"/>
            <p:cNvSpPr>
              <a:spLocks noChangeArrowheads="1"/>
            </p:cNvSpPr>
            <p:nvPr/>
          </p:nvSpPr>
          <p:spPr bwMode="auto">
            <a:xfrm>
              <a:off x="7239000" y="3657600"/>
              <a:ext cx="514350" cy="411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700">
                  <a:solidFill>
                    <a:srgbClr val="000000"/>
                  </a:solidFill>
                </a:rPr>
                <a:t>≠0</a:t>
              </a:r>
            </a:p>
          </p:txBody>
        </p:sp>
        <p:sp>
          <p:nvSpPr>
            <p:cNvPr id="48157" name="Line 33"/>
            <p:cNvSpPr>
              <a:spLocks noChangeShapeType="1"/>
            </p:cNvSpPr>
            <p:nvPr/>
          </p:nvSpPr>
          <p:spPr bwMode="auto">
            <a:xfrm>
              <a:off x="7239000" y="5486400"/>
              <a:ext cx="0" cy="381000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58" name="Line 35"/>
            <p:cNvSpPr>
              <a:spLocks noChangeShapeType="1"/>
            </p:cNvSpPr>
            <p:nvPr/>
          </p:nvSpPr>
          <p:spPr bwMode="auto">
            <a:xfrm>
              <a:off x="7162800" y="2286000"/>
              <a:ext cx="0" cy="533400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59" name="Line 36"/>
            <p:cNvSpPr>
              <a:spLocks noChangeShapeType="1"/>
            </p:cNvSpPr>
            <p:nvPr/>
          </p:nvSpPr>
          <p:spPr bwMode="auto">
            <a:xfrm>
              <a:off x="7162800" y="3733800"/>
              <a:ext cx="0" cy="4572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宋体" pitchFamily="2" charset="-122"/>
              </a:rPr>
              <a:t>4.5.4 While</a:t>
            </a:r>
            <a:r>
              <a:rPr lang="zh-CN" altLang="en-US" smtClean="0">
                <a:ea typeface="宋体" pitchFamily="2" charset="-122"/>
              </a:rPr>
              <a:t>语句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500063" y="1428750"/>
            <a:ext cx="8262937" cy="5172075"/>
          </a:xfr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lnSpc>
                <a:spcPct val="110000"/>
              </a:lnSpc>
              <a:buClr>
                <a:schemeClr val="tx2"/>
              </a:buClr>
              <a:buFont typeface="Wingdings" pitchFamily="2" charset="2"/>
              <a:buChar char="J"/>
              <a:defRPr/>
            </a:pP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while</a:t>
            </a: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语句中的“表达式”（即循环条件）可以是任意的表达式，但一般为关系表达式或逻辑表达式。</a:t>
            </a:r>
          </a:p>
          <a:p>
            <a:pPr eaLnBrk="1" hangingPunct="1">
              <a:lnSpc>
                <a:spcPct val="110000"/>
              </a:lnSpc>
              <a:buClr>
                <a:schemeClr val="tx2"/>
              </a:buClr>
              <a:buFont typeface="Wingdings" pitchFamily="2" charset="2"/>
              <a:buChar char="J"/>
              <a:defRPr/>
            </a:pP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循环体如果包含一个以上的语句，应该用花括弧括起来，以复合语句形式出现。</a:t>
            </a:r>
          </a:p>
          <a:p>
            <a:pPr eaLnBrk="1" hangingPunct="1">
              <a:lnSpc>
                <a:spcPct val="110000"/>
              </a:lnSpc>
              <a:buClr>
                <a:schemeClr val="tx2"/>
              </a:buClr>
              <a:buFont typeface="Wingdings" pitchFamily="2" charset="2"/>
              <a:buChar char="J"/>
              <a:defRPr/>
            </a:pP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在循环体中应有使循环趋向于结束的语句，以免形成死（无限）循环。</a:t>
            </a:r>
          </a:p>
          <a:p>
            <a:pPr eaLnBrk="1" hangingPunct="1">
              <a:lnSpc>
                <a:spcPct val="110000"/>
              </a:lnSpc>
              <a:buClr>
                <a:schemeClr val="tx2"/>
              </a:buClr>
              <a:buFont typeface="Wingdings" pitchFamily="2" charset="2"/>
              <a:buChar char="J"/>
              <a:defRPr/>
            </a:pP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允许循环体以空语句形式出现。</a:t>
            </a:r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4.5.5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429000" y="428625"/>
            <a:ext cx="492918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zh-CN" sz="4000" b="1" kern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j-cs"/>
              </a:rPr>
              <a:t>while </a:t>
            </a:r>
            <a:r>
              <a:rPr lang="zh-CN" altLang="en-US" sz="4000" b="1" kern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j-cs"/>
              </a:rPr>
              <a:t>语句</a:t>
            </a:r>
            <a:r>
              <a:rPr lang="zh-CN" altLang="en-US" sz="4000" b="1" ker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cs typeface="+mj-cs"/>
              </a:rPr>
              <a:t>应用举例</a:t>
            </a:r>
          </a:p>
        </p:txBody>
      </p:sp>
      <p:sp>
        <p:nvSpPr>
          <p:cNvPr id="10" name="AutoShape 36"/>
          <p:cNvSpPr>
            <a:spLocks noChangeArrowheads="1"/>
          </p:cNvSpPr>
          <p:nvPr/>
        </p:nvSpPr>
        <p:spPr bwMode="gray">
          <a:xfrm>
            <a:off x="1524000" y="1600200"/>
            <a:ext cx="1066800" cy="60960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6471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en-US" sz="28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求</a:t>
            </a:r>
            <a:r>
              <a:rPr lang="en-US" altLang="zh-CN" sz="28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aseline="300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80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11" name="AutoShape 45"/>
          <p:cNvSpPr>
            <a:spLocks noChangeArrowheads="1"/>
          </p:cNvSpPr>
          <p:nvPr/>
        </p:nvSpPr>
        <p:spPr bwMode="gray">
          <a:xfrm>
            <a:off x="949325" y="1662113"/>
            <a:ext cx="498475" cy="533400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hlink">
                  <a:gamma/>
                  <a:tint val="72549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2" name="Freeform 39"/>
          <p:cNvSpPr>
            <a:spLocks/>
          </p:cNvSpPr>
          <p:nvPr/>
        </p:nvSpPr>
        <p:spPr bwMode="gray">
          <a:xfrm>
            <a:off x="990600" y="1676400"/>
            <a:ext cx="381000" cy="538163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54510"/>
                  <a:invGamma/>
                </a:schemeClr>
              </a:gs>
              <a:gs pos="50000">
                <a:schemeClr val="accent1">
                  <a:alpha val="0"/>
                </a:schemeClr>
              </a:gs>
              <a:gs pos="100000">
                <a:schemeClr val="accent1">
                  <a:gamma/>
                  <a:tint val="54510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r>
              <a:rPr lang="zh-CN" altLang="en-US" sz="2800">
                <a:ea typeface="宋体" charset="-122"/>
              </a:rPr>
              <a:t>例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838200" y="2362200"/>
            <a:ext cx="4876800" cy="4114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>
                <a:solidFill>
                  <a:schemeClr val="tx2"/>
                </a:solidFill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>
                <a:solidFill>
                  <a:schemeClr val="tx2"/>
                </a:solidFill>
                <a:latin typeface="Courier New" pitchFamily="49" charset="0"/>
              </a:rPr>
              <a:t>void</a:t>
            </a:r>
            <a:r>
              <a:rPr lang="en-US" altLang="zh-CN" sz="2800">
                <a:solidFill>
                  <a:schemeClr val="tx2"/>
                </a:solidFill>
              </a:rPr>
              <a:t> </a:t>
            </a:r>
            <a:r>
              <a:rPr lang="en-US" altLang="zh-CN" sz="2800">
                <a:solidFill>
                  <a:schemeClr val="tx2"/>
                </a:solidFill>
                <a:latin typeface="Courier New" pitchFamily="49" charset="0"/>
              </a:rPr>
              <a:t>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>
                <a:solidFill>
                  <a:schemeClr val="tx2"/>
                </a:solidFill>
                <a:latin typeface="Courier New" pitchFamily="49" charset="0"/>
              </a:rPr>
              <a:t>{ int i=1,n;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>
                <a:solidFill>
                  <a:schemeClr val="tx2"/>
                </a:solidFill>
                <a:latin typeface="Courier New" pitchFamily="49" charset="0"/>
              </a:rPr>
              <a:t>  long int p=1;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>
                <a:solidFill>
                  <a:schemeClr val="tx2"/>
                </a:solidFill>
                <a:latin typeface="Courier New" pitchFamily="49" charset="0"/>
              </a:rPr>
              <a:t>  scanf("%d",&amp;n);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>
                <a:solidFill>
                  <a:schemeClr val="tx2"/>
                </a:solidFill>
                <a:latin typeface="Courier New" pitchFamily="49" charset="0"/>
              </a:rPr>
              <a:t>  while(i&lt;=n)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>
                <a:solidFill>
                  <a:schemeClr val="tx2"/>
                </a:solidFill>
                <a:latin typeface="Courier New" pitchFamily="49" charset="0"/>
              </a:rPr>
              <a:t>  { p*=2;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>
                <a:solidFill>
                  <a:schemeClr val="tx2"/>
                </a:solidFill>
                <a:latin typeface="Courier New" pitchFamily="49" charset="0"/>
              </a:rPr>
              <a:t>    i++;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>
                <a:solidFill>
                  <a:schemeClr val="tx2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>
                <a:solidFill>
                  <a:schemeClr val="tx2"/>
                </a:solidFill>
                <a:latin typeface="Courier New" pitchFamily="49" charset="0"/>
              </a:rPr>
              <a:t>  printf("%ld\n",p);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1211" name="Rectangle 5"/>
          <p:cNvSpPr>
            <a:spLocks noChangeArrowheads="1"/>
          </p:cNvSpPr>
          <p:nvPr/>
        </p:nvSpPr>
        <p:spPr bwMode="auto">
          <a:xfrm>
            <a:off x="5638800" y="2057400"/>
            <a:ext cx="2859088" cy="649288"/>
          </a:xfrm>
          <a:prstGeom prst="rect">
            <a:avLst/>
          </a:prstGeom>
          <a:solidFill>
            <a:schemeClr val="accent1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1212" name="Rectangle 6"/>
          <p:cNvSpPr>
            <a:spLocks noChangeArrowheads="1"/>
          </p:cNvSpPr>
          <p:nvPr/>
        </p:nvSpPr>
        <p:spPr bwMode="auto">
          <a:xfrm>
            <a:off x="6632575" y="2209800"/>
            <a:ext cx="1255713" cy="4270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altLang="zh-CN" sz="2800">
                <a:solidFill>
                  <a:srgbClr val="000000"/>
                </a:solidFill>
              </a:rPr>
              <a:t>i=1,p=1</a:t>
            </a:r>
            <a:endParaRPr lang="en-US" altLang="zh-CN"/>
          </a:p>
        </p:txBody>
      </p:sp>
      <p:sp>
        <p:nvSpPr>
          <p:cNvPr id="51213" name="Rectangle 7"/>
          <p:cNvSpPr>
            <a:spLocks noChangeArrowheads="1"/>
          </p:cNvSpPr>
          <p:nvPr/>
        </p:nvSpPr>
        <p:spPr bwMode="auto">
          <a:xfrm>
            <a:off x="5638800" y="5213350"/>
            <a:ext cx="2859088" cy="588963"/>
          </a:xfrm>
          <a:prstGeom prst="rect">
            <a:avLst/>
          </a:prstGeom>
          <a:solidFill>
            <a:schemeClr val="accent1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1214" name="Rectangle 8"/>
          <p:cNvSpPr>
            <a:spLocks noChangeArrowheads="1"/>
          </p:cNvSpPr>
          <p:nvPr/>
        </p:nvSpPr>
        <p:spPr bwMode="auto">
          <a:xfrm>
            <a:off x="6642100" y="5321300"/>
            <a:ext cx="1066800" cy="4270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800">
                <a:solidFill>
                  <a:srgbClr val="000000"/>
                </a:solidFill>
              </a:rPr>
              <a:t> </a:t>
            </a:r>
            <a:r>
              <a:rPr lang="zh-CN" altLang="en-US" sz="2800">
                <a:solidFill>
                  <a:srgbClr val="000000"/>
                </a:solidFill>
              </a:rPr>
              <a:t>输出 </a:t>
            </a:r>
            <a:r>
              <a:rPr lang="en-US" altLang="zh-CN" sz="2800">
                <a:solidFill>
                  <a:srgbClr val="000000"/>
                </a:solidFill>
              </a:rPr>
              <a:t>p</a:t>
            </a:r>
            <a:endParaRPr lang="en-US" altLang="zh-CN"/>
          </a:p>
        </p:txBody>
      </p:sp>
      <p:sp>
        <p:nvSpPr>
          <p:cNvPr id="51215" name="Rectangle 9"/>
          <p:cNvSpPr>
            <a:spLocks noChangeArrowheads="1"/>
          </p:cNvSpPr>
          <p:nvPr/>
        </p:nvSpPr>
        <p:spPr bwMode="auto">
          <a:xfrm>
            <a:off x="5638800" y="2651125"/>
            <a:ext cx="2859088" cy="588963"/>
          </a:xfrm>
          <a:prstGeom prst="rect">
            <a:avLst/>
          </a:prstGeom>
          <a:solidFill>
            <a:schemeClr val="accent1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1216" name="Rectangle 10"/>
          <p:cNvSpPr>
            <a:spLocks noChangeArrowheads="1"/>
          </p:cNvSpPr>
          <p:nvPr/>
        </p:nvSpPr>
        <p:spPr bwMode="auto">
          <a:xfrm>
            <a:off x="6683375" y="2759075"/>
            <a:ext cx="977900" cy="4270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zh-CN" altLang="en-US" sz="2800">
                <a:solidFill>
                  <a:srgbClr val="000000"/>
                </a:solidFill>
              </a:rPr>
              <a:t>输入 </a:t>
            </a:r>
            <a:r>
              <a:rPr lang="en-US" altLang="zh-CN" sz="2800">
                <a:solidFill>
                  <a:srgbClr val="000000"/>
                </a:solidFill>
              </a:rPr>
              <a:t>n</a:t>
            </a:r>
            <a:endParaRPr lang="en-US" altLang="zh-CN"/>
          </a:p>
        </p:txBody>
      </p:sp>
      <p:sp>
        <p:nvSpPr>
          <p:cNvPr id="51217" name="Rectangle 11"/>
          <p:cNvSpPr>
            <a:spLocks noChangeArrowheads="1"/>
          </p:cNvSpPr>
          <p:nvPr/>
        </p:nvSpPr>
        <p:spPr bwMode="auto">
          <a:xfrm>
            <a:off x="5638800" y="3233738"/>
            <a:ext cx="2859088" cy="2011362"/>
          </a:xfrm>
          <a:prstGeom prst="rect">
            <a:avLst/>
          </a:prstGeom>
          <a:solidFill>
            <a:schemeClr val="accent1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1218" name="Rectangle 12"/>
          <p:cNvSpPr>
            <a:spLocks noChangeArrowheads="1"/>
          </p:cNvSpPr>
          <p:nvPr/>
        </p:nvSpPr>
        <p:spPr bwMode="auto">
          <a:xfrm>
            <a:off x="6672263" y="3444875"/>
            <a:ext cx="1031875" cy="4270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zh-CN" altLang="en-US" sz="2800">
                <a:solidFill>
                  <a:srgbClr val="000000"/>
                </a:solidFill>
              </a:rPr>
              <a:t>当</a:t>
            </a:r>
            <a:r>
              <a:rPr lang="en-US" altLang="zh-CN" sz="2800">
                <a:solidFill>
                  <a:srgbClr val="000000"/>
                </a:solidFill>
              </a:rPr>
              <a:t>i&lt;=n</a:t>
            </a:r>
            <a:endParaRPr lang="en-US" altLang="zh-CN"/>
          </a:p>
        </p:txBody>
      </p:sp>
      <p:sp>
        <p:nvSpPr>
          <p:cNvPr id="51219" name="Rectangle 13"/>
          <p:cNvSpPr>
            <a:spLocks noChangeArrowheads="1"/>
          </p:cNvSpPr>
          <p:nvPr/>
        </p:nvSpPr>
        <p:spPr bwMode="auto">
          <a:xfrm>
            <a:off x="6592888" y="4038600"/>
            <a:ext cx="1905000" cy="673100"/>
          </a:xfrm>
          <a:prstGeom prst="rect">
            <a:avLst/>
          </a:prstGeom>
          <a:solidFill>
            <a:schemeClr val="accent1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1220" name="Rectangle 14"/>
          <p:cNvSpPr>
            <a:spLocks noChangeArrowheads="1"/>
          </p:cNvSpPr>
          <p:nvPr/>
        </p:nvSpPr>
        <p:spPr bwMode="auto">
          <a:xfrm>
            <a:off x="6991350" y="4186238"/>
            <a:ext cx="177800" cy="4270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800">
                <a:solidFill>
                  <a:srgbClr val="000000"/>
                </a:solidFill>
              </a:rPr>
              <a:t>p</a:t>
            </a:r>
            <a:endParaRPr lang="en-US" altLang="zh-CN"/>
          </a:p>
        </p:txBody>
      </p:sp>
      <p:sp>
        <p:nvSpPr>
          <p:cNvPr id="51221" name="Rectangle 16"/>
          <p:cNvSpPr>
            <a:spLocks noChangeArrowheads="1"/>
          </p:cNvSpPr>
          <p:nvPr/>
        </p:nvSpPr>
        <p:spPr bwMode="auto">
          <a:xfrm>
            <a:off x="7583488" y="4191000"/>
            <a:ext cx="533400" cy="4270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800">
                <a:solidFill>
                  <a:srgbClr val="000000"/>
                </a:solidFill>
              </a:rPr>
              <a:t>p*2</a:t>
            </a:r>
            <a:endParaRPr lang="en-US" altLang="zh-CN"/>
          </a:p>
        </p:txBody>
      </p:sp>
      <p:sp>
        <p:nvSpPr>
          <p:cNvPr id="51222" name="Rectangle 17"/>
          <p:cNvSpPr>
            <a:spLocks noChangeArrowheads="1"/>
          </p:cNvSpPr>
          <p:nvPr/>
        </p:nvSpPr>
        <p:spPr bwMode="auto">
          <a:xfrm>
            <a:off x="6592888" y="4648200"/>
            <a:ext cx="1905000" cy="596900"/>
          </a:xfrm>
          <a:prstGeom prst="rect">
            <a:avLst/>
          </a:prstGeom>
          <a:solidFill>
            <a:schemeClr val="accent1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1223" name="Rectangle 18"/>
          <p:cNvSpPr>
            <a:spLocks noChangeArrowheads="1"/>
          </p:cNvSpPr>
          <p:nvPr/>
        </p:nvSpPr>
        <p:spPr bwMode="auto">
          <a:xfrm>
            <a:off x="7062788" y="4757738"/>
            <a:ext cx="98425" cy="4270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800">
                <a:solidFill>
                  <a:srgbClr val="000000"/>
                </a:solidFill>
              </a:rPr>
              <a:t>i</a:t>
            </a:r>
            <a:endParaRPr lang="en-US" altLang="zh-CN"/>
          </a:p>
        </p:txBody>
      </p:sp>
      <p:sp>
        <p:nvSpPr>
          <p:cNvPr id="51224" name="Rectangle 20"/>
          <p:cNvSpPr>
            <a:spLocks noChangeArrowheads="1"/>
          </p:cNvSpPr>
          <p:nvPr/>
        </p:nvSpPr>
        <p:spPr bwMode="auto">
          <a:xfrm>
            <a:off x="7620000" y="4800600"/>
            <a:ext cx="838200" cy="4302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altLang="zh-CN" sz="2800">
                <a:solidFill>
                  <a:srgbClr val="000000"/>
                </a:solidFill>
              </a:rPr>
              <a:t>i+1</a:t>
            </a:r>
            <a:endParaRPr lang="en-US" altLang="zh-CN"/>
          </a:p>
        </p:txBody>
      </p:sp>
      <p:sp>
        <p:nvSpPr>
          <p:cNvPr id="51225" name="TextBox 30"/>
          <p:cNvSpPr txBox="1">
            <a:spLocks noChangeArrowheads="1"/>
          </p:cNvSpPr>
          <p:nvPr/>
        </p:nvSpPr>
        <p:spPr bwMode="auto">
          <a:xfrm>
            <a:off x="7239000" y="4191000"/>
            <a:ext cx="304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solidFill>
                  <a:srgbClr val="000000"/>
                </a:solidFill>
              </a:rPr>
              <a:t>=</a:t>
            </a:r>
            <a:endParaRPr lang="zh-CN" altLang="en-US"/>
          </a:p>
        </p:txBody>
      </p:sp>
      <p:sp>
        <p:nvSpPr>
          <p:cNvPr id="51226" name="TextBox 31"/>
          <p:cNvSpPr txBox="1">
            <a:spLocks noChangeArrowheads="1"/>
          </p:cNvSpPr>
          <p:nvPr/>
        </p:nvSpPr>
        <p:spPr bwMode="auto">
          <a:xfrm>
            <a:off x="7239000" y="4800600"/>
            <a:ext cx="304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solidFill>
                  <a:srgbClr val="000000"/>
                </a:solidFill>
              </a:rPr>
              <a:t>=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dirty="0" smtClean="0">
                <a:ea typeface="宋体" pitchFamily="2" charset="-122"/>
              </a:rPr>
              <a:t>4.5.6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do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while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“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直到型”循环结构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371600" y="3810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zh-CN" altLang="en-US" sz="2800" b="1" kern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cs typeface="+mj-cs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5334000" y="2286000"/>
          <a:ext cx="3527425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SmartDraw" r:id="rId3" imgW="1659600" imgH="1755360" progId="">
                  <p:embed/>
                </p:oleObj>
              </mc:Choice>
              <mc:Fallback>
                <p:oleObj name="SmartDraw" r:id="rId3" imgW="1659600" imgH="17553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286000"/>
                        <a:ext cx="3527425" cy="3733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16"/>
          <p:cNvSpPr>
            <a:spLocks noChangeArrowheads="1"/>
          </p:cNvSpPr>
          <p:nvPr/>
        </p:nvSpPr>
        <p:spPr bwMode="gray">
          <a:xfrm>
            <a:off x="838200" y="2514600"/>
            <a:ext cx="3657600" cy="10668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6431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do 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语句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while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（表达式）；</a:t>
            </a:r>
          </a:p>
        </p:txBody>
      </p:sp>
      <p:sp>
        <p:nvSpPr>
          <p:cNvPr id="11" name="内容占位符 34"/>
          <p:cNvSpPr txBox="1">
            <a:spLocks/>
          </p:cNvSpPr>
          <p:nvPr/>
        </p:nvSpPr>
        <p:spPr bwMode="auto">
          <a:xfrm>
            <a:off x="381000" y="2057400"/>
            <a:ext cx="4495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zh-CN" altLang="en-US" sz="2800" kern="0" dirty="0">
                <a:solidFill>
                  <a:schemeClr val="tx2"/>
                </a:solidFill>
                <a:latin typeface="华文隶书" pitchFamily="2" charset="-122"/>
                <a:ea typeface="华文隶书" pitchFamily="2" charset="-122"/>
              </a:rPr>
              <a:t>一般形式</a:t>
            </a:r>
            <a:r>
              <a:rPr lang="zh-CN" altLang="en-US" sz="2800" kern="0" dirty="0">
                <a:solidFill>
                  <a:schemeClr val="tx2"/>
                </a:solidFill>
                <a:latin typeface="+mn-lt"/>
              </a:rPr>
              <a:t>：</a:t>
            </a:r>
            <a:endParaRPr lang="en-US" altLang="zh-CN" sz="2800" kern="0" dirty="0">
              <a:solidFill>
                <a:schemeClr val="tx2"/>
              </a:solidFill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zh-CN" sz="2800" kern="0" dirty="0">
              <a:solidFill>
                <a:schemeClr val="tx2"/>
              </a:solidFill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zh-CN" sz="2800" dirty="0">
              <a:latin typeface="华文隶书" pitchFamily="2" charset="-122"/>
              <a:ea typeface="华文隶书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zh-CN" altLang="en-US" sz="28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特点：</a:t>
            </a:r>
            <a:endParaRPr lang="en-US" altLang="zh-CN" sz="2800" kern="0" dirty="0">
              <a:solidFill>
                <a:schemeClr val="tx2"/>
              </a:solidFill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defRPr/>
            </a:pPr>
            <a:r>
              <a:rPr lang="zh-CN" altLang="en-US" sz="2800" dirty="0">
                <a:ea typeface="+mn-ea"/>
              </a:rPr>
              <a:t>  </a:t>
            </a:r>
            <a:r>
              <a:rPr lang="zh-CN" altLang="en-US" sz="2800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先执行一次指定的循环内嵌语句，然后判断条件表达式，非</a:t>
            </a:r>
            <a:r>
              <a:rPr lang="en-US" altLang="zh-CN" sz="2800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0</a:t>
            </a:r>
            <a:r>
              <a:rPr lang="zh-CN" altLang="en-US" sz="2800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时，循环；为</a:t>
            </a:r>
            <a:r>
              <a:rPr lang="en-US" altLang="zh-CN" sz="2800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0</a:t>
            </a:r>
            <a:r>
              <a:rPr lang="zh-CN" altLang="en-US" sz="2800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时，退出循环。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4.5.7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2228" name="灯片编号占位符 5"/>
          <p:cNvSpPr>
            <a:spLocks noGrp="1"/>
          </p:cNvSpPr>
          <p:nvPr>
            <p:ph type="sldNum" sz="quarter" idx="11"/>
          </p:nvPr>
        </p:nvSpPr>
        <p:spPr bwMode="gray">
          <a:xfrm>
            <a:off x="3581400" y="6565900"/>
            <a:ext cx="1828800" cy="292100"/>
          </a:xfrm>
          <a:noFill/>
        </p:spPr>
        <p:txBody>
          <a:bodyPr/>
          <a:lstStyle/>
          <a:p>
            <a:pPr algn="r"/>
            <a:fld id="{1642D403-1124-4D30-9081-3EEA339ED764}" type="slidenum">
              <a:rPr lang="zh-CN" altLang="en-US" smtClean="0">
                <a:solidFill>
                  <a:schemeClr val="tx1"/>
                </a:solidFill>
                <a:latin typeface="Arial" charset="0"/>
              </a:rPr>
              <a:pPr algn="r"/>
              <a:t>39</a:t>
            </a:fld>
            <a:endParaRPr lang="en-US" altLang="zh-CN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357563" y="285750"/>
            <a:ext cx="5786437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zh-CN" sz="4000" b="1" kern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j-cs"/>
              </a:rPr>
              <a:t>do-while </a:t>
            </a:r>
            <a:r>
              <a:rPr lang="zh-CN" altLang="en-US" sz="4000" b="1" kern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j-cs"/>
              </a:rPr>
              <a:t>语句</a:t>
            </a:r>
            <a:r>
              <a:rPr lang="zh-CN" altLang="en-US" sz="4000" b="1" ker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cs typeface="+mj-cs"/>
              </a:rPr>
              <a:t>应用举例</a:t>
            </a:r>
          </a:p>
        </p:txBody>
      </p:sp>
      <p:sp>
        <p:nvSpPr>
          <p:cNvPr id="10" name="AutoShape 36"/>
          <p:cNvSpPr>
            <a:spLocks noChangeArrowheads="1"/>
          </p:cNvSpPr>
          <p:nvPr/>
        </p:nvSpPr>
        <p:spPr bwMode="gray">
          <a:xfrm>
            <a:off x="1524000" y="1447800"/>
            <a:ext cx="7010400" cy="99060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6471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rPr>
              <a:t>将键盘输入字符中所有大写字母转换为小写</a:t>
            </a:r>
            <a:endParaRPr lang="en-US" altLang="zh-CN" sz="2800" dirty="0">
              <a:solidFill>
                <a:schemeClr val="bg2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0" hangingPunct="0">
              <a:defRPr/>
            </a:pP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rPr>
              <a:t>字母，其他字符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不变</a:t>
            </a:r>
            <a:r>
              <a:rPr lang="zh-CN" altLang="en-US" sz="2800" dirty="0" smtClean="0">
                <a:latin typeface="Times New Roman" pitchFamily="18" charset="0"/>
                <a:ea typeface="楷体_GB2312" pitchFamily="49" charset="-122"/>
              </a:rPr>
              <a:t>。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输入回车就退出</a:t>
            </a:r>
            <a:endParaRPr lang="zh-CN" altLang="en-US" sz="2800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1" name="AutoShape 45"/>
          <p:cNvSpPr>
            <a:spLocks noChangeArrowheads="1"/>
          </p:cNvSpPr>
          <p:nvPr/>
        </p:nvSpPr>
        <p:spPr bwMode="gray">
          <a:xfrm>
            <a:off x="949325" y="1662113"/>
            <a:ext cx="498475" cy="533400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hlink">
                  <a:gamma/>
                  <a:tint val="72549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2" name="Freeform 39"/>
          <p:cNvSpPr>
            <a:spLocks/>
          </p:cNvSpPr>
          <p:nvPr/>
        </p:nvSpPr>
        <p:spPr bwMode="gray">
          <a:xfrm>
            <a:off x="990600" y="1676400"/>
            <a:ext cx="381000" cy="538163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54510"/>
                  <a:invGamma/>
                </a:schemeClr>
              </a:gs>
              <a:gs pos="50000">
                <a:schemeClr val="accent1">
                  <a:alpha val="0"/>
                </a:schemeClr>
              </a:gs>
              <a:gs pos="100000">
                <a:schemeClr val="accent1">
                  <a:gamma/>
                  <a:tint val="54510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r>
              <a:rPr lang="zh-CN" altLang="en-US" sz="2800">
                <a:ea typeface="宋体" charset="-122"/>
              </a:rPr>
              <a:t>例</a:t>
            </a:r>
          </a:p>
        </p:txBody>
      </p:sp>
      <p:sp>
        <p:nvSpPr>
          <p:cNvPr id="52233" name="Rectangle 3"/>
          <p:cNvSpPr txBox="1">
            <a:spLocks noChangeArrowheads="1"/>
          </p:cNvSpPr>
          <p:nvPr/>
        </p:nvSpPr>
        <p:spPr bwMode="auto">
          <a:xfrm>
            <a:off x="1524000" y="2767034"/>
            <a:ext cx="7162800" cy="3733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#include &lt;</a:t>
            </a:r>
            <a:r>
              <a:rPr lang="en-US" altLang="zh-CN" sz="2800" dirty="0" err="1">
                <a:solidFill>
                  <a:schemeClr val="tx2"/>
                </a:solidFill>
                <a:latin typeface="Courier New" pitchFamily="49" charset="0"/>
              </a:rPr>
              <a:t>stdio.h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{ char c;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 do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 { c=</a:t>
            </a:r>
            <a:r>
              <a:rPr lang="en-US" altLang="zh-CN" sz="2800" dirty="0" err="1">
                <a:solidFill>
                  <a:schemeClr val="tx2"/>
                </a:solidFill>
                <a:latin typeface="Courier New" pitchFamily="49" charset="0"/>
              </a:rPr>
              <a:t>getchar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();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   if(c&gt;='A'&amp;&amp;c&lt;='Z‘)c+=32;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   </a:t>
            </a:r>
            <a:r>
              <a:rPr lang="en-US" altLang="zh-CN" sz="2800" dirty="0" err="1">
                <a:solidFill>
                  <a:schemeClr val="tx2"/>
                </a:solidFill>
                <a:latin typeface="Courier New" pitchFamily="49" charset="0"/>
              </a:rPr>
              <a:t>putchar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(c);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 }while(c!='\n');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en-US" altLang="zh-CN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宋体" pitchFamily="2" charset="-122"/>
              </a:rPr>
              <a:t>4.1.1</a:t>
            </a:r>
            <a:r>
              <a:rPr lang="zh-CN" altLang="en-US" smtClean="0">
                <a:ea typeface="宋体" pitchFamily="2" charset="-122"/>
              </a:rPr>
              <a:t>主要的语句类型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1214438"/>
            <a:ext cx="8235950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dirty="0" smtClean="0">
                <a:ea typeface="宋体" pitchFamily="2" charset="-122"/>
              </a:rPr>
              <a:t>4.5.8 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for 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——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“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当型”循环结构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371600" y="3810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zh-CN" altLang="en-US" sz="2800" b="1" kern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9" name="AutoShape 16"/>
          <p:cNvSpPr>
            <a:spLocks noChangeArrowheads="1"/>
          </p:cNvSpPr>
          <p:nvPr/>
        </p:nvSpPr>
        <p:spPr bwMode="gray">
          <a:xfrm>
            <a:off x="152400" y="2667000"/>
            <a:ext cx="5867400" cy="6096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6431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for(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表达式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1;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表达式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2;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表达式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3)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语句</a:t>
            </a:r>
            <a:endParaRPr lang="zh-CN" altLang="en-US" sz="2800" dirty="0">
              <a:ea typeface="宋体" charset="-122"/>
            </a:endParaRPr>
          </a:p>
        </p:txBody>
      </p:sp>
      <p:sp>
        <p:nvSpPr>
          <p:cNvPr id="53254" name="内容占位符 34"/>
          <p:cNvSpPr txBox="1">
            <a:spLocks/>
          </p:cNvSpPr>
          <p:nvPr/>
        </p:nvSpPr>
        <p:spPr bwMode="auto">
          <a:xfrm>
            <a:off x="381000" y="2057400"/>
            <a:ext cx="4495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2800" dirty="0">
                <a:solidFill>
                  <a:schemeClr val="tx2"/>
                </a:solidFill>
                <a:latin typeface="华文隶书" pitchFamily="2" charset="-122"/>
                <a:ea typeface="华文隶书" pitchFamily="2" charset="-122"/>
              </a:rPr>
              <a:t>一般形式</a:t>
            </a:r>
            <a:r>
              <a:rPr lang="zh-CN" altLang="en-US" sz="2800" dirty="0">
                <a:solidFill>
                  <a:schemeClr val="tx2"/>
                </a:solidFill>
                <a:latin typeface="Verdana" pitchFamily="34" charset="0"/>
              </a:rPr>
              <a:t>：</a:t>
            </a:r>
            <a:endParaRPr lang="en-US" altLang="zh-CN" sz="2800" dirty="0">
              <a:solidFill>
                <a:schemeClr val="tx2"/>
              </a:solidFill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2800" dirty="0">
              <a:solidFill>
                <a:schemeClr val="tx2"/>
              </a:solidFill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2800" dirty="0">
              <a:latin typeface="华文隶书" pitchFamily="2" charset="-122"/>
              <a:ea typeface="华文隶书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28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说明：</a:t>
            </a:r>
            <a:endParaRPr lang="en-US" altLang="zh-CN" sz="2800" dirty="0">
              <a:solidFill>
                <a:schemeClr val="tx2"/>
              </a:solidFill>
              <a:latin typeface="隶书" pitchFamily="49" charset="-122"/>
              <a:ea typeface="隶书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</a:pPr>
            <a:r>
              <a:rPr lang="en-US" altLang="zh-CN" sz="28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dirty="0">
                <a:solidFill>
                  <a:schemeClr val="tx2"/>
                </a:solidFill>
              </a:rPr>
              <a:t>表达式</a:t>
            </a:r>
            <a:r>
              <a:rPr lang="en-US" altLang="zh-CN" dirty="0">
                <a:solidFill>
                  <a:schemeClr val="tx2"/>
                </a:solidFill>
              </a:rPr>
              <a:t>1</a:t>
            </a:r>
            <a:r>
              <a:rPr lang="zh-CN" altLang="en-US" dirty="0">
                <a:solidFill>
                  <a:schemeClr val="tx2"/>
                </a:solidFill>
              </a:rPr>
              <a:t>：循环变量赋初始值表达式</a:t>
            </a:r>
            <a:r>
              <a:rPr lang="en-US" altLang="zh-CN" dirty="0">
                <a:solidFill>
                  <a:schemeClr val="tx2"/>
                </a:solidFill>
              </a:rPr>
              <a:t>2</a:t>
            </a:r>
            <a:r>
              <a:rPr lang="zh-CN" altLang="en-US" dirty="0">
                <a:solidFill>
                  <a:schemeClr val="tx2"/>
                </a:solidFill>
              </a:rPr>
              <a:t>：循环条件</a:t>
            </a:r>
            <a:endParaRPr lang="en-US" altLang="zh-CN" dirty="0">
              <a:solidFill>
                <a:schemeClr val="tx2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</a:pPr>
            <a:r>
              <a:rPr lang="en-US" altLang="zh-CN" dirty="0">
                <a:solidFill>
                  <a:schemeClr val="tx2"/>
                </a:solidFill>
              </a:rPr>
              <a:t>  </a:t>
            </a:r>
            <a:r>
              <a:rPr lang="zh-CN" altLang="en-US" dirty="0">
                <a:solidFill>
                  <a:schemeClr val="tx2"/>
                </a:solidFill>
              </a:rPr>
              <a:t>表达式</a:t>
            </a:r>
            <a:r>
              <a:rPr lang="en-US" altLang="zh-CN" dirty="0">
                <a:solidFill>
                  <a:schemeClr val="tx2"/>
                </a:solidFill>
              </a:rPr>
              <a:t>3</a:t>
            </a:r>
            <a:r>
              <a:rPr lang="zh-CN" altLang="en-US" dirty="0">
                <a:solidFill>
                  <a:schemeClr val="tx2"/>
                </a:solidFill>
              </a:rPr>
              <a:t>：循环变量增值</a:t>
            </a:r>
            <a:endParaRPr lang="en-US" altLang="zh-CN" dirty="0">
              <a:solidFill>
                <a:schemeClr val="tx2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</a:pPr>
            <a:r>
              <a:rPr lang="en-US" altLang="zh-CN" dirty="0">
                <a:solidFill>
                  <a:schemeClr val="tx2"/>
                </a:solidFill>
              </a:rPr>
              <a:t>  </a:t>
            </a:r>
            <a:r>
              <a:rPr lang="zh-CN" altLang="en-US" dirty="0">
                <a:solidFill>
                  <a:schemeClr val="tx2"/>
                </a:solidFill>
              </a:rPr>
              <a:t>语句：循环体</a:t>
            </a:r>
          </a:p>
        </p:txBody>
      </p:sp>
      <p:grpSp>
        <p:nvGrpSpPr>
          <p:cNvPr id="2" name="组合 40"/>
          <p:cNvGrpSpPr>
            <a:grpSpLocks/>
          </p:cNvGrpSpPr>
          <p:nvPr/>
        </p:nvGrpSpPr>
        <p:grpSpPr bwMode="auto">
          <a:xfrm>
            <a:off x="6119813" y="1905000"/>
            <a:ext cx="3024187" cy="4495800"/>
            <a:chOff x="6119813" y="1905000"/>
            <a:chExt cx="3024187" cy="4495800"/>
          </a:xfrm>
        </p:grpSpPr>
        <p:sp>
          <p:nvSpPr>
            <p:cNvPr id="53256" name="Rectangle 38"/>
            <p:cNvSpPr>
              <a:spLocks noChangeArrowheads="1"/>
            </p:cNvSpPr>
            <p:nvPr/>
          </p:nvSpPr>
          <p:spPr bwMode="auto">
            <a:xfrm>
              <a:off x="6119813" y="1905000"/>
              <a:ext cx="3024187" cy="4495800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</p:spPr>
          <p:style>
            <a:lnRef idx="0">
              <a:scrgbClr r="0" g="0" b="0"/>
            </a:lnRef>
            <a:fillRef idx="1003">
              <a:schemeClr val="dk2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53259" name="Rectangle 5"/>
            <p:cNvSpPr>
              <a:spLocks noChangeArrowheads="1"/>
            </p:cNvSpPr>
            <p:nvPr/>
          </p:nvSpPr>
          <p:spPr bwMode="auto">
            <a:xfrm>
              <a:off x="6951663" y="2449513"/>
              <a:ext cx="1489075" cy="369887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53260" name="Rectangle 6"/>
            <p:cNvSpPr>
              <a:spLocks noChangeArrowheads="1"/>
            </p:cNvSpPr>
            <p:nvPr/>
          </p:nvSpPr>
          <p:spPr bwMode="auto">
            <a:xfrm>
              <a:off x="7262813" y="2514600"/>
              <a:ext cx="990600" cy="27622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00"/>
                  </a:solidFill>
                </a:rPr>
                <a:t>表达式</a:t>
              </a:r>
              <a:r>
                <a:rPr lang="en-US" altLang="zh-CN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53261" name="Freeform 7"/>
            <p:cNvSpPr>
              <a:spLocks/>
            </p:cNvSpPr>
            <p:nvPr/>
          </p:nvSpPr>
          <p:spPr bwMode="auto">
            <a:xfrm>
              <a:off x="6496050" y="3370263"/>
              <a:ext cx="2397125" cy="679450"/>
            </a:xfrm>
            <a:custGeom>
              <a:avLst/>
              <a:gdLst>
                <a:gd name="T0" fmla="*/ 2147483647 w 1510"/>
                <a:gd name="T1" fmla="*/ 0 h 428"/>
                <a:gd name="T2" fmla="*/ 2147483647 w 1510"/>
                <a:gd name="T3" fmla="*/ 2147483647 h 428"/>
                <a:gd name="T4" fmla="*/ 2147483647 w 1510"/>
                <a:gd name="T5" fmla="*/ 2147483647 h 428"/>
                <a:gd name="T6" fmla="*/ 0 w 1510"/>
                <a:gd name="T7" fmla="*/ 2147483647 h 428"/>
                <a:gd name="T8" fmla="*/ 2147483647 w 1510"/>
                <a:gd name="T9" fmla="*/ 0 h 4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0"/>
                <a:gd name="T16" fmla="*/ 0 h 428"/>
                <a:gd name="T17" fmla="*/ 1510 w 1510"/>
                <a:gd name="T18" fmla="*/ 428 h 4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0" h="428">
                  <a:moveTo>
                    <a:pt x="754" y="0"/>
                  </a:moveTo>
                  <a:lnTo>
                    <a:pt x="1510" y="213"/>
                  </a:lnTo>
                  <a:lnTo>
                    <a:pt x="754" y="428"/>
                  </a:lnTo>
                  <a:lnTo>
                    <a:pt x="0" y="21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53262" name="Freeform 8"/>
            <p:cNvSpPr>
              <a:spLocks/>
            </p:cNvSpPr>
            <p:nvPr/>
          </p:nvSpPr>
          <p:spPr bwMode="auto">
            <a:xfrm>
              <a:off x="6496050" y="3370263"/>
              <a:ext cx="2400300" cy="681037"/>
            </a:xfrm>
            <a:custGeom>
              <a:avLst/>
              <a:gdLst>
                <a:gd name="T0" fmla="*/ 2147483647 w 1512"/>
                <a:gd name="T1" fmla="*/ 0 h 429"/>
                <a:gd name="T2" fmla="*/ 2147483647 w 1512"/>
                <a:gd name="T3" fmla="*/ 2147483647 h 429"/>
                <a:gd name="T4" fmla="*/ 2147483647 w 1512"/>
                <a:gd name="T5" fmla="*/ 2147483647 h 429"/>
                <a:gd name="T6" fmla="*/ 2147483647 w 1512"/>
                <a:gd name="T7" fmla="*/ 2147483647 h 429"/>
                <a:gd name="T8" fmla="*/ 2147483647 w 1512"/>
                <a:gd name="T9" fmla="*/ 2147483647 h 429"/>
                <a:gd name="T10" fmla="*/ 2147483647 w 1512"/>
                <a:gd name="T11" fmla="*/ 2147483647 h 429"/>
                <a:gd name="T12" fmla="*/ 2147483647 w 1512"/>
                <a:gd name="T13" fmla="*/ 0 h 429"/>
                <a:gd name="T14" fmla="*/ 2147483647 w 1512"/>
                <a:gd name="T15" fmla="*/ 2147483647 h 429"/>
                <a:gd name="T16" fmla="*/ 2147483647 w 1512"/>
                <a:gd name="T17" fmla="*/ 2147483647 h 429"/>
                <a:gd name="T18" fmla="*/ 0 w 1512"/>
                <a:gd name="T19" fmla="*/ 2147483647 h 429"/>
                <a:gd name="T20" fmla="*/ 2147483647 w 1512"/>
                <a:gd name="T21" fmla="*/ 0 h 42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12"/>
                <a:gd name="T34" fmla="*/ 0 h 429"/>
                <a:gd name="T35" fmla="*/ 1512 w 1512"/>
                <a:gd name="T36" fmla="*/ 429 h 42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12" h="429">
                  <a:moveTo>
                    <a:pt x="756" y="0"/>
                  </a:moveTo>
                  <a:lnTo>
                    <a:pt x="756" y="9"/>
                  </a:lnTo>
                  <a:lnTo>
                    <a:pt x="33" y="214"/>
                  </a:lnTo>
                  <a:lnTo>
                    <a:pt x="756" y="420"/>
                  </a:lnTo>
                  <a:lnTo>
                    <a:pt x="1478" y="214"/>
                  </a:lnTo>
                  <a:lnTo>
                    <a:pt x="756" y="9"/>
                  </a:lnTo>
                  <a:lnTo>
                    <a:pt x="756" y="0"/>
                  </a:lnTo>
                  <a:lnTo>
                    <a:pt x="1512" y="214"/>
                  </a:lnTo>
                  <a:lnTo>
                    <a:pt x="756" y="429"/>
                  </a:lnTo>
                  <a:lnTo>
                    <a:pt x="0" y="214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53263" name="Rectangle 9"/>
            <p:cNvSpPr>
              <a:spLocks noChangeArrowheads="1"/>
            </p:cNvSpPr>
            <p:nvPr/>
          </p:nvSpPr>
          <p:spPr bwMode="auto">
            <a:xfrm>
              <a:off x="7304088" y="3603625"/>
              <a:ext cx="873125" cy="27463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00"/>
                  </a:solidFill>
                </a:rPr>
                <a:t>表达式</a:t>
              </a:r>
              <a:r>
                <a:rPr lang="en-US" altLang="zh-CN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53264" name="Line 10"/>
            <p:cNvSpPr>
              <a:spLocks noChangeShapeType="1"/>
            </p:cNvSpPr>
            <p:nvPr/>
          </p:nvSpPr>
          <p:spPr bwMode="auto">
            <a:xfrm>
              <a:off x="7696200" y="2789238"/>
              <a:ext cx="1588" cy="50323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5" name="Freeform 11"/>
            <p:cNvSpPr>
              <a:spLocks/>
            </p:cNvSpPr>
            <p:nvPr/>
          </p:nvSpPr>
          <p:spPr bwMode="auto">
            <a:xfrm>
              <a:off x="7648575" y="3263900"/>
              <a:ext cx="95250" cy="106363"/>
            </a:xfrm>
            <a:custGeom>
              <a:avLst/>
              <a:gdLst>
                <a:gd name="T0" fmla="*/ 2147483647 w 60"/>
                <a:gd name="T1" fmla="*/ 2147483647 h 67"/>
                <a:gd name="T2" fmla="*/ 0 w 60"/>
                <a:gd name="T3" fmla="*/ 0 h 67"/>
                <a:gd name="T4" fmla="*/ 2147483647 w 60"/>
                <a:gd name="T5" fmla="*/ 0 h 67"/>
                <a:gd name="T6" fmla="*/ 2147483647 w 60"/>
                <a:gd name="T7" fmla="*/ 2147483647 h 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"/>
                <a:gd name="T13" fmla="*/ 0 h 67"/>
                <a:gd name="T14" fmla="*/ 60 w 60"/>
                <a:gd name="T15" fmla="*/ 67 h 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" h="67">
                  <a:moveTo>
                    <a:pt x="30" y="67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53266" name="Line 12"/>
            <p:cNvSpPr>
              <a:spLocks noChangeShapeType="1"/>
            </p:cNvSpPr>
            <p:nvPr/>
          </p:nvSpPr>
          <p:spPr bwMode="auto">
            <a:xfrm>
              <a:off x="7696200" y="1978025"/>
              <a:ext cx="1588" cy="38576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7" name="Freeform 13"/>
            <p:cNvSpPr>
              <a:spLocks/>
            </p:cNvSpPr>
            <p:nvPr/>
          </p:nvSpPr>
          <p:spPr bwMode="auto">
            <a:xfrm>
              <a:off x="7648575" y="2335213"/>
              <a:ext cx="95250" cy="106362"/>
            </a:xfrm>
            <a:custGeom>
              <a:avLst/>
              <a:gdLst>
                <a:gd name="T0" fmla="*/ 2147483647 w 60"/>
                <a:gd name="T1" fmla="*/ 2147483647 h 67"/>
                <a:gd name="T2" fmla="*/ 0 w 60"/>
                <a:gd name="T3" fmla="*/ 0 h 67"/>
                <a:gd name="T4" fmla="*/ 2147483647 w 60"/>
                <a:gd name="T5" fmla="*/ 0 h 67"/>
                <a:gd name="T6" fmla="*/ 2147483647 w 60"/>
                <a:gd name="T7" fmla="*/ 2147483647 h 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"/>
                <a:gd name="T13" fmla="*/ 0 h 67"/>
                <a:gd name="T14" fmla="*/ 60 w 60"/>
                <a:gd name="T15" fmla="*/ 67 h 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" h="67">
                  <a:moveTo>
                    <a:pt x="30" y="67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53268" name="Freeform 14"/>
            <p:cNvSpPr>
              <a:spLocks/>
            </p:cNvSpPr>
            <p:nvPr/>
          </p:nvSpPr>
          <p:spPr bwMode="auto">
            <a:xfrm>
              <a:off x="7578725" y="4060825"/>
              <a:ext cx="717550" cy="682625"/>
            </a:xfrm>
            <a:custGeom>
              <a:avLst/>
              <a:gdLst>
                <a:gd name="T0" fmla="*/ 2147483647 w 452"/>
                <a:gd name="T1" fmla="*/ 0 h 430"/>
                <a:gd name="T2" fmla="*/ 2147483647 w 452"/>
                <a:gd name="T3" fmla="*/ 2147483647 h 430"/>
                <a:gd name="T4" fmla="*/ 2147483647 w 452"/>
                <a:gd name="T5" fmla="*/ 2147483647 h 430"/>
                <a:gd name="T6" fmla="*/ 0 w 452"/>
                <a:gd name="T7" fmla="*/ 2147483647 h 430"/>
                <a:gd name="T8" fmla="*/ 2147483647 w 452"/>
                <a:gd name="T9" fmla="*/ 0 h 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2"/>
                <a:gd name="T16" fmla="*/ 0 h 430"/>
                <a:gd name="T17" fmla="*/ 452 w 452"/>
                <a:gd name="T18" fmla="*/ 430 h 4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2" h="430">
                  <a:moveTo>
                    <a:pt x="183" y="0"/>
                  </a:moveTo>
                  <a:lnTo>
                    <a:pt x="452" y="142"/>
                  </a:lnTo>
                  <a:lnTo>
                    <a:pt x="269" y="430"/>
                  </a:lnTo>
                  <a:lnTo>
                    <a:pt x="0" y="288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53269" name="Rectangle 17"/>
            <p:cNvSpPr>
              <a:spLocks noChangeArrowheads="1"/>
            </p:cNvSpPr>
            <p:nvPr/>
          </p:nvSpPr>
          <p:spPr bwMode="auto">
            <a:xfrm>
              <a:off x="8710613" y="3314700"/>
              <a:ext cx="371475" cy="27781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53270" name="Rectangle 18"/>
            <p:cNvSpPr>
              <a:spLocks noChangeArrowheads="1"/>
            </p:cNvSpPr>
            <p:nvPr/>
          </p:nvSpPr>
          <p:spPr bwMode="auto">
            <a:xfrm>
              <a:off x="8710613" y="3352800"/>
              <a:ext cx="269875" cy="27781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600">
                  <a:solidFill>
                    <a:srgbClr val="000000"/>
                  </a:solidFill>
                </a:rPr>
                <a:t>＝</a:t>
              </a:r>
              <a:endParaRPr lang="zh-CN" altLang="en-US"/>
            </a:p>
          </p:txBody>
        </p:sp>
        <p:sp>
          <p:nvSpPr>
            <p:cNvPr id="53271" name="Rectangle 19"/>
            <p:cNvSpPr>
              <a:spLocks noChangeArrowheads="1"/>
            </p:cNvSpPr>
            <p:nvPr/>
          </p:nvSpPr>
          <p:spPr bwMode="auto">
            <a:xfrm>
              <a:off x="8934450" y="3316288"/>
              <a:ext cx="157163" cy="2921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altLang="zh-CN" sz="1900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53272" name="Rectangle 20"/>
            <p:cNvSpPr>
              <a:spLocks noChangeArrowheads="1"/>
            </p:cNvSpPr>
            <p:nvPr/>
          </p:nvSpPr>
          <p:spPr bwMode="auto">
            <a:xfrm>
              <a:off x="7007225" y="4494213"/>
              <a:ext cx="1376363" cy="447675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53273" name="Rectangle 21"/>
            <p:cNvSpPr>
              <a:spLocks noChangeArrowheads="1"/>
            </p:cNvSpPr>
            <p:nvPr/>
          </p:nvSpPr>
          <p:spPr bwMode="auto">
            <a:xfrm>
              <a:off x="7472363" y="4611688"/>
              <a:ext cx="457200" cy="27463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00"/>
                  </a:solidFill>
                </a:rPr>
                <a:t>语句</a:t>
              </a:r>
              <a:endParaRPr lang="zh-CN" altLang="en-US"/>
            </a:p>
          </p:txBody>
        </p:sp>
        <p:sp>
          <p:nvSpPr>
            <p:cNvPr id="53274" name="Rectangle 22"/>
            <p:cNvSpPr>
              <a:spLocks noChangeArrowheads="1"/>
            </p:cNvSpPr>
            <p:nvPr/>
          </p:nvSpPr>
          <p:spPr bwMode="auto">
            <a:xfrm>
              <a:off x="7007225" y="5191125"/>
              <a:ext cx="1376363" cy="447675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53275" name="Rectangle 23"/>
            <p:cNvSpPr>
              <a:spLocks noChangeArrowheads="1"/>
            </p:cNvSpPr>
            <p:nvPr/>
          </p:nvSpPr>
          <p:spPr bwMode="auto">
            <a:xfrm>
              <a:off x="7304088" y="5307013"/>
              <a:ext cx="800100" cy="27463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00"/>
                  </a:solidFill>
                </a:rPr>
                <a:t>表达式</a:t>
              </a:r>
              <a:r>
                <a:rPr lang="en-US" altLang="zh-CN">
                  <a:solidFill>
                    <a:srgbClr val="000000"/>
                  </a:solidFill>
                </a:rPr>
                <a:t>3</a:t>
              </a:r>
              <a:endParaRPr lang="en-US" altLang="zh-CN"/>
            </a:p>
          </p:txBody>
        </p:sp>
        <p:sp>
          <p:nvSpPr>
            <p:cNvPr id="53276" name="Line 24"/>
            <p:cNvSpPr>
              <a:spLocks noChangeShapeType="1"/>
            </p:cNvSpPr>
            <p:nvPr/>
          </p:nvSpPr>
          <p:spPr bwMode="auto">
            <a:xfrm>
              <a:off x="7696200" y="4051300"/>
              <a:ext cx="1588" cy="3571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7" name="Freeform 25"/>
            <p:cNvSpPr>
              <a:spLocks/>
            </p:cNvSpPr>
            <p:nvPr/>
          </p:nvSpPr>
          <p:spPr bwMode="auto">
            <a:xfrm>
              <a:off x="7648575" y="4379913"/>
              <a:ext cx="95250" cy="106362"/>
            </a:xfrm>
            <a:custGeom>
              <a:avLst/>
              <a:gdLst>
                <a:gd name="T0" fmla="*/ 2147483647 w 60"/>
                <a:gd name="T1" fmla="*/ 2147483647 h 67"/>
                <a:gd name="T2" fmla="*/ 0 w 60"/>
                <a:gd name="T3" fmla="*/ 0 h 67"/>
                <a:gd name="T4" fmla="*/ 2147483647 w 60"/>
                <a:gd name="T5" fmla="*/ 0 h 67"/>
                <a:gd name="T6" fmla="*/ 2147483647 w 60"/>
                <a:gd name="T7" fmla="*/ 2147483647 h 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"/>
                <a:gd name="T13" fmla="*/ 0 h 67"/>
                <a:gd name="T14" fmla="*/ 60 w 60"/>
                <a:gd name="T15" fmla="*/ 67 h 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" h="67">
                  <a:moveTo>
                    <a:pt x="30" y="67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53278" name="Line 26"/>
            <p:cNvSpPr>
              <a:spLocks noChangeShapeType="1"/>
            </p:cNvSpPr>
            <p:nvPr/>
          </p:nvSpPr>
          <p:spPr bwMode="auto">
            <a:xfrm>
              <a:off x="7696200" y="4949825"/>
              <a:ext cx="1588" cy="15557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9" name="Freeform 27"/>
            <p:cNvSpPr>
              <a:spLocks/>
            </p:cNvSpPr>
            <p:nvPr/>
          </p:nvSpPr>
          <p:spPr bwMode="auto">
            <a:xfrm>
              <a:off x="7648575" y="5076825"/>
              <a:ext cx="95250" cy="106363"/>
            </a:xfrm>
            <a:custGeom>
              <a:avLst/>
              <a:gdLst>
                <a:gd name="T0" fmla="*/ 2147483647 w 60"/>
                <a:gd name="T1" fmla="*/ 2147483647 h 67"/>
                <a:gd name="T2" fmla="*/ 0 w 60"/>
                <a:gd name="T3" fmla="*/ 0 h 67"/>
                <a:gd name="T4" fmla="*/ 2147483647 w 60"/>
                <a:gd name="T5" fmla="*/ 0 h 67"/>
                <a:gd name="T6" fmla="*/ 2147483647 w 60"/>
                <a:gd name="T7" fmla="*/ 2147483647 h 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"/>
                <a:gd name="T13" fmla="*/ 0 h 67"/>
                <a:gd name="T14" fmla="*/ 60 w 60"/>
                <a:gd name="T15" fmla="*/ 67 h 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" h="67">
                  <a:moveTo>
                    <a:pt x="30" y="67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53280" name="Line 28"/>
            <p:cNvSpPr>
              <a:spLocks noChangeShapeType="1"/>
            </p:cNvSpPr>
            <p:nvPr/>
          </p:nvSpPr>
          <p:spPr bwMode="auto">
            <a:xfrm>
              <a:off x="7696200" y="5980113"/>
              <a:ext cx="1588" cy="2714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1" name="Freeform 29"/>
            <p:cNvSpPr>
              <a:spLocks/>
            </p:cNvSpPr>
            <p:nvPr/>
          </p:nvSpPr>
          <p:spPr bwMode="auto">
            <a:xfrm>
              <a:off x="7648575" y="6221413"/>
              <a:ext cx="95250" cy="106362"/>
            </a:xfrm>
            <a:custGeom>
              <a:avLst/>
              <a:gdLst>
                <a:gd name="T0" fmla="*/ 2147483647 w 60"/>
                <a:gd name="T1" fmla="*/ 2147483647 h 67"/>
                <a:gd name="T2" fmla="*/ 0 w 60"/>
                <a:gd name="T3" fmla="*/ 0 h 67"/>
                <a:gd name="T4" fmla="*/ 2147483647 w 60"/>
                <a:gd name="T5" fmla="*/ 0 h 67"/>
                <a:gd name="T6" fmla="*/ 2147483647 w 60"/>
                <a:gd name="T7" fmla="*/ 2147483647 h 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"/>
                <a:gd name="T13" fmla="*/ 0 h 67"/>
                <a:gd name="T14" fmla="*/ 60 w 60"/>
                <a:gd name="T15" fmla="*/ 67 h 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" h="67">
                  <a:moveTo>
                    <a:pt x="30" y="67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53282" name="Line 30"/>
            <p:cNvSpPr>
              <a:spLocks noChangeShapeType="1"/>
            </p:cNvSpPr>
            <p:nvPr/>
          </p:nvSpPr>
          <p:spPr bwMode="auto">
            <a:xfrm>
              <a:off x="7696200" y="5980113"/>
              <a:ext cx="1360488" cy="1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3" name="Line 31"/>
            <p:cNvSpPr>
              <a:spLocks noChangeShapeType="1"/>
            </p:cNvSpPr>
            <p:nvPr/>
          </p:nvSpPr>
          <p:spPr bwMode="auto">
            <a:xfrm>
              <a:off x="9056688" y="3709988"/>
              <a:ext cx="1587" cy="22701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4" name="Line 32"/>
            <p:cNvSpPr>
              <a:spLocks noChangeShapeType="1"/>
            </p:cNvSpPr>
            <p:nvPr/>
          </p:nvSpPr>
          <p:spPr bwMode="auto">
            <a:xfrm>
              <a:off x="8863013" y="3733800"/>
              <a:ext cx="160337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5" name="Line 33"/>
            <p:cNvSpPr>
              <a:spLocks noChangeShapeType="1"/>
            </p:cNvSpPr>
            <p:nvPr/>
          </p:nvSpPr>
          <p:spPr bwMode="auto">
            <a:xfrm>
              <a:off x="6207125" y="3122613"/>
              <a:ext cx="1403350" cy="1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6" name="Freeform 34"/>
            <p:cNvSpPr>
              <a:spLocks/>
            </p:cNvSpPr>
            <p:nvPr/>
          </p:nvSpPr>
          <p:spPr bwMode="auto">
            <a:xfrm>
              <a:off x="7578725" y="3081338"/>
              <a:ext cx="117475" cy="85725"/>
            </a:xfrm>
            <a:custGeom>
              <a:avLst/>
              <a:gdLst>
                <a:gd name="T0" fmla="*/ 2147483647 w 74"/>
                <a:gd name="T1" fmla="*/ 2147483647 h 54"/>
                <a:gd name="T2" fmla="*/ 0 w 74"/>
                <a:gd name="T3" fmla="*/ 2147483647 h 54"/>
                <a:gd name="T4" fmla="*/ 0 w 74"/>
                <a:gd name="T5" fmla="*/ 0 h 54"/>
                <a:gd name="T6" fmla="*/ 2147483647 w 74"/>
                <a:gd name="T7" fmla="*/ 2147483647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"/>
                <a:gd name="T13" fmla="*/ 0 h 54"/>
                <a:gd name="T14" fmla="*/ 74 w 74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" h="54">
                  <a:moveTo>
                    <a:pt x="74" y="26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74" y="26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53287" name="Line 35"/>
            <p:cNvSpPr>
              <a:spLocks noChangeShapeType="1"/>
            </p:cNvSpPr>
            <p:nvPr/>
          </p:nvSpPr>
          <p:spPr bwMode="auto">
            <a:xfrm>
              <a:off x="6207125" y="3122613"/>
              <a:ext cx="1588" cy="2668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8" name="Line 36"/>
            <p:cNvSpPr>
              <a:spLocks noChangeShapeType="1"/>
            </p:cNvSpPr>
            <p:nvPr/>
          </p:nvSpPr>
          <p:spPr bwMode="auto">
            <a:xfrm>
              <a:off x="6207125" y="5791200"/>
              <a:ext cx="1489075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9" name="Line 37"/>
            <p:cNvSpPr>
              <a:spLocks noChangeShapeType="1"/>
            </p:cNvSpPr>
            <p:nvPr/>
          </p:nvSpPr>
          <p:spPr bwMode="auto">
            <a:xfrm>
              <a:off x="7696200" y="5646738"/>
              <a:ext cx="1588" cy="1444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0" name="Text Box 39"/>
            <p:cNvSpPr txBox="1">
              <a:spLocks noChangeArrowheads="1"/>
            </p:cNvSpPr>
            <p:nvPr/>
          </p:nvSpPr>
          <p:spPr bwMode="auto">
            <a:xfrm>
              <a:off x="7796213" y="4038600"/>
              <a:ext cx="609600" cy="40005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>
                  <a:solidFill>
                    <a:schemeClr val="tx2"/>
                  </a:solidFill>
                </a:rPr>
                <a:t>≠0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4.5.9 for</a:t>
            </a:r>
            <a:r>
              <a:rPr lang="zh-CN" altLang="en-US" dirty="0" smtClean="0">
                <a:ea typeface="宋体" pitchFamily="2" charset="-122"/>
              </a:rPr>
              <a:t>语句说明与案例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4276" name="矩形 3"/>
          <p:cNvSpPr>
            <a:spLocks noChangeArrowheads="1"/>
          </p:cNvSpPr>
          <p:nvPr/>
        </p:nvSpPr>
        <p:spPr bwMode="auto">
          <a:xfrm>
            <a:off x="285750" y="1071563"/>
            <a:ext cx="8501063" cy="1785937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 lvl="1">
              <a:lnSpc>
                <a:spcPct val="150000"/>
              </a:lnSpc>
              <a:buFontTx/>
              <a:buBlip>
                <a:blip r:embed="rId2"/>
              </a:buBlip>
              <a:defRPr/>
            </a:pPr>
            <a:r>
              <a:rPr lang="zh-CN" altLang="en-US">
                <a:solidFill>
                  <a:schemeClr val="tx2"/>
                </a:solidFill>
                <a:ea typeface="隶书" pitchFamily="49" charset="-122"/>
              </a:rPr>
              <a:t>表达式</a:t>
            </a:r>
            <a:r>
              <a:rPr lang="en-US" altLang="zh-CN">
                <a:solidFill>
                  <a:schemeClr val="tx2"/>
                </a:solidFill>
                <a:ea typeface="隶书" pitchFamily="49" charset="-122"/>
              </a:rPr>
              <a:t>1</a:t>
            </a:r>
            <a:r>
              <a:rPr lang="zh-CN" altLang="en-US">
                <a:solidFill>
                  <a:schemeClr val="tx2"/>
                </a:solidFill>
                <a:ea typeface="隶书" pitchFamily="49" charset="-122"/>
              </a:rPr>
              <a:t>、表达式</a:t>
            </a:r>
            <a:r>
              <a:rPr lang="en-US" altLang="zh-CN">
                <a:solidFill>
                  <a:schemeClr val="tx2"/>
                </a:solidFill>
                <a:ea typeface="隶书" pitchFamily="49" charset="-122"/>
              </a:rPr>
              <a:t>2</a:t>
            </a:r>
            <a:r>
              <a:rPr lang="zh-CN" altLang="en-US">
                <a:solidFill>
                  <a:schemeClr val="tx2"/>
                </a:solidFill>
                <a:ea typeface="隶书" pitchFamily="49" charset="-122"/>
              </a:rPr>
              <a:t>、表达式</a:t>
            </a:r>
            <a:r>
              <a:rPr lang="en-US" altLang="zh-CN">
                <a:solidFill>
                  <a:schemeClr val="tx2"/>
                </a:solidFill>
                <a:ea typeface="隶书" pitchFamily="49" charset="-122"/>
              </a:rPr>
              <a:t>3</a:t>
            </a:r>
            <a:r>
              <a:rPr lang="zh-CN" altLang="en-US">
                <a:solidFill>
                  <a:schemeClr val="tx2"/>
                </a:solidFill>
                <a:ea typeface="隶书" pitchFamily="49" charset="-122"/>
              </a:rPr>
              <a:t>、语句都可以为空，但不能省略“</a:t>
            </a:r>
            <a:r>
              <a:rPr lang="en-US" altLang="zh-CN">
                <a:solidFill>
                  <a:schemeClr val="tx2"/>
                </a:solidFill>
                <a:ea typeface="隶书" pitchFamily="49" charset="-122"/>
              </a:rPr>
              <a:t>;”</a:t>
            </a:r>
            <a:r>
              <a:rPr lang="zh-CN" altLang="en-US">
                <a:solidFill>
                  <a:schemeClr val="tx2"/>
                </a:solidFill>
                <a:ea typeface="隶书" pitchFamily="49" charset="-122"/>
              </a:rPr>
              <a:t>。若省去表达式</a:t>
            </a:r>
            <a:r>
              <a:rPr lang="en-US" altLang="zh-CN">
                <a:solidFill>
                  <a:schemeClr val="tx2"/>
                </a:solidFill>
                <a:ea typeface="隶书" pitchFamily="49" charset="-122"/>
              </a:rPr>
              <a:t>2</a:t>
            </a:r>
            <a:r>
              <a:rPr lang="zh-CN" altLang="en-US">
                <a:solidFill>
                  <a:schemeClr val="tx2"/>
                </a:solidFill>
                <a:ea typeface="隶书" pitchFamily="49" charset="-122"/>
              </a:rPr>
              <a:t>，则为无限循环；若省去表达式</a:t>
            </a:r>
            <a:r>
              <a:rPr lang="en-US" altLang="zh-CN">
                <a:solidFill>
                  <a:schemeClr val="tx2"/>
                </a:solidFill>
                <a:ea typeface="隶书" pitchFamily="49" charset="-122"/>
              </a:rPr>
              <a:t>1</a:t>
            </a:r>
            <a:r>
              <a:rPr lang="zh-CN" altLang="en-US">
                <a:solidFill>
                  <a:schemeClr val="tx2"/>
                </a:solidFill>
                <a:ea typeface="隶书" pitchFamily="49" charset="-122"/>
              </a:rPr>
              <a:t>、表达式</a:t>
            </a:r>
            <a:r>
              <a:rPr lang="en-US" altLang="zh-CN">
                <a:solidFill>
                  <a:schemeClr val="tx2"/>
                </a:solidFill>
                <a:ea typeface="隶书" pitchFamily="49" charset="-122"/>
              </a:rPr>
              <a:t>3</a:t>
            </a:r>
            <a:r>
              <a:rPr lang="zh-CN" altLang="en-US">
                <a:solidFill>
                  <a:schemeClr val="tx2"/>
                </a:solidFill>
                <a:ea typeface="隶书" pitchFamily="49" charset="-122"/>
              </a:rPr>
              <a:t>，即仅有条件判断，则完全等同于</a:t>
            </a:r>
            <a:r>
              <a:rPr lang="en-US" altLang="zh-CN">
                <a:solidFill>
                  <a:schemeClr val="tx2"/>
                </a:solidFill>
                <a:ea typeface="隶书" pitchFamily="49" charset="-122"/>
              </a:rPr>
              <a:t>while</a:t>
            </a:r>
            <a:r>
              <a:rPr lang="zh-CN" altLang="en-US">
                <a:solidFill>
                  <a:schemeClr val="tx2"/>
                </a:solidFill>
                <a:ea typeface="隶书" pitchFamily="49" charset="-122"/>
              </a:rPr>
              <a:t>语句。</a:t>
            </a:r>
          </a:p>
          <a:p>
            <a:pPr lvl="1">
              <a:lnSpc>
                <a:spcPct val="150000"/>
              </a:lnSpc>
              <a:buFontTx/>
              <a:buBlip>
                <a:blip r:embed="rId2"/>
              </a:buBlip>
              <a:defRPr/>
            </a:pPr>
            <a:r>
              <a:rPr lang="zh-CN" altLang="en-US">
                <a:solidFill>
                  <a:schemeClr val="tx2"/>
                </a:solidFill>
                <a:ea typeface="隶书" pitchFamily="49" charset="-122"/>
              </a:rPr>
              <a:t> 表达式</a:t>
            </a:r>
            <a:r>
              <a:rPr lang="en-US" altLang="zh-CN">
                <a:solidFill>
                  <a:schemeClr val="tx2"/>
                </a:solidFill>
                <a:ea typeface="隶书" pitchFamily="49" charset="-122"/>
              </a:rPr>
              <a:t>1</a:t>
            </a:r>
            <a:r>
              <a:rPr lang="zh-CN" altLang="en-US">
                <a:solidFill>
                  <a:schemeClr val="tx2"/>
                </a:solidFill>
                <a:ea typeface="隶书" pitchFamily="49" charset="-122"/>
              </a:rPr>
              <a:t>、表达式</a:t>
            </a:r>
            <a:r>
              <a:rPr lang="en-US" altLang="zh-CN">
                <a:solidFill>
                  <a:schemeClr val="tx2"/>
                </a:solidFill>
                <a:ea typeface="隶书" pitchFamily="49" charset="-122"/>
              </a:rPr>
              <a:t>3</a:t>
            </a:r>
            <a:r>
              <a:rPr lang="zh-CN" altLang="en-US">
                <a:solidFill>
                  <a:schemeClr val="tx2"/>
                </a:solidFill>
                <a:ea typeface="隶书" pitchFamily="49" charset="-122"/>
              </a:rPr>
              <a:t>可以是逗号表达式。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8641" y="3500438"/>
            <a:ext cx="6429375" cy="314325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280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#include &lt;stdio.h&gt;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80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void</a:t>
            </a:r>
            <a:r>
              <a:rPr lang="en-US" altLang="zh-CN" sz="2800">
                <a:solidFill>
                  <a:schemeClr val="tx2"/>
                </a:solidFill>
              </a:rPr>
              <a:t> </a:t>
            </a:r>
            <a:r>
              <a:rPr lang="en-US" altLang="zh-CN" sz="280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main( 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80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{	 int s=0,n;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80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	 for(n=1;n&lt;=100;n+=2) s+=n*(n+1);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80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	 printf(</a:t>
            </a:r>
            <a:r>
              <a:rPr lang="en-US" altLang="zh-CN" sz="2800">
                <a:solidFill>
                  <a:schemeClr val="tx2"/>
                </a:solidFill>
                <a:latin typeface="Abadi MT Condensed Light" pitchFamily="34" charset="0"/>
                <a:ea typeface="仿宋_GB2312" pitchFamily="49" charset="-122"/>
              </a:rPr>
              <a:t>“</a:t>
            </a:r>
            <a:r>
              <a:rPr lang="en-US" altLang="zh-CN" sz="280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s=%d</a:t>
            </a:r>
            <a:r>
              <a:rPr lang="en-US" altLang="zh-CN" sz="2800">
                <a:solidFill>
                  <a:schemeClr val="tx2"/>
                </a:solidFill>
                <a:latin typeface="Abadi MT Condensed Light" pitchFamily="34" charset="0"/>
                <a:ea typeface="仿宋_GB2312" pitchFamily="49" charset="-122"/>
              </a:rPr>
              <a:t>”</a:t>
            </a:r>
            <a:r>
              <a:rPr lang="en-US" altLang="zh-CN" sz="280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,s);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80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}</a:t>
            </a:r>
          </a:p>
        </p:txBody>
      </p:sp>
      <p:sp>
        <p:nvSpPr>
          <p:cNvPr id="7" name="AutoShape 36"/>
          <p:cNvSpPr>
            <a:spLocks noChangeArrowheads="1"/>
          </p:cNvSpPr>
          <p:nvPr/>
        </p:nvSpPr>
        <p:spPr bwMode="gray">
          <a:xfrm>
            <a:off x="357188" y="2819400"/>
            <a:ext cx="5943600" cy="60960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6471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en-US" sz="2800">
                <a:solidFill>
                  <a:schemeClr val="bg2"/>
                </a:solidFill>
                <a:ea typeface="宋体" charset="-122"/>
              </a:rPr>
              <a:t>求</a:t>
            </a:r>
            <a:r>
              <a:rPr lang="en-US" altLang="zh-CN" sz="2800">
                <a:solidFill>
                  <a:schemeClr val="bg2"/>
                </a:solidFill>
                <a:ea typeface="宋体" charset="-122"/>
              </a:rPr>
              <a:t>100</a:t>
            </a:r>
            <a:r>
              <a:rPr lang="zh-CN" altLang="en-US" sz="2800">
                <a:solidFill>
                  <a:schemeClr val="bg2"/>
                </a:solidFill>
                <a:ea typeface="宋体" charset="-122"/>
              </a:rPr>
              <a:t>以内所有相邻奇偶数之积的和。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4.5.10 </a:t>
            </a:r>
            <a:r>
              <a:rPr lang="zh-CN" altLang="en-US" dirty="0" smtClean="0">
                <a:ea typeface="宋体" pitchFamily="2" charset="-122"/>
              </a:rPr>
              <a:t>三种循环的比较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7188" y="1143000"/>
            <a:ext cx="8358187" cy="5003800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三种循环都可以用来处理同一问题，一般情况下它们可以互相代替。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while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do-while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循环时，循环变量初始化的操作应在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while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do-while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语句前完成；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for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语句可以在表达式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中完成。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while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do-while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循环只在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while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后面指定循环条件，且在循环体中应包含使循环趋于结束的语句；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for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循环可以在表达式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中包含使循环趋于结束的操作，甚至可以将循环体中的操作全部放到表达式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中，功能更强。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while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for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循环先判断表达式，后执行语句；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do-while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循环先执行语句后判断表达式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4.5.11 </a:t>
            </a:r>
            <a:r>
              <a:rPr lang="zh-CN" altLang="en-US" dirty="0" smtClean="0">
                <a:ea typeface="宋体" pitchFamily="2" charset="-122"/>
              </a:rPr>
              <a:t>循环语句代码块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071546"/>
            <a:ext cx="8858312" cy="5286412"/>
          </a:xfr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 smtClean="0">
                <a:ea typeface="宋体" charset="-122"/>
              </a:rPr>
              <a:t>while</a:t>
            </a:r>
            <a:r>
              <a:rPr lang="zh-CN" altLang="en-US" sz="2400" dirty="0" smtClean="0">
                <a:ea typeface="宋体" charset="-122"/>
              </a:rPr>
              <a:t>结构和</a:t>
            </a:r>
            <a:r>
              <a:rPr lang="en-US" altLang="zh-CN" sz="2400" dirty="0" smtClean="0">
                <a:ea typeface="宋体" charset="-122"/>
              </a:rPr>
              <a:t>do </a:t>
            </a:r>
            <a:r>
              <a:rPr lang="en-US" altLang="zh-CN" sz="2400" dirty="0" err="1" smtClean="0">
                <a:ea typeface="宋体" charset="-122"/>
              </a:rPr>
              <a:t>while,for</a:t>
            </a:r>
            <a:r>
              <a:rPr lang="zh-CN" altLang="en-US" sz="2400" dirty="0" smtClean="0">
                <a:ea typeface="宋体" charset="-122"/>
              </a:rPr>
              <a:t>结构中的循环体是</a:t>
            </a:r>
            <a:r>
              <a:rPr lang="zh-CN" altLang="en-US" sz="2400" dirty="0" smtClean="0">
                <a:latin typeface="Times New Roman" pitchFamily="18" charset="0"/>
                <a:ea typeface="宋体" charset="-122"/>
              </a:rPr>
              <a:t>“</a:t>
            </a:r>
            <a:r>
              <a:rPr lang="zh-CN" altLang="en-US" sz="2400" dirty="0" smtClean="0">
                <a:ea typeface="宋体" charset="-122"/>
              </a:rPr>
              <a:t>块语句</a:t>
            </a:r>
            <a:r>
              <a:rPr lang="zh-CN" altLang="en-US" sz="2400" dirty="0" smtClean="0">
                <a:latin typeface="Times New Roman" pitchFamily="18" charset="0"/>
                <a:ea typeface="宋体" charset="-122"/>
              </a:rPr>
              <a:t>”</a:t>
            </a:r>
            <a:r>
              <a:rPr lang="zh-CN" altLang="en-US" sz="2400" dirty="0" smtClean="0">
                <a:ea typeface="宋体" charset="-122"/>
              </a:rPr>
              <a:t>，要么是单条语句，要么是用花括号包裹起来的多条语句，这</a:t>
            </a:r>
            <a:r>
              <a:rPr lang="en-US" altLang="zh-CN" sz="2400" dirty="0" smtClean="0">
                <a:ea typeface="宋体" charset="-122"/>
              </a:rPr>
              <a:t>if</a:t>
            </a:r>
            <a:r>
              <a:rPr lang="zh-CN" altLang="en-US" sz="2400" dirty="0" smtClean="0">
                <a:ea typeface="宋体" charset="-122"/>
              </a:rPr>
              <a:t>结构中的情况有些类似。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dirty="0" smtClean="0">
                <a:ea typeface="宋体" charset="-122"/>
              </a:rPr>
              <a:t>从字面上看，</a:t>
            </a:r>
            <a:r>
              <a:rPr lang="en-US" altLang="zh-CN" sz="2400" dirty="0" smtClean="0">
                <a:ea typeface="宋体" charset="-122"/>
              </a:rPr>
              <a:t>do while</a:t>
            </a:r>
            <a:r>
              <a:rPr lang="zh-CN" altLang="en-US" sz="2400" dirty="0" smtClean="0">
                <a:ea typeface="宋体" charset="-122"/>
              </a:rPr>
              <a:t>结构中，</a:t>
            </a:r>
            <a:r>
              <a:rPr lang="en-US" altLang="zh-CN" sz="2400" dirty="0" smtClean="0">
                <a:ea typeface="宋体" charset="-122"/>
              </a:rPr>
              <a:t>do</a:t>
            </a:r>
            <a:r>
              <a:rPr lang="zh-CN" altLang="en-US" sz="2400" dirty="0" smtClean="0">
                <a:ea typeface="宋体" charset="-122"/>
              </a:rPr>
              <a:t>和</a:t>
            </a:r>
            <a:r>
              <a:rPr lang="en-US" altLang="zh-CN" sz="2400" dirty="0" smtClean="0">
                <a:ea typeface="宋体" charset="-122"/>
              </a:rPr>
              <a:t>while</a:t>
            </a:r>
            <a:r>
              <a:rPr lang="zh-CN" altLang="en-US" sz="2400" dirty="0" smtClean="0">
                <a:ea typeface="宋体" charset="-122"/>
              </a:rPr>
              <a:t>似乎已经把循环限定住了，再加花括号似乎显得多余，但</a:t>
            </a:r>
            <a:r>
              <a:rPr lang="en-US" altLang="zh-CN" sz="2400" dirty="0" smtClean="0">
                <a:ea typeface="宋体" charset="-122"/>
              </a:rPr>
              <a:t>C</a:t>
            </a:r>
            <a:r>
              <a:rPr lang="zh-CN" altLang="en-US" sz="2400" dirty="0" smtClean="0">
                <a:ea typeface="宋体" charset="-122"/>
              </a:rPr>
              <a:t>语言的规则规定此处必须是</a:t>
            </a:r>
            <a:r>
              <a:rPr lang="zh-CN" altLang="en-US" sz="2400" dirty="0" smtClean="0">
                <a:latin typeface="Times New Roman" pitchFamily="18" charset="0"/>
                <a:ea typeface="宋体" charset="-122"/>
              </a:rPr>
              <a:t>“</a:t>
            </a:r>
            <a:r>
              <a:rPr lang="zh-CN" altLang="en-US" sz="2400" dirty="0" smtClean="0">
                <a:ea typeface="宋体" charset="-122"/>
              </a:rPr>
              <a:t>块语句</a:t>
            </a:r>
            <a:r>
              <a:rPr lang="zh-CN" altLang="en-US" sz="2400" dirty="0" smtClean="0">
                <a:latin typeface="Times New Roman" pitchFamily="18" charset="0"/>
                <a:ea typeface="宋体" charset="-122"/>
              </a:rPr>
              <a:t>”</a:t>
            </a:r>
            <a:r>
              <a:rPr lang="zh-CN" altLang="en-US" sz="2400" dirty="0" smtClean="0">
                <a:ea typeface="宋体" charset="-122"/>
              </a:rPr>
              <a:t>，如果是多条语句，却没有用花括号包裹起来，编译器会提示出错。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dirty="0" smtClean="0">
                <a:ea typeface="宋体" charset="-122"/>
              </a:rPr>
              <a:t>如果因为不小心，在</a:t>
            </a:r>
            <a:r>
              <a:rPr lang="en-US" altLang="zh-CN" sz="2400" dirty="0" smtClean="0">
                <a:ea typeface="宋体" charset="-122"/>
              </a:rPr>
              <a:t>while</a:t>
            </a:r>
            <a:r>
              <a:rPr lang="zh-CN" altLang="en-US" sz="2400" dirty="0" smtClean="0">
                <a:ea typeface="宋体" charset="-122"/>
              </a:rPr>
              <a:t>结构的</a:t>
            </a:r>
            <a:r>
              <a:rPr lang="zh-CN" altLang="en-US" sz="2400" dirty="0" smtClean="0">
                <a:latin typeface="Times New Roman" pitchFamily="18" charset="0"/>
                <a:ea typeface="宋体" charset="-122"/>
              </a:rPr>
              <a:t>“</a:t>
            </a:r>
            <a:r>
              <a:rPr lang="en-US" altLang="zh-CN" sz="2400" dirty="0" smtClean="0">
                <a:ea typeface="宋体" charset="-122"/>
              </a:rPr>
              <a:t>while( </a:t>
            </a:r>
            <a:r>
              <a:rPr lang="zh-CN" altLang="en-US" sz="2400" dirty="0" smtClean="0">
                <a:ea typeface="宋体" charset="-122"/>
              </a:rPr>
              <a:t>表达式 </a:t>
            </a:r>
            <a:r>
              <a:rPr lang="en-US" altLang="zh-CN" sz="2400" dirty="0" smtClean="0">
                <a:ea typeface="宋体" charset="-122"/>
              </a:rPr>
              <a:t>)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”</a:t>
            </a:r>
            <a:r>
              <a:rPr lang="zh-CN" altLang="en-US" sz="2400" dirty="0" smtClean="0">
                <a:ea typeface="宋体" charset="-122"/>
              </a:rPr>
              <a:t>后敲上了一个分号，将会造成死循环，也就是说，表达式的值得不到修改，程序一直重复、停留在该循环处不会跳出，此时：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 smtClean="0">
                <a:ea typeface="宋体" charset="-122"/>
              </a:rPr>
              <a:t>while( </a:t>
            </a:r>
            <a:r>
              <a:rPr lang="zh-CN" altLang="en-US" sz="2400" dirty="0" smtClean="0">
                <a:ea typeface="宋体" charset="-122"/>
              </a:rPr>
              <a:t>表达式 </a:t>
            </a:r>
            <a:r>
              <a:rPr lang="en-US" altLang="zh-CN" sz="2400" dirty="0" smtClean="0">
                <a:ea typeface="宋体" charset="-122"/>
              </a:rPr>
              <a:t>);	/*</a:t>
            </a:r>
            <a:r>
              <a:rPr lang="zh-CN" altLang="en-US" sz="2400" dirty="0" smtClean="0">
                <a:ea typeface="宋体" charset="-122"/>
              </a:rPr>
              <a:t>此处误敲了一个分号*</a:t>
            </a:r>
            <a:r>
              <a:rPr lang="en-US" altLang="zh-CN" sz="2400" dirty="0" smtClean="0">
                <a:ea typeface="宋体" charset="-122"/>
              </a:rPr>
              <a:t>/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 smtClean="0">
                <a:ea typeface="宋体" charset="-122"/>
              </a:rPr>
              <a:t>{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……</a:t>
            </a:r>
            <a:r>
              <a:rPr lang="en-US" altLang="zh-CN" sz="2400" dirty="0" smtClean="0">
                <a:ea typeface="宋体" charset="-122"/>
              </a:rPr>
              <a:t>			/*</a:t>
            </a:r>
            <a:r>
              <a:rPr lang="zh-CN" altLang="en-US" sz="2400" dirty="0" smtClean="0">
                <a:ea typeface="宋体" charset="-122"/>
              </a:rPr>
              <a:t>循环体*</a:t>
            </a:r>
            <a:r>
              <a:rPr lang="en-US" altLang="zh-CN" sz="2400" dirty="0" smtClean="0">
                <a:ea typeface="宋体" charset="-122"/>
              </a:rPr>
              <a:t>/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 smtClean="0">
                <a:ea typeface="宋体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4.5.12</a:t>
            </a:r>
            <a:r>
              <a:rPr lang="zh-CN" altLang="en-US" dirty="0" smtClean="0">
                <a:ea typeface="宋体" pitchFamily="2" charset="-122"/>
              </a:rPr>
              <a:t>循环的嵌套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7348" name="内容占位符 34"/>
          <p:cNvSpPr txBox="1">
            <a:spLocks/>
          </p:cNvSpPr>
          <p:nvPr/>
        </p:nvSpPr>
        <p:spPr bwMode="auto">
          <a:xfrm>
            <a:off x="714349" y="1214422"/>
            <a:ext cx="7858179" cy="521497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zh-CN" altLang="en-US" sz="3200">
                <a:solidFill>
                  <a:schemeClr val="tx2"/>
                </a:solidFill>
                <a:latin typeface="华文隶书" pitchFamily="2" charset="-122"/>
                <a:ea typeface="华文隶书" pitchFamily="2" charset="-122"/>
              </a:rPr>
              <a:t>定义：</a:t>
            </a:r>
            <a:endParaRPr lang="en-US" altLang="zh-CN" sz="320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zh-CN" altLang="en-US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一个循环体中又包含一个完整的循环结构，称为循环的嵌套。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zh-CN" altLang="en-US" sz="320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说明：</a:t>
            </a:r>
            <a:endParaRPr lang="en-US" altLang="zh-CN" sz="3200">
              <a:solidFill>
                <a:schemeClr val="tx2"/>
              </a:solidFill>
              <a:latin typeface="隶书" pitchFamily="49" charset="-122"/>
              <a:ea typeface="隶书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while</a:t>
            </a:r>
            <a:r>
              <a:rPr lang="zh-CN" altLang="en-US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循环、</a:t>
            </a:r>
            <a:r>
              <a:rPr lang="en-US" altLang="zh-CN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do-while</a:t>
            </a:r>
            <a:r>
              <a:rPr lang="zh-CN" altLang="en-US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循环和</a:t>
            </a:r>
            <a:r>
              <a:rPr lang="en-US" altLang="zh-CN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for</a:t>
            </a:r>
            <a:r>
              <a:rPr lang="zh-CN" altLang="en-US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循环都可以进行嵌套，而且可以相互嵌套。</a:t>
            </a:r>
            <a:endParaRPr lang="zh-CN" altLang="en-US" sz="3200">
              <a:solidFill>
                <a:schemeClr val="tx2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zh-CN" sz="2800">
              <a:solidFill>
                <a:schemeClr val="tx2"/>
              </a:solidFill>
              <a:latin typeface="隶书" pitchFamily="49" charset="-122"/>
              <a:ea typeface="隶书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zh-CN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endParaRPr lang="zh-CN" altLang="en-US" sz="28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4.5.13</a:t>
            </a:r>
            <a:r>
              <a:rPr lang="zh-CN" altLang="en-US" dirty="0" smtClean="0">
                <a:ea typeface="宋体" pitchFamily="2" charset="-122"/>
              </a:rPr>
              <a:t>几种合法的嵌套结构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371600" y="3810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zh-CN" altLang="en-US" sz="2800" b="1" kern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58373" name="灯片编号占位符 5"/>
          <p:cNvSpPr>
            <a:spLocks noGrp="1"/>
          </p:cNvSpPr>
          <p:nvPr>
            <p:ph type="sldNum" sz="quarter" idx="11"/>
          </p:nvPr>
        </p:nvSpPr>
        <p:spPr bwMode="gray">
          <a:xfrm>
            <a:off x="3581400" y="6542088"/>
            <a:ext cx="1828800" cy="292100"/>
          </a:xfrm>
          <a:noFill/>
        </p:spPr>
        <p:txBody>
          <a:bodyPr/>
          <a:lstStyle/>
          <a:p>
            <a:pPr algn="r"/>
            <a:fld id="{70096155-9ABD-4D98-AAB0-41D3E2351F46}" type="slidenum">
              <a:rPr lang="zh-CN" altLang="en-US" smtClean="0">
                <a:solidFill>
                  <a:schemeClr val="tx1"/>
                </a:solidFill>
                <a:latin typeface="Arial" charset="0"/>
              </a:rPr>
              <a:pPr algn="r"/>
              <a:t>45</a:t>
            </a:fld>
            <a:endParaRPr lang="en-US" altLang="zh-CN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8374" name="Rectangle 29"/>
          <p:cNvSpPr>
            <a:spLocks noChangeArrowheads="1"/>
          </p:cNvSpPr>
          <p:nvPr/>
        </p:nvSpPr>
        <p:spPr bwMode="auto">
          <a:xfrm>
            <a:off x="930275" y="2139950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58375" name="Rectangle 32"/>
          <p:cNvSpPr>
            <a:spLocks noChangeArrowheads="1"/>
          </p:cNvSpPr>
          <p:nvPr/>
        </p:nvSpPr>
        <p:spPr bwMode="auto">
          <a:xfrm>
            <a:off x="930275" y="2139950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58376" name="Rectangle 37"/>
          <p:cNvSpPr>
            <a:spLocks noChangeArrowheads="1"/>
          </p:cNvSpPr>
          <p:nvPr/>
        </p:nvSpPr>
        <p:spPr bwMode="auto">
          <a:xfrm>
            <a:off x="3500438" y="2139950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58377" name="Rectangle 42"/>
          <p:cNvSpPr>
            <a:spLocks noChangeArrowheads="1"/>
          </p:cNvSpPr>
          <p:nvPr/>
        </p:nvSpPr>
        <p:spPr bwMode="auto">
          <a:xfrm>
            <a:off x="6100763" y="2139950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58378" name="Rectangle 47"/>
          <p:cNvSpPr>
            <a:spLocks noChangeArrowheads="1"/>
          </p:cNvSpPr>
          <p:nvPr/>
        </p:nvSpPr>
        <p:spPr bwMode="auto">
          <a:xfrm>
            <a:off x="8151813" y="2139950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58379" name="Rectangle 50"/>
          <p:cNvSpPr>
            <a:spLocks noChangeArrowheads="1"/>
          </p:cNvSpPr>
          <p:nvPr/>
        </p:nvSpPr>
        <p:spPr bwMode="auto">
          <a:xfrm>
            <a:off x="8151813" y="2139950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58380" name="Rectangle 95"/>
          <p:cNvSpPr>
            <a:spLocks noChangeArrowheads="1"/>
          </p:cNvSpPr>
          <p:nvPr/>
        </p:nvSpPr>
        <p:spPr bwMode="auto">
          <a:xfrm>
            <a:off x="930275" y="4151313"/>
            <a:ext cx="6350" cy="174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58381" name="Rectangle 101"/>
          <p:cNvSpPr>
            <a:spLocks noChangeArrowheads="1"/>
          </p:cNvSpPr>
          <p:nvPr/>
        </p:nvSpPr>
        <p:spPr bwMode="auto">
          <a:xfrm>
            <a:off x="3500438" y="4151313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58382" name="Rectangle 104"/>
          <p:cNvSpPr>
            <a:spLocks noChangeArrowheads="1"/>
          </p:cNvSpPr>
          <p:nvPr/>
        </p:nvSpPr>
        <p:spPr bwMode="auto">
          <a:xfrm>
            <a:off x="3500438" y="4164013"/>
            <a:ext cx="6350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58383" name="Rectangle 107"/>
          <p:cNvSpPr>
            <a:spLocks noChangeArrowheads="1"/>
          </p:cNvSpPr>
          <p:nvPr/>
        </p:nvSpPr>
        <p:spPr bwMode="auto">
          <a:xfrm>
            <a:off x="3513138" y="4151313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58384" name="Rectangle 117"/>
          <p:cNvSpPr>
            <a:spLocks noChangeArrowheads="1"/>
          </p:cNvSpPr>
          <p:nvPr/>
        </p:nvSpPr>
        <p:spPr bwMode="auto">
          <a:xfrm>
            <a:off x="6100763" y="4151313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58385" name="Rectangle 123"/>
          <p:cNvSpPr>
            <a:spLocks noChangeArrowheads="1"/>
          </p:cNvSpPr>
          <p:nvPr/>
        </p:nvSpPr>
        <p:spPr bwMode="auto">
          <a:xfrm>
            <a:off x="6113463" y="4151313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58386" name="Rectangle 126"/>
          <p:cNvSpPr>
            <a:spLocks noChangeArrowheads="1"/>
          </p:cNvSpPr>
          <p:nvPr/>
        </p:nvSpPr>
        <p:spPr bwMode="auto">
          <a:xfrm>
            <a:off x="6113463" y="4164013"/>
            <a:ext cx="6350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58387" name="Rectangle 133"/>
          <p:cNvSpPr>
            <a:spLocks noChangeArrowheads="1"/>
          </p:cNvSpPr>
          <p:nvPr/>
        </p:nvSpPr>
        <p:spPr bwMode="auto">
          <a:xfrm>
            <a:off x="8151813" y="4151313"/>
            <a:ext cx="6350" cy="174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58388" name="Rectangle 165"/>
          <p:cNvSpPr>
            <a:spLocks noChangeArrowheads="1"/>
          </p:cNvSpPr>
          <p:nvPr/>
        </p:nvSpPr>
        <p:spPr bwMode="auto">
          <a:xfrm>
            <a:off x="8151813" y="6546850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58389" name="Rectangle 5"/>
          <p:cNvSpPr>
            <a:spLocks noChangeArrowheads="1"/>
          </p:cNvSpPr>
          <p:nvPr/>
        </p:nvSpPr>
        <p:spPr bwMode="auto">
          <a:xfrm>
            <a:off x="914400" y="1809750"/>
            <a:ext cx="10953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chemeClr val="tx2"/>
                </a:solidFill>
                <a:latin typeface="Arial" charset="0"/>
              </a:rPr>
              <a:t>while ( )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8390" name="Rectangle 6"/>
          <p:cNvSpPr>
            <a:spLocks noChangeArrowheads="1"/>
          </p:cNvSpPr>
          <p:nvPr/>
        </p:nvSpPr>
        <p:spPr bwMode="auto">
          <a:xfrm>
            <a:off x="828675" y="2208213"/>
            <a:ext cx="19685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chemeClr val="tx2"/>
                </a:solidFill>
                <a:latin typeface="Arial" charset="0"/>
              </a:rPr>
              <a:t> {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8391" name="Rectangle 7"/>
          <p:cNvSpPr>
            <a:spLocks noChangeArrowheads="1"/>
          </p:cNvSpPr>
          <p:nvPr/>
        </p:nvSpPr>
        <p:spPr bwMode="auto">
          <a:xfrm>
            <a:off x="1168400" y="2217738"/>
            <a:ext cx="29686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chemeClr val="tx2"/>
                </a:solidFill>
              </a:rPr>
              <a:t>…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8392" name="Rectangle 8"/>
          <p:cNvSpPr>
            <a:spLocks noChangeArrowheads="1"/>
          </p:cNvSpPr>
          <p:nvPr/>
        </p:nvSpPr>
        <p:spPr bwMode="auto">
          <a:xfrm>
            <a:off x="1143000" y="2590800"/>
            <a:ext cx="125888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chemeClr val="tx2"/>
                </a:solidFill>
                <a:latin typeface="Arial" charset="0"/>
              </a:rPr>
              <a:t>  while ( )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8393" name="Rectangle 9"/>
          <p:cNvSpPr>
            <a:spLocks noChangeArrowheads="1"/>
          </p:cNvSpPr>
          <p:nvPr/>
        </p:nvSpPr>
        <p:spPr bwMode="auto">
          <a:xfrm>
            <a:off x="1143000" y="2971800"/>
            <a:ext cx="2762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chemeClr val="tx2"/>
                </a:solidFill>
                <a:latin typeface="Arial" charset="0"/>
              </a:rPr>
              <a:t>  {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8394" name="Rectangle 10"/>
          <p:cNvSpPr>
            <a:spLocks noChangeArrowheads="1"/>
          </p:cNvSpPr>
          <p:nvPr/>
        </p:nvSpPr>
        <p:spPr bwMode="auto">
          <a:xfrm>
            <a:off x="1550988" y="2984500"/>
            <a:ext cx="296862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chemeClr val="tx2"/>
                </a:solidFill>
              </a:rPr>
              <a:t>…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8395" name="Rectangle 11"/>
          <p:cNvSpPr>
            <a:spLocks noChangeArrowheads="1"/>
          </p:cNvSpPr>
          <p:nvPr/>
        </p:nvSpPr>
        <p:spPr bwMode="auto">
          <a:xfrm>
            <a:off x="1981200" y="2971800"/>
            <a:ext cx="1143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chemeClr val="tx2"/>
                </a:solidFill>
                <a:latin typeface="Arial" charset="0"/>
              </a:rPr>
              <a:t>}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8396" name="Rectangle 12"/>
          <p:cNvSpPr>
            <a:spLocks noChangeArrowheads="1"/>
          </p:cNvSpPr>
          <p:nvPr/>
        </p:nvSpPr>
        <p:spPr bwMode="auto">
          <a:xfrm>
            <a:off x="914400" y="3381375"/>
            <a:ext cx="196850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chemeClr val="tx2"/>
                </a:solidFill>
                <a:latin typeface="Arial" charset="0"/>
              </a:rPr>
              <a:t> }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8397" name="Rectangle 13"/>
          <p:cNvSpPr>
            <a:spLocks noChangeArrowheads="1"/>
          </p:cNvSpPr>
          <p:nvPr/>
        </p:nvSpPr>
        <p:spPr bwMode="auto">
          <a:xfrm>
            <a:off x="3575050" y="1809750"/>
            <a:ext cx="3556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chemeClr val="tx2"/>
                </a:solidFill>
                <a:latin typeface="Arial" charset="0"/>
              </a:rPr>
              <a:t>do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8398" name="Rectangle 14"/>
          <p:cNvSpPr>
            <a:spLocks noChangeArrowheads="1"/>
          </p:cNvSpPr>
          <p:nvPr/>
        </p:nvSpPr>
        <p:spPr bwMode="auto">
          <a:xfrm>
            <a:off x="3575050" y="2205038"/>
            <a:ext cx="1143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chemeClr val="tx2"/>
                </a:solidFill>
                <a:latin typeface="Arial" charset="0"/>
              </a:rPr>
              <a:t>{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8399" name="Rectangle 15"/>
          <p:cNvSpPr>
            <a:spLocks noChangeArrowheads="1"/>
          </p:cNvSpPr>
          <p:nvPr/>
        </p:nvSpPr>
        <p:spPr bwMode="auto">
          <a:xfrm>
            <a:off x="3676650" y="2217738"/>
            <a:ext cx="446088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chemeClr val="tx2"/>
                </a:solidFill>
                <a:latin typeface="宋体" pitchFamily="2" charset="-122"/>
              </a:rPr>
              <a:t> </a:t>
            </a:r>
            <a:r>
              <a:rPr lang="en-US" altLang="zh-CN" sz="2300">
                <a:solidFill>
                  <a:schemeClr val="tx2"/>
                </a:solidFill>
              </a:rPr>
              <a:t>…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8400" name="Rectangle 16"/>
          <p:cNvSpPr>
            <a:spLocks noChangeArrowheads="1"/>
          </p:cNvSpPr>
          <p:nvPr/>
        </p:nvSpPr>
        <p:spPr bwMode="auto">
          <a:xfrm>
            <a:off x="3733800" y="2667000"/>
            <a:ext cx="6318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chemeClr val="tx2"/>
                </a:solidFill>
                <a:latin typeface="Arial" charset="0"/>
              </a:rPr>
              <a:t>  do{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8401" name="Rectangle 17"/>
          <p:cNvSpPr>
            <a:spLocks noChangeArrowheads="1"/>
          </p:cNvSpPr>
          <p:nvPr/>
        </p:nvSpPr>
        <p:spPr bwMode="auto">
          <a:xfrm>
            <a:off x="4484688" y="2681288"/>
            <a:ext cx="296862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chemeClr val="tx2"/>
                </a:solidFill>
              </a:rPr>
              <a:t>…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8402" name="Rectangle 18"/>
          <p:cNvSpPr>
            <a:spLocks noChangeArrowheads="1"/>
          </p:cNvSpPr>
          <p:nvPr/>
        </p:nvSpPr>
        <p:spPr bwMode="auto">
          <a:xfrm>
            <a:off x="4791075" y="2667000"/>
            <a:ext cx="1143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chemeClr val="tx2"/>
                </a:solidFill>
                <a:latin typeface="Arial" charset="0"/>
              </a:rPr>
              <a:t>}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8403" name="Rectangle 19"/>
          <p:cNvSpPr>
            <a:spLocks noChangeArrowheads="1"/>
          </p:cNvSpPr>
          <p:nvPr/>
        </p:nvSpPr>
        <p:spPr bwMode="auto">
          <a:xfrm>
            <a:off x="3733800" y="3059113"/>
            <a:ext cx="134302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chemeClr val="tx2"/>
                </a:solidFill>
                <a:latin typeface="Arial" charset="0"/>
              </a:rPr>
              <a:t>  while ( );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8404" name="Rectangle 20"/>
          <p:cNvSpPr>
            <a:spLocks noChangeArrowheads="1"/>
          </p:cNvSpPr>
          <p:nvPr/>
        </p:nvSpPr>
        <p:spPr bwMode="auto">
          <a:xfrm>
            <a:off x="3575050" y="3381375"/>
            <a:ext cx="1389063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chemeClr val="tx2"/>
                </a:solidFill>
                <a:latin typeface="Arial" charset="0"/>
              </a:rPr>
              <a:t>} while ( );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8405" name="Rectangle 21"/>
          <p:cNvSpPr>
            <a:spLocks noChangeArrowheads="1"/>
          </p:cNvSpPr>
          <p:nvPr/>
        </p:nvSpPr>
        <p:spPr bwMode="auto">
          <a:xfrm>
            <a:off x="6254750" y="1809750"/>
            <a:ext cx="11811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chemeClr val="tx2"/>
                </a:solidFill>
                <a:latin typeface="Arial" charset="0"/>
              </a:rPr>
              <a:t>for ( ; ;  )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8406" name="Rectangle 22"/>
          <p:cNvSpPr>
            <a:spLocks noChangeArrowheads="1"/>
          </p:cNvSpPr>
          <p:nvPr/>
        </p:nvSpPr>
        <p:spPr bwMode="auto">
          <a:xfrm>
            <a:off x="6254750" y="2208213"/>
            <a:ext cx="44132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chemeClr val="tx2"/>
                </a:solidFill>
                <a:latin typeface="Arial" charset="0"/>
              </a:rPr>
              <a:t>{ 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8407" name="Rectangle 23"/>
          <p:cNvSpPr>
            <a:spLocks noChangeArrowheads="1"/>
          </p:cNvSpPr>
          <p:nvPr/>
        </p:nvSpPr>
        <p:spPr bwMode="auto">
          <a:xfrm>
            <a:off x="6356350" y="2217738"/>
            <a:ext cx="446088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chemeClr val="tx2"/>
                </a:solidFill>
                <a:latin typeface="宋体" pitchFamily="2" charset="-122"/>
              </a:rPr>
              <a:t> </a:t>
            </a:r>
            <a:r>
              <a:rPr lang="en-US" altLang="zh-CN" sz="2300">
                <a:solidFill>
                  <a:schemeClr val="tx2"/>
                </a:solidFill>
              </a:rPr>
              <a:t>…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8408" name="Rectangle 24"/>
          <p:cNvSpPr>
            <a:spLocks noChangeArrowheads="1"/>
          </p:cNvSpPr>
          <p:nvPr/>
        </p:nvSpPr>
        <p:spPr bwMode="auto">
          <a:xfrm>
            <a:off x="6400800" y="2590800"/>
            <a:ext cx="1274763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chemeClr val="tx2"/>
                </a:solidFill>
                <a:latin typeface="Arial" charset="0"/>
              </a:rPr>
              <a:t>  for ( ; ; )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8409" name="Rectangle 25"/>
          <p:cNvSpPr>
            <a:spLocks noChangeArrowheads="1"/>
          </p:cNvSpPr>
          <p:nvPr/>
        </p:nvSpPr>
        <p:spPr bwMode="auto">
          <a:xfrm>
            <a:off x="6400800" y="2982913"/>
            <a:ext cx="27622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chemeClr val="tx2"/>
                </a:solidFill>
                <a:latin typeface="Arial" charset="0"/>
              </a:rPr>
              <a:t>  {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8410" name="Rectangle 26"/>
          <p:cNvSpPr>
            <a:spLocks noChangeArrowheads="1"/>
          </p:cNvSpPr>
          <p:nvPr/>
        </p:nvSpPr>
        <p:spPr bwMode="auto">
          <a:xfrm>
            <a:off x="6808788" y="2995613"/>
            <a:ext cx="296862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chemeClr val="tx2"/>
                </a:solidFill>
              </a:rPr>
              <a:t>…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8411" name="Rectangle 27"/>
          <p:cNvSpPr>
            <a:spLocks noChangeArrowheads="1"/>
          </p:cNvSpPr>
          <p:nvPr/>
        </p:nvSpPr>
        <p:spPr bwMode="auto">
          <a:xfrm>
            <a:off x="7115175" y="2982913"/>
            <a:ext cx="1143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chemeClr val="tx2"/>
                </a:solidFill>
                <a:latin typeface="Arial" charset="0"/>
              </a:rPr>
              <a:t>}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8412" name="Rectangle 28"/>
          <p:cNvSpPr>
            <a:spLocks noChangeArrowheads="1"/>
          </p:cNvSpPr>
          <p:nvPr/>
        </p:nvSpPr>
        <p:spPr bwMode="auto">
          <a:xfrm>
            <a:off x="6315075" y="3427413"/>
            <a:ext cx="1143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chemeClr val="tx2"/>
                </a:solidFill>
                <a:latin typeface="Arial" charset="0"/>
              </a:rPr>
              <a:t>}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8413" name="Line 30"/>
          <p:cNvSpPr>
            <a:spLocks noChangeShapeType="1"/>
          </p:cNvSpPr>
          <p:nvPr/>
        </p:nvSpPr>
        <p:spPr bwMode="auto">
          <a:xfrm>
            <a:off x="844550" y="1674813"/>
            <a:ext cx="63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414" name="Line 31"/>
          <p:cNvSpPr>
            <a:spLocks noChangeShapeType="1"/>
          </p:cNvSpPr>
          <p:nvPr/>
        </p:nvSpPr>
        <p:spPr bwMode="auto">
          <a:xfrm>
            <a:off x="844550" y="1674813"/>
            <a:ext cx="1588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415" name="Line 33"/>
          <p:cNvSpPr>
            <a:spLocks noChangeShapeType="1"/>
          </p:cNvSpPr>
          <p:nvPr/>
        </p:nvSpPr>
        <p:spPr bwMode="auto">
          <a:xfrm>
            <a:off x="844550" y="1674813"/>
            <a:ext cx="63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416" name="Line 34"/>
          <p:cNvSpPr>
            <a:spLocks noChangeShapeType="1"/>
          </p:cNvSpPr>
          <p:nvPr/>
        </p:nvSpPr>
        <p:spPr bwMode="auto">
          <a:xfrm>
            <a:off x="844550" y="1674813"/>
            <a:ext cx="1588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417" name="Line 36"/>
          <p:cNvSpPr>
            <a:spLocks noChangeShapeType="1"/>
          </p:cNvSpPr>
          <p:nvPr/>
        </p:nvSpPr>
        <p:spPr bwMode="auto">
          <a:xfrm flipV="1">
            <a:off x="762000" y="1676400"/>
            <a:ext cx="2732088" cy="63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418" name="Line 38"/>
          <p:cNvSpPr>
            <a:spLocks noChangeShapeType="1"/>
          </p:cNvSpPr>
          <p:nvPr/>
        </p:nvSpPr>
        <p:spPr bwMode="auto">
          <a:xfrm>
            <a:off x="3494088" y="1674813"/>
            <a:ext cx="63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419" name="Line 39"/>
          <p:cNvSpPr>
            <a:spLocks noChangeShapeType="1"/>
          </p:cNvSpPr>
          <p:nvPr/>
        </p:nvSpPr>
        <p:spPr bwMode="auto">
          <a:xfrm>
            <a:off x="3494088" y="1674813"/>
            <a:ext cx="11112" cy="79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420" name="Line 41"/>
          <p:cNvSpPr>
            <a:spLocks noChangeShapeType="1"/>
          </p:cNvSpPr>
          <p:nvPr/>
        </p:nvSpPr>
        <p:spPr bwMode="auto">
          <a:xfrm>
            <a:off x="3500438" y="1674813"/>
            <a:ext cx="2674937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421" name="Line 46"/>
          <p:cNvSpPr>
            <a:spLocks noChangeShapeType="1"/>
          </p:cNvSpPr>
          <p:nvPr/>
        </p:nvSpPr>
        <p:spPr bwMode="auto">
          <a:xfrm>
            <a:off x="6181725" y="1674813"/>
            <a:ext cx="2222500" cy="254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422" name="Line 48"/>
          <p:cNvSpPr>
            <a:spLocks noChangeShapeType="1"/>
          </p:cNvSpPr>
          <p:nvPr/>
        </p:nvSpPr>
        <p:spPr bwMode="auto">
          <a:xfrm>
            <a:off x="8289925" y="1674813"/>
            <a:ext cx="63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423" name="Line 49"/>
          <p:cNvSpPr>
            <a:spLocks noChangeShapeType="1"/>
          </p:cNvSpPr>
          <p:nvPr/>
        </p:nvSpPr>
        <p:spPr bwMode="auto">
          <a:xfrm>
            <a:off x="8289925" y="1674813"/>
            <a:ext cx="1588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424" name="Line 51"/>
          <p:cNvSpPr>
            <a:spLocks noChangeShapeType="1"/>
          </p:cNvSpPr>
          <p:nvPr/>
        </p:nvSpPr>
        <p:spPr bwMode="auto">
          <a:xfrm>
            <a:off x="8289925" y="1674813"/>
            <a:ext cx="63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425" name="Line 52"/>
          <p:cNvSpPr>
            <a:spLocks noChangeShapeType="1"/>
          </p:cNvSpPr>
          <p:nvPr/>
        </p:nvSpPr>
        <p:spPr bwMode="auto">
          <a:xfrm>
            <a:off x="8289925" y="1674813"/>
            <a:ext cx="1588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426" name="Line 54"/>
          <p:cNvSpPr>
            <a:spLocks noChangeShapeType="1"/>
          </p:cNvSpPr>
          <p:nvPr/>
        </p:nvSpPr>
        <p:spPr bwMode="auto">
          <a:xfrm flipH="1">
            <a:off x="763588" y="1785938"/>
            <a:ext cx="46037" cy="20780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427" name="Line 56"/>
          <p:cNvSpPr>
            <a:spLocks noChangeShapeType="1"/>
          </p:cNvSpPr>
          <p:nvPr/>
        </p:nvSpPr>
        <p:spPr bwMode="auto">
          <a:xfrm>
            <a:off x="3352800" y="1731963"/>
            <a:ext cx="1588" cy="21812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428" name="Line 64"/>
          <p:cNvSpPr>
            <a:spLocks noChangeShapeType="1"/>
          </p:cNvSpPr>
          <p:nvPr/>
        </p:nvSpPr>
        <p:spPr bwMode="auto">
          <a:xfrm>
            <a:off x="8451850" y="1704975"/>
            <a:ext cx="1588" cy="21812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429" name="Rectangle 65"/>
          <p:cNvSpPr>
            <a:spLocks noChangeArrowheads="1"/>
          </p:cNvSpPr>
          <p:nvPr/>
        </p:nvSpPr>
        <p:spPr bwMode="auto">
          <a:xfrm>
            <a:off x="914400" y="4003675"/>
            <a:ext cx="10953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chemeClr val="tx2"/>
                </a:solidFill>
                <a:latin typeface="Arial" charset="0"/>
              </a:rPr>
              <a:t>while ( )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8430" name="Rectangle 66"/>
          <p:cNvSpPr>
            <a:spLocks noChangeArrowheads="1"/>
          </p:cNvSpPr>
          <p:nvPr/>
        </p:nvSpPr>
        <p:spPr bwMode="auto">
          <a:xfrm>
            <a:off x="914400" y="4400550"/>
            <a:ext cx="196850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chemeClr val="tx2"/>
                </a:solidFill>
                <a:latin typeface="Arial" charset="0"/>
              </a:rPr>
              <a:t>{ 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8431" name="Rectangle 67"/>
          <p:cNvSpPr>
            <a:spLocks noChangeArrowheads="1"/>
          </p:cNvSpPr>
          <p:nvPr/>
        </p:nvSpPr>
        <p:spPr bwMode="auto">
          <a:xfrm>
            <a:off x="1168400" y="4411663"/>
            <a:ext cx="29686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chemeClr val="tx2"/>
                </a:solidFill>
              </a:rPr>
              <a:t>…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8432" name="Rectangle 68"/>
          <p:cNvSpPr>
            <a:spLocks noChangeArrowheads="1"/>
          </p:cNvSpPr>
          <p:nvPr/>
        </p:nvSpPr>
        <p:spPr bwMode="auto">
          <a:xfrm>
            <a:off x="1066800" y="4800600"/>
            <a:ext cx="6318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chemeClr val="tx2"/>
                </a:solidFill>
                <a:latin typeface="Arial" charset="0"/>
              </a:rPr>
              <a:t> do {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8433" name="Rectangle 69"/>
          <p:cNvSpPr>
            <a:spLocks noChangeArrowheads="1"/>
          </p:cNvSpPr>
          <p:nvPr/>
        </p:nvSpPr>
        <p:spPr bwMode="auto">
          <a:xfrm>
            <a:off x="1751013" y="4811713"/>
            <a:ext cx="296862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chemeClr val="tx2"/>
                </a:solidFill>
              </a:rPr>
              <a:t>…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8434" name="Rectangle 70"/>
          <p:cNvSpPr>
            <a:spLocks noChangeArrowheads="1"/>
          </p:cNvSpPr>
          <p:nvPr/>
        </p:nvSpPr>
        <p:spPr bwMode="auto">
          <a:xfrm>
            <a:off x="2057400" y="4800600"/>
            <a:ext cx="1143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chemeClr val="tx2"/>
                </a:solidFill>
                <a:latin typeface="Arial" charset="0"/>
              </a:rPr>
              <a:t>}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8435" name="Rectangle 71"/>
          <p:cNvSpPr>
            <a:spLocks noChangeArrowheads="1"/>
          </p:cNvSpPr>
          <p:nvPr/>
        </p:nvSpPr>
        <p:spPr bwMode="auto">
          <a:xfrm>
            <a:off x="1066800" y="5192713"/>
            <a:ext cx="127476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chemeClr val="tx2"/>
                </a:solidFill>
                <a:latin typeface="Arial" charset="0"/>
              </a:rPr>
              <a:t> while ( );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8436" name="Rectangle 72"/>
          <p:cNvSpPr>
            <a:spLocks noChangeArrowheads="1"/>
          </p:cNvSpPr>
          <p:nvPr/>
        </p:nvSpPr>
        <p:spPr bwMode="auto">
          <a:xfrm>
            <a:off x="914400" y="5605463"/>
            <a:ext cx="8096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chemeClr val="tx2"/>
                </a:solidFill>
                <a:latin typeface="Arial" charset="0"/>
              </a:rPr>
              <a:t> 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8437" name="Rectangle 73"/>
          <p:cNvSpPr>
            <a:spLocks noChangeArrowheads="1"/>
          </p:cNvSpPr>
          <p:nvPr/>
        </p:nvSpPr>
        <p:spPr bwMode="auto">
          <a:xfrm>
            <a:off x="1068388" y="5616575"/>
            <a:ext cx="296862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chemeClr val="tx2"/>
                </a:solidFill>
              </a:rPr>
              <a:t>…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8438" name="Rectangle 74"/>
          <p:cNvSpPr>
            <a:spLocks noChangeArrowheads="1"/>
          </p:cNvSpPr>
          <p:nvPr/>
        </p:nvSpPr>
        <p:spPr bwMode="auto">
          <a:xfrm>
            <a:off x="914400" y="5997575"/>
            <a:ext cx="1143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chemeClr val="tx2"/>
                </a:solidFill>
                <a:latin typeface="Arial" charset="0"/>
              </a:rPr>
              <a:t>}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8439" name="Rectangle 75"/>
          <p:cNvSpPr>
            <a:spLocks noChangeArrowheads="1"/>
          </p:cNvSpPr>
          <p:nvPr/>
        </p:nvSpPr>
        <p:spPr bwMode="auto">
          <a:xfrm>
            <a:off x="3575050" y="4003675"/>
            <a:ext cx="11811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chemeClr val="tx2"/>
                </a:solidFill>
                <a:latin typeface="Arial" charset="0"/>
              </a:rPr>
              <a:t>for ( ;  ; )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8440" name="Rectangle 76"/>
          <p:cNvSpPr>
            <a:spLocks noChangeArrowheads="1"/>
          </p:cNvSpPr>
          <p:nvPr/>
        </p:nvSpPr>
        <p:spPr bwMode="auto">
          <a:xfrm>
            <a:off x="3575050" y="4400550"/>
            <a:ext cx="196850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chemeClr val="tx2"/>
                </a:solidFill>
                <a:latin typeface="Arial" charset="0"/>
              </a:rPr>
              <a:t>{ 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8441" name="Rectangle 77"/>
          <p:cNvSpPr>
            <a:spLocks noChangeArrowheads="1"/>
          </p:cNvSpPr>
          <p:nvPr/>
        </p:nvSpPr>
        <p:spPr bwMode="auto">
          <a:xfrm>
            <a:off x="3827463" y="4411663"/>
            <a:ext cx="296862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chemeClr val="tx2"/>
                </a:solidFill>
              </a:rPr>
              <a:t>…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8442" name="Rectangle 78"/>
          <p:cNvSpPr>
            <a:spLocks noChangeArrowheads="1"/>
          </p:cNvSpPr>
          <p:nvPr/>
        </p:nvSpPr>
        <p:spPr bwMode="auto">
          <a:xfrm>
            <a:off x="3733800" y="4724400"/>
            <a:ext cx="125888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chemeClr val="tx2"/>
                </a:solidFill>
                <a:latin typeface="Arial" charset="0"/>
              </a:rPr>
              <a:t>  while ( )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8443" name="Rectangle 79"/>
          <p:cNvSpPr>
            <a:spLocks noChangeArrowheads="1"/>
          </p:cNvSpPr>
          <p:nvPr/>
        </p:nvSpPr>
        <p:spPr bwMode="auto">
          <a:xfrm>
            <a:off x="3733800" y="5121275"/>
            <a:ext cx="2762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chemeClr val="tx2"/>
                </a:solidFill>
                <a:latin typeface="Arial" charset="0"/>
              </a:rPr>
              <a:t>  {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8444" name="Rectangle 80"/>
          <p:cNvSpPr>
            <a:spLocks noChangeArrowheads="1"/>
          </p:cNvSpPr>
          <p:nvPr/>
        </p:nvSpPr>
        <p:spPr bwMode="auto">
          <a:xfrm>
            <a:off x="4140200" y="5132388"/>
            <a:ext cx="29686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chemeClr val="tx2"/>
                </a:solidFill>
              </a:rPr>
              <a:t>…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8445" name="Rectangle 81"/>
          <p:cNvSpPr>
            <a:spLocks noChangeArrowheads="1"/>
          </p:cNvSpPr>
          <p:nvPr/>
        </p:nvSpPr>
        <p:spPr bwMode="auto">
          <a:xfrm>
            <a:off x="4446588" y="5121275"/>
            <a:ext cx="1143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chemeClr val="tx2"/>
                </a:solidFill>
                <a:latin typeface="Arial" charset="0"/>
              </a:rPr>
              <a:t>}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8446" name="Rectangle 83"/>
          <p:cNvSpPr>
            <a:spLocks noChangeArrowheads="1"/>
          </p:cNvSpPr>
          <p:nvPr/>
        </p:nvSpPr>
        <p:spPr bwMode="auto">
          <a:xfrm>
            <a:off x="3959225" y="5549900"/>
            <a:ext cx="3714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chemeClr val="tx2"/>
                </a:solidFill>
              </a:rPr>
              <a:t>…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8447" name="Rectangle 84"/>
          <p:cNvSpPr>
            <a:spLocks noChangeArrowheads="1"/>
          </p:cNvSpPr>
          <p:nvPr/>
        </p:nvSpPr>
        <p:spPr bwMode="auto">
          <a:xfrm>
            <a:off x="3575050" y="5997575"/>
            <a:ext cx="1143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chemeClr val="tx2"/>
                </a:solidFill>
                <a:latin typeface="Arial" charset="0"/>
              </a:rPr>
              <a:t>}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8448" name="Rectangle 85"/>
          <p:cNvSpPr>
            <a:spLocks noChangeArrowheads="1"/>
          </p:cNvSpPr>
          <p:nvPr/>
        </p:nvSpPr>
        <p:spPr bwMode="auto">
          <a:xfrm>
            <a:off x="6254750" y="4079875"/>
            <a:ext cx="3556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chemeClr val="tx2"/>
                </a:solidFill>
                <a:latin typeface="Arial" charset="0"/>
              </a:rPr>
              <a:t>do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8449" name="Rectangle 86"/>
          <p:cNvSpPr>
            <a:spLocks noChangeArrowheads="1"/>
          </p:cNvSpPr>
          <p:nvPr/>
        </p:nvSpPr>
        <p:spPr bwMode="auto">
          <a:xfrm>
            <a:off x="6254750" y="4400550"/>
            <a:ext cx="196850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chemeClr val="tx2"/>
                </a:solidFill>
                <a:latin typeface="Arial" charset="0"/>
              </a:rPr>
              <a:t>{ 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8450" name="Rectangle 87"/>
          <p:cNvSpPr>
            <a:spLocks noChangeArrowheads="1"/>
          </p:cNvSpPr>
          <p:nvPr/>
        </p:nvSpPr>
        <p:spPr bwMode="auto">
          <a:xfrm>
            <a:off x="6510338" y="4411663"/>
            <a:ext cx="296862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chemeClr val="tx2"/>
                </a:solidFill>
              </a:rPr>
              <a:t>…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8451" name="Rectangle 88"/>
          <p:cNvSpPr>
            <a:spLocks noChangeArrowheads="1"/>
          </p:cNvSpPr>
          <p:nvPr/>
        </p:nvSpPr>
        <p:spPr bwMode="auto">
          <a:xfrm>
            <a:off x="6477000" y="4800600"/>
            <a:ext cx="10191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chemeClr val="tx2"/>
                </a:solidFill>
                <a:latin typeface="Arial" charset="0"/>
              </a:rPr>
              <a:t>  for(; ;)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8452" name="Rectangle 89"/>
          <p:cNvSpPr>
            <a:spLocks noChangeArrowheads="1"/>
          </p:cNvSpPr>
          <p:nvPr/>
        </p:nvSpPr>
        <p:spPr bwMode="auto">
          <a:xfrm>
            <a:off x="6477000" y="5197475"/>
            <a:ext cx="2762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chemeClr val="tx2"/>
                </a:solidFill>
                <a:latin typeface="Arial" charset="0"/>
              </a:rPr>
              <a:t>  {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8453" name="Rectangle 90"/>
          <p:cNvSpPr>
            <a:spLocks noChangeArrowheads="1"/>
          </p:cNvSpPr>
          <p:nvPr/>
        </p:nvSpPr>
        <p:spPr bwMode="auto">
          <a:xfrm>
            <a:off x="6884988" y="5208588"/>
            <a:ext cx="296862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chemeClr val="tx2"/>
                </a:solidFill>
              </a:rPr>
              <a:t>…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8454" name="Rectangle 91"/>
          <p:cNvSpPr>
            <a:spLocks noChangeArrowheads="1"/>
          </p:cNvSpPr>
          <p:nvPr/>
        </p:nvSpPr>
        <p:spPr bwMode="auto">
          <a:xfrm>
            <a:off x="7191375" y="5197475"/>
            <a:ext cx="1143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chemeClr val="tx2"/>
                </a:solidFill>
                <a:latin typeface="Arial" charset="0"/>
              </a:rPr>
              <a:t>}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8455" name="Rectangle 92"/>
          <p:cNvSpPr>
            <a:spLocks noChangeArrowheads="1"/>
          </p:cNvSpPr>
          <p:nvPr/>
        </p:nvSpPr>
        <p:spPr bwMode="auto">
          <a:xfrm>
            <a:off x="6477000" y="5614988"/>
            <a:ext cx="16192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chemeClr val="tx2"/>
                </a:solidFill>
                <a:latin typeface="Arial" charset="0"/>
              </a:rPr>
              <a:t>  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8456" name="Rectangle 93"/>
          <p:cNvSpPr>
            <a:spLocks noChangeArrowheads="1"/>
          </p:cNvSpPr>
          <p:nvPr/>
        </p:nvSpPr>
        <p:spPr bwMode="auto">
          <a:xfrm>
            <a:off x="6689725" y="5626100"/>
            <a:ext cx="38576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chemeClr val="tx2"/>
                </a:solidFill>
              </a:rPr>
              <a:t>…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8457" name="Rectangle 94"/>
          <p:cNvSpPr>
            <a:spLocks noChangeArrowheads="1"/>
          </p:cNvSpPr>
          <p:nvPr/>
        </p:nvSpPr>
        <p:spPr bwMode="auto">
          <a:xfrm>
            <a:off x="6254750" y="5997575"/>
            <a:ext cx="1389063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300">
                <a:solidFill>
                  <a:schemeClr val="tx2"/>
                </a:solidFill>
                <a:latin typeface="Arial" charset="0"/>
              </a:rPr>
              <a:t>} while ( );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8458" name="Line 114"/>
          <p:cNvSpPr>
            <a:spLocks noChangeShapeType="1"/>
          </p:cNvSpPr>
          <p:nvPr/>
        </p:nvSpPr>
        <p:spPr bwMode="auto">
          <a:xfrm>
            <a:off x="762000" y="3892550"/>
            <a:ext cx="7696200" cy="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459" name="Line 136"/>
          <p:cNvSpPr>
            <a:spLocks noChangeShapeType="1"/>
          </p:cNvSpPr>
          <p:nvPr/>
        </p:nvSpPr>
        <p:spPr bwMode="auto">
          <a:xfrm flipH="1">
            <a:off x="762000" y="3892550"/>
            <a:ext cx="4763" cy="25908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460" name="Line 144"/>
          <p:cNvSpPr>
            <a:spLocks noChangeShapeType="1"/>
          </p:cNvSpPr>
          <p:nvPr/>
        </p:nvSpPr>
        <p:spPr bwMode="auto">
          <a:xfrm>
            <a:off x="762000" y="6483350"/>
            <a:ext cx="7696200" cy="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461" name="Line 146"/>
          <p:cNvSpPr>
            <a:spLocks noChangeShapeType="1"/>
          </p:cNvSpPr>
          <p:nvPr/>
        </p:nvSpPr>
        <p:spPr bwMode="auto">
          <a:xfrm>
            <a:off x="3352800" y="3821113"/>
            <a:ext cx="6350" cy="26336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462" name="Line 164"/>
          <p:cNvSpPr>
            <a:spLocks noChangeShapeType="1"/>
          </p:cNvSpPr>
          <p:nvPr/>
        </p:nvSpPr>
        <p:spPr bwMode="auto">
          <a:xfrm>
            <a:off x="8451850" y="3914775"/>
            <a:ext cx="1588" cy="25876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463" name="Line 166"/>
          <p:cNvSpPr>
            <a:spLocks noChangeShapeType="1"/>
          </p:cNvSpPr>
          <p:nvPr/>
        </p:nvSpPr>
        <p:spPr bwMode="auto">
          <a:xfrm>
            <a:off x="8289925" y="6469063"/>
            <a:ext cx="63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464" name="Line 167"/>
          <p:cNvSpPr>
            <a:spLocks noChangeShapeType="1"/>
          </p:cNvSpPr>
          <p:nvPr/>
        </p:nvSpPr>
        <p:spPr bwMode="auto">
          <a:xfrm>
            <a:off x="8289925" y="6469063"/>
            <a:ext cx="1588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465" name="Line 169"/>
          <p:cNvSpPr>
            <a:spLocks noChangeShapeType="1"/>
          </p:cNvSpPr>
          <p:nvPr/>
        </p:nvSpPr>
        <p:spPr bwMode="auto">
          <a:xfrm>
            <a:off x="8289925" y="6469063"/>
            <a:ext cx="63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466" name="Line 173"/>
          <p:cNvSpPr>
            <a:spLocks noChangeShapeType="1"/>
          </p:cNvSpPr>
          <p:nvPr/>
        </p:nvSpPr>
        <p:spPr bwMode="auto">
          <a:xfrm>
            <a:off x="6019800" y="1682750"/>
            <a:ext cx="0" cy="48006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4.5.14</a:t>
            </a:r>
            <a:r>
              <a:rPr lang="zh-CN" altLang="en-US" dirty="0" smtClean="0">
                <a:ea typeface="宋体" pitchFamily="2" charset="-122"/>
              </a:rPr>
              <a:t>循环嵌套时注意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28597" y="1071546"/>
            <a:ext cx="8215370" cy="535785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zh-CN" altLang="en-US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要保证嵌套的每一层循环在逻辑上都是完整的，避免嵌套交叉使用。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zh-CN" altLang="en-US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要保证循环到最后有一个跳出循环的条件，否则会产生死（无限）循环</a:t>
            </a:r>
            <a:r>
              <a:rPr lang="en-US" altLang="zh-CN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嵌套循环中检查死循环错误，相对来说比较困难</a:t>
            </a:r>
            <a:r>
              <a:rPr lang="en-US" altLang="zh-CN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zh-CN" altLang="en-US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在编程时，注意循环嵌套的书写最好用</a:t>
            </a:r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阶梯缩进</a:t>
            </a:r>
            <a:r>
              <a:rPr lang="zh-CN" altLang="en-US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的形式，可使程序层次分明。</a:t>
            </a:r>
            <a:endParaRPr lang="zh-CN" altLang="en-US" sz="3200">
              <a:solidFill>
                <a:schemeClr val="tx2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4.5.15</a:t>
            </a:r>
            <a:r>
              <a:rPr lang="zh-CN" altLang="en-US" dirty="0" smtClean="0">
                <a:ea typeface="宋体" pitchFamily="2" charset="-122"/>
              </a:rPr>
              <a:t>循环嵌套案例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1" name="AutoShape 36"/>
          <p:cNvSpPr>
            <a:spLocks noChangeArrowheads="1"/>
          </p:cNvSpPr>
          <p:nvPr/>
        </p:nvSpPr>
        <p:spPr bwMode="gray">
          <a:xfrm>
            <a:off x="2057400" y="1219200"/>
            <a:ext cx="2209800" cy="53340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6471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en-US" sz="28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输出九九表。</a:t>
            </a:r>
            <a:endParaRPr lang="zh-CN" altLang="en-US" sz="280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12" name="AutoShape 45"/>
          <p:cNvSpPr>
            <a:spLocks noChangeArrowheads="1"/>
          </p:cNvSpPr>
          <p:nvPr/>
        </p:nvSpPr>
        <p:spPr bwMode="gray">
          <a:xfrm>
            <a:off x="1482725" y="1204913"/>
            <a:ext cx="498475" cy="533400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hlink">
                  <a:gamma/>
                  <a:tint val="72549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3" name="Freeform 39"/>
          <p:cNvSpPr>
            <a:spLocks/>
          </p:cNvSpPr>
          <p:nvPr/>
        </p:nvSpPr>
        <p:spPr bwMode="gray">
          <a:xfrm>
            <a:off x="1524000" y="1219200"/>
            <a:ext cx="381000" cy="538163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54510"/>
                  <a:invGamma/>
                </a:schemeClr>
              </a:gs>
              <a:gs pos="50000">
                <a:schemeClr val="accent1">
                  <a:alpha val="0"/>
                </a:schemeClr>
              </a:gs>
              <a:gs pos="100000">
                <a:schemeClr val="accent1">
                  <a:gamma/>
                  <a:tint val="54510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r>
              <a:rPr lang="zh-CN" altLang="en-US" sz="2800">
                <a:ea typeface="宋体" charset="-122"/>
              </a:rPr>
              <a:t>例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28600" y="1828800"/>
            <a:ext cx="8915400" cy="4724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342900" indent="-342900">
              <a:lnSpc>
                <a:spcPts val="25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#include &lt;</a:t>
            </a:r>
            <a:r>
              <a:rPr lang="en-US" altLang="zh-CN" kern="0" dirty="0" err="1">
                <a:solidFill>
                  <a:schemeClr val="tx2"/>
                </a:solidFill>
                <a:latin typeface="Courier New" pitchFamily="49" charset="0"/>
                <a:ea typeface="+mn-ea"/>
              </a:rPr>
              <a:t>stdio.h</a:t>
            </a:r>
            <a:r>
              <a:rPr lang="en-US" altLang="zh-CN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&gt;</a:t>
            </a:r>
          </a:p>
          <a:p>
            <a:pPr marL="342900" indent="-342900">
              <a:lnSpc>
                <a:spcPts val="25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void</a:t>
            </a:r>
            <a:r>
              <a:rPr lang="en-US" altLang="zh-CN" sz="2800" kern="0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lang="en-US" altLang="zh-CN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main()</a:t>
            </a:r>
          </a:p>
          <a:p>
            <a:pPr marL="342900" indent="-342900">
              <a:lnSpc>
                <a:spcPts val="25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{ </a:t>
            </a:r>
            <a:r>
              <a:rPr lang="en-US" altLang="zh-CN" kern="0" dirty="0" err="1">
                <a:solidFill>
                  <a:schemeClr val="tx2"/>
                </a:solidFill>
                <a:latin typeface="Courier New" pitchFamily="49" charset="0"/>
                <a:ea typeface="+mn-ea"/>
              </a:rPr>
              <a:t>int</a:t>
            </a:r>
            <a:r>
              <a:rPr lang="en-US" altLang="zh-CN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 </a:t>
            </a:r>
            <a:r>
              <a:rPr lang="en-US" altLang="zh-CN" kern="0" dirty="0" err="1">
                <a:solidFill>
                  <a:schemeClr val="tx2"/>
                </a:solidFill>
                <a:latin typeface="Courier New" pitchFamily="49" charset="0"/>
                <a:ea typeface="+mn-ea"/>
              </a:rPr>
              <a:t>i,j</a:t>
            </a:r>
            <a:r>
              <a:rPr lang="en-US" altLang="zh-CN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;</a:t>
            </a:r>
          </a:p>
          <a:p>
            <a:pPr marL="342900" indent="-342900">
              <a:lnSpc>
                <a:spcPts val="25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  </a:t>
            </a:r>
            <a:r>
              <a:rPr lang="en-US" altLang="zh-CN" kern="0" dirty="0" err="1">
                <a:solidFill>
                  <a:schemeClr val="tx2"/>
                </a:solidFill>
                <a:latin typeface="Courier New" pitchFamily="49" charset="0"/>
                <a:ea typeface="+mn-ea"/>
              </a:rPr>
              <a:t>printf</a:t>
            </a:r>
            <a:r>
              <a:rPr lang="en-US" altLang="zh-CN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("\n");</a:t>
            </a:r>
          </a:p>
          <a:p>
            <a:pPr marL="342900" indent="-342900">
              <a:lnSpc>
                <a:spcPts val="25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  for(</a:t>
            </a:r>
            <a:r>
              <a:rPr lang="en-US" altLang="zh-CN" kern="0" dirty="0" err="1">
                <a:solidFill>
                  <a:schemeClr val="tx2"/>
                </a:solidFill>
                <a:latin typeface="Courier New" pitchFamily="49" charset="0"/>
                <a:ea typeface="+mn-ea"/>
              </a:rPr>
              <a:t>i</a:t>
            </a:r>
            <a:r>
              <a:rPr lang="en-US" altLang="zh-CN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=1;i&lt;=9;i++) </a:t>
            </a:r>
            <a:r>
              <a:rPr lang="en-US" altLang="zh-CN" kern="0" dirty="0" err="1">
                <a:solidFill>
                  <a:schemeClr val="tx2"/>
                </a:solidFill>
                <a:latin typeface="Courier New" pitchFamily="49" charset="0"/>
                <a:ea typeface="+mn-ea"/>
              </a:rPr>
              <a:t>printf</a:t>
            </a:r>
            <a:r>
              <a:rPr lang="en-US" altLang="zh-CN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(“%4d",i);</a:t>
            </a:r>
          </a:p>
          <a:p>
            <a:pPr marL="342900" indent="-342900">
              <a:lnSpc>
                <a:spcPts val="25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  </a:t>
            </a:r>
            <a:r>
              <a:rPr lang="en-US" altLang="zh-CN" kern="0" dirty="0" err="1">
                <a:solidFill>
                  <a:schemeClr val="tx2"/>
                </a:solidFill>
                <a:latin typeface="Courier New" pitchFamily="49" charset="0"/>
                <a:ea typeface="+mn-ea"/>
              </a:rPr>
              <a:t>printf</a:t>
            </a:r>
            <a:r>
              <a:rPr lang="en-US" altLang="zh-CN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("\n----------------------------");</a:t>
            </a:r>
          </a:p>
          <a:p>
            <a:pPr marL="342900" indent="-342900">
              <a:lnSpc>
                <a:spcPts val="25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  for(</a:t>
            </a:r>
            <a:r>
              <a:rPr lang="en-US" altLang="zh-CN" kern="0" dirty="0" err="1">
                <a:solidFill>
                  <a:schemeClr val="tx2"/>
                </a:solidFill>
                <a:latin typeface="Courier New" pitchFamily="49" charset="0"/>
                <a:ea typeface="+mn-ea"/>
              </a:rPr>
              <a:t>i</a:t>
            </a:r>
            <a:r>
              <a:rPr lang="en-US" altLang="zh-CN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=1;i&lt;=9;i++)</a:t>
            </a:r>
          </a:p>
          <a:p>
            <a:pPr marL="342900" indent="-342900">
              <a:lnSpc>
                <a:spcPts val="25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  { </a:t>
            </a:r>
            <a:r>
              <a:rPr lang="en-US" altLang="zh-CN" kern="0" dirty="0" err="1">
                <a:solidFill>
                  <a:schemeClr val="tx2"/>
                </a:solidFill>
                <a:latin typeface="Courier New" pitchFamily="49" charset="0"/>
                <a:ea typeface="+mn-ea"/>
              </a:rPr>
              <a:t>printf</a:t>
            </a:r>
            <a:r>
              <a:rPr lang="en-US" altLang="zh-CN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("\n%4d",i);</a:t>
            </a:r>
          </a:p>
          <a:p>
            <a:pPr marL="342900" indent="-342900">
              <a:lnSpc>
                <a:spcPts val="25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    for(j=1;j&lt;=</a:t>
            </a:r>
            <a:r>
              <a:rPr lang="en-US" altLang="zh-CN" kern="0" dirty="0" err="1">
                <a:solidFill>
                  <a:schemeClr val="tx2"/>
                </a:solidFill>
                <a:latin typeface="Courier New" pitchFamily="49" charset="0"/>
                <a:ea typeface="+mn-ea"/>
              </a:rPr>
              <a:t>i;j</a:t>
            </a:r>
            <a:r>
              <a:rPr lang="en-US" altLang="zh-CN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++)</a:t>
            </a:r>
          </a:p>
          <a:p>
            <a:pPr marL="342900" indent="-342900">
              <a:lnSpc>
                <a:spcPts val="25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      </a:t>
            </a:r>
            <a:r>
              <a:rPr lang="en-US" altLang="zh-CN" kern="0" dirty="0" err="1">
                <a:solidFill>
                  <a:schemeClr val="tx2"/>
                </a:solidFill>
                <a:latin typeface="Courier New" pitchFamily="49" charset="0"/>
                <a:ea typeface="+mn-ea"/>
              </a:rPr>
              <a:t>printf</a:t>
            </a:r>
            <a:r>
              <a:rPr lang="en-US" altLang="zh-CN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("%4d",i*j);</a:t>
            </a:r>
          </a:p>
          <a:p>
            <a:pPr marL="342900" indent="-342900">
              <a:lnSpc>
                <a:spcPts val="25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  }</a:t>
            </a:r>
          </a:p>
          <a:p>
            <a:pPr marL="342900" indent="-342900">
              <a:lnSpc>
                <a:spcPts val="25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}</a:t>
            </a: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4648200" y="4114800"/>
            <a:ext cx="4343400" cy="2649538"/>
          </a:xfrm>
          <a:prstGeom prst="wedgeRectCallout">
            <a:avLst>
              <a:gd name="adj1" fmla="val -50333"/>
              <a:gd name="adj2" fmla="val -47602"/>
            </a:avLst>
          </a:prstGeom>
          <a:ln w="9525">
            <a:solidFill>
              <a:schemeClr val="tx1"/>
            </a:solidFill>
            <a:miter lim="800000"/>
            <a:headEnd/>
            <a:tailEnd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wrap="none" anchor="ctr"/>
          <a:lstStyle/>
          <a:p>
            <a:pPr eaLnBrk="0" hangingPunct="0">
              <a:lnSpc>
                <a:spcPts val="1700"/>
              </a:lnSpc>
              <a:defRPr/>
            </a:pPr>
            <a:r>
              <a:rPr lang="en-US" altLang="zh-CN" sz="1600">
                <a:solidFill>
                  <a:schemeClr val="tx2"/>
                </a:solidFill>
              </a:rPr>
              <a:t>       1   2   3   4   5   6   7   8   9</a:t>
            </a:r>
          </a:p>
          <a:p>
            <a:pPr eaLnBrk="0" hangingPunct="0">
              <a:lnSpc>
                <a:spcPts val="1700"/>
              </a:lnSpc>
              <a:defRPr/>
            </a:pPr>
            <a:r>
              <a:rPr lang="en-US" altLang="zh-CN" sz="1600">
                <a:solidFill>
                  <a:schemeClr val="tx2"/>
                </a:solidFill>
              </a:rPr>
              <a:t>   -------------------------------------</a:t>
            </a:r>
          </a:p>
          <a:p>
            <a:pPr eaLnBrk="0" hangingPunct="0">
              <a:lnSpc>
                <a:spcPts val="1700"/>
              </a:lnSpc>
              <a:defRPr/>
            </a:pPr>
            <a:r>
              <a:rPr lang="en-US" altLang="zh-CN" sz="1600">
                <a:solidFill>
                  <a:schemeClr val="tx2"/>
                </a:solidFill>
              </a:rPr>
              <a:t>   1   1</a:t>
            </a:r>
          </a:p>
          <a:p>
            <a:pPr eaLnBrk="0" hangingPunct="0">
              <a:lnSpc>
                <a:spcPts val="1700"/>
              </a:lnSpc>
              <a:defRPr/>
            </a:pPr>
            <a:r>
              <a:rPr lang="en-US" altLang="zh-CN" sz="1600">
                <a:solidFill>
                  <a:schemeClr val="tx2"/>
                </a:solidFill>
              </a:rPr>
              <a:t>   2   2   4</a:t>
            </a:r>
          </a:p>
          <a:p>
            <a:pPr eaLnBrk="0" hangingPunct="0">
              <a:lnSpc>
                <a:spcPts val="1700"/>
              </a:lnSpc>
              <a:defRPr/>
            </a:pPr>
            <a:r>
              <a:rPr lang="en-US" altLang="zh-CN" sz="1600">
                <a:solidFill>
                  <a:schemeClr val="tx2"/>
                </a:solidFill>
              </a:rPr>
              <a:t>   3   3   6   9</a:t>
            </a:r>
          </a:p>
          <a:p>
            <a:pPr eaLnBrk="0" hangingPunct="0">
              <a:lnSpc>
                <a:spcPts val="1700"/>
              </a:lnSpc>
              <a:defRPr/>
            </a:pPr>
            <a:r>
              <a:rPr lang="en-US" altLang="zh-CN" sz="1600">
                <a:solidFill>
                  <a:schemeClr val="tx2"/>
                </a:solidFill>
              </a:rPr>
              <a:t>   4   4   8  12  16</a:t>
            </a:r>
          </a:p>
          <a:p>
            <a:pPr eaLnBrk="0" hangingPunct="0">
              <a:lnSpc>
                <a:spcPts val="1700"/>
              </a:lnSpc>
              <a:defRPr/>
            </a:pPr>
            <a:r>
              <a:rPr lang="en-US" altLang="zh-CN" sz="1600">
                <a:solidFill>
                  <a:schemeClr val="tx2"/>
                </a:solidFill>
              </a:rPr>
              <a:t>   5   5  10  15  20  25</a:t>
            </a:r>
          </a:p>
          <a:p>
            <a:pPr eaLnBrk="0" hangingPunct="0">
              <a:lnSpc>
                <a:spcPts val="1700"/>
              </a:lnSpc>
              <a:defRPr/>
            </a:pPr>
            <a:r>
              <a:rPr lang="en-US" altLang="zh-CN" sz="1600">
                <a:solidFill>
                  <a:schemeClr val="tx2"/>
                </a:solidFill>
              </a:rPr>
              <a:t>   6   6  12  18  24  30  36</a:t>
            </a:r>
          </a:p>
          <a:p>
            <a:pPr eaLnBrk="0" hangingPunct="0">
              <a:lnSpc>
                <a:spcPts val="1700"/>
              </a:lnSpc>
              <a:defRPr/>
            </a:pPr>
            <a:r>
              <a:rPr lang="en-US" altLang="zh-CN" sz="1600">
                <a:solidFill>
                  <a:schemeClr val="tx2"/>
                </a:solidFill>
              </a:rPr>
              <a:t>   7   7  14  21  28  35  42  49</a:t>
            </a:r>
          </a:p>
          <a:p>
            <a:pPr eaLnBrk="0" hangingPunct="0">
              <a:lnSpc>
                <a:spcPts val="1700"/>
              </a:lnSpc>
              <a:defRPr/>
            </a:pPr>
            <a:r>
              <a:rPr lang="en-US" altLang="zh-CN" sz="1600">
                <a:solidFill>
                  <a:schemeClr val="tx2"/>
                </a:solidFill>
              </a:rPr>
              <a:t>   8   8  16  24  32  40  48  56  64</a:t>
            </a:r>
          </a:p>
          <a:p>
            <a:pPr eaLnBrk="0" hangingPunct="0">
              <a:lnSpc>
                <a:spcPts val="1700"/>
              </a:lnSpc>
              <a:defRPr/>
            </a:pPr>
            <a:r>
              <a:rPr lang="en-US" altLang="zh-CN" sz="1600">
                <a:solidFill>
                  <a:schemeClr val="tx2"/>
                </a:solidFill>
              </a:rPr>
              <a:t>   9   9  18  27  36  45  54  63  72  81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"/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 smtClean="0">
                <a:ea typeface="宋体" pitchFamily="2" charset="-122"/>
              </a:rPr>
              <a:t>4.5.16</a:t>
            </a:r>
            <a:r>
              <a:rPr lang="en-US" altLang="zh-CN" sz="3200" dirty="0" smtClean="0">
                <a:latin typeface="楷体_GB2312" pitchFamily="49" charset="-122"/>
                <a:ea typeface="楷体_GB2312" pitchFamily="49" charset="-122"/>
              </a:rPr>
              <a:t>break</a:t>
            </a:r>
            <a:r>
              <a:rPr lang="zh-CN" altLang="en-US" sz="3200" dirty="0" smtClean="0">
                <a:latin typeface="楷体_GB2312" pitchFamily="49" charset="-122"/>
                <a:ea typeface="楷体_GB2312" pitchFamily="49" charset="-122"/>
              </a:rPr>
              <a:t>语句无条件转移语句</a:t>
            </a:r>
            <a:endParaRPr lang="en-US" altLang="zh-CN" sz="3200" dirty="0">
              <a:ea typeface="宋体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371600" y="3810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zh-CN" altLang="en-US" sz="2800" b="1" kern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9" name="AutoShape 16"/>
          <p:cNvSpPr>
            <a:spLocks noChangeArrowheads="1"/>
          </p:cNvSpPr>
          <p:nvPr/>
        </p:nvSpPr>
        <p:spPr bwMode="gray">
          <a:xfrm>
            <a:off x="3886200" y="1676400"/>
            <a:ext cx="1752600" cy="6096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6431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楷体_GB2312" pitchFamily="49" charset="-122"/>
              </a:rPr>
              <a:t>break;</a:t>
            </a:r>
            <a:endParaRPr lang="zh-CN" altLang="en-US" sz="2800">
              <a:ea typeface="宋体" charset="-122"/>
            </a:endParaRPr>
          </a:p>
        </p:txBody>
      </p:sp>
      <p:sp>
        <p:nvSpPr>
          <p:cNvPr id="10" name="内容占位符 34"/>
          <p:cNvSpPr txBox="1">
            <a:spLocks/>
          </p:cNvSpPr>
          <p:nvPr/>
        </p:nvSpPr>
        <p:spPr bwMode="auto">
          <a:xfrm>
            <a:off x="428596" y="1142984"/>
            <a:ext cx="8358246" cy="521497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zh-CN" altLang="en-US" sz="2800" kern="0" dirty="0">
                <a:solidFill>
                  <a:schemeClr val="tx2"/>
                </a:solidFill>
                <a:latin typeface="华文隶书" pitchFamily="2" charset="-122"/>
                <a:ea typeface="华文隶书" pitchFamily="2" charset="-122"/>
              </a:rPr>
              <a:t>一般形式</a:t>
            </a:r>
            <a:r>
              <a:rPr lang="zh-CN" altLang="en-US" sz="2800" kern="0" dirty="0" smtClean="0">
                <a:solidFill>
                  <a:schemeClr val="tx2"/>
                </a:solidFill>
                <a:latin typeface="+mn-lt"/>
                <a:ea typeface="宋体" pitchFamily="2" charset="-122"/>
              </a:rPr>
              <a:t>：</a:t>
            </a:r>
            <a:r>
              <a:rPr lang="en-US" altLang="zh-CN" sz="2800" kern="0" dirty="0" smtClean="0">
                <a:solidFill>
                  <a:schemeClr val="tx2"/>
                </a:solidFill>
                <a:latin typeface="+mn-lt"/>
                <a:ea typeface="宋体" pitchFamily="2" charset="-122"/>
              </a:rPr>
              <a:t>break</a:t>
            </a:r>
            <a:r>
              <a:rPr lang="zh-CN" altLang="en-US" sz="2800" kern="0" dirty="0" smtClean="0">
                <a:solidFill>
                  <a:schemeClr val="tx2"/>
                </a:solidFill>
                <a:latin typeface="+mn-lt"/>
                <a:ea typeface="宋体" pitchFamily="2" charset="-122"/>
              </a:rPr>
              <a:t>；</a:t>
            </a:r>
            <a:endParaRPr lang="en-US" altLang="zh-CN" sz="2800" kern="0" dirty="0">
              <a:solidFill>
                <a:schemeClr val="tx2"/>
              </a:solidFill>
              <a:latin typeface="+mn-lt"/>
              <a:ea typeface="宋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defRPr/>
            </a:pPr>
            <a:endParaRPr lang="en-US" altLang="zh-CN" sz="2800" kern="0" dirty="0">
              <a:solidFill>
                <a:schemeClr val="tx2"/>
              </a:solidFill>
              <a:latin typeface="+mn-lt"/>
              <a:ea typeface="宋体" pitchFamily="2" charset="-122"/>
            </a:endParaRPr>
          </a:p>
          <a:p>
            <a:pPr marL="342900" lvl="1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zh-CN" altLang="en-US" sz="28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功能：</a:t>
            </a:r>
            <a:endParaRPr lang="en-US" altLang="zh-CN" sz="28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lvl="1">
              <a:buClr>
                <a:schemeClr val="tx2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用在</a:t>
            </a:r>
            <a:r>
              <a:rPr lang="en-US" altLang="zh-CN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switch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语句中使流程跳出</a:t>
            </a:r>
            <a:r>
              <a:rPr lang="en-US" altLang="zh-CN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switch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结构，继续执行</a:t>
            </a:r>
            <a:r>
              <a:rPr lang="en-US" altLang="zh-CN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switch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语句后面的语句。</a:t>
            </a:r>
          </a:p>
          <a:p>
            <a:pPr lvl="1">
              <a:buClr>
                <a:schemeClr val="tx2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用在循环体内，迫使所在循环立即终止</a:t>
            </a:r>
            <a:r>
              <a:rPr lang="en-US" altLang="zh-CN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跳出当前循环体</a:t>
            </a:r>
            <a:r>
              <a:rPr lang="en-US" altLang="zh-CN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，继续执行循环体后面的第一条语句。</a:t>
            </a:r>
            <a:endParaRPr lang="en-US" altLang="zh-CN" sz="2800" dirty="0">
              <a:solidFill>
                <a:schemeClr val="tx2"/>
              </a:solidFill>
              <a:latin typeface="隶书" pitchFamily="49" charset="-122"/>
              <a:ea typeface="隶书" pitchFamily="49" charset="-122"/>
            </a:endParaRPr>
          </a:p>
          <a:p>
            <a:pPr marL="342900" lvl="1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zh-CN" altLang="en-US" sz="28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说明：</a:t>
            </a:r>
            <a:endParaRPr lang="en-US" altLang="zh-CN" sz="2800" dirty="0">
              <a:solidFill>
                <a:schemeClr val="tx2"/>
              </a:solidFill>
              <a:latin typeface="隶书" pitchFamily="49" charset="-122"/>
              <a:ea typeface="隶书" pitchFamily="49" charset="-122"/>
            </a:endParaRPr>
          </a:p>
          <a:p>
            <a:pPr marL="342900" lvl="1" indent="-342900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break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语句不能用于循环语句和</a:t>
            </a:r>
            <a:r>
              <a:rPr lang="en-US" altLang="zh-CN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switch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语句之外的任何其他语句。</a:t>
            </a:r>
            <a:endParaRPr lang="en-US" altLang="zh-CN" sz="2800" dirty="0">
              <a:solidFill>
                <a:schemeClr val="tx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1449" name="灯片编号占位符 5"/>
          <p:cNvSpPr>
            <a:spLocks noGrp="1"/>
          </p:cNvSpPr>
          <p:nvPr>
            <p:ph type="sldNum" sz="quarter" idx="11"/>
          </p:nvPr>
        </p:nvSpPr>
        <p:spPr bwMode="gray">
          <a:xfrm>
            <a:off x="3581400" y="6565900"/>
            <a:ext cx="1828800" cy="292100"/>
          </a:xfrm>
          <a:noFill/>
        </p:spPr>
        <p:txBody>
          <a:bodyPr/>
          <a:lstStyle/>
          <a:p>
            <a:pPr algn="r"/>
            <a:fld id="{887D0FE9-C97D-4BE5-ACFF-88B09EE8F9FD}" type="slidenum">
              <a:rPr lang="zh-CN" altLang="en-US" smtClean="0">
                <a:solidFill>
                  <a:schemeClr val="tx1"/>
                </a:solidFill>
                <a:latin typeface="Arial" charset="0"/>
              </a:rPr>
              <a:pPr algn="r"/>
              <a:t>48</a:t>
            </a:fld>
            <a:endParaRPr lang="en-US" altLang="zh-CN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4.5.17break</a:t>
            </a:r>
            <a:r>
              <a:rPr lang="zh-CN" altLang="en-US" dirty="0" smtClean="0">
                <a:ea typeface="宋体" pitchFamily="2" charset="-122"/>
              </a:rPr>
              <a:t>案例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62468" name="灯片编号占位符 5"/>
          <p:cNvSpPr>
            <a:spLocks noGrp="1"/>
          </p:cNvSpPr>
          <p:nvPr>
            <p:ph type="sldNum" sz="quarter" idx="11"/>
          </p:nvPr>
        </p:nvSpPr>
        <p:spPr bwMode="gray">
          <a:xfrm>
            <a:off x="3581400" y="6565900"/>
            <a:ext cx="1828800" cy="292100"/>
          </a:xfrm>
          <a:noFill/>
        </p:spPr>
        <p:txBody>
          <a:bodyPr/>
          <a:lstStyle/>
          <a:p>
            <a:pPr algn="r"/>
            <a:fld id="{419EA76B-136F-4575-99FA-F7052DBFCC65}" type="slidenum">
              <a:rPr lang="zh-CN" altLang="en-US" smtClean="0">
                <a:solidFill>
                  <a:schemeClr val="tx1"/>
                </a:solidFill>
                <a:latin typeface="Arial" charset="0"/>
              </a:rPr>
              <a:pPr algn="r"/>
              <a:t>49</a:t>
            </a:fld>
            <a:endParaRPr lang="en-US" altLang="zh-CN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AutoShape 36"/>
          <p:cNvSpPr>
            <a:spLocks noChangeArrowheads="1"/>
          </p:cNvSpPr>
          <p:nvPr/>
        </p:nvSpPr>
        <p:spPr bwMode="gray">
          <a:xfrm>
            <a:off x="1524000" y="1524000"/>
            <a:ext cx="6858000" cy="91440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6471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en-US" sz="2800" dirty="0">
                <a:solidFill>
                  <a:schemeClr val="bg2"/>
                </a:solidFill>
                <a:ea typeface="宋体" charset="-122"/>
              </a:rPr>
              <a:t>把数</a:t>
            </a:r>
            <a:r>
              <a:rPr lang="en-US" altLang="zh-CN" sz="2800" dirty="0">
                <a:solidFill>
                  <a:schemeClr val="bg2"/>
                </a:solidFill>
                <a:ea typeface="宋体" charset="-122"/>
              </a:rPr>
              <a:t>316</a:t>
            </a:r>
            <a:r>
              <a:rPr lang="zh-CN" altLang="en-US" sz="2800" dirty="0">
                <a:solidFill>
                  <a:schemeClr val="bg2"/>
                </a:solidFill>
                <a:ea typeface="宋体" charset="-122"/>
              </a:rPr>
              <a:t>分为两个数之和，其中一个为</a:t>
            </a:r>
            <a:r>
              <a:rPr lang="en-US" altLang="zh-CN" sz="2800" dirty="0">
                <a:solidFill>
                  <a:schemeClr val="bg2"/>
                </a:solidFill>
                <a:ea typeface="宋体" charset="-122"/>
              </a:rPr>
              <a:t>13</a:t>
            </a:r>
            <a:r>
              <a:rPr lang="zh-CN" altLang="en-US" sz="2800" dirty="0">
                <a:solidFill>
                  <a:schemeClr val="bg2"/>
                </a:solidFill>
                <a:ea typeface="宋体" charset="-122"/>
              </a:rPr>
              <a:t>的</a:t>
            </a:r>
            <a:endParaRPr lang="en-US" altLang="zh-CN" sz="2800" dirty="0">
              <a:solidFill>
                <a:schemeClr val="bg2"/>
              </a:solidFill>
              <a:ea typeface="宋体" charset="-122"/>
            </a:endParaRPr>
          </a:p>
          <a:p>
            <a:pPr eaLnBrk="0" hangingPunct="0">
              <a:defRPr/>
            </a:pPr>
            <a:r>
              <a:rPr lang="zh-CN" altLang="en-US" sz="2800" dirty="0">
                <a:solidFill>
                  <a:schemeClr val="bg2"/>
                </a:solidFill>
                <a:ea typeface="宋体" charset="-122"/>
              </a:rPr>
              <a:t>倍数，一个为</a:t>
            </a:r>
            <a:r>
              <a:rPr lang="en-US" altLang="zh-CN" sz="2800" dirty="0">
                <a:solidFill>
                  <a:schemeClr val="bg2"/>
                </a:solidFill>
                <a:ea typeface="宋体" charset="-122"/>
              </a:rPr>
              <a:t>11</a:t>
            </a:r>
            <a:r>
              <a:rPr lang="zh-CN" altLang="en-US" sz="2800" dirty="0">
                <a:solidFill>
                  <a:schemeClr val="bg2"/>
                </a:solidFill>
                <a:ea typeface="宋体" charset="-122"/>
              </a:rPr>
              <a:t>的倍数。</a:t>
            </a:r>
          </a:p>
        </p:txBody>
      </p:sp>
      <p:sp>
        <p:nvSpPr>
          <p:cNvPr id="11" name="AutoShape 45"/>
          <p:cNvSpPr>
            <a:spLocks noChangeArrowheads="1"/>
          </p:cNvSpPr>
          <p:nvPr/>
        </p:nvSpPr>
        <p:spPr bwMode="gray">
          <a:xfrm>
            <a:off x="949325" y="1738313"/>
            <a:ext cx="498475" cy="533400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hlink">
                  <a:gamma/>
                  <a:tint val="72549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2" name="Freeform 39"/>
          <p:cNvSpPr>
            <a:spLocks/>
          </p:cNvSpPr>
          <p:nvPr/>
        </p:nvSpPr>
        <p:spPr bwMode="gray">
          <a:xfrm>
            <a:off x="990600" y="1752600"/>
            <a:ext cx="381000" cy="538163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54510"/>
                  <a:invGamma/>
                </a:schemeClr>
              </a:gs>
              <a:gs pos="50000">
                <a:schemeClr val="accent1">
                  <a:alpha val="0"/>
                </a:schemeClr>
              </a:gs>
              <a:gs pos="100000">
                <a:schemeClr val="accent1">
                  <a:gamma/>
                  <a:tint val="54510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r>
              <a:rPr lang="zh-CN" altLang="en-US" sz="2800">
                <a:ea typeface="宋体" charset="-122"/>
              </a:rPr>
              <a:t>例</a:t>
            </a:r>
          </a:p>
        </p:txBody>
      </p:sp>
      <p:sp>
        <p:nvSpPr>
          <p:cNvPr id="62472" name="Rectangle 3"/>
          <p:cNvSpPr txBox="1">
            <a:spLocks noChangeArrowheads="1"/>
          </p:cNvSpPr>
          <p:nvPr/>
        </p:nvSpPr>
        <p:spPr bwMode="auto">
          <a:xfrm>
            <a:off x="838200" y="2971800"/>
            <a:ext cx="7391400" cy="3505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zh-CN" sz="2800">
              <a:solidFill>
                <a:schemeClr val="tx2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2473" name="Rectangle 2"/>
          <p:cNvSpPr txBox="1">
            <a:spLocks noChangeArrowheads="1"/>
          </p:cNvSpPr>
          <p:nvPr/>
        </p:nvSpPr>
        <p:spPr bwMode="auto">
          <a:xfrm>
            <a:off x="838200" y="2895600"/>
            <a:ext cx="7620000" cy="34290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>
                <a:solidFill>
                  <a:schemeClr val="tx2"/>
                </a:solidFill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>
                <a:solidFill>
                  <a:schemeClr val="tx2"/>
                </a:solidFill>
                <a:latin typeface="Courier New" pitchFamily="49" charset="0"/>
              </a:rPr>
              <a:t>void</a:t>
            </a:r>
            <a:r>
              <a:rPr lang="en-US" altLang="zh-CN" sz="2800">
                <a:solidFill>
                  <a:schemeClr val="tx2"/>
                </a:solidFill>
              </a:rPr>
              <a:t>  </a:t>
            </a:r>
            <a:r>
              <a:rPr lang="en-US" altLang="zh-CN" sz="2800">
                <a:solidFill>
                  <a:schemeClr val="tx2"/>
                </a:solidFill>
                <a:latin typeface="Courier New" pitchFamily="49" charset="0"/>
              </a:rPr>
              <a:t>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>
                <a:solidFill>
                  <a:schemeClr val="tx2"/>
                </a:solidFill>
                <a:latin typeface="Courier New" pitchFamily="49" charset="0"/>
              </a:rPr>
              <a:t>{ int i=0,j;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>
                <a:solidFill>
                  <a:schemeClr val="tx2"/>
                </a:solidFill>
                <a:latin typeface="Courier New" pitchFamily="49" charset="0"/>
              </a:rPr>
              <a:t>  for(;;i++)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>
                <a:solidFill>
                  <a:schemeClr val="tx2"/>
                </a:solidFill>
                <a:latin typeface="Courier New" pitchFamily="49" charset="0"/>
              </a:rPr>
              <a:t>  { j=316-i*13)%11;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>
                <a:solidFill>
                  <a:schemeClr val="tx2"/>
                </a:solidFill>
                <a:latin typeface="Courier New" pitchFamily="49" charset="0"/>
              </a:rPr>
              <a:t>    if(!j)break;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>
                <a:solidFill>
                  <a:schemeClr val="tx2"/>
                </a:solidFill>
                <a:latin typeface="Courier New" pitchFamily="49" charset="0"/>
              </a:rPr>
              <a:t>  printf("13*%d+11*%d=316\n“,i,j);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宋体" pitchFamily="2" charset="-122"/>
              </a:rPr>
              <a:t>4.2</a:t>
            </a:r>
            <a:r>
              <a:rPr lang="zh-CN" altLang="en-US" smtClean="0">
                <a:ea typeface="宋体" pitchFamily="2" charset="-122"/>
              </a:rPr>
              <a:t>结构化程序设计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357313"/>
            <a:ext cx="8001000" cy="3357562"/>
          </a:xfr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宋体" charset="-122"/>
              </a:rPr>
              <a:t>结构化程序设计的思想是：把一个需要解决的复杂问题分解成若干模块来处理，每个模块解决解决一个小问题，这种分而治之的方法大大降低了程序设计的难度。结构化程序设计的核心问题是算法和控制结构。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dirty="0" smtClean="0">
                <a:ea typeface="宋体" pitchFamily="2" charset="-122"/>
              </a:rPr>
              <a:t>4.5.18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continue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语句无条件转移语句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371600" y="3810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zh-CN" altLang="en-US" sz="2800" b="1" kern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9" name="AutoShape 16"/>
          <p:cNvSpPr>
            <a:spLocks noChangeArrowheads="1"/>
          </p:cNvSpPr>
          <p:nvPr/>
        </p:nvSpPr>
        <p:spPr bwMode="gray">
          <a:xfrm>
            <a:off x="3581400" y="2819400"/>
            <a:ext cx="2057400" cy="6096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6431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continue;</a:t>
            </a:r>
            <a:endParaRPr lang="zh-CN" altLang="en-US" sz="2800">
              <a:ea typeface="宋体" charset="-122"/>
            </a:endParaRPr>
          </a:p>
        </p:txBody>
      </p:sp>
      <p:sp>
        <p:nvSpPr>
          <p:cNvPr id="10" name="内容占位符 34"/>
          <p:cNvSpPr txBox="1">
            <a:spLocks/>
          </p:cNvSpPr>
          <p:nvPr/>
        </p:nvSpPr>
        <p:spPr bwMode="auto">
          <a:xfrm>
            <a:off x="857250" y="1428750"/>
            <a:ext cx="721995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zh-CN" altLang="en-US" sz="3200" kern="0" dirty="0">
                <a:solidFill>
                  <a:schemeClr val="tx2"/>
                </a:solidFill>
                <a:latin typeface="华文隶书" pitchFamily="2" charset="-122"/>
                <a:ea typeface="华文隶书" pitchFamily="2" charset="-122"/>
              </a:rPr>
              <a:t>一般形式</a:t>
            </a:r>
            <a:r>
              <a:rPr lang="zh-CN" altLang="en-US" sz="3200" kern="0" dirty="0">
                <a:solidFill>
                  <a:schemeClr val="tx2"/>
                </a:solidFill>
                <a:latin typeface="+mn-lt"/>
              </a:rPr>
              <a:t>：</a:t>
            </a:r>
            <a:endParaRPr lang="en-US" altLang="zh-CN" sz="3200" kern="0" dirty="0">
              <a:solidFill>
                <a:schemeClr val="tx2"/>
              </a:solidFill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zh-CN" sz="3200" kern="0" dirty="0">
              <a:solidFill>
                <a:schemeClr val="tx2"/>
              </a:solidFill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defRPr/>
            </a:pPr>
            <a:endParaRPr lang="en-US" altLang="zh-CN" sz="3200" kern="0" dirty="0">
              <a:solidFill>
                <a:schemeClr val="tx2"/>
              </a:solidFill>
              <a:latin typeface="+mn-lt"/>
            </a:endParaRPr>
          </a:p>
          <a:p>
            <a:pPr marL="342900" lvl="1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zh-CN" altLang="en-US" sz="32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功能：</a:t>
            </a:r>
            <a:endParaRPr lang="en-US" altLang="zh-CN" sz="3200" dirty="0">
              <a:solidFill>
                <a:schemeClr val="tx2"/>
              </a:solidFill>
              <a:latin typeface="隶书" pitchFamily="49" charset="-122"/>
              <a:ea typeface="隶书" pitchFamily="49" charset="-122"/>
            </a:endParaRPr>
          </a:p>
          <a:p>
            <a:pPr marL="342900" lvl="1" indent="-342900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zh-CN" altLang="en-US" sz="3200" dirty="0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</a:rPr>
              <a:t>  结束本次循环</a:t>
            </a:r>
            <a:r>
              <a:rPr lang="en-US" altLang="zh-CN" sz="3200" dirty="0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</a:rPr>
              <a:t>(</a:t>
            </a:r>
            <a:r>
              <a:rPr lang="zh-CN" altLang="en-US" sz="3200" dirty="0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</a:rPr>
              <a:t>跳过循环体中尚未执行的语句</a:t>
            </a:r>
            <a:r>
              <a:rPr lang="en-US" altLang="zh-CN" sz="3200" dirty="0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</a:rPr>
              <a:t>)</a:t>
            </a:r>
            <a:r>
              <a:rPr lang="zh-CN" altLang="en-US" sz="3200" dirty="0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</a:rPr>
              <a:t>，接着进行是否执行下一次循环的判定。</a:t>
            </a:r>
            <a:endParaRPr lang="en-US" altLang="zh-CN" sz="3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 smtClean="0">
                <a:ea typeface="宋体" pitchFamily="2" charset="-122"/>
              </a:rPr>
              <a:t>4.5.19</a:t>
            </a:r>
            <a:r>
              <a:rPr lang="en-US" altLang="zh-CN" sz="3200" dirty="0" smtClean="0">
                <a:latin typeface="Courier New" pitchFamily="49" charset="0"/>
                <a:ea typeface="楷体_GB2312" pitchFamily="49" charset="-122"/>
              </a:rPr>
              <a:t>continue</a:t>
            </a:r>
            <a:r>
              <a:rPr lang="zh-CN" altLang="en-US" sz="3200" dirty="0" smtClean="0">
                <a:latin typeface="Courier New" pitchFamily="49" charset="0"/>
                <a:ea typeface="楷体_GB2312" pitchFamily="49" charset="-122"/>
              </a:rPr>
              <a:t>和</a:t>
            </a:r>
            <a:r>
              <a:rPr lang="en-US" altLang="zh-CN" sz="3200" dirty="0" smtClean="0">
                <a:latin typeface="Courier New" pitchFamily="49" charset="0"/>
                <a:ea typeface="楷体_GB2312" pitchFamily="49" charset="-122"/>
              </a:rPr>
              <a:t>break</a:t>
            </a:r>
            <a:r>
              <a:rPr lang="zh-CN" altLang="en-US" sz="3200" dirty="0" smtClean="0">
                <a:latin typeface="Courier New" pitchFamily="49" charset="0"/>
                <a:ea typeface="楷体_GB2312" pitchFamily="49" charset="-122"/>
              </a:rPr>
              <a:t>的区别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371600" y="357188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zh-CN" altLang="en-US" sz="2800" b="1" kern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3400" y="1295400"/>
            <a:ext cx="7924800" cy="5257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609600" indent="-6096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endParaRPr lang="en-US" altLang="zh-CN" sz="10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ea typeface="楷体_GB2312" pitchFamily="49" charset="-122"/>
            </a:endParaRPr>
          </a:p>
          <a:p>
            <a:pPr marL="990600" lvl="1" indent="-5334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Ì"/>
              <a:defRPr/>
            </a:pPr>
            <a:r>
              <a:rPr lang="en-US" altLang="zh-CN" sz="2800">
                <a:latin typeface="Courier New" pitchFamily="49" charset="0"/>
                <a:ea typeface="楷体_GB2312" pitchFamily="49" charset="-122"/>
              </a:rPr>
              <a:t>continue</a:t>
            </a:r>
            <a:r>
              <a:rPr lang="zh-CN" altLang="en-US" sz="2800">
                <a:latin typeface="Courier New" pitchFamily="49" charset="0"/>
                <a:ea typeface="楷体_GB2312" pitchFamily="49" charset="-122"/>
              </a:rPr>
              <a:t>只结束本次循环，而非终止整个循环。</a:t>
            </a:r>
          </a:p>
          <a:p>
            <a:pPr marL="990600" lvl="1" indent="-5334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Ì"/>
              <a:defRPr/>
            </a:pPr>
            <a:r>
              <a:rPr lang="en-US" altLang="zh-CN" sz="2800">
                <a:latin typeface="Courier New" pitchFamily="49" charset="0"/>
                <a:ea typeface="楷体_GB2312" pitchFamily="49" charset="-122"/>
              </a:rPr>
              <a:t>break</a:t>
            </a:r>
            <a:r>
              <a:rPr lang="zh-CN" altLang="en-US" sz="2800">
                <a:latin typeface="Courier New" pitchFamily="49" charset="0"/>
                <a:ea typeface="楷体_GB2312" pitchFamily="49" charset="-122"/>
              </a:rPr>
              <a:t>则是结束所在循环，不再进行条件判断。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marL="990600" lvl="1" indent="-5334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Ì"/>
              <a:defRPr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continue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增加循环入口，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break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增加循环或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switch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语句的出口。</a:t>
            </a:r>
          </a:p>
          <a:p>
            <a:pPr marL="990600" lvl="1" indent="-53340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>
                <a:ea typeface="隶书" pitchFamily="49" charset="-122"/>
              </a:rPr>
              <a:t>	</a:t>
            </a:r>
            <a:r>
              <a:rPr lang="en-US" altLang="zh-CN">
                <a:ea typeface="隶书" pitchFamily="49" charset="-122"/>
              </a:rPr>
              <a:t>do{ ……                             do{   ……     </a:t>
            </a:r>
          </a:p>
          <a:p>
            <a:pPr marL="990600" lvl="1" indent="-53340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CN">
                <a:ea typeface="隶书" pitchFamily="49" charset="-122"/>
              </a:rPr>
              <a:t>             if (e1) continue;                 if (e1) break; </a:t>
            </a:r>
          </a:p>
          <a:p>
            <a:pPr marL="990600" lvl="1" indent="-53340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CN">
                <a:ea typeface="隶书" pitchFamily="49" charset="-122"/>
              </a:rPr>
              <a:t>             ……                                      …… </a:t>
            </a:r>
          </a:p>
          <a:p>
            <a:pPr marL="990600" lvl="1" indent="-53340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CN">
                <a:ea typeface="隶书" pitchFamily="49" charset="-122"/>
              </a:rPr>
              <a:t>      }while(e2);                          }while(e2);</a:t>
            </a:r>
            <a:endParaRPr lang="en-US" altLang="zh-CN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500313" y="4714875"/>
            <a:ext cx="1857375" cy="9239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5870" y="20409"/>
                </a:moveTo>
                <a:cubicBezTo>
                  <a:pt x="7396" y="21191"/>
                  <a:pt x="908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7281"/>
                  <a:pt x="19886" y="3984"/>
                  <a:pt x="17007" y="1962"/>
                </a:cubicBezTo>
                <a:cubicBezTo>
                  <a:pt x="19886" y="3984"/>
                  <a:pt x="21600" y="7281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9085" y="21600"/>
                  <a:pt x="7396" y="21191"/>
                  <a:pt x="5870" y="20409"/>
                </a:cubicBezTo>
                <a:lnTo>
                  <a:pt x="4638" y="22811"/>
                </a:lnTo>
                <a:lnTo>
                  <a:pt x="3468" y="19176"/>
                </a:lnTo>
                <a:lnTo>
                  <a:pt x="7103" y="18007"/>
                </a:lnTo>
                <a:lnTo>
                  <a:pt x="5870" y="20409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4929188" y="4786313"/>
            <a:ext cx="2286000" cy="11430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5870" y="20409"/>
                </a:moveTo>
                <a:cubicBezTo>
                  <a:pt x="7396" y="21191"/>
                  <a:pt x="908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7281"/>
                  <a:pt x="19886" y="3984"/>
                  <a:pt x="17007" y="1962"/>
                </a:cubicBezTo>
                <a:cubicBezTo>
                  <a:pt x="19886" y="3984"/>
                  <a:pt x="21600" y="7281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9085" y="21600"/>
                  <a:pt x="7396" y="21191"/>
                  <a:pt x="5870" y="20409"/>
                </a:cubicBezTo>
                <a:lnTo>
                  <a:pt x="4638" y="22811"/>
                </a:lnTo>
                <a:lnTo>
                  <a:pt x="3468" y="19176"/>
                </a:lnTo>
                <a:lnTo>
                  <a:pt x="7103" y="18007"/>
                </a:lnTo>
                <a:lnTo>
                  <a:pt x="5870" y="20409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64522" name="灯片编号占位符 5"/>
          <p:cNvSpPr>
            <a:spLocks noGrp="1"/>
          </p:cNvSpPr>
          <p:nvPr>
            <p:ph type="sldNum" sz="quarter" idx="11"/>
          </p:nvPr>
        </p:nvSpPr>
        <p:spPr bwMode="gray">
          <a:xfrm>
            <a:off x="3581400" y="6565900"/>
            <a:ext cx="1828800" cy="292100"/>
          </a:xfrm>
          <a:noFill/>
        </p:spPr>
        <p:txBody>
          <a:bodyPr/>
          <a:lstStyle/>
          <a:p>
            <a:pPr algn="r"/>
            <a:fld id="{5790B60F-9F35-4D35-8287-8A8B9455F369}" type="slidenum">
              <a:rPr lang="zh-CN" altLang="en-US" smtClean="0">
                <a:solidFill>
                  <a:schemeClr val="tx1"/>
                </a:solidFill>
                <a:latin typeface="Arial" charset="0"/>
              </a:rPr>
              <a:pPr algn="r"/>
              <a:t>51</a:t>
            </a:fld>
            <a:endParaRPr lang="en-US" altLang="zh-CN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ea typeface="宋体" pitchFamily="2" charset="-122"/>
              </a:rPr>
              <a:t>4.5.20</a:t>
            </a:r>
            <a:r>
              <a:rPr lang="en-US" altLang="zh-CN" sz="3600" dirty="0" smtClean="0">
                <a:latin typeface="Courier New" pitchFamily="49" charset="0"/>
                <a:ea typeface="楷体_GB2312" pitchFamily="49" charset="-122"/>
              </a:rPr>
              <a:t>continue</a:t>
            </a:r>
            <a:r>
              <a:rPr lang="zh-CN" altLang="en-US" sz="3600" dirty="0" smtClean="0"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lang="zh-CN" altLang="en-US" sz="3600" dirty="0" smtClean="0">
                <a:ea typeface="宋体" pitchFamily="2" charset="-122"/>
              </a:rPr>
              <a:t>应用举例</a:t>
            </a:r>
            <a:endParaRPr lang="en-US" altLang="zh-CN" sz="3600" dirty="0">
              <a:ea typeface="宋体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286000" y="381000"/>
            <a:ext cx="5791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zh-CN" altLang="en-US" sz="4000" b="1" kern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10" name="AutoShape 36"/>
          <p:cNvSpPr>
            <a:spLocks noChangeArrowheads="1"/>
          </p:cNvSpPr>
          <p:nvPr/>
        </p:nvSpPr>
        <p:spPr bwMode="gray">
          <a:xfrm>
            <a:off x="2057400" y="1143000"/>
            <a:ext cx="6629400" cy="60960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6471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en-US" sz="2800">
                <a:solidFill>
                  <a:schemeClr val="bg2"/>
                </a:solidFill>
                <a:ea typeface="宋体" charset="-122"/>
              </a:rPr>
              <a:t>输出</a:t>
            </a:r>
            <a:r>
              <a:rPr lang="en-US" altLang="zh-CN" sz="2800">
                <a:solidFill>
                  <a:schemeClr val="bg2"/>
                </a:solidFill>
                <a:ea typeface="宋体" charset="-122"/>
              </a:rPr>
              <a:t>100</a:t>
            </a:r>
            <a:r>
              <a:rPr lang="zh-CN" altLang="en-US" sz="2800">
                <a:solidFill>
                  <a:schemeClr val="bg2"/>
                </a:solidFill>
                <a:ea typeface="宋体" charset="-122"/>
              </a:rPr>
              <a:t>～</a:t>
            </a:r>
            <a:r>
              <a:rPr lang="en-US" altLang="zh-CN" sz="2800">
                <a:solidFill>
                  <a:schemeClr val="bg2"/>
                </a:solidFill>
                <a:ea typeface="宋体" charset="-122"/>
              </a:rPr>
              <a:t>200</a:t>
            </a:r>
            <a:r>
              <a:rPr lang="zh-CN" altLang="en-US" sz="2800">
                <a:solidFill>
                  <a:schemeClr val="bg2"/>
                </a:solidFill>
                <a:ea typeface="宋体" charset="-122"/>
              </a:rPr>
              <a:t>之间所有不能被</a:t>
            </a:r>
            <a:r>
              <a:rPr lang="en-US" altLang="zh-CN" sz="2800">
                <a:solidFill>
                  <a:schemeClr val="bg2"/>
                </a:solidFill>
                <a:ea typeface="宋体" charset="-122"/>
              </a:rPr>
              <a:t>3</a:t>
            </a:r>
            <a:r>
              <a:rPr lang="zh-CN" altLang="en-US" sz="2800">
                <a:solidFill>
                  <a:schemeClr val="bg2"/>
                </a:solidFill>
                <a:ea typeface="宋体" charset="-122"/>
              </a:rPr>
              <a:t>整除的数</a:t>
            </a:r>
            <a:r>
              <a:rPr lang="zh-CN" altLang="en-US" sz="2800">
                <a:ea typeface="宋体" charset="-122"/>
              </a:rPr>
              <a:t>。</a:t>
            </a:r>
            <a:endParaRPr lang="zh-CN" altLang="en-US" sz="2800">
              <a:solidFill>
                <a:srgbClr val="008A8A"/>
              </a:solidFill>
              <a:ea typeface="宋体" charset="-122"/>
            </a:endParaRPr>
          </a:p>
        </p:txBody>
      </p:sp>
      <p:sp>
        <p:nvSpPr>
          <p:cNvPr id="11" name="AutoShape 45"/>
          <p:cNvSpPr>
            <a:spLocks noChangeArrowheads="1"/>
          </p:cNvSpPr>
          <p:nvPr/>
        </p:nvSpPr>
        <p:spPr bwMode="gray">
          <a:xfrm>
            <a:off x="1482725" y="1204913"/>
            <a:ext cx="498475" cy="533400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hlink">
                  <a:gamma/>
                  <a:tint val="72549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2" name="Freeform 39"/>
          <p:cNvSpPr>
            <a:spLocks/>
          </p:cNvSpPr>
          <p:nvPr/>
        </p:nvSpPr>
        <p:spPr bwMode="gray">
          <a:xfrm>
            <a:off x="1524000" y="1219200"/>
            <a:ext cx="381000" cy="538163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54510"/>
                  <a:invGamma/>
                </a:schemeClr>
              </a:gs>
              <a:gs pos="50000">
                <a:schemeClr val="accent1">
                  <a:alpha val="0"/>
                </a:schemeClr>
              </a:gs>
              <a:gs pos="100000">
                <a:schemeClr val="accent1">
                  <a:gamma/>
                  <a:tint val="54510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r>
              <a:rPr lang="zh-CN" altLang="en-US" sz="2800">
                <a:ea typeface="宋体" charset="-122"/>
              </a:rPr>
              <a:t>例</a:t>
            </a:r>
          </a:p>
        </p:txBody>
      </p:sp>
      <p:sp>
        <p:nvSpPr>
          <p:cNvPr id="65544" name="Rectangle 3"/>
          <p:cNvSpPr txBox="1">
            <a:spLocks noChangeArrowheads="1"/>
          </p:cNvSpPr>
          <p:nvPr/>
        </p:nvSpPr>
        <p:spPr bwMode="auto">
          <a:xfrm>
            <a:off x="838200" y="2971800"/>
            <a:ext cx="7391400" cy="3505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zh-CN" sz="2800">
              <a:solidFill>
                <a:schemeClr val="tx2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28600" y="1905000"/>
            <a:ext cx="8772556" cy="459583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342900" indent="-342900">
              <a:lnSpc>
                <a:spcPts val="25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sz="2800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分析</a:t>
            </a:r>
            <a:r>
              <a:rPr lang="zh-CN" altLang="en-US" sz="2800" kern="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800" kern="0" dirty="0" err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kern="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zh-CN" sz="2800" kern="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100</a:t>
            </a:r>
            <a:r>
              <a:rPr lang="zh-CN" altLang="en-US" sz="2800" kern="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800" kern="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200</a:t>
            </a:r>
            <a:r>
              <a:rPr lang="zh-CN" altLang="en-US" sz="2800" kern="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，如果不能被</a:t>
            </a:r>
            <a:r>
              <a:rPr lang="en-US" altLang="zh-CN" sz="2800" kern="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kern="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整除则</a:t>
            </a:r>
            <a:r>
              <a:rPr lang="en-US" altLang="zh-CN" sz="2800" kern="0" dirty="0" err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kern="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自加，继续循环，直到</a:t>
            </a:r>
            <a:r>
              <a:rPr lang="en-US" altLang="zh-CN" sz="2800" kern="0" dirty="0" err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kern="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&gt;200</a:t>
            </a:r>
            <a:r>
              <a:rPr lang="zh-CN" altLang="en-US" sz="2800" kern="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为止。</a:t>
            </a:r>
          </a:p>
          <a:p>
            <a:pPr marL="342900" indent="-342900">
              <a:lnSpc>
                <a:spcPts val="25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zh-CN" altLang="en-US" sz="2800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   </a:t>
            </a:r>
            <a:r>
              <a:rPr lang="en-US" altLang="zh-CN" sz="2800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#include &lt;</a:t>
            </a:r>
            <a:r>
              <a:rPr lang="en-US" altLang="zh-CN" sz="2800" kern="0" dirty="0" err="1">
                <a:solidFill>
                  <a:schemeClr val="tx2"/>
                </a:solidFill>
                <a:latin typeface="Courier New" pitchFamily="49" charset="0"/>
                <a:ea typeface="+mn-ea"/>
              </a:rPr>
              <a:t>stdio.h</a:t>
            </a:r>
            <a:r>
              <a:rPr lang="en-US" altLang="zh-CN" sz="2800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&gt;</a:t>
            </a:r>
          </a:p>
          <a:p>
            <a:pPr marL="342900" indent="-342900">
              <a:lnSpc>
                <a:spcPts val="25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   void</a:t>
            </a:r>
            <a:r>
              <a:rPr lang="en-US" altLang="zh-CN" sz="3600" kern="0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lang="en-US" altLang="zh-CN" sz="2800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main()</a:t>
            </a:r>
          </a:p>
          <a:p>
            <a:pPr marL="342900" indent="-342900">
              <a:lnSpc>
                <a:spcPts val="25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   { </a:t>
            </a:r>
            <a:r>
              <a:rPr lang="en-US" altLang="zh-CN" sz="2800" kern="0" dirty="0" err="1">
                <a:solidFill>
                  <a:schemeClr val="tx2"/>
                </a:solidFill>
                <a:latin typeface="Courier New" pitchFamily="49" charset="0"/>
                <a:ea typeface="+mn-ea"/>
              </a:rPr>
              <a:t>int</a:t>
            </a:r>
            <a:r>
              <a:rPr lang="en-US" altLang="zh-CN" sz="2800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 </a:t>
            </a:r>
            <a:r>
              <a:rPr lang="en-US" altLang="zh-CN" sz="2800" kern="0" dirty="0" err="1">
                <a:solidFill>
                  <a:schemeClr val="tx2"/>
                </a:solidFill>
                <a:latin typeface="Courier New" pitchFamily="49" charset="0"/>
                <a:ea typeface="+mn-ea"/>
              </a:rPr>
              <a:t>n,count</a:t>
            </a:r>
            <a:r>
              <a:rPr lang="en-US" altLang="zh-CN" sz="2800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=0;</a:t>
            </a:r>
          </a:p>
          <a:p>
            <a:pPr marL="342900" indent="-342900">
              <a:lnSpc>
                <a:spcPts val="25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     for(n=100;n&lt;=200;n++)</a:t>
            </a:r>
          </a:p>
          <a:p>
            <a:pPr marL="342900" indent="-342900">
              <a:lnSpc>
                <a:spcPts val="25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     { if(n%3==0)continue;</a:t>
            </a:r>
          </a:p>
          <a:p>
            <a:pPr marL="342900" indent="-342900">
              <a:lnSpc>
                <a:spcPts val="25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       </a:t>
            </a:r>
            <a:r>
              <a:rPr lang="en-US" altLang="zh-CN" sz="2800" kern="0" dirty="0" err="1">
                <a:solidFill>
                  <a:schemeClr val="tx2"/>
                </a:solidFill>
                <a:latin typeface="Courier New" pitchFamily="49" charset="0"/>
                <a:ea typeface="+mn-ea"/>
              </a:rPr>
              <a:t>printf</a:t>
            </a:r>
            <a:r>
              <a:rPr lang="en-US" altLang="zh-CN" sz="2800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("%6d",n);</a:t>
            </a:r>
          </a:p>
          <a:p>
            <a:pPr marL="342900" indent="-342900">
              <a:lnSpc>
                <a:spcPts val="25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       count++;</a:t>
            </a:r>
          </a:p>
          <a:p>
            <a:pPr marL="342900" indent="-342900">
              <a:lnSpc>
                <a:spcPts val="25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       if(count%10==0)</a:t>
            </a:r>
            <a:r>
              <a:rPr lang="en-US" altLang="zh-CN" sz="2800" kern="0" dirty="0" err="1">
                <a:solidFill>
                  <a:schemeClr val="tx2"/>
                </a:solidFill>
                <a:latin typeface="Courier New" pitchFamily="49" charset="0"/>
                <a:ea typeface="+mn-ea"/>
              </a:rPr>
              <a:t>printf</a:t>
            </a:r>
            <a:r>
              <a:rPr lang="en-US" altLang="zh-CN" sz="2800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("\n");</a:t>
            </a:r>
          </a:p>
          <a:p>
            <a:pPr marL="342900" indent="-342900">
              <a:lnSpc>
                <a:spcPts val="25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     }</a:t>
            </a:r>
          </a:p>
          <a:p>
            <a:pPr marL="342900" indent="-342900">
              <a:lnSpc>
                <a:spcPts val="25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Courier New" pitchFamily="49" charset="0"/>
                <a:ea typeface="+mn-ea"/>
              </a:rPr>
              <a:t>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smtClean="0">
                <a:ea typeface="宋体" pitchFamily="2" charset="-122"/>
              </a:rPr>
              <a:t>4.5.22</a:t>
            </a:r>
            <a:r>
              <a:rPr lang="en-US" altLang="zh-CN" sz="3200" smtClean="0">
                <a:latin typeface="楷体_GB2312" pitchFamily="49" charset="-122"/>
                <a:ea typeface="楷体_GB2312" pitchFamily="49" charset="-122"/>
              </a:rPr>
              <a:t>goto</a:t>
            </a:r>
            <a:r>
              <a:rPr lang="zh-CN" altLang="en-US" sz="3200" smtClean="0">
                <a:latin typeface="楷体_GB2312" pitchFamily="49" charset="-122"/>
                <a:ea typeface="楷体_GB2312" pitchFamily="49" charset="-122"/>
              </a:rPr>
              <a:t>语句无条件转移语句</a:t>
            </a:r>
            <a:endParaRPr lang="en-US" altLang="zh-CN" sz="3200" dirty="0">
              <a:ea typeface="宋体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371600" y="3810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zh-CN" altLang="en-US" sz="2800" b="1" kern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9" name="AutoShape 16"/>
          <p:cNvSpPr>
            <a:spLocks noChangeArrowheads="1"/>
          </p:cNvSpPr>
          <p:nvPr/>
        </p:nvSpPr>
        <p:spPr bwMode="gray">
          <a:xfrm>
            <a:off x="3048000" y="1981200"/>
            <a:ext cx="2971800" cy="6096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6431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goto 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语句标号；</a:t>
            </a:r>
            <a:endParaRPr lang="zh-CN" altLang="en-US" sz="2800">
              <a:ea typeface="宋体" charset="-122"/>
            </a:endParaRPr>
          </a:p>
        </p:txBody>
      </p:sp>
      <p:sp>
        <p:nvSpPr>
          <p:cNvPr id="10" name="内容占位符 34"/>
          <p:cNvSpPr txBox="1">
            <a:spLocks/>
          </p:cNvSpPr>
          <p:nvPr/>
        </p:nvSpPr>
        <p:spPr bwMode="auto">
          <a:xfrm>
            <a:off x="357188" y="1071547"/>
            <a:ext cx="8501092" cy="535785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zh-CN" altLang="en-US" sz="2800" kern="0" dirty="0">
                <a:solidFill>
                  <a:schemeClr val="tx2"/>
                </a:solidFill>
                <a:latin typeface="华文隶书" pitchFamily="2" charset="-122"/>
                <a:ea typeface="华文隶书" pitchFamily="2" charset="-122"/>
              </a:rPr>
              <a:t>一般形式</a:t>
            </a:r>
            <a:r>
              <a:rPr lang="zh-CN" altLang="en-US" sz="2800" kern="0" dirty="0" smtClean="0">
                <a:solidFill>
                  <a:schemeClr val="tx2"/>
                </a:solidFill>
                <a:latin typeface="+mn-lt"/>
              </a:rPr>
              <a:t>：</a:t>
            </a:r>
            <a:r>
              <a:rPr lang="en-US" altLang="zh-CN" sz="2800" kern="0" dirty="0" err="1" smtClean="0">
                <a:solidFill>
                  <a:schemeClr val="tx2"/>
                </a:solidFill>
                <a:latin typeface="+mn-lt"/>
              </a:rPr>
              <a:t>goto</a:t>
            </a:r>
            <a:r>
              <a:rPr lang="en-US" altLang="zh-CN" sz="2800" kern="0" dirty="0" smtClean="0">
                <a:solidFill>
                  <a:schemeClr val="tx2"/>
                </a:solidFill>
                <a:latin typeface="+mn-lt"/>
              </a:rPr>
              <a:t>;</a:t>
            </a:r>
            <a:endParaRPr lang="en-US" altLang="zh-CN" sz="2800" kern="0" dirty="0">
              <a:solidFill>
                <a:schemeClr val="tx2"/>
              </a:solidFill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defRPr/>
            </a:pPr>
            <a:endParaRPr lang="en-US" altLang="zh-CN" sz="2800" kern="0" dirty="0">
              <a:solidFill>
                <a:schemeClr val="tx2"/>
              </a:solidFill>
              <a:latin typeface="+mn-lt"/>
            </a:endParaRPr>
          </a:p>
          <a:p>
            <a:pPr marL="342900" lvl="1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zh-CN" altLang="en-US" sz="2800" dirty="0">
                <a:solidFill>
                  <a:schemeClr val="tx2"/>
                </a:solidFill>
                <a:latin typeface="华文隶书" pitchFamily="2" charset="-122"/>
                <a:ea typeface="华文隶书" pitchFamily="2" charset="-122"/>
              </a:rPr>
              <a:t>说明</a:t>
            </a:r>
            <a:r>
              <a:rPr lang="zh-CN" altLang="en-US" sz="28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：</a:t>
            </a:r>
            <a:endParaRPr lang="en-US" altLang="zh-CN" sz="2800" dirty="0">
              <a:solidFill>
                <a:schemeClr val="tx2"/>
              </a:solidFill>
              <a:latin typeface="隶书" pitchFamily="49" charset="-122"/>
              <a:ea typeface="隶书" pitchFamily="49" charset="-122"/>
            </a:endParaRPr>
          </a:p>
          <a:p>
            <a:pPr marL="342900" lvl="1" indent="-342900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“语句标号”必须是合法的标识符。不能用整数作标号。</a:t>
            </a:r>
          </a:p>
          <a:p>
            <a:pPr marL="342900" lvl="1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zh-CN" altLang="en-US" sz="28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用途：</a:t>
            </a:r>
            <a:endParaRPr lang="en-US" altLang="zh-CN" sz="2800" dirty="0">
              <a:solidFill>
                <a:schemeClr val="tx2"/>
              </a:solidFill>
              <a:latin typeface="隶书" pitchFamily="49" charset="-122"/>
              <a:ea typeface="隶书" pitchFamily="49" charset="-122"/>
            </a:endParaRPr>
          </a:p>
          <a:p>
            <a:pPr lvl="1">
              <a:buFont typeface="Arial" pitchFamily="34" charset="0"/>
              <a:buChar char="•"/>
              <a:defRPr/>
            </a:pP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与</a:t>
            </a:r>
            <a:r>
              <a:rPr lang="en-US" altLang="zh-CN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语句一起构成循环结构；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从多层循环体的内层循环跳到外层循环。</a:t>
            </a:r>
          </a:p>
          <a:p>
            <a:pPr marL="342900" lvl="1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zh-CN" altLang="en-US" sz="28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注意：</a:t>
            </a:r>
            <a:endParaRPr lang="en-US" altLang="zh-CN" sz="2800" dirty="0">
              <a:solidFill>
                <a:schemeClr val="tx2"/>
              </a:solidFill>
              <a:latin typeface="隶书" pitchFamily="49" charset="-122"/>
              <a:ea typeface="隶书" pitchFamily="49" charset="-122"/>
            </a:endParaRPr>
          </a:p>
          <a:p>
            <a:pPr marL="342900" lvl="1" indent="-342900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结构化程序设计方法主张限制使用</a:t>
            </a:r>
            <a:r>
              <a:rPr lang="en-US" altLang="zh-CN" sz="2800" dirty="0" err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goto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语句，滥用该语句将使程序流程无规律、可读性差。</a:t>
            </a:r>
            <a:endParaRPr lang="en-US" altLang="zh-CN" sz="2800" dirty="0">
              <a:solidFill>
                <a:schemeClr val="tx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6569" name="灯片编号占位符 5"/>
          <p:cNvSpPr>
            <a:spLocks noGrp="1"/>
          </p:cNvSpPr>
          <p:nvPr>
            <p:ph type="sldNum" sz="quarter" idx="11"/>
          </p:nvPr>
        </p:nvSpPr>
        <p:spPr bwMode="gray">
          <a:xfrm>
            <a:off x="7315200" y="6565900"/>
            <a:ext cx="1828800" cy="292100"/>
          </a:xfrm>
          <a:noFill/>
        </p:spPr>
        <p:txBody>
          <a:bodyPr/>
          <a:lstStyle/>
          <a:p>
            <a:pPr algn="r"/>
            <a:fld id="{B63CB468-838F-45B9-9463-79868EABFA67}" type="slidenum">
              <a:rPr lang="zh-CN" altLang="en-US" smtClean="0">
                <a:solidFill>
                  <a:schemeClr val="tx2"/>
                </a:solidFill>
                <a:latin typeface="Arial" charset="0"/>
              </a:rPr>
              <a:pPr algn="r"/>
              <a:t>53</a:t>
            </a:fld>
            <a:endParaRPr lang="en-US" altLang="zh-CN" smtClean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宋体" pitchFamily="2" charset="-122"/>
              </a:rPr>
              <a:t>4.5.23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goto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lang="zh-CN" altLang="en-US" smtClean="0">
                <a:ea typeface="宋体" pitchFamily="2" charset="-122"/>
              </a:rPr>
              <a:t>应用举例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0" y="381000"/>
            <a:ext cx="449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zh-CN" altLang="en-US" sz="4000" b="1" kern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10" name="AutoShape 36"/>
          <p:cNvSpPr>
            <a:spLocks noChangeArrowheads="1"/>
          </p:cNvSpPr>
          <p:nvPr/>
        </p:nvSpPr>
        <p:spPr bwMode="gray">
          <a:xfrm>
            <a:off x="1524000" y="1524000"/>
            <a:ext cx="5562600" cy="762000"/>
          </a:xfrm>
          <a:prstGeom prst="roundRect">
            <a:avLst>
              <a:gd name="adj" fmla="val 10889"/>
            </a:avLst>
          </a:prstGeom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wrap="none" anchor="ctr"/>
          <a:lstStyle/>
          <a:p>
            <a:pPr eaLnBrk="0" hangingPunct="0">
              <a:defRPr/>
            </a:pPr>
            <a:r>
              <a:rPr lang="zh-CN" altLang="en-US" sz="2800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sz="2800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altLang="en-US" sz="2800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dirty="0" err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goto</a:t>
            </a:r>
            <a:r>
              <a:rPr lang="zh-CN" altLang="en-US" sz="2800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语句构成循环，求  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800" dirty="0">
              <a:solidFill>
                <a:srgbClr val="008A8A"/>
              </a:solidFill>
              <a:ea typeface="宋体" charset="-122"/>
            </a:endParaRPr>
          </a:p>
        </p:txBody>
      </p:sp>
      <p:sp>
        <p:nvSpPr>
          <p:cNvPr id="11" name="AutoShape 45"/>
          <p:cNvSpPr>
            <a:spLocks noChangeArrowheads="1"/>
          </p:cNvSpPr>
          <p:nvPr/>
        </p:nvSpPr>
        <p:spPr bwMode="gray">
          <a:xfrm>
            <a:off x="949325" y="1662113"/>
            <a:ext cx="498475" cy="533400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hlink">
                  <a:gamma/>
                  <a:tint val="72549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2" name="Freeform 39"/>
          <p:cNvSpPr>
            <a:spLocks/>
          </p:cNvSpPr>
          <p:nvPr/>
        </p:nvSpPr>
        <p:spPr bwMode="gray">
          <a:xfrm>
            <a:off x="990600" y="1676400"/>
            <a:ext cx="381000" cy="538163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54510"/>
                  <a:invGamma/>
                </a:schemeClr>
              </a:gs>
              <a:gs pos="50000">
                <a:schemeClr val="accent1">
                  <a:alpha val="0"/>
                </a:schemeClr>
              </a:gs>
              <a:gs pos="100000">
                <a:schemeClr val="accent1">
                  <a:gamma/>
                  <a:tint val="54510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r>
              <a:rPr lang="zh-CN" altLang="en-US" sz="2800">
                <a:ea typeface="宋体" charset="-122"/>
              </a:rPr>
              <a:t>例</a:t>
            </a:r>
          </a:p>
        </p:txBody>
      </p:sp>
      <p:sp>
        <p:nvSpPr>
          <p:cNvPr id="6153" name="Rectangle 3"/>
          <p:cNvSpPr txBox="1">
            <a:spLocks noChangeArrowheads="1"/>
          </p:cNvSpPr>
          <p:nvPr/>
        </p:nvSpPr>
        <p:spPr bwMode="auto">
          <a:xfrm>
            <a:off x="642910" y="2500306"/>
            <a:ext cx="7586690" cy="397669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>
              <a:buFont typeface="Wingdings" pitchFamily="2" charset="2"/>
              <a:buNone/>
              <a:defRPr/>
            </a:pPr>
            <a:endParaRPr lang="en-US" altLang="zh-CN" sz="2800">
              <a:solidFill>
                <a:schemeClr val="tx2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158" name="Rectangle 3"/>
          <p:cNvSpPr txBox="1">
            <a:spLocks noChangeArrowheads="1"/>
          </p:cNvSpPr>
          <p:nvPr/>
        </p:nvSpPr>
        <p:spPr bwMode="auto">
          <a:xfrm>
            <a:off x="1524000" y="2514600"/>
            <a:ext cx="7391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chemeClr val="tx2"/>
                </a:solidFill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chemeClr val="tx2"/>
                </a:solidFill>
                <a:latin typeface="Courier New" pitchFamily="49" charset="0"/>
              </a:rPr>
              <a:t>void</a:t>
            </a:r>
            <a:r>
              <a:rPr lang="en-US" altLang="zh-CN" sz="2800">
                <a:solidFill>
                  <a:schemeClr val="tx2"/>
                </a:solidFill>
              </a:rPr>
              <a:t> </a:t>
            </a:r>
            <a:r>
              <a:rPr lang="en-US" altLang="zh-CN" sz="2800">
                <a:solidFill>
                  <a:schemeClr val="tx2"/>
                </a:solidFill>
                <a:latin typeface="Courier New" pitchFamily="49" charset="0"/>
              </a:rPr>
              <a:t>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chemeClr val="tx2"/>
                </a:solidFill>
                <a:latin typeface="Courier New" pitchFamily="49" charset="0"/>
              </a:rPr>
              <a:t>{  int i=1,sum=0;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chemeClr val="tx2"/>
                </a:solidFill>
                <a:latin typeface="Courier New" pitchFamily="49" charset="0"/>
              </a:rPr>
              <a:t>   loop: if(i&lt;=100)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chemeClr val="tx2"/>
                </a:solidFill>
                <a:latin typeface="Courier New" pitchFamily="49" charset="0"/>
              </a:rPr>
              <a:t>   {  sum=sum+i;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chemeClr val="tx2"/>
                </a:solidFill>
                <a:latin typeface="Courier New" pitchFamily="49" charset="0"/>
              </a:rPr>
              <a:t>	  i++;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chemeClr val="tx2"/>
                </a:solidFill>
                <a:latin typeface="Courier New" pitchFamily="49" charset="0"/>
              </a:rPr>
              <a:t>	  goto loop;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chemeClr val="tx2"/>
                </a:solidFill>
                <a:latin typeface="Courier New" pitchFamily="49" charset="0"/>
              </a:rPr>
              <a:t>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chemeClr val="tx2"/>
                </a:solidFill>
                <a:latin typeface="Courier New" pitchFamily="49" charset="0"/>
              </a:rPr>
              <a:t>   printf("Sum=%d",sum);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  <p:graphicFrame>
        <p:nvGraphicFramePr>
          <p:cNvPr id="6146" name="Object 8"/>
          <p:cNvGraphicFramePr>
            <a:graphicFrameLocks noChangeAspect="1"/>
          </p:cNvGraphicFramePr>
          <p:nvPr/>
        </p:nvGraphicFramePr>
        <p:xfrm>
          <a:off x="6248400" y="1524000"/>
          <a:ext cx="57467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公式" r:id="rId3" imgW="304560" imgH="431640" progId="Equation.3">
                  <p:embed/>
                </p:oleObj>
              </mc:Choice>
              <mc:Fallback>
                <p:oleObj name="公式" r:id="rId3" imgW="30456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524000"/>
                        <a:ext cx="57467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AutoShape 7"/>
          <p:cNvSpPr>
            <a:spLocks noChangeArrowheads="1"/>
          </p:cNvSpPr>
          <p:nvPr/>
        </p:nvSpPr>
        <p:spPr bwMode="auto">
          <a:xfrm rot="-6441537">
            <a:off x="1047751" y="4130675"/>
            <a:ext cx="1395412" cy="985837"/>
          </a:xfrm>
          <a:prstGeom prst="curvedDownArrow">
            <a:avLst>
              <a:gd name="adj1" fmla="val 6180"/>
              <a:gd name="adj2" fmla="val 21868"/>
              <a:gd name="adj3" fmla="val 173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页脚占位符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68611" name="AutoShape 30"/>
          <p:cNvSpPr>
            <a:spLocks noChangeArrowheads="1"/>
          </p:cNvSpPr>
          <p:nvPr/>
        </p:nvSpPr>
        <p:spPr bwMode="gray">
          <a:xfrm>
            <a:off x="1328738" y="2905125"/>
            <a:ext cx="6572250" cy="1076325"/>
          </a:xfrm>
          <a:prstGeom prst="roundRect">
            <a:avLst>
              <a:gd name="adj" fmla="val 16667"/>
            </a:avLst>
          </a:prstGeom>
          <a:solidFill>
            <a:srgbClr val="FFFF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68612" name="AutoShape 31"/>
          <p:cNvSpPr>
            <a:spLocks noChangeArrowheads="1"/>
          </p:cNvSpPr>
          <p:nvPr/>
        </p:nvSpPr>
        <p:spPr bwMode="invGray">
          <a:xfrm>
            <a:off x="1219200" y="2981325"/>
            <a:ext cx="6616700" cy="1076325"/>
          </a:xfrm>
          <a:prstGeom prst="roundRect">
            <a:avLst>
              <a:gd name="adj" fmla="val 16667"/>
            </a:avLst>
          </a:prstGeom>
          <a:solidFill>
            <a:srgbClr val="FFFFFF">
              <a:alpha val="70195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68613" name="AutoShape 2"/>
          <p:cNvSpPr>
            <a:spLocks noChangeArrowheads="1"/>
          </p:cNvSpPr>
          <p:nvPr/>
        </p:nvSpPr>
        <p:spPr bwMode="gray">
          <a:xfrm>
            <a:off x="1322388" y="4403725"/>
            <a:ext cx="6572250" cy="1076325"/>
          </a:xfrm>
          <a:prstGeom prst="roundRect">
            <a:avLst>
              <a:gd name="adj" fmla="val 16667"/>
            </a:avLst>
          </a:prstGeom>
          <a:solidFill>
            <a:srgbClr val="FFFF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68614" name="AutoShape 4"/>
          <p:cNvSpPr>
            <a:spLocks noChangeArrowheads="1"/>
          </p:cNvSpPr>
          <p:nvPr/>
        </p:nvSpPr>
        <p:spPr bwMode="gray">
          <a:xfrm>
            <a:off x="1322388" y="1485900"/>
            <a:ext cx="6572250" cy="1076325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68615" name="AutoShape 5"/>
          <p:cNvSpPr>
            <a:spLocks noChangeArrowheads="1"/>
          </p:cNvSpPr>
          <p:nvPr/>
        </p:nvSpPr>
        <p:spPr bwMode="invGray">
          <a:xfrm>
            <a:off x="1212850" y="4479925"/>
            <a:ext cx="6616700" cy="1076325"/>
          </a:xfrm>
          <a:prstGeom prst="roundRect">
            <a:avLst>
              <a:gd name="adj" fmla="val 16667"/>
            </a:avLst>
          </a:prstGeom>
          <a:solidFill>
            <a:srgbClr val="FFFFFF">
              <a:alpha val="70195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68616" name="AutoShape 6"/>
          <p:cNvSpPr>
            <a:spLocks noChangeArrowheads="1"/>
          </p:cNvSpPr>
          <p:nvPr/>
        </p:nvSpPr>
        <p:spPr bwMode="invGray">
          <a:xfrm>
            <a:off x="1212850" y="1574800"/>
            <a:ext cx="6616700" cy="1076325"/>
          </a:xfrm>
          <a:prstGeom prst="roundRect">
            <a:avLst>
              <a:gd name="adj" fmla="val 16667"/>
            </a:avLst>
          </a:prstGeom>
          <a:solidFill>
            <a:srgbClr val="FFFFFF">
              <a:alpha val="70195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grpSp>
        <p:nvGrpSpPr>
          <p:cNvPr id="68617" name="Group 7"/>
          <p:cNvGrpSpPr>
            <a:grpSpLocks/>
          </p:cNvGrpSpPr>
          <p:nvPr/>
        </p:nvGrpSpPr>
        <p:grpSpPr bwMode="auto">
          <a:xfrm>
            <a:off x="1203325" y="2824163"/>
            <a:ext cx="3852863" cy="401637"/>
            <a:chOff x="720" y="1392"/>
            <a:chExt cx="4058" cy="480"/>
          </a:xfrm>
        </p:grpSpPr>
        <p:sp>
          <p:nvSpPr>
            <p:cNvPr id="109576" name="AutoShape 8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68636" name="Group 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109578" name="AutoShape 10"/>
              <p:cNvSpPr>
                <a:spLocks noChangeArrowheads="1"/>
              </p:cNvSpPr>
              <p:nvPr/>
            </p:nvSpPr>
            <p:spPr bwMode="gray">
              <a:xfrm>
                <a:off x="744" y="1735"/>
                <a:ext cx="3988" cy="11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1921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9579" name="AutoShape 11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15686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grpSp>
        <p:nvGrpSpPr>
          <p:cNvPr id="68618" name="Group 12"/>
          <p:cNvGrpSpPr>
            <a:grpSpLocks/>
          </p:cNvGrpSpPr>
          <p:nvPr/>
        </p:nvGrpSpPr>
        <p:grpSpPr bwMode="auto">
          <a:xfrm>
            <a:off x="1176338" y="4292600"/>
            <a:ext cx="3852862" cy="401638"/>
            <a:chOff x="720" y="1392"/>
            <a:chExt cx="4058" cy="480"/>
          </a:xfrm>
        </p:grpSpPr>
        <p:sp>
          <p:nvSpPr>
            <p:cNvPr id="109581" name="AutoShape 1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68632" name="Group 1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109583" name="AutoShape 15"/>
              <p:cNvSpPr>
                <a:spLocks noChangeArrowheads="1"/>
              </p:cNvSpPr>
              <p:nvPr/>
            </p:nvSpPr>
            <p:spPr bwMode="gray">
              <a:xfrm>
                <a:off x="744" y="1735"/>
                <a:ext cx="3988" cy="11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9584" name="AutoShape 1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grpSp>
        <p:nvGrpSpPr>
          <p:cNvPr id="68619" name="Group 17"/>
          <p:cNvGrpSpPr>
            <a:grpSpLocks/>
          </p:cNvGrpSpPr>
          <p:nvPr/>
        </p:nvGrpSpPr>
        <p:grpSpPr bwMode="auto">
          <a:xfrm>
            <a:off x="1206500" y="1371600"/>
            <a:ext cx="3852863" cy="401638"/>
            <a:chOff x="720" y="1392"/>
            <a:chExt cx="4058" cy="480"/>
          </a:xfrm>
        </p:grpSpPr>
        <p:sp>
          <p:nvSpPr>
            <p:cNvPr id="109586" name="AutoShape 18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68628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109588" name="AutoShape 20"/>
              <p:cNvSpPr>
                <a:spLocks noChangeArrowheads="1"/>
              </p:cNvSpPr>
              <p:nvPr/>
            </p:nvSpPr>
            <p:spPr bwMode="gray">
              <a:xfrm>
                <a:off x="744" y="1735"/>
                <a:ext cx="3988" cy="11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2000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9589" name="AutoShape 21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22353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68620" name="Rectangle 22"/>
          <p:cNvSpPr>
            <a:spLocks noChangeArrowheads="1"/>
          </p:cNvSpPr>
          <p:nvPr/>
        </p:nvSpPr>
        <p:spPr bwMode="gray">
          <a:xfrm>
            <a:off x="1524000" y="1384300"/>
            <a:ext cx="3046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en-US" altLang="zh-CN" sz="1600" b="1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zh-CN" altLang="en-US" sz="1600" b="1">
                <a:solidFill>
                  <a:srgbClr val="FFFFFF"/>
                </a:solidFill>
                <a:latin typeface="Arial" charset="0"/>
                <a:cs typeface="Arial" charset="0"/>
              </a:rPr>
              <a:t>死循环</a:t>
            </a:r>
            <a:endParaRPr lang="en-US" altLang="zh-CN" sz="1600" b="1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68621" name="Rectangle 23"/>
          <p:cNvSpPr>
            <a:spLocks noChangeArrowheads="1"/>
          </p:cNvSpPr>
          <p:nvPr/>
        </p:nvSpPr>
        <p:spPr bwMode="gray">
          <a:xfrm>
            <a:off x="1447800" y="2851150"/>
            <a:ext cx="3200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en-US" altLang="zh-CN" sz="1600" b="1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zh-CN" altLang="en-US" sz="1600" b="1">
                <a:solidFill>
                  <a:srgbClr val="FFFFFF"/>
                </a:solidFill>
                <a:latin typeface="Arial" charset="0"/>
                <a:cs typeface="Arial" charset="0"/>
              </a:rPr>
              <a:t>可以无限嵌套吗</a:t>
            </a:r>
            <a:endParaRPr lang="en-US" altLang="zh-CN" sz="1600" b="1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68622" name="Rectangle 24"/>
          <p:cNvSpPr>
            <a:spLocks noChangeArrowheads="1"/>
          </p:cNvSpPr>
          <p:nvPr/>
        </p:nvSpPr>
        <p:spPr bwMode="gray">
          <a:xfrm>
            <a:off x="1143000" y="4286250"/>
            <a:ext cx="40719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en-US" altLang="zh-CN" sz="1600" b="1">
                <a:solidFill>
                  <a:srgbClr val="FFFFFF"/>
                </a:solidFill>
                <a:latin typeface="Arial" charset="0"/>
                <a:cs typeface="Arial" charset="0"/>
              </a:rPr>
              <a:t> C</a:t>
            </a:r>
            <a:r>
              <a:rPr lang="zh-CN" altLang="en-US" sz="1600" b="1">
                <a:solidFill>
                  <a:srgbClr val="FFFFFF"/>
                </a:solidFill>
                <a:latin typeface="Arial" charset="0"/>
                <a:cs typeface="Arial" charset="0"/>
              </a:rPr>
              <a:t>语言如此灵活，是不是每种都要掌握呢</a:t>
            </a:r>
            <a:endParaRPr lang="en-US" altLang="zh-CN" sz="1600" b="1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68623" name="Rectangle 25"/>
          <p:cNvSpPr>
            <a:spLocks noChangeArrowheads="1"/>
          </p:cNvSpPr>
          <p:nvPr/>
        </p:nvSpPr>
        <p:spPr bwMode="white">
          <a:xfrm>
            <a:off x="1690688" y="1857375"/>
            <a:ext cx="578167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zh-CN" altLang="en-US" sz="1400" b="1">
                <a:solidFill>
                  <a:srgbClr val="000000"/>
                </a:solidFill>
                <a:latin typeface="Arial" charset="0"/>
                <a:cs typeface="Arial" charset="0"/>
              </a:rPr>
              <a:t>死循环例如等待的时候，用得着</a:t>
            </a:r>
            <a:endParaRPr lang="en-US" altLang="zh-CN" sz="1400" b="1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8624" name="Rectangle 26"/>
          <p:cNvSpPr>
            <a:spLocks noChangeArrowheads="1"/>
          </p:cNvSpPr>
          <p:nvPr/>
        </p:nvSpPr>
        <p:spPr bwMode="white">
          <a:xfrm>
            <a:off x="1755775" y="4772025"/>
            <a:ext cx="578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zh-CN" altLang="en-US" sz="1400" b="1">
                <a:solidFill>
                  <a:srgbClr val="000000"/>
                </a:solidFill>
                <a:latin typeface="Arial" charset="0"/>
                <a:cs typeface="Arial" charset="0"/>
              </a:rPr>
              <a:t>为了高薪，就必须面对世界五百强的面试，笔试，你应该每种都掌握</a:t>
            </a:r>
            <a:endParaRPr lang="en-US" altLang="zh-CN" sz="1400" b="1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8625" name="Rectangle 28"/>
          <p:cNvSpPr>
            <a:spLocks noChangeArrowheads="1"/>
          </p:cNvSpPr>
          <p:nvPr/>
        </p:nvSpPr>
        <p:spPr bwMode="white">
          <a:xfrm>
            <a:off x="1762125" y="3309938"/>
            <a:ext cx="578167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1400" b="1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  <a:r>
              <a:rPr lang="zh-CN" altLang="en-US" sz="1400" b="1">
                <a:solidFill>
                  <a:srgbClr val="000000"/>
                </a:solidFill>
                <a:latin typeface="Arial" charset="0"/>
                <a:cs typeface="Arial" charset="0"/>
              </a:rPr>
              <a:t>语言理论上可以无限嵌套</a:t>
            </a:r>
            <a:endParaRPr lang="en-US" altLang="zh-CN" sz="1400" b="1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9597" name="Rectangle 29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宋体" pitchFamily="2" charset="-122"/>
              </a:rPr>
              <a:t>4.6</a:t>
            </a:r>
            <a:r>
              <a:rPr lang="zh-CN" altLang="en-US" smtClean="0">
                <a:ea typeface="宋体" pitchFamily="2" charset="-122"/>
              </a:rPr>
              <a:t>初学者答疑</a:t>
            </a: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宋体" pitchFamily="2" charset="-122"/>
              </a:rPr>
              <a:t>4.6.1</a:t>
            </a:r>
            <a:r>
              <a:rPr lang="zh-CN" altLang="en-US" smtClean="0">
                <a:ea typeface="宋体" pitchFamily="2" charset="-122"/>
              </a:rPr>
              <a:t>算法讲解</a:t>
            </a:r>
            <a:r>
              <a:rPr lang="en-US" altLang="zh-CN" smtClean="0">
                <a:ea typeface="宋体" pitchFamily="2" charset="-122"/>
              </a:rPr>
              <a:t>-</a:t>
            </a:r>
            <a:r>
              <a:rPr lang="zh-CN" altLang="en-US" smtClean="0">
                <a:ea typeface="宋体" pitchFamily="2" charset="-122"/>
              </a:rPr>
              <a:t>数据分离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142984"/>
            <a:ext cx="8358216" cy="4953016"/>
          </a:xfr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>
              <a:defRPr/>
            </a:pPr>
            <a:r>
              <a:rPr lang="zh-CN" altLang="en-US" b="1" dirty="0">
                <a:ea typeface="黑体" pitchFamily="2" charset="-122"/>
              </a:rPr>
              <a:t>数据的分离</a:t>
            </a:r>
          </a:p>
          <a:p>
            <a:pPr lvl="1">
              <a:defRPr/>
            </a:pPr>
            <a:r>
              <a:rPr lang="zh-CN" altLang="en-US" b="1" dirty="0">
                <a:ea typeface="黑体" pitchFamily="2" charset="-122"/>
              </a:rPr>
              <a:t>例：求水仙花数（一个三位数，其各位数字的立方和等于该数本身）</a:t>
            </a:r>
          </a:p>
          <a:p>
            <a:pPr lvl="1">
              <a:defRPr/>
            </a:pPr>
            <a:r>
              <a:rPr lang="zh-CN" altLang="en-US" b="1" dirty="0">
                <a:ea typeface="黑体" pitchFamily="2" charset="-122"/>
              </a:rPr>
              <a:t>分析：</a:t>
            </a:r>
          </a:p>
          <a:p>
            <a:pPr lvl="2">
              <a:defRPr/>
            </a:pPr>
            <a:r>
              <a:rPr lang="zh-CN" altLang="en-US" b="1" dirty="0">
                <a:ea typeface="黑体" pitchFamily="2" charset="-122"/>
              </a:rPr>
              <a:t>分离三位数的百位：</a:t>
            </a:r>
            <a:r>
              <a:rPr lang="en-US" altLang="zh-CN" b="1" dirty="0">
                <a:ea typeface="黑体" pitchFamily="2" charset="-122"/>
              </a:rPr>
              <a:t>a=s/100;</a:t>
            </a:r>
          </a:p>
          <a:p>
            <a:pPr lvl="2">
              <a:defRPr/>
            </a:pPr>
            <a:r>
              <a:rPr lang="zh-CN" altLang="en-US" b="1" dirty="0">
                <a:ea typeface="黑体" pitchFamily="2" charset="-122"/>
              </a:rPr>
              <a:t>分离三位数的十位：</a:t>
            </a:r>
            <a:r>
              <a:rPr lang="en-US" altLang="zh-CN" b="1" dirty="0">
                <a:ea typeface="黑体" pitchFamily="2" charset="-122"/>
              </a:rPr>
              <a:t>b=s/10%10;</a:t>
            </a:r>
          </a:p>
          <a:p>
            <a:pPr lvl="2">
              <a:defRPr/>
            </a:pPr>
            <a:r>
              <a:rPr lang="zh-CN" altLang="en-US" b="1" dirty="0">
                <a:ea typeface="黑体" pitchFamily="2" charset="-122"/>
              </a:rPr>
              <a:t>分离三位数的各位：</a:t>
            </a:r>
            <a:r>
              <a:rPr lang="en-US" altLang="zh-CN" b="1" dirty="0">
                <a:ea typeface="黑体" pitchFamily="2" charset="-122"/>
              </a:rPr>
              <a:t>c=s%10;</a:t>
            </a:r>
          </a:p>
          <a:p>
            <a:pPr lvl="2">
              <a:defRPr/>
            </a:pPr>
            <a:r>
              <a:rPr lang="en-US" altLang="zh-CN" b="1" dirty="0" smtClean="0">
                <a:ea typeface="黑体" pitchFamily="2" charset="-122"/>
              </a:rPr>
              <a:t>if(s==a*a*</a:t>
            </a:r>
            <a:r>
              <a:rPr lang="en-US" altLang="zh-CN" b="1" dirty="0" err="1" smtClean="0">
                <a:ea typeface="黑体" pitchFamily="2" charset="-122"/>
              </a:rPr>
              <a:t>a+b</a:t>
            </a:r>
            <a:r>
              <a:rPr lang="en-US" altLang="zh-CN" b="1" dirty="0" smtClean="0">
                <a:ea typeface="黑体" pitchFamily="2" charset="-122"/>
              </a:rPr>
              <a:t>*b*</a:t>
            </a:r>
            <a:r>
              <a:rPr lang="en-US" altLang="zh-CN" b="1" dirty="0" err="1" smtClean="0">
                <a:ea typeface="黑体" pitchFamily="2" charset="-122"/>
              </a:rPr>
              <a:t>b+c</a:t>
            </a:r>
            <a:r>
              <a:rPr lang="en-US" altLang="zh-CN" b="1" dirty="0" smtClean="0">
                <a:ea typeface="黑体" pitchFamily="2" charset="-122"/>
              </a:rPr>
              <a:t>*c*c)</a:t>
            </a:r>
            <a:r>
              <a:rPr lang="zh-CN" altLang="en-US" b="1" dirty="0" smtClean="0">
                <a:ea typeface="黑体" pitchFamily="2" charset="-122"/>
              </a:rPr>
              <a:t>输出</a:t>
            </a:r>
            <a:r>
              <a:rPr lang="en-US" altLang="zh-CN" b="1" dirty="0" smtClean="0">
                <a:ea typeface="黑体" pitchFamily="2" charset="-122"/>
              </a:rPr>
              <a:t>s</a:t>
            </a:r>
            <a:r>
              <a:rPr lang="zh-CN" altLang="en-US" b="1" dirty="0">
                <a:ea typeface="黑体" pitchFamily="2" charset="-122"/>
              </a:rPr>
              <a:t>的值</a:t>
            </a:r>
          </a:p>
          <a:p>
            <a:pPr lvl="1">
              <a:defRPr/>
            </a:pPr>
            <a:r>
              <a:rPr lang="zh-CN" altLang="en-US" b="1" dirty="0">
                <a:ea typeface="黑体" pitchFamily="2" charset="-122"/>
              </a:rPr>
              <a:t>程序如下</a:t>
            </a:r>
            <a:r>
              <a:rPr lang="zh-CN" altLang="en-US" b="1" dirty="0" smtClean="0">
                <a:ea typeface="黑体" pitchFamily="2" charset="-122"/>
              </a:rPr>
              <a:t>：</a:t>
            </a:r>
            <a:endParaRPr lang="zh-CN" altLang="en-US" b="1" dirty="0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/>
      <p:bldP spid="5" grpId="0" build="p" bldLvl="3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4.6.1</a:t>
            </a:r>
            <a:r>
              <a:rPr lang="zh-CN" altLang="en-US" dirty="0" smtClean="0">
                <a:ea typeface="宋体" pitchFamily="2" charset="-122"/>
              </a:rPr>
              <a:t>算法讲解</a:t>
            </a:r>
            <a:r>
              <a:rPr lang="en-US" altLang="zh-CN" dirty="0" smtClean="0">
                <a:ea typeface="宋体" pitchFamily="2" charset="-122"/>
              </a:rPr>
              <a:t>-</a:t>
            </a:r>
            <a:r>
              <a:rPr lang="zh-CN" altLang="en-US" dirty="0" smtClean="0">
                <a:ea typeface="宋体" pitchFamily="2" charset="-122"/>
              </a:rPr>
              <a:t>数据分离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838200" y="1071563"/>
            <a:ext cx="7805766" cy="629710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main(  )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{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int  s,a,b,c;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for(s=100;s&lt;=999;s++)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{ a=s/100;</a:t>
            </a:r>
            <a:r>
              <a:rPr kumimoji="1"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（百位）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</a:t>
            </a:r>
            <a:r>
              <a:rPr kumimoji="1"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b=s/10%10;</a:t>
            </a:r>
            <a:r>
              <a:rPr kumimoji="1"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（十位）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</a:t>
            </a:r>
            <a:r>
              <a:rPr kumimoji="1"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c=s%10;</a:t>
            </a:r>
            <a:r>
              <a:rPr kumimoji="1"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（个位）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</a:t>
            </a:r>
            <a:r>
              <a:rPr kumimoji="1"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if(s==a*a*a+b*b*b+c*c*c)  printf(“%4d”,s);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 }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5410200" y="3267075"/>
            <a:ext cx="2871788" cy="771525"/>
          </a:xfrm>
          <a:prstGeom prst="cloudCallout">
            <a:avLst>
              <a:gd name="adj1" fmla="val -77884"/>
              <a:gd name="adj2" fmla="val 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/>
              <a:t>/</a:t>
            </a:r>
            <a:r>
              <a:rPr kumimoji="1" lang="zh-CN" altLang="en-US"/>
              <a:t>，</a:t>
            </a:r>
            <a:r>
              <a:rPr kumimoji="1" lang="en-US" altLang="zh-CN"/>
              <a:t>%</a:t>
            </a:r>
            <a:r>
              <a:rPr kumimoji="1" lang="zh-CN" altLang="en-US"/>
              <a:t>同级别，</a:t>
            </a:r>
          </a:p>
          <a:p>
            <a:pPr algn="ctr"/>
            <a:r>
              <a:rPr kumimoji="1" lang="zh-CN" altLang="en-US"/>
              <a:t>左结合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/>
      <p:bldP spid="8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宋体" pitchFamily="2" charset="-122"/>
              </a:rPr>
              <a:t>4.6.2</a:t>
            </a:r>
            <a:r>
              <a:rPr lang="zh-CN" altLang="en-US" smtClean="0">
                <a:ea typeface="宋体" pitchFamily="2" charset="-122"/>
              </a:rPr>
              <a:t>算法讲解</a:t>
            </a:r>
            <a:r>
              <a:rPr lang="en-US" altLang="zh-CN" smtClean="0">
                <a:ea typeface="宋体" pitchFamily="2" charset="-122"/>
              </a:rPr>
              <a:t>-</a:t>
            </a:r>
            <a:r>
              <a:rPr lang="zh-CN" altLang="en-US" smtClean="0">
                <a:ea typeface="宋体" pitchFamily="2" charset="-122"/>
              </a:rPr>
              <a:t>辗转相除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071563"/>
            <a:ext cx="7929591" cy="5286395"/>
          </a:xfr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ea typeface="黑体" pitchFamily="2" charset="-122"/>
              </a:rPr>
              <a:t>辗转相除法求最大公约数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b="1" dirty="0">
                <a:ea typeface="黑体" pitchFamily="2" charset="-122"/>
              </a:rPr>
              <a:t>例：求两个整数</a:t>
            </a:r>
            <a:r>
              <a:rPr lang="en-US" altLang="zh-CN" b="1" dirty="0" err="1">
                <a:ea typeface="黑体" pitchFamily="2" charset="-122"/>
              </a:rPr>
              <a:t>u,v</a:t>
            </a:r>
            <a:r>
              <a:rPr lang="zh-CN" altLang="en-US" b="1" dirty="0">
                <a:ea typeface="黑体" pitchFamily="2" charset="-122"/>
              </a:rPr>
              <a:t>的最大公约数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b="1" dirty="0">
                <a:ea typeface="黑体" pitchFamily="2" charset="-122"/>
              </a:rPr>
              <a:t>辗转相除法</a:t>
            </a:r>
          </a:p>
          <a:p>
            <a:pPr lvl="2">
              <a:lnSpc>
                <a:spcPct val="120000"/>
              </a:lnSpc>
              <a:defRPr/>
            </a:pPr>
            <a:r>
              <a:rPr lang="zh-CN" altLang="en-US" b="1" dirty="0">
                <a:ea typeface="黑体" pitchFamily="2" charset="-122"/>
              </a:rPr>
              <a:t>分析：</a:t>
            </a:r>
          </a:p>
          <a:p>
            <a:pPr lvl="2">
              <a:lnSpc>
                <a:spcPct val="120000"/>
              </a:lnSpc>
              <a:defRPr/>
            </a:pPr>
            <a:r>
              <a:rPr lang="zh-CN" altLang="en-US" b="1" dirty="0">
                <a:ea typeface="黑体" pitchFamily="2" charset="-122"/>
              </a:rPr>
              <a:t>若</a:t>
            </a:r>
            <a:r>
              <a:rPr lang="en-US" altLang="zh-CN" b="1" dirty="0">
                <a:ea typeface="黑体" pitchFamily="2" charset="-122"/>
              </a:rPr>
              <a:t>u&gt;v</a:t>
            </a:r>
            <a:r>
              <a:rPr lang="zh-CN" altLang="en-US" b="1" dirty="0">
                <a:ea typeface="黑体" pitchFamily="2" charset="-122"/>
              </a:rPr>
              <a:t>，用</a:t>
            </a:r>
            <a:r>
              <a:rPr lang="en-US" altLang="zh-CN" b="1" dirty="0">
                <a:ea typeface="黑体" pitchFamily="2" charset="-122"/>
              </a:rPr>
              <a:t>u</a:t>
            </a:r>
            <a:r>
              <a:rPr lang="zh-CN" altLang="en-US" b="1" dirty="0">
                <a:ea typeface="黑体" pitchFamily="2" charset="-122"/>
              </a:rPr>
              <a:t>除以</a:t>
            </a:r>
            <a:r>
              <a:rPr lang="en-US" altLang="zh-CN" b="1" dirty="0">
                <a:ea typeface="黑体" pitchFamily="2" charset="-122"/>
              </a:rPr>
              <a:t>v</a:t>
            </a:r>
            <a:r>
              <a:rPr lang="zh-CN" altLang="en-US" b="1" dirty="0">
                <a:ea typeface="黑体" pitchFamily="2" charset="-122"/>
              </a:rPr>
              <a:t>求余数</a:t>
            </a:r>
            <a:r>
              <a:rPr lang="en-US" altLang="zh-CN" b="1" dirty="0">
                <a:ea typeface="黑体" pitchFamily="2" charset="-122"/>
              </a:rPr>
              <a:t>temp</a:t>
            </a:r>
          </a:p>
          <a:p>
            <a:pPr lvl="2">
              <a:lnSpc>
                <a:spcPct val="120000"/>
              </a:lnSpc>
              <a:defRPr/>
            </a:pPr>
            <a:r>
              <a:rPr lang="zh-CN" altLang="en-US" b="1" dirty="0">
                <a:ea typeface="黑体" pitchFamily="2" charset="-122"/>
              </a:rPr>
              <a:t>若</a:t>
            </a:r>
            <a:r>
              <a:rPr lang="en-US" altLang="zh-CN" b="1" dirty="0">
                <a:ea typeface="黑体" pitchFamily="2" charset="-122"/>
              </a:rPr>
              <a:t>temp==0</a:t>
            </a:r>
            <a:r>
              <a:rPr lang="zh-CN" altLang="en-US" b="1" dirty="0">
                <a:ea typeface="黑体" pitchFamily="2" charset="-122"/>
              </a:rPr>
              <a:t>，则</a:t>
            </a:r>
            <a:r>
              <a:rPr lang="en-US" altLang="zh-CN" b="1" dirty="0">
                <a:ea typeface="黑体" pitchFamily="2" charset="-122"/>
              </a:rPr>
              <a:t>v</a:t>
            </a:r>
            <a:r>
              <a:rPr lang="zh-CN" altLang="en-US" b="1" dirty="0">
                <a:ea typeface="黑体" pitchFamily="2" charset="-122"/>
              </a:rPr>
              <a:t>为最大公约数；若</a:t>
            </a:r>
            <a:r>
              <a:rPr lang="en-US" altLang="zh-CN" b="1" dirty="0">
                <a:ea typeface="黑体" pitchFamily="2" charset="-122"/>
              </a:rPr>
              <a:t>temp!=0</a:t>
            </a:r>
            <a:r>
              <a:rPr lang="zh-CN" altLang="en-US" b="1" dirty="0">
                <a:ea typeface="黑体" pitchFamily="2" charset="-122"/>
              </a:rPr>
              <a:t>，将</a:t>
            </a:r>
            <a:r>
              <a:rPr lang="en-US" altLang="zh-CN" b="1" dirty="0">
                <a:ea typeface="黑体" pitchFamily="2" charset="-122"/>
              </a:rPr>
              <a:t>u=</a:t>
            </a:r>
            <a:r>
              <a:rPr lang="en-US" altLang="zh-CN" b="1" dirty="0" err="1">
                <a:ea typeface="黑体" pitchFamily="2" charset="-122"/>
              </a:rPr>
              <a:t>v;v</a:t>
            </a:r>
            <a:r>
              <a:rPr lang="en-US" altLang="zh-CN" b="1" dirty="0">
                <a:ea typeface="黑体" pitchFamily="2" charset="-122"/>
              </a:rPr>
              <a:t>=temp</a:t>
            </a:r>
            <a:r>
              <a:rPr lang="zh-CN" altLang="en-US" b="1" dirty="0">
                <a:ea typeface="黑体" pitchFamily="2" charset="-122"/>
              </a:rPr>
              <a:t>，继续用</a:t>
            </a:r>
            <a:r>
              <a:rPr lang="en-US" altLang="zh-CN" b="1" dirty="0">
                <a:ea typeface="黑体" pitchFamily="2" charset="-122"/>
              </a:rPr>
              <a:t>u</a:t>
            </a:r>
            <a:r>
              <a:rPr lang="zh-CN" altLang="en-US" b="1" dirty="0">
                <a:ea typeface="黑体" pitchFamily="2" charset="-122"/>
              </a:rPr>
              <a:t>除以</a:t>
            </a:r>
            <a:r>
              <a:rPr lang="en-US" altLang="zh-CN" b="1" dirty="0">
                <a:ea typeface="黑体" pitchFamily="2" charset="-122"/>
              </a:rPr>
              <a:t>v</a:t>
            </a:r>
            <a:r>
              <a:rPr lang="zh-CN" altLang="en-US" b="1" dirty="0">
                <a:ea typeface="黑体" pitchFamily="2" charset="-122"/>
              </a:rPr>
              <a:t>，求余数</a:t>
            </a:r>
            <a:r>
              <a:rPr lang="en-US" altLang="zh-CN" b="1" dirty="0">
                <a:ea typeface="黑体" pitchFamily="2" charset="-122"/>
              </a:rPr>
              <a:t>temp;</a:t>
            </a:r>
          </a:p>
          <a:p>
            <a:pPr lvl="2">
              <a:lnSpc>
                <a:spcPct val="120000"/>
              </a:lnSpc>
              <a:defRPr/>
            </a:pPr>
            <a:r>
              <a:rPr lang="zh-CN" altLang="en-US" b="1" dirty="0">
                <a:ea typeface="黑体" pitchFamily="2" charset="-122"/>
              </a:rPr>
              <a:t>直至</a:t>
            </a:r>
            <a:r>
              <a:rPr lang="en-US" altLang="zh-CN" b="1" dirty="0">
                <a:ea typeface="黑体" pitchFamily="2" charset="-122"/>
              </a:rPr>
              <a:t>temp= =0</a:t>
            </a:r>
            <a:r>
              <a:rPr lang="zh-CN" altLang="en-US" b="1" dirty="0">
                <a:ea typeface="黑体" pitchFamily="2" charset="-122"/>
              </a:rPr>
              <a:t>，</a:t>
            </a:r>
            <a:r>
              <a:rPr lang="en-US" altLang="zh-CN" b="1" dirty="0">
                <a:ea typeface="黑体" pitchFamily="2" charset="-122"/>
              </a:rPr>
              <a:t>v</a:t>
            </a:r>
            <a:r>
              <a:rPr lang="zh-CN" altLang="en-US" b="1" dirty="0">
                <a:ea typeface="黑体" pitchFamily="2" charset="-122"/>
              </a:rPr>
              <a:t>为最大公约数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b="1" dirty="0">
                <a:ea typeface="黑体" pitchFamily="2" charset="-122"/>
              </a:rPr>
              <a:t>程序如下：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/>
      <p:bldP spid="7" grpId="0" build="p" bldLvl="3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宋体" pitchFamily="2" charset="-122"/>
              </a:rPr>
              <a:t>4.6.2</a:t>
            </a:r>
            <a:r>
              <a:rPr lang="zh-CN" altLang="en-US" smtClean="0">
                <a:ea typeface="宋体" pitchFamily="2" charset="-122"/>
              </a:rPr>
              <a:t>算法讲解</a:t>
            </a:r>
            <a:r>
              <a:rPr lang="en-US" altLang="zh-CN" smtClean="0">
                <a:ea typeface="宋体" pitchFamily="2" charset="-122"/>
              </a:rPr>
              <a:t>-</a:t>
            </a:r>
            <a:r>
              <a:rPr lang="zh-CN" altLang="en-US" smtClean="0">
                <a:ea typeface="宋体" pitchFamily="2" charset="-122"/>
              </a:rPr>
              <a:t>辗转相除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42910" y="1142985"/>
            <a:ext cx="8286807" cy="534915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main(   )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{</a:t>
            </a:r>
            <a:br>
              <a:rPr kumimoji="1"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kumimoji="1"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kumimoji="1" lang="en-US" altLang="zh-CN" sz="2800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kumimoji="1" lang="en-US" altLang="zh-CN" sz="2800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u,v,temp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kumimoji="1" lang="en-US" altLang="zh-CN" sz="2800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scanf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(“%</a:t>
            </a:r>
            <a:r>
              <a:rPr kumimoji="1" lang="en-US" altLang="zh-CN" sz="2800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d%d”,&amp;u,&amp;v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while(v!=0)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{ temp=</a:t>
            </a:r>
            <a:r>
              <a:rPr kumimoji="1" lang="en-US" altLang="zh-CN" sz="2800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u%v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u=v;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v=temp;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}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kumimoji="1" lang="en-US" altLang="zh-CN" sz="2800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printf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(“</a:t>
            </a:r>
            <a:r>
              <a:rPr kumimoji="1" lang="en-US" altLang="zh-CN" sz="2800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gcd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=%d\</a:t>
            </a:r>
            <a:r>
              <a:rPr kumimoji="1" lang="en-US" altLang="zh-CN" sz="2800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n”,u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085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宋体" pitchFamily="2" charset="-122"/>
              </a:rPr>
              <a:t>4.2.1</a:t>
            </a:r>
            <a:r>
              <a:rPr lang="zh-CN" altLang="en-US" smtClean="0">
                <a:ea typeface="宋体" pitchFamily="2" charset="-122"/>
              </a:rPr>
              <a:t>算法是啥玩意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285875"/>
            <a:ext cx="7745412" cy="4951413"/>
          </a:xfr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宋体" charset="-122"/>
              </a:rPr>
              <a:t>所谓算法，指的是解决问题时的一系列方法和步骤。算法的思维充溢着生活的各个方面，比如我们要去北京旅游，会问一些问题：</a:t>
            </a:r>
            <a:r>
              <a:rPr lang="zh-CN" altLang="en-US" smtClean="0">
                <a:latin typeface="Times New Roman" pitchFamily="18" charset="0"/>
                <a:ea typeface="宋体" charset="-122"/>
              </a:rPr>
              <a:t>“</a:t>
            </a:r>
            <a:r>
              <a:rPr lang="zh-CN" altLang="en-US" smtClean="0">
                <a:ea typeface="宋体" charset="-122"/>
              </a:rPr>
              <a:t>坐什么交通工具</a:t>
            </a:r>
            <a:r>
              <a:rPr lang="zh-CN" altLang="en-US" smtClean="0">
                <a:latin typeface="Times New Roman" pitchFamily="18" charset="0"/>
                <a:ea typeface="宋体" charset="-122"/>
              </a:rPr>
              <a:t>”</a:t>
            </a:r>
            <a:r>
              <a:rPr lang="zh-CN" altLang="en-US" smtClean="0">
                <a:ea typeface="宋体" charset="-122"/>
              </a:rPr>
              <a:t>，</a:t>
            </a:r>
            <a:r>
              <a:rPr lang="zh-CN" altLang="en-US" smtClean="0">
                <a:latin typeface="Times New Roman" pitchFamily="18" charset="0"/>
                <a:ea typeface="宋体" charset="-122"/>
              </a:rPr>
              <a:t>“</a:t>
            </a:r>
            <a:r>
              <a:rPr lang="zh-CN" altLang="en-US" smtClean="0">
                <a:ea typeface="宋体" charset="-122"/>
              </a:rPr>
              <a:t>在哪里中转</a:t>
            </a:r>
            <a:r>
              <a:rPr lang="zh-CN" altLang="en-US" smtClean="0">
                <a:latin typeface="Times New Roman" pitchFamily="18" charset="0"/>
                <a:ea typeface="宋体" charset="-122"/>
              </a:rPr>
              <a:t>”</a:t>
            </a:r>
            <a:r>
              <a:rPr lang="zh-CN" altLang="en-US" smtClean="0">
                <a:ea typeface="宋体" charset="-122"/>
              </a:rPr>
              <a:t>，</a:t>
            </a:r>
            <a:r>
              <a:rPr lang="zh-CN" altLang="en-US" smtClean="0">
                <a:latin typeface="Times New Roman" pitchFamily="18" charset="0"/>
                <a:ea typeface="宋体" charset="-122"/>
              </a:rPr>
              <a:t>“</a:t>
            </a:r>
            <a:r>
              <a:rPr lang="zh-CN" altLang="en-US" smtClean="0">
                <a:ea typeface="宋体" charset="-122"/>
              </a:rPr>
              <a:t>是否要去奥运现场</a:t>
            </a:r>
            <a:r>
              <a:rPr lang="zh-CN" altLang="en-US" smtClean="0">
                <a:latin typeface="Times New Roman" pitchFamily="18" charset="0"/>
                <a:ea typeface="宋体" charset="-122"/>
              </a:rPr>
              <a:t>”</a:t>
            </a:r>
            <a:r>
              <a:rPr lang="zh-CN" altLang="en-US" smtClean="0">
                <a:ea typeface="宋体" charset="-122"/>
              </a:rPr>
              <a:t>等等，这都包含着算法，可见，算法步骤间有一定的逻辑顺序，按这些顺序执行步骤便可以解决问题，达到目的。这种逻辑顺序，在</a:t>
            </a:r>
            <a:r>
              <a:rPr lang="en-US" altLang="zh-CN" smtClean="0">
                <a:ea typeface="宋体" charset="-122"/>
              </a:rPr>
              <a:t>C</a:t>
            </a:r>
            <a:r>
              <a:rPr lang="zh-CN" altLang="en-US" smtClean="0">
                <a:ea typeface="宋体" charset="-122"/>
              </a:rPr>
              <a:t>语言中体现为控制结构。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宋体" pitchFamily="2" charset="-122"/>
              </a:rPr>
              <a:t>4.6.3</a:t>
            </a:r>
            <a:r>
              <a:rPr lang="zh-CN" altLang="en-US" smtClean="0">
                <a:ea typeface="宋体" pitchFamily="2" charset="-122"/>
              </a:rPr>
              <a:t>算法讲解</a:t>
            </a:r>
            <a:r>
              <a:rPr lang="en-US" altLang="zh-CN" smtClean="0">
                <a:ea typeface="宋体" pitchFamily="2" charset="-122"/>
              </a:rPr>
              <a:t>- Fibonacci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214438"/>
            <a:ext cx="8001000" cy="2571750"/>
          </a:xfr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zh-CN" altLang="zh-CN" smtClean="0">
                <a:ea typeface="宋体" pitchFamily="2" charset="-122"/>
              </a:rPr>
              <a:t>求费波那西</a:t>
            </a:r>
            <a:r>
              <a:rPr lang="en-US" altLang="zh-CN" smtClean="0">
                <a:ea typeface="宋体" pitchFamily="2" charset="-122"/>
              </a:rPr>
              <a:t>(Fibonacci)</a:t>
            </a:r>
            <a:r>
              <a:rPr lang="zh-CN" altLang="zh-CN" smtClean="0">
                <a:ea typeface="宋体" pitchFamily="2" charset="-122"/>
              </a:rPr>
              <a:t>数列的前</a:t>
            </a:r>
            <a:r>
              <a:rPr lang="en-US" altLang="zh-CN" smtClean="0">
                <a:ea typeface="宋体" pitchFamily="2" charset="-122"/>
              </a:rPr>
              <a:t>40</a:t>
            </a:r>
            <a:r>
              <a:rPr lang="zh-CN" altLang="zh-CN" smtClean="0">
                <a:ea typeface="宋体" pitchFamily="2" charset="-122"/>
              </a:rPr>
              <a:t>个数。这个数列有如下特点：第</a:t>
            </a:r>
            <a:r>
              <a:rPr lang="en-US" altLang="zh-CN" smtClean="0">
                <a:ea typeface="宋体" pitchFamily="2" charset="-122"/>
              </a:rPr>
              <a:t>1</a:t>
            </a:r>
            <a:r>
              <a:rPr lang="zh-CN" altLang="zh-CN" smtClean="0">
                <a:ea typeface="宋体" pitchFamily="2" charset="-122"/>
              </a:rPr>
              <a:t>、</a:t>
            </a:r>
            <a:r>
              <a:rPr lang="en-US" altLang="zh-CN" smtClean="0">
                <a:ea typeface="宋体" pitchFamily="2" charset="-122"/>
              </a:rPr>
              <a:t>2</a:t>
            </a:r>
            <a:r>
              <a:rPr lang="zh-CN" altLang="zh-CN" smtClean="0">
                <a:ea typeface="宋体" pitchFamily="2" charset="-122"/>
              </a:rPr>
              <a:t>两个数为</a:t>
            </a:r>
            <a:r>
              <a:rPr lang="en-US" altLang="zh-CN" smtClean="0">
                <a:ea typeface="宋体" pitchFamily="2" charset="-122"/>
              </a:rPr>
              <a:t>1</a:t>
            </a:r>
            <a:r>
              <a:rPr lang="zh-CN" altLang="zh-CN" smtClean="0">
                <a:ea typeface="宋体" pitchFamily="2" charset="-122"/>
              </a:rPr>
              <a:t>、</a:t>
            </a:r>
            <a:r>
              <a:rPr lang="en-US" altLang="zh-CN" smtClean="0">
                <a:ea typeface="宋体" pitchFamily="2" charset="-122"/>
              </a:rPr>
              <a:t>1</a:t>
            </a:r>
            <a:r>
              <a:rPr lang="zh-CN" altLang="zh-CN" smtClean="0">
                <a:ea typeface="宋体" pitchFamily="2" charset="-122"/>
              </a:rPr>
              <a:t>。从第</a:t>
            </a:r>
            <a:r>
              <a:rPr lang="en-US" altLang="zh-CN" smtClean="0">
                <a:ea typeface="宋体" pitchFamily="2" charset="-122"/>
              </a:rPr>
              <a:t>3</a:t>
            </a:r>
            <a:r>
              <a:rPr lang="zh-CN" altLang="zh-CN" smtClean="0">
                <a:ea typeface="宋体" pitchFamily="2" charset="-122"/>
              </a:rPr>
              <a:t>个数开始，该数是其前面两个数之和。即</a:t>
            </a:r>
            <a:r>
              <a:rPr lang="en-US" altLang="zh-CN" smtClean="0">
                <a:ea typeface="宋体" pitchFamily="2" charset="-122"/>
              </a:rPr>
              <a:t>:</a:t>
            </a:r>
          </a:p>
        </p:txBody>
      </p:sp>
      <p:graphicFrame>
        <p:nvGraphicFramePr>
          <p:cNvPr id="7170" name="Object 6" descr="纸莎草纸"/>
          <p:cNvGraphicFramePr>
            <a:graphicFrameLocks noChangeAspect="1"/>
          </p:cNvGraphicFramePr>
          <p:nvPr/>
        </p:nvGraphicFramePr>
        <p:xfrm>
          <a:off x="1785938" y="3643313"/>
          <a:ext cx="4397375" cy="192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公式" r:id="rId3" imgW="1625600" imgH="711200" progId="Equation.3">
                  <p:embed/>
                </p:oleObj>
              </mc:Choice>
              <mc:Fallback>
                <p:oleObj name="公式" r:id="rId3" imgW="1625600" imgH="711200" progId="Equation.3">
                  <p:embed/>
                  <p:pic>
                    <p:nvPicPr>
                      <p:cNvPr id="0" name="Object 6" descr="纸莎草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3643313"/>
                        <a:ext cx="4397375" cy="1928812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  <p:bldLst>
      <p:bldP spid="10854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4.6.3</a:t>
            </a:r>
            <a:r>
              <a:rPr lang="zh-CN" altLang="en-US" dirty="0" smtClean="0">
                <a:ea typeface="宋体" pitchFamily="2" charset="-122"/>
              </a:rPr>
              <a:t>算法讲解</a:t>
            </a:r>
            <a:r>
              <a:rPr lang="en-US" altLang="zh-CN" dirty="0" smtClean="0">
                <a:ea typeface="宋体" pitchFamily="2" charset="-122"/>
              </a:rPr>
              <a:t>-Fibonacci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142985"/>
            <a:ext cx="7715304" cy="5214974"/>
          </a:xfr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#include &lt;</a:t>
            </a:r>
            <a:r>
              <a:rPr lang="en-US" altLang="zh-CN" sz="2400" dirty="0" err="1" smtClean="0">
                <a:ea typeface="宋体" pitchFamily="2" charset="-122"/>
              </a:rPr>
              <a:t>stdio.h</a:t>
            </a:r>
            <a:r>
              <a:rPr lang="en-US" altLang="zh-CN" sz="2400" dirty="0" smtClean="0">
                <a:ea typeface="宋体" pitchFamily="2" charset="-122"/>
              </a:rPr>
              <a:t>&gt;</a:t>
            </a:r>
            <a:endParaRPr lang="zh-CN" altLang="zh-CN" sz="2400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2400" dirty="0" err="1" smtClean="0">
                <a:ea typeface="宋体" pitchFamily="2" charset="-122"/>
              </a:rPr>
              <a:t>int</a:t>
            </a:r>
            <a:r>
              <a:rPr lang="en-US" altLang="zh-CN" sz="2400" dirty="0" smtClean="0">
                <a:ea typeface="宋体" pitchFamily="2" charset="-122"/>
              </a:rPr>
              <a:t> main()</a:t>
            </a:r>
            <a:endParaRPr lang="zh-CN" altLang="zh-CN" sz="2400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 { </a:t>
            </a:r>
            <a:r>
              <a:rPr lang="en-US" altLang="zh-CN" sz="2400" dirty="0" err="1" smtClean="0">
                <a:ea typeface="宋体" pitchFamily="2" charset="-122"/>
              </a:rPr>
              <a:t>int</a:t>
            </a:r>
            <a:r>
              <a:rPr lang="en-US" altLang="zh-CN" sz="2400" dirty="0" smtClean="0">
                <a:ea typeface="宋体" pitchFamily="2" charset="-122"/>
              </a:rPr>
              <a:t> f1=1,f2=1,f3;  </a:t>
            </a:r>
            <a:r>
              <a:rPr lang="en-US" altLang="zh-CN" sz="2400" dirty="0" err="1" smtClean="0">
                <a:ea typeface="宋体" pitchFamily="2" charset="-122"/>
              </a:rPr>
              <a:t>int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en-US" altLang="zh-CN" sz="2400" dirty="0" err="1" smtClean="0">
                <a:ea typeface="宋体" pitchFamily="2" charset="-122"/>
              </a:rPr>
              <a:t>i</a:t>
            </a:r>
            <a:r>
              <a:rPr lang="en-US" altLang="zh-CN" sz="2400" dirty="0" smtClean="0">
                <a:ea typeface="宋体" pitchFamily="2" charset="-122"/>
              </a:rPr>
              <a:t>;</a:t>
            </a:r>
            <a:endParaRPr lang="zh-CN" altLang="zh-CN" sz="2400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    </a:t>
            </a:r>
            <a:r>
              <a:rPr lang="en-US" altLang="zh-CN" sz="2400" dirty="0" err="1" smtClean="0">
                <a:ea typeface="宋体" pitchFamily="2" charset="-122"/>
              </a:rPr>
              <a:t>printf</a:t>
            </a:r>
            <a:r>
              <a:rPr lang="en-US" altLang="zh-CN" sz="2400" dirty="0" smtClean="0">
                <a:ea typeface="宋体" pitchFamily="2" charset="-122"/>
              </a:rPr>
              <a:t>("%12d\n%12d\n",f1,f2);</a:t>
            </a:r>
            <a:endParaRPr lang="zh-CN" altLang="zh-CN" sz="2400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    for(</a:t>
            </a:r>
            <a:r>
              <a:rPr lang="en-US" altLang="zh-CN" sz="2400" dirty="0" err="1" smtClean="0">
                <a:ea typeface="宋体" pitchFamily="2" charset="-122"/>
              </a:rPr>
              <a:t>i</a:t>
            </a:r>
            <a:r>
              <a:rPr lang="en-US" altLang="zh-CN" sz="2400" dirty="0" smtClean="0">
                <a:ea typeface="宋体" pitchFamily="2" charset="-122"/>
              </a:rPr>
              <a:t>=1; </a:t>
            </a:r>
            <a:r>
              <a:rPr lang="en-US" altLang="zh-CN" sz="2400" dirty="0" err="1" smtClean="0">
                <a:ea typeface="宋体" pitchFamily="2" charset="-122"/>
              </a:rPr>
              <a:t>i</a:t>
            </a:r>
            <a:r>
              <a:rPr lang="en-US" altLang="zh-CN" sz="2400" dirty="0" smtClean="0">
                <a:ea typeface="宋体" pitchFamily="2" charset="-122"/>
              </a:rPr>
              <a:t>&lt;=38; </a:t>
            </a:r>
            <a:r>
              <a:rPr lang="en-US" altLang="zh-CN" sz="2400" dirty="0" err="1" smtClean="0">
                <a:ea typeface="宋体" pitchFamily="2" charset="-122"/>
              </a:rPr>
              <a:t>i</a:t>
            </a:r>
            <a:r>
              <a:rPr lang="en-US" altLang="zh-CN" sz="2400" dirty="0" smtClean="0">
                <a:ea typeface="宋体" pitchFamily="2" charset="-122"/>
              </a:rPr>
              <a:t>++)</a:t>
            </a:r>
            <a:endParaRPr lang="zh-CN" altLang="zh-CN" sz="2400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    {  f3=f1+f2;</a:t>
            </a:r>
            <a:endParaRPr lang="zh-CN" altLang="zh-CN" sz="2400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	     </a:t>
            </a:r>
            <a:r>
              <a:rPr lang="en-US" altLang="zh-CN" sz="2400" dirty="0" err="1" smtClean="0">
                <a:ea typeface="宋体" pitchFamily="2" charset="-122"/>
              </a:rPr>
              <a:t>printf</a:t>
            </a:r>
            <a:r>
              <a:rPr lang="en-US" altLang="zh-CN" sz="2400" dirty="0" smtClean="0">
                <a:ea typeface="宋体" pitchFamily="2" charset="-122"/>
              </a:rPr>
              <a:t>("%12d\n",f3);</a:t>
            </a:r>
            <a:endParaRPr lang="zh-CN" altLang="zh-CN" sz="2400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	     f1=f2;</a:t>
            </a:r>
            <a:endParaRPr lang="zh-CN" altLang="zh-CN" sz="2400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	     f2=f3;</a:t>
            </a:r>
            <a:endParaRPr lang="zh-CN" altLang="zh-CN" sz="2400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    }</a:t>
            </a:r>
            <a:endParaRPr lang="zh-CN" altLang="zh-CN" sz="2400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    return 0;</a:t>
            </a:r>
            <a:endParaRPr lang="zh-CN" altLang="zh-CN" sz="2400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}</a:t>
            </a:r>
            <a:endParaRPr lang="zh-CN" altLang="zh-CN" sz="24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0854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ea typeface="宋体" pitchFamily="2" charset="-122"/>
              </a:rPr>
              <a:t>4.6.4</a:t>
            </a:r>
            <a:r>
              <a:rPr lang="zh-CN" altLang="en-US" sz="3600" dirty="0" smtClean="0">
                <a:ea typeface="宋体" pitchFamily="2" charset="-122"/>
              </a:rPr>
              <a:t>穷举法</a:t>
            </a:r>
            <a:endParaRPr lang="en-US" altLang="zh-CN" sz="3600" dirty="0">
              <a:ea typeface="宋体" pitchFamily="2" charset="-122"/>
            </a:endParaRPr>
          </a:p>
        </p:txBody>
      </p:sp>
      <p:sp>
        <p:nvSpPr>
          <p:cNvPr id="67588" name="灯片编号占位符 5"/>
          <p:cNvSpPr>
            <a:spLocks noGrp="1"/>
          </p:cNvSpPr>
          <p:nvPr>
            <p:ph type="sldNum" sz="quarter" idx="11"/>
          </p:nvPr>
        </p:nvSpPr>
        <p:spPr bwMode="gray">
          <a:xfrm>
            <a:off x="3581400" y="6565900"/>
            <a:ext cx="1828800" cy="292100"/>
          </a:xfrm>
          <a:noFill/>
        </p:spPr>
        <p:txBody>
          <a:bodyPr/>
          <a:lstStyle/>
          <a:p>
            <a:pPr algn="r"/>
            <a:fld id="{1CB7C58E-2A5D-4584-AF70-F4AC2E61E157}" type="slidenum">
              <a:rPr lang="zh-CN" altLang="en-US" smtClean="0">
                <a:solidFill>
                  <a:schemeClr val="tx1"/>
                </a:solidFill>
                <a:latin typeface="Arial" charset="0"/>
              </a:rPr>
              <a:pPr algn="r"/>
              <a:t>62</a:t>
            </a:fld>
            <a:endParaRPr lang="en-US" altLang="zh-CN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589" name="内容占位符 34"/>
          <p:cNvSpPr txBox="1">
            <a:spLocks/>
          </p:cNvSpPr>
          <p:nvPr/>
        </p:nvSpPr>
        <p:spPr bwMode="auto">
          <a:xfrm>
            <a:off x="1371600" y="1143000"/>
            <a:ext cx="7086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chemeClr val="accent2"/>
              </a:buClr>
              <a:buFontTx/>
              <a:buBlip>
                <a:blip r:embed="rId2"/>
              </a:buBlip>
            </a:pPr>
            <a:r>
              <a:rPr lang="zh-CN" altLang="en-US" sz="2800">
                <a:solidFill>
                  <a:schemeClr val="tx2"/>
                </a:solidFill>
                <a:latin typeface="华文隶书" pitchFamily="2" charset="-122"/>
                <a:ea typeface="华文隶书" pitchFamily="2" charset="-122"/>
              </a:rPr>
              <a:t>穷举法    </a:t>
            </a:r>
            <a:r>
              <a:rPr lang="zh-CN" altLang="en-US" sz="280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通过循环对问题的所有可能状态一一测试，直到找到解或将全部可能状态都测试过为止。</a:t>
            </a:r>
          </a:p>
        </p:txBody>
      </p:sp>
      <p:sp>
        <p:nvSpPr>
          <p:cNvPr id="13" name="AutoShape 36"/>
          <p:cNvSpPr>
            <a:spLocks noChangeArrowheads="1"/>
          </p:cNvSpPr>
          <p:nvPr/>
        </p:nvSpPr>
        <p:spPr bwMode="gray">
          <a:xfrm>
            <a:off x="1447800" y="2514600"/>
            <a:ext cx="4038600" cy="45720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6471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>
                <a:solidFill>
                  <a:schemeClr val="bg2"/>
                </a:solidFill>
                <a:ea typeface="宋体" charset="-122"/>
              </a:rPr>
              <a:t>求</a:t>
            </a:r>
            <a:r>
              <a:rPr lang="en-US" altLang="zh-CN">
                <a:solidFill>
                  <a:schemeClr val="bg2"/>
                </a:solidFill>
                <a:ea typeface="宋体" charset="-122"/>
              </a:rPr>
              <a:t>100</a:t>
            </a:r>
            <a:r>
              <a:rPr lang="zh-CN" altLang="en-US">
                <a:solidFill>
                  <a:schemeClr val="bg2"/>
                </a:solidFill>
                <a:ea typeface="宋体" charset="-122"/>
              </a:rPr>
              <a:t>～</a:t>
            </a:r>
            <a:r>
              <a:rPr lang="en-US" altLang="zh-CN">
                <a:solidFill>
                  <a:schemeClr val="bg2"/>
                </a:solidFill>
                <a:ea typeface="宋体" charset="-122"/>
              </a:rPr>
              <a:t>150</a:t>
            </a:r>
            <a:r>
              <a:rPr lang="zh-CN" altLang="en-US">
                <a:solidFill>
                  <a:schemeClr val="bg2"/>
                </a:solidFill>
                <a:ea typeface="宋体" charset="-122"/>
              </a:rPr>
              <a:t>之间的全部素数。</a:t>
            </a:r>
          </a:p>
        </p:txBody>
      </p:sp>
      <p:sp>
        <p:nvSpPr>
          <p:cNvPr id="14" name="AutoShape 45"/>
          <p:cNvSpPr>
            <a:spLocks noChangeArrowheads="1"/>
          </p:cNvSpPr>
          <p:nvPr/>
        </p:nvSpPr>
        <p:spPr bwMode="gray">
          <a:xfrm>
            <a:off x="838200" y="2514600"/>
            <a:ext cx="533400" cy="533400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hlink">
                  <a:gamma/>
                  <a:tint val="72549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5" name="Freeform 39"/>
          <p:cNvSpPr>
            <a:spLocks/>
          </p:cNvSpPr>
          <p:nvPr/>
        </p:nvSpPr>
        <p:spPr bwMode="gray">
          <a:xfrm>
            <a:off x="914400" y="2514600"/>
            <a:ext cx="381000" cy="430213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54510"/>
                  <a:invGamma/>
                </a:schemeClr>
              </a:gs>
              <a:gs pos="50000">
                <a:schemeClr val="accent1">
                  <a:alpha val="0"/>
                </a:schemeClr>
              </a:gs>
              <a:gs pos="100000">
                <a:schemeClr val="accent1">
                  <a:gamma/>
                  <a:tint val="54510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r>
              <a:rPr lang="zh-CN" altLang="en-US" sz="2800">
                <a:ea typeface="宋体" charset="-122"/>
              </a:rPr>
              <a:t>例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447800" y="3048000"/>
            <a:ext cx="6838976" cy="286232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>
                <a:solidFill>
                  <a:schemeClr val="tx2"/>
                </a:solidFill>
              </a:rPr>
              <a:t>#include &lt;stdio.h&gt;</a:t>
            </a:r>
            <a:endParaRPr lang="zh-CN" altLang="en-US">
              <a:solidFill>
                <a:schemeClr val="tx2"/>
              </a:solidFill>
            </a:endParaRPr>
          </a:p>
          <a:p>
            <a:pPr eaLnBrk="0" hangingPunct="0">
              <a:defRPr/>
            </a:pPr>
            <a:r>
              <a:rPr lang="en-US" altLang="zh-CN">
                <a:solidFill>
                  <a:schemeClr val="tx2"/>
                </a:solidFill>
              </a:rPr>
              <a:t>#include &lt;math.h&gt;</a:t>
            </a:r>
            <a:endParaRPr lang="zh-CN" altLang="en-US">
              <a:solidFill>
                <a:schemeClr val="tx2"/>
              </a:solidFill>
            </a:endParaRPr>
          </a:p>
          <a:p>
            <a:pPr eaLnBrk="0" hangingPunct="0">
              <a:defRPr/>
            </a:pPr>
            <a:r>
              <a:rPr lang="en-US" altLang="zh-CN">
                <a:solidFill>
                  <a:schemeClr val="tx2"/>
                </a:solidFill>
              </a:rPr>
              <a:t>main( )</a:t>
            </a:r>
            <a:endParaRPr lang="zh-CN" altLang="en-US">
              <a:solidFill>
                <a:schemeClr val="tx2"/>
              </a:solidFill>
            </a:endParaRPr>
          </a:p>
          <a:p>
            <a:pPr eaLnBrk="0" hangingPunct="0">
              <a:defRPr/>
            </a:pPr>
            <a:r>
              <a:rPr lang="en-US" altLang="zh-CN">
                <a:solidFill>
                  <a:schemeClr val="tx2"/>
                </a:solidFill>
              </a:rPr>
              <a:t>{   int n,i,k;</a:t>
            </a:r>
            <a:endParaRPr lang="zh-CN" altLang="en-US">
              <a:solidFill>
                <a:schemeClr val="tx2"/>
              </a:solidFill>
            </a:endParaRPr>
          </a:p>
          <a:p>
            <a:pPr eaLnBrk="0" hangingPunct="0">
              <a:defRPr/>
            </a:pPr>
            <a:r>
              <a:rPr lang="en-US" altLang="zh-CN">
                <a:solidFill>
                  <a:schemeClr val="tx2"/>
                </a:solidFill>
              </a:rPr>
              <a:t>    for(n=101;n&lt;150;n=n+2)</a:t>
            </a:r>
            <a:endParaRPr lang="zh-CN" altLang="en-US">
              <a:solidFill>
                <a:schemeClr val="tx2"/>
              </a:solidFill>
            </a:endParaRPr>
          </a:p>
          <a:p>
            <a:pPr eaLnBrk="0" hangingPunct="0">
              <a:defRPr/>
            </a:pPr>
            <a:r>
              <a:rPr lang="en-US" altLang="zh-CN">
                <a:solidFill>
                  <a:schemeClr val="tx2"/>
                </a:solidFill>
              </a:rPr>
              <a:t>    {   k=sqrt(n);</a:t>
            </a:r>
            <a:endParaRPr lang="zh-CN" altLang="en-US">
              <a:solidFill>
                <a:schemeClr val="tx2"/>
              </a:solidFill>
            </a:endParaRPr>
          </a:p>
          <a:p>
            <a:pPr eaLnBrk="0" hangingPunct="0">
              <a:defRPr/>
            </a:pPr>
            <a:r>
              <a:rPr lang="en-US" altLang="zh-CN">
                <a:solidFill>
                  <a:schemeClr val="tx2"/>
                </a:solidFill>
              </a:rPr>
              <a:t>        for(i=3;i&lt;=k;i=i+2) if(n%i==0)break;</a:t>
            </a:r>
            <a:endParaRPr lang="zh-CN" altLang="en-US">
              <a:solidFill>
                <a:schemeClr val="tx2"/>
              </a:solidFill>
            </a:endParaRPr>
          </a:p>
          <a:p>
            <a:pPr eaLnBrk="0" hangingPunct="0">
              <a:defRPr/>
            </a:pPr>
            <a:r>
              <a:rPr lang="en-US" altLang="zh-CN">
                <a:solidFill>
                  <a:schemeClr val="tx2"/>
                </a:solidFill>
              </a:rPr>
              <a:t>        if(i&gt;k)printf("%d   ",n);</a:t>
            </a:r>
            <a:endParaRPr lang="zh-CN" altLang="en-US">
              <a:solidFill>
                <a:schemeClr val="tx2"/>
              </a:solidFill>
            </a:endParaRPr>
          </a:p>
          <a:p>
            <a:pPr eaLnBrk="0" hangingPunct="0">
              <a:defRPr/>
            </a:pPr>
            <a:r>
              <a:rPr lang="en-US" altLang="zh-CN">
                <a:solidFill>
                  <a:schemeClr val="tx2"/>
                </a:solidFill>
              </a:rPr>
              <a:t>    }</a:t>
            </a:r>
            <a:endParaRPr lang="zh-CN" altLang="en-US">
              <a:solidFill>
                <a:schemeClr val="tx2"/>
              </a:solidFill>
            </a:endParaRPr>
          </a:p>
          <a:p>
            <a:pPr eaLnBrk="0" hangingPunct="0">
              <a:defRPr/>
            </a:pPr>
            <a:r>
              <a:rPr lang="en-US" altLang="zh-CN">
                <a:solidFill>
                  <a:schemeClr val="tx2"/>
                </a:solidFill>
              </a:rPr>
              <a:t>}</a:t>
            </a:r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/>
      <p:bldP spid="13" grpId="0" animBg="1"/>
      <p:bldP spid="14" grpId="0" animBg="1"/>
      <p:bldP spid="1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ea typeface="宋体" pitchFamily="2" charset="-122"/>
              </a:rPr>
              <a:t>4.6.5</a:t>
            </a:r>
            <a:r>
              <a:rPr lang="en-US" altLang="zh-CN" sz="3600" dirty="0" smtClean="0">
                <a:ea typeface="宋体" pitchFamily="2" charset="-122"/>
              </a:rPr>
              <a:t>C</a:t>
            </a:r>
            <a:r>
              <a:rPr lang="zh-CN" altLang="en-US" sz="3600" dirty="0" smtClean="0">
                <a:ea typeface="宋体" pitchFamily="2" charset="-122"/>
              </a:rPr>
              <a:t>学习方法总结</a:t>
            </a:r>
            <a:endParaRPr lang="en-US" altLang="zh-CN" sz="3600" dirty="0">
              <a:ea typeface="宋体" pitchFamily="2" charset="-122"/>
            </a:endParaRPr>
          </a:p>
        </p:txBody>
      </p:sp>
      <p:sp>
        <p:nvSpPr>
          <p:cNvPr id="67588" name="灯片编号占位符 5"/>
          <p:cNvSpPr>
            <a:spLocks noGrp="1"/>
          </p:cNvSpPr>
          <p:nvPr>
            <p:ph type="sldNum" sz="quarter" idx="11"/>
          </p:nvPr>
        </p:nvSpPr>
        <p:spPr bwMode="gray">
          <a:xfrm>
            <a:off x="3581400" y="6565900"/>
            <a:ext cx="1828800" cy="292100"/>
          </a:xfrm>
          <a:noFill/>
        </p:spPr>
        <p:txBody>
          <a:bodyPr/>
          <a:lstStyle/>
          <a:p>
            <a:pPr algn="r"/>
            <a:fld id="{1CB7C58E-2A5D-4584-AF70-F4AC2E61E157}" type="slidenum">
              <a:rPr lang="zh-CN" altLang="en-US" smtClean="0">
                <a:solidFill>
                  <a:schemeClr val="tx1"/>
                </a:solidFill>
                <a:latin typeface="Arial" charset="0"/>
              </a:rPr>
              <a:pPr algn="r"/>
              <a:t>63</a:t>
            </a:fld>
            <a:endParaRPr lang="en-US" altLang="zh-CN" smtClean="0">
              <a:solidFill>
                <a:schemeClr val="tx1"/>
              </a:solidFill>
              <a:latin typeface="Arial" charset="0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514706824"/>
              </p:ext>
            </p:extLst>
          </p:nvPr>
        </p:nvGraphicFramePr>
        <p:xfrm>
          <a:off x="539552" y="1196752"/>
          <a:ext cx="8496944" cy="52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4485358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10854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页脚占位符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331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宋体" pitchFamily="2" charset="-122"/>
              </a:rPr>
              <a:t>4.6.5</a:t>
            </a:r>
            <a:r>
              <a:rPr lang="zh-CN" altLang="en-US" smtClean="0">
                <a:ea typeface="宋体" pitchFamily="2" charset="-122"/>
              </a:rPr>
              <a:t>作业习题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76804" name="AutoShape 3"/>
          <p:cNvSpPr>
            <a:spLocks noChangeArrowheads="1"/>
          </p:cNvSpPr>
          <p:nvPr/>
        </p:nvSpPr>
        <p:spPr bwMode="gray">
          <a:xfrm>
            <a:off x="2085975" y="1501775"/>
            <a:ext cx="4818063" cy="989013"/>
          </a:xfrm>
          <a:prstGeom prst="roundRect">
            <a:avLst>
              <a:gd name="adj" fmla="val 1272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latin typeface="Calibri" pitchFamily="34" charset="0"/>
              <a:cs typeface="Arial" charset="0"/>
            </a:endParaRPr>
          </a:p>
        </p:txBody>
      </p:sp>
      <p:sp>
        <p:nvSpPr>
          <p:cNvPr id="76805" name="Text Box 4"/>
          <p:cNvSpPr txBox="1">
            <a:spLocks noChangeArrowheads="1"/>
          </p:cNvSpPr>
          <p:nvPr/>
        </p:nvSpPr>
        <p:spPr bwMode="white">
          <a:xfrm>
            <a:off x="2300288" y="1728788"/>
            <a:ext cx="457041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1600" b="1" dirty="0">
                <a:solidFill>
                  <a:srgbClr val="F8F8F8"/>
                </a:solidFill>
                <a:latin typeface="Calibri" pitchFamily="34" charset="0"/>
                <a:cs typeface="Arial" charset="0"/>
              </a:rPr>
              <a:t>打印</a:t>
            </a:r>
            <a:r>
              <a:rPr lang="zh-CN" altLang="en-US" sz="1600" b="1" dirty="0" smtClean="0">
                <a:solidFill>
                  <a:srgbClr val="F8F8F8"/>
                </a:solidFill>
                <a:latin typeface="Calibri" pitchFamily="34" charset="0"/>
                <a:cs typeface="Arial" charset="0"/>
              </a:rPr>
              <a:t>出</a:t>
            </a:r>
            <a:r>
              <a:rPr lang="en-US" altLang="zh-CN" sz="1600" b="1" dirty="0" smtClean="0">
                <a:solidFill>
                  <a:srgbClr val="F8F8F8"/>
                </a:solidFill>
                <a:latin typeface="Calibri" pitchFamily="34" charset="0"/>
                <a:cs typeface="Arial" charset="0"/>
              </a:rPr>
              <a:t>300</a:t>
            </a:r>
            <a:r>
              <a:rPr lang="zh-CN" altLang="en-US" sz="1600" b="1" dirty="0" smtClean="0">
                <a:solidFill>
                  <a:srgbClr val="F8F8F8"/>
                </a:solidFill>
                <a:latin typeface="Calibri" pitchFamily="34" charset="0"/>
                <a:cs typeface="Arial" charset="0"/>
              </a:rPr>
              <a:t>以内</a:t>
            </a:r>
            <a:r>
              <a:rPr lang="zh-CN" altLang="en-US" sz="1600" b="1" dirty="0">
                <a:solidFill>
                  <a:srgbClr val="F8F8F8"/>
                </a:solidFill>
                <a:latin typeface="Calibri" pitchFamily="34" charset="0"/>
                <a:cs typeface="Arial" charset="0"/>
              </a:rPr>
              <a:t>的</a:t>
            </a:r>
            <a:r>
              <a:rPr lang="zh-CN" altLang="en-US" sz="1600" b="1" dirty="0" smtClean="0">
                <a:solidFill>
                  <a:srgbClr val="F8F8F8"/>
                </a:solidFill>
                <a:latin typeface="Calibri" pitchFamily="34" charset="0"/>
                <a:cs typeface="Arial" charset="0"/>
              </a:rPr>
              <a:t>所有不能被</a:t>
            </a:r>
            <a:r>
              <a:rPr lang="en-US" altLang="zh-CN" sz="1600" b="1" dirty="0" smtClean="0">
                <a:solidFill>
                  <a:srgbClr val="F8F8F8"/>
                </a:solidFill>
                <a:latin typeface="Calibri" pitchFamily="34" charset="0"/>
                <a:cs typeface="Arial" charset="0"/>
              </a:rPr>
              <a:t>3</a:t>
            </a:r>
            <a:r>
              <a:rPr lang="zh-CN" altLang="en-US" sz="1600" b="1" dirty="0" smtClean="0">
                <a:solidFill>
                  <a:srgbClr val="F8F8F8"/>
                </a:solidFill>
                <a:latin typeface="Calibri" pitchFamily="34" charset="0"/>
                <a:cs typeface="Arial" charset="0"/>
              </a:rPr>
              <a:t>整除的数，并相加</a:t>
            </a:r>
            <a:endParaRPr lang="en-US" altLang="zh-CN" sz="1600" b="1" dirty="0">
              <a:solidFill>
                <a:srgbClr val="F8F8F8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76806" name="Group 5"/>
          <p:cNvGrpSpPr>
            <a:grpSpLocks/>
          </p:cNvGrpSpPr>
          <p:nvPr/>
        </p:nvGrpSpPr>
        <p:grpSpPr bwMode="auto">
          <a:xfrm>
            <a:off x="1176338" y="1371600"/>
            <a:ext cx="1238250" cy="1236663"/>
            <a:chOff x="802" y="845"/>
            <a:chExt cx="827" cy="826"/>
          </a:xfrm>
        </p:grpSpPr>
        <p:sp>
          <p:nvSpPr>
            <p:cNvPr id="76829" name="Oval 6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latin typeface="Calibri" pitchFamily="34" charset="0"/>
                <a:cs typeface="Arial" charset="0"/>
              </a:endParaRPr>
            </a:p>
          </p:txBody>
        </p:sp>
        <p:sp>
          <p:nvSpPr>
            <p:cNvPr id="76830" name="Oval 7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accent1">
                  <a:alpha val="70195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latin typeface="Calibri" pitchFamily="34" charset="0"/>
                <a:cs typeface="Arial" charset="0"/>
              </a:endParaRPr>
            </a:p>
          </p:txBody>
        </p:sp>
        <p:sp>
          <p:nvSpPr>
            <p:cNvPr id="76831" name="Oval 8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accent1">
                  <a:alpha val="30196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76807" name="Text Box 9"/>
          <p:cNvSpPr txBox="1">
            <a:spLocks noChangeArrowheads="1"/>
          </p:cNvSpPr>
          <p:nvPr/>
        </p:nvSpPr>
        <p:spPr bwMode="gray">
          <a:xfrm>
            <a:off x="1247775" y="1719263"/>
            <a:ext cx="1082675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  <a:latin typeface="Calibri" pitchFamily="34" charset="0"/>
                <a:cs typeface="Arial" charset="0"/>
              </a:rPr>
              <a:t>1</a:t>
            </a:r>
          </a:p>
        </p:txBody>
      </p:sp>
      <p:sp>
        <p:nvSpPr>
          <p:cNvPr id="76808" name="AutoShape 10"/>
          <p:cNvSpPr>
            <a:spLocks noChangeArrowheads="1"/>
          </p:cNvSpPr>
          <p:nvPr/>
        </p:nvSpPr>
        <p:spPr bwMode="gray">
          <a:xfrm>
            <a:off x="2254250" y="2622550"/>
            <a:ext cx="4818063" cy="989013"/>
          </a:xfrm>
          <a:prstGeom prst="roundRect">
            <a:avLst>
              <a:gd name="adj" fmla="val 1272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latin typeface="Calibri" pitchFamily="34" charset="0"/>
              <a:cs typeface="Arial" charset="0"/>
            </a:endParaRPr>
          </a:p>
        </p:txBody>
      </p:sp>
      <p:sp>
        <p:nvSpPr>
          <p:cNvPr id="76809" name="Text Box 11"/>
          <p:cNvSpPr txBox="1">
            <a:spLocks noChangeArrowheads="1"/>
          </p:cNvSpPr>
          <p:nvPr/>
        </p:nvSpPr>
        <p:spPr bwMode="white">
          <a:xfrm>
            <a:off x="2259013" y="2838450"/>
            <a:ext cx="457041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1600" b="1" dirty="0">
                <a:solidFill>
                  <a:srgbClr val="F8F8F8"/>
                </a:solidFill>
                <a:latin typeface="Calibri" pitchFamily="34" charset="0"/>
                <a:cs typeface="Arial" charset="0"/>
              </a:rPr>
              <a:t>用</a:t>
            </a:r>
            <a:r>
              <a:rPr lang="en-US" altLang="zh-CN" sz="1600" b="1" dirty="0">
                <a:solidFill>
                  <a:srgbClr val="F8F8F8"/>
                </a:solidFill>
                <a:latin typeface="Calibri" pitchFamily="34" charset="0"/>
                <a:cs typeface="Arial" charset="0"/>
              </a:rPr>
              <a:t>switch</a:t>
            </a:r>
            <a:r>
              <a:rPr lang="zh-CN" altLang="en-US" sz="1600" b="1" dirty="0">
                <a:solidFill>
                  <a:srgbClr val="F8F8F8"/>
                </a:solidFill>
                <a:latin typeface="Calibri" pitchFamily="34" charset="0"/>
                <a:cs typeface="Arial" charset="0"/>
              </a:rPr>
              <a:t>语句实现成绩的评价，成绩用</a:t>
            </a:r>
            <a:r>
              <a:rPr lang="en-US" altLang="zh-CN" sz="1600" b="1" dirty="0" err="1">
                <a:solidFill>
                  <a:srgbClr val="F8F8F8"/>
                </a:solidFill>
                <a:latin typeface="Calibri" pitchFamily="34" charset="0"/>
                <a:cs typeface="Arial" charset="0"/>
              </a:rPr>
              <a:t>scanf</a:t>
            </a:r>
            <a:r>
              <a:rPr lang="zh-CN" altLang="en-US" sz="1600" b="1" dirty="0">
                <a:solidFill>
                  <a:srgbClr val="F8F8F8"/>
                </a:solidFill>
                <a:latin typeface="Calibri" pitchFamily="34" charset="0"/>
                <a:cs typeface="Arial" charset="0"/>
              </a:rPr>
              <a:t>输入</a:t>
            </a:r>
            <a:endParaRPr lang="en-US" altLang="zh-CN" sz="1600" b="1" dirty="0">
              <a:solidFill>
                <a:srgbClr val="F8F8F8"/>
              </a:solidFill>
              <a:latin typeface="Calibri" pitchFamily="34" charset="0"/>
              <a:cs typeface="Arial" charset="0"/>
            </a:endParaRPr>
          </a:p>
          <a:p>
            <a:pPr algn="ctr" eaLnBrk="0" hangingPunct="0"/>
            <a:r>
              <a:rPr lang="en-US" altLang="zh-CN" sz="1600" b="1" dirty="0" smtClean="0">
                <a:solidFill>
                  <a:srgbClr val="F8F8F8"/>
                </a:solidFill>
                <a:latin typeface="Calibri" pitchFamily="34" charset="0"/>
                <a:cs typeface="Arial" charset="0"/>
              </a:rPr>
              <a:t>60</a:t>
            </a:r>
            <a:r>
              <a:rPr lang="zh-CN" altLang="en-US" sz="1600" b="1" dirty="0" smtClean="0">
                <a:solidFill>
                  <a:srgbClr val="F8F8F8"/>
                </a:solidFill>
                <a:latin typeface="Calibri" pitchFamily="34" charset="0"/>
                <a:cs typeface="Arial" charset="0"/>
              </a:rPr>
              <a:t>及格，</a:t>
            </a:r>
            <a:r>
              <a:rPr lang="en-US" altLang="zh-CN" sz="1600" b="1" dirty="0" smtClean="0">
                <a:solidFill>
                  <a:srgbClr val="F8F8F8"/>
                </a:solidFill>
                <a:latin typeface="Calibri" pitchFamily="34" charset="0"/>
                <a:cs typeface="Arial" charset="0"/>
              </a:rPr>
              <a:t>60</a:t>
            </a:r>
            <a:r>
              <a:rPr lang="zh-CN" altLang="en-US" sz="1600" b="1" dirty="0" smtClean="0">
                <a:solidFill>
                  <a:srgbClr val="F8F8F8"/>
                </a:solidFill>
                <a:latin typeface="Calibri" pitchFamily="34" charset="0"/>
                <a:cs typeface="Arial" charset="0"/>
              </a:rPr>
              <a:t>以下不及格，</a:t>
            </a:r>
            <a:r>
              <a:rPr lang="en-US" altLang="zh-CN" sz="1600" b="1" dirty="0">
                <a:solidFill>
                  <a:srgbClr val="F8F8F8"/>
                </a:solidFill>
                <a:latin typeface="Calibri" pitchFamily="34" charset="0"/>
                <a:cs typeface="Arial" charset="0"/>
              </a:rPr>
              <a:t>70</a:t>
            </a:r>
            <a:r>
              <a:rPr lang="zh-CN" altLang="en-US" sz="1600" b="1" dirty="0">
                <a:solidFill>
                  <a:srgbClr val="F8F8F8"/>
                </a:solidFill>
                <a:latin typeface="Calibri" pitchFamily="34" charset="0"/>
                <a:cs typeface="Arial" charset="0"/>
              </a:rPr>
              <a:t>一般，</a:t>
            </a:r>
            <a:r>
              <a:rPr lang="en-US" altLang="zh-CN" sz="1600" b="1" dirty="0">
                <a:solidFill>
                  <a:srgbClr val="F8F8F8"/>
                </a:solidFill>
                <a:latin typeface="Calibri" pitchFamily="34" charset="0"/>
                <a:cs typeface="Arial" charset="0"/>
              </a:rPr>
              <a:t>80</a:t>
            </a:r>
            <a:r>
              <a:rPr lang="zh-CN" altLang="en-US" sz="1600" b="1" dirty="0">
                <a:solidFill>
                  <a:srgbClr val="F8F8F8"/>
                </a:solidFill>
                <a:latin typeface="Calibri" pitchFamily="34" charset="0"/>
                <a:cs typeface="Arial" charset="0"/>
              </a:rPr>
              <a:t>优秀，</a:t>
            </a:r>
            <a:r>
              <a:rPr lang="en-US" altLang="zh-CN" sz="1600" b="1" dirty="0">
                <a:solidFill>
                  <a:srgbClr val="F8F8F8"/>
                </a:solidFill>
                <a:latin typeface="Calibri" pitchFamily="34" charset="0"/>
                <a:cs typeface="Arial" charset="0"/>
              </a:rPr>
              <a:t>90</a:t>
            </a:r>
            <a:r>
              <a:rPr lang="zh-CN" altLang="en-US" sz="1600" b="1" dirty="0">
                <a:solidFill>
                  <a:srgbClr val="F8F8F8"/>
                </a:solidFill>
                <a:latin typeface="Calibri" pitchFamily="34" charset="0"/>
                <a:cs typeface="Arial" charset="0"/>
              </a:rPr>
              <a:t>卓越，</a:t>
            </a:r>
            <a:r>
              <a:rPr lang="en-US" altLang="zh-CN" sz="1600" b="1" dirty="0">
                <a:solidFill>
                  <a:srgbClr val="F8F8F8"/>
                </a:solidFill>
                <a:latin typeface="Calibri" pitchFamily="34" charset="0"/>
                <a:cs typeface="Arial" charset="0"/>
              </a:rPr>
              <a:t>100</a:t>
            </a:r>
            <a:r>
              <a:rPr lang="zh-CN" altLang="en-US" sz="1600" b="1" dirty="0">
                <a:solidFill>
                  <a:srgbClr val="F8F8F8"/>
                </a:solidFill>
                <a:latin typeface="Calibri" pitchFamily="34" charset="0"/>
                <a:cs typeface="Arial" charset="0"/>
              </a:rPr>
              <a:t>完美</a:t>
            </a:r>
            <a:endParaRPr lang="en-US" altLang="zh-CN" sz="1600" b="1" dirty="0">
              <a:solidFill>
                <a:srgbClr val="F8F8F8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76810" name="Group 12"/>
          <p:cNvGrpSpPr>
            <a:grpSpLocks/>
          </p:cNvGrpSpPr>
          <p:nvPr/>
        </p:nvGrpSpPr>
        <p:grpSpPr bwMode="auto">
          <a:xfrm>
            <a:off x="6757988" y="2492375"/>
            <a:ext cx="1238250" cy="1236663"/>
            <a:chOff x="802" y="845"/>
            <a:chExt cx="827" cy="826"/>
          </a:xfrm>
        </p:grpSpPr>
        <p:sp>
          <p:nvSpPr>
            <p:cNvPr id="76826" name="Oval 13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latin typeface="Calibri" pitchFamily="34" charset="0"/>
                <a:cs typeface="Arial" charset="0"/>
              </a:endParaRPr>
            </a:p>
          </p:txBody>
        </p:sp>
        <p:sp>
          <p:nvSpPr>
            <p:cNvPr id="76827" name="Oval 14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accent2">
                  <a:alpha val="70195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latin typeface="Calibri" pitchFamily="34" charset="0"/>
                <a:cs typeface="Arial" charset="0"/>
              </a:endParaRPr>
            </a:p>
          </p:txBody>
        </p:sp>
        <p:sp>
          <p:nvSpPr>
            <p:cNvPr id="76828" name="Oval 15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accent2">
                  <a:alpha val="30196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76811" name="Text Box 16"/>
          <p:cNvSpPr txBox="1">
            <a:spLocks noChangeArrowheads="1"/>
          </p:cNvSpPr>
          <p:nvPr/>
        </p:nvSpPr>
        <p:spPr bwMode="gray">
          <a:xfrm>
            <a:off x="6829425" y="2840038"/>
            <a:ext cx="1081088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  <a:latin typeface="Calibri" pitchFamily="34" charset="0"/>
                <a:cs typeface="Arial" charset="0"/>
              </a:rPr>
              <a:t>2</a:t>
            </a:r>
          </a:p>
        </p:txBody>
      </p:sp>
      <p:sp>
        <p:nvSpPr>
          <p:cNvPr id="76812" name="AutoShape 17"/>
          <p:cNvSpPr>
            <a:spLocks noChangeArrowheads="1"/>
          </p:cNvSpPr>
          <p:nvPr/>
        </p:nvSpPr>
        <p:spPr bwMode="gray">
          <a:xfrm>
            <a:off x="2085975" y="3741738"/>
            <a:ext cx="4818063" cy="989012"/>
          </a:xfrm>
          <a:prstGeom prst="roundRect">
            <a:avLst>
              <a:gd name="adj" fmla="val 1272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latin typeface="Calibri" pitchFamily="34" charset="0"/>
              <a:cs typeface="Arial" charset="0"/>
            </a:endParaRPr>
          </a:p>
        </p:txBody>
      </p:sp>
      <p:sp>
        <p:nvSpPr>
          <p:cNvPr id="76813" name="Text Box 18"/>
          <p:cNvSpPr txBox="1">
            <a:spLocks noChangeArrowheads="1"/>
          </p:cNvSpPr>
          <p:nvPr/>
        </p:nvSpPr>
        <p:spPr bwMode="white">
          <a:xfrm>
            <a:off x="2300288" y="3967163"/>
            <a:ext cx="4570412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1600" b="1" dirty="0" smtClean="0">
                <a:solidFill>
                  <a:srgbClr val="F8F8F8"/>
                </a:solidFill>
                <a:latin typeface="Calibri" pitchFamily="34" charset="0"/>
                <a:cs typeface="Arial" charset="0"/>
              </a:rPr>
              <a:t>用</a:t>
            </a:r>
            <a:r>
              <a:rPr lang="en-US" altLang="zh-CN" sz="1600" b="1" dirty="0" err="1" smtClean="0">
                <a:solidFill>
                  <a:srgbClr val="F8F8F8"/>
                </a:solidFill>
                <a:latin typeface="Calibri" pitchFamily="34" charset="0"/>
                <a:cs typeface="Arial" charset="0"/>
              </a:rPr>
              <a:t>ifelse</a:t>
            </a:r>
            <a:r>
              <a:rPr lang="zh-CN" altLang="en-US" sz="1600" b="1" dirty="0" smtClean="0">
                <a:solidFill>
                  <a:srgbClr val="F8F8F8"/>
                </a:solidFill>
                <a:latin typeface="Calibri" pitchFamily="34" charset="0"/>
                <a:cs typeface="Arial" charset="0"/>
              </a:rPr>
              <a:t>实现，</a:t>
            </a:r>
            <a:r>
              <a:rPr lang="zh-CN" altLang="en-US" sz="1600" b="1" dirty="0">
                <a:solidFill>
                  <a:srgbClr val="F8F8F8"/>
                </a:solidFill>
                <a:latin typeface="Calibri" pitchFamily="34" charset="0"/>
                <a:cs typeface="Arial" charset="0"/>
              </a:rPr>
              <a:t>形容女人喜欢高富帅，男人喜欢白富美</a:t>
            </a:r>
            <a:r>
              <a:rPr lang="en-US" altLang="zh-CN" sz="1600" b="1" dirty="0" smtClean="0">
                <a:solidFill>
                  <a:srgbClr val="F8F8F8"/>
                </a:solidFill>
                <a:latin typeface="Calibri" pitchFamily="34" charset="0"/>
                <a:cs typeface="Arial" charset="0"/>
              </a:rPr>
              <a:t>. </a:t>
            </a:r>
            <a:r>
              <a:rPr lang="zh-CN" altLang="en-US" sz="1600" b="1" dirty="0" smtClean="0">
                <a:solidFill>
                  <a:srgbClr val="F8F8F8"/>
                </a:solidFill>
                <a:latin typeface="Calibri" pitchFamily="34" charset="0"/>
                <a:cs typeface="Arial" charset="0"/>
              </a:rPr>
              <a:t>用字符的的首字母来代替汉字</a:t>
            </a:r>
            <a:endParaRPr lang="en-US" altLang="zh-CN" sz="1600" b="1" dirty="0">
              <a:solidFill>
                <a:srgbClr val="F8F8F8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76814" name="Group 19"/>
          <p:cNvGrpSpPr>
            <a:grpSpLocks/>
          </p:cNvGrpSpPr>
          <p:nvPr/>
        </p:nvGrpSpPr>
        <p:grpSpPr bwMode="auto">
          <a:xfrm>
            <a:off x="1176338" y="3611563"/>
            <a:ext cx="1238250" cy="1236662"/>
            <a:chOff x="802" y="845"/>
            <a:chExt cx="827" cy="826"/>
          </a:xfrm>
        </p:grpSpPr>
        <p:sp>
          <p:nvSpPr>
            <p:cNvPr id="76823" name="Oval 20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latin typeface="Calibri" pitchFamily="34" charset="0"/>
                <a:cs typeface="Arial" charset="0"/>
              </a:endParaRPr>
            </a:p>
          </p:txBody>
        </p:sp>
        <p:sp>
          <p:nvSpPr>
            <p:cNvPr id="76824" name="Oval 21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hlink">
                  <a:alpha val="70195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latin typeface="Calibri" pitchFamily="34" charset="0"/>
                <a:cs typeface="Arial" charset="0"/>
              </a:endParaRPr>
            </a:p>
          </p:txBody>
        </p:sp>
        <p:sp>
          <p:nvSpPr>
            <p:cNvPr id="76825" name="Oval 22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hlink">
                  <a:alpha val="30196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76815" name="Text Box 23"/>
          <p:cNvSpPr txBox="1">
            <a:spLocks noChangeArrowheads="1"/>
          </p:cNvSpPr>
          <p:nvPr/>
        </p:nvSpPr>
        <p:spPr bwMode="gray">
          <a:xfrm>
            <a:off x="1247775" y="3959225"/>
            <a:ext cx="1082675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  <a:latin typeface="Calibri" pitchFamily="34" charset="0"/>
                <a:cs typeface="Arial" charset="0"/>
              </a:rPr>
              <a:t>3</a:t>
            </a:r>
          </a:p>
        </p:txBody>
      </p:sp>
      <p:sp>
        <p:nvSpPr>
          <p:cNvPr id="76816" name="AutoShape 24"/>
          <p:cNvSpPr>
            <a:spLocks noChangeArrowheads="1"/>
          </p:cNvSpPr>
          <p:nvPr/>
        </p:nvSpPr>
        <p:spPr bwMode="gray">
          <a:xfrm>
            <a:off x="2254250" y="4862513"/>
            <a:ext cx="4818063" cy="987425"/>
          </a:xfrm>
          <a:prstGeom prst="roundRect">
            <a:avLst>
              <a:gd name="adj" fmla="val 12727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latin typeface="Calibri" pitchFamily="34" charset="0"/>
              <a:cs typeface="Arial" charset="0"/>
            </a:endParaRPr>
          </a:p>
        </p:txBody>
      </p:sp>
      <p:sp>
        <p:nvSpPr>
          <p:cNvPr id="76817" name="Text Box 25"/>
          <p:cNvSpPr txBox="1">
            <a:spLocks noChangeArrowheads="1"/>
          </p:cNvSpPr>
          <p:nvPr/>
        </p:nvSpPr>
        <p:spPr bwMode="white">
          <a:xfrm>
            <a:off x="2259013" y="5078413"/>
            <a:ext cx="457041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1600" b="1" dirty="0" smtClean="0">
                <a:solidFill>
                  <a:srgbClr val="F8F8F8"/>
                </a:solidFill>
                <a:latin typeface="Calibri" pitchFamily="34" charset="0"/>
                <a:cs typeface="Arial" charset="0"/>
              </a:rPr>
              <a:t>计算一下</a:t>
            </a:r>
            <a:r>
              <a:rPr lang="en-US" altLang="zh-CN" sz="1600" b="1" dirty="0" smtClean="0">
                <a:solidFill>
                  <a:srgbClr val="F8F8F8"/>
                </a:solidFill>
                <a:latin typeface="Calibri" pitchFamily="34" charset="0"/>
                <a:cs typeface="Arial" charset="0"/>
              </a:rPr>
              <a:t>1.01,0.99,1.02,0.98</a:t>
            </a:r>
            <a:r>
              <a:rPr lang="zh-CN" altLang="en-US" sz="1600" b="1" dirty="0" smtClean="0">
                <a:solidFill>
                  <a:srgbClr val="F8F8F8"/>
                </a:solidFill>
                <a:latin typeface="Calibri" pitchFamily="34" charset="0"/>
                <a:cs typeface="Arial" charset="0"/>
              </a:rPr>
              <a:t>的</a:t>
            </a:r>
            <a:r>
              <a:rPr lang="en-US" altLang="zh-CN" sz="1600" b="1" dirty="0" smtClean="0">
                <a:solidFill>
                  <a:srgbClr val="F8F8F8"/>
                </a:solidFill>
                <a:latin typeface="Calibri" pitchFamily="34" charset="0"/>
                <a:cs typeface="Arial" charset="0"/>
              </a:rPr>
              <a:t>365</a:t>
            </a:r>
            <a:r>
              <a:rPr lang="zh-CN" altLang="en-US" sz="1600" b="1" dirty="0" smtClean="0">
                <a:solidFill>
                  <a:srgbClr val="F8F8F8"/>
                </a:solidFill>
                <a:latin typeface="Calibri" pitchFamily="34" charset="0"/>
                <a:cs typeface="Arial" charset="0"/>
              </a:rPr>
              <a:t>次方</a:t>
            </a:r>
            <a:endParaRPr lang="en-US" altLang="zh-CN" sz="1600" b="1" dirty="0">
              <a:solidFill>
                <a:srgbClr val="F8F8F8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76818" name="Group 26"/>
          <p:cNvGrpSpPr>
            <a:grpSpLocks/>
          </p:cNvGrpSpPr>
          <p:nvPr/>
        </p:nvGrpSpPr>
        <p:grpSpPr bwMode="auto">
          <a:xfrm>
            <a:off x="6757988" y="4732338"/>
            <a:ext cx="1238250" cy="1236662"/>
            <a:chOff x="802" y="845"/>
            <a:chExt cx="827" cy="826"/>
          </a:xfrm>
        </p:grpSpPr>
        <p:sp>
          <p:nvSpPr>
            <p:cNvPr id="76820" name="Oval 27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latin typeface="Calibri" pitchFamily="34" charset="0"/>
                <a:cs typeface="Arial" charset="0"/>
              </a:endParaRPr>
            </a:p>
          </p:txBody>
        </p:sp>
        <p:sp>
          <p:nvSpPr>
            <p:cNvPr id="76821" name="Oval 28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folHlink">
                  <a:alpha val="70195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latin typeface="Calibri" pitchFamily="34" charset="0"/>
                <a:cs typeface="Arial" charset="0"/>
              </a:endParaRPr>
            </a:p>
          </p:txBody>
        </p:sp>
        <p:sp>
          <p:nvSpPr>
            <p:cNvPr id="76822" name="Oval 29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folHlink">
                  <a:alpha val="30196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76819" name="Text Box 30"/>
          <p:cNvSpPr txBox="1">
            <a:spLocks noChangeArrowheads="1"/>
          </p:cNvSpPr>
          <p:nvPr/>
        </p:nvSpPr>
        <p:spPr bwMode="gray">
          <a:xfrm>
            <a:off x="6829425" y="5078413"/>
            <a:ext cx="1081088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  <a:latin typeface="Calibri" pitchFamily="34" charset="0"/>
                <a:cs typeface="Arial" charset="0"/>
              </a:rPr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133122" grpId="0"/>
      <p:bldP spid="133122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00438" y="714375"/>
            <a:ext cx="5186362" cy="5048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1800" b="1" dirty="0" smtClean="0">
                <a:ea typeface="宋体" pitchFamily="2" charset="-122"/>
              </a:rPr>
              <a:t>传智播客创始人张孝祥老师的理念就是帮助每一位学员都成功。帮助每一位学员都少走弯路。</a:t>
            </a:r>
            <a:endParaRPr lang="en-US" altLang="zh-CN" sz="1800" b="1" dirty="0">
              <a:ea typeface="宋体" pitchFamily="2" charset="-122"/>
            </a:endParaRPr>
          </a:p>
        </p:txBody>
      </p:sp>
      <p:sp>
        <p:nvSpPr>
          <p:cNvPr id="77827" name="TextBox 4"/>
          <p:cNvSpPr txBox="1">
            <a:spLocks noChangeArrowheads="1"/>
          </p:cNvSpPr>
          <p:nvPr/>
        </p:nvSpPr>
        <p:spPr bwMode="auto">
          <a:xfrm>
            <a:off x="714375" y="630238"/>
            <a:ext cx="9286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b="1">
                <a:solidFill>
                  <a:schemeClr val="bg2"/>
                </a:solidFill>
              </a:rPr>
              <a:t>C</a:t>
            </a:r>
            <a:r>
              <a:rPr lang="zh-CN" altLang="en-US" b="1">
                <a:solidFill>
                  <a:schemeClr val="bg2"/>
                </a:solidFill>
              </a:rPr>
              <a:t>语言</a:t>
            </a:r>
          </a:p>
        </p:txBody>
      </p:sp>
      <p:sp>
        <p:nvSpPr>
          <p:cNvPr id="77828" name="TextBox 5"/>
          <p:cNvSpPr txBox="1">
            <a:spLocks noChangeArrowheads="1"/>
          </p:cNvSpPr>
          <p:nvPr/>
        </p:nvSpPr>
        <p:spPr bwMode="auto">
          <a:xfrm>
            <a:off x="1714500" y="1785938"/>
            <a:ext cx="1143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b="1">
                <a:solidFill>
                  <a:schemeClr val="bg2"/>
                </a:solidFill>
              </a:rPr>
              <a:t>C++</a:t>
            </a:r>
            <a:r>
              <a:rPr lang="zh-CN" altLang="en-US" b="1">
                <a:solidFill>
                  <a:schemeClr val="bg2"/>
                </a:solidFill>
              </a:rPr>
              <a:t>语言</a:t>
            </a:r>
          </a:p>
        </p:txBody>
      </p:sp>
      <p:sp>
        <p:nvSpPr>
          <p:cNvPr id="77829" name="TextBox 6"/>
          <p:cNvSpPr txBox="1">
            <a:spLocks noChangeArrowheads="1"/>
          </p:cNvSpPr>
          <p:nvPr/>
        </p:nvSpPr>
        <p:spPr bwMode="auto">
          <a:xfrm>
            <a:off x="1071563" y="3500438"/>
            <a:ext cx="19288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3200" b="1">
                <a:solidFill>
                  <a:schemeClr val="bg2"/>
                </a:solidFill>
              </a:rPr>
              <a:t>高薪就业</a:t>
            </a:r>
          </a:p>
        </p:txBody>
      </p:sp>
      <p:sp>
        <p:nvSpPr>
          <p:cNvPr id="77830" name="TextBox 7"/>
          <p:cNvSpPr txBox="1">
            <a:spLocks noChangeArrowheads="1"/>
          </p:cNvSpPr>
          <p:nvPr/>
        </p:nvSpPr>
        <p:spPr bwMode="auto">
          <a:xfrm>
            <a:off x="4500563" y="2071688"/>
            <a:ext cx="3929062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9600"/>
              <a:t>谢谢！</a:t>
            </a:r>
          </a:p>
        </p:txBody>
      </p:sp>
      <p:sp>
        <p:nvSpPr>
          <p:cNvPr id="77831" name="TextBox 8"/>
          <p:cNvSpPr txBox="1">
            <a:spLocks noChangeArrowheads="1"/>
          </p:cNvSpPr>
          <p:nvPr/>
        </p:nvSpPr>
        <p:spPr bwMode="auto">
          <a:xfrm>
            <a:off x="4714875" y="4643438"/>
            <a:ext cx="314325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600" b="1">
                <a:solidFill>
                  <a:schemeClr val="bg2"/>
                </a:solidFill>
              </a:rPr>
              <a:t>          传智播客</a:t>
            </a:r>
            <a:endParaRPr lang="en-US" altLang="zh-CN" sz="2600" b="1">
              <a:solidFill>
                <a:schemeClr val="bg2"/>
              </a:solidFill>
            </a:endParaRPr>
          </a:p>
          <a:p>
            <a:pPr eaLnBrk="0" hangingPunct="0"/>
            <a:r>
              <a:rPr lang="en-US" altLang="zh-CN" sz="2600" b="1">
                <a:solidFill>
                  <a:schemeClr val="bg2"/>
                </a:solidFill>
              </a:rPr>
              <a:t>http://www.itcast.cn</a:t>
            </a:r>
            <a:endParaRPr lang="zh-CN" altLang="en-US" sz="2600" b="1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宋体" pitchFamily="2" charset="-122"/>
              </a:rPr>
              <a:t>4.2.2</a:t>
            </a:r>
            <a:r>
              <a:rPr lang="zh-CN" altLang="en-US" smtClean="0">
                <a:ea typeface="宋体" pitchFamily="2" charset="-122"/>
              </a:rPr>
              <a:t>算法的表示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7412" name="矩形 3"/>
          <p:cNvSpPr>
            <a:spLocks noChangeArrowheads="1"/>
          </p:cNvSpPr>
          <p:nvPr/>
        </p:nvSpPr>
        <p:spPr bwMode="auto">
          <a:xfrm>
            <a:off x="71406" y="1333577"/>
            <a:ext cx="8929718" cy="452431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3200"/>
              <a:t>抛开那些厚厚的算法教科书，不去谈那些深奥无比的属性，本节讨论与算法使用最为相关的问题：算法如何表示，原则上，自然语言也可用于算法表示，但由于自然语言的多义性，不同的人对同一个版本的描述可能有不同的理解，因此，一般不采用自然语言来描述算法，要求采用一种精确的，无歧义的机制。</a:t>
            </a:r>
          </a:p>
          <a:p>
            <a:pPr eaLnBrk="0" hangingPunct="0">
              <a:defRPr/>
            </a:pPr>
            <a:r>
              <a:rPr lang="zh-CN" altLang="en-US" sz="3200"/>
              <a:t>有两种广泛使用的算法表示方法，一是伪代码法，二是流程图法。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宋体" charset="-122"/>
              </a:rPr>
              <a:t>4.2.3</a:t>
            </a:r>
            <a:r>
              <a:rPr lang="zh-CN" altLang="en-US" smtClean="0">
                <a:ea typeface="宋体" charset="-122"/>
              </a:rPr>
              <a:t>算法的伪代码表示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428750"/>
            <a:ext cx="7459662" cy="4808538"/>
          </a:xfr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defRPr/>
            </a:pPr>
            <a:r>
              <a:rPr lang="zh-CN" altLang="en-US" sz="2000" smtClean="0">
                <a:ea typeface="宋体" charset="-122"/>
              </a:rPr>
              <a:t>伪代码是对自然语言表示的改进，给自然语言加上了形式化的框架，以一种简单、容易理解的方式描述算法的逻辑过程，用伪代码表示的算法无二义性，易于理解。</a:t>
            </a:r>
          </a:p>
          <a:p>
            <a:pPr eaLnBrk="1" hangingPunct="1">
              <a:defRPr/>
            </a:pPr>
            <a:r>
              <a:rPr lang="zh-CN" altLang="en-US" sz="2000" smtClean="0">
                <a:ea typeface="宋体" charset="-122"/>
              </a:rPr>
              <a:t>使用伪代码表示算法无需遵守严格的语法规则，只要完整表达了意思，书写清晰，容易阅读和读懂即可，举例来说：</a:t>
            </a:r>
            <a:endParaRPr lang="en-US" altLang="zh-CN" sz="2000" smtClean="0">
              <a:ea typeface="宋体" charset="-122"/>
            </a:endParaRPr>
          </a:p>
          <a:p>
            <a:pPr eaLnBrk="1" hangingPunct="1">
              <a:defRPr/>
            </a:pPr>
            <a:endParaRPr lang="zh-CN" altLang="en-US" sz="2000" smtClean="0">
              <a:ea typeface="宋体" charset="-122"/>
            </a:endParaRPr>
          </a:p>
          <a:p>
            <a:pPr eaLnBrk="1" hangingPunct="1">
              <a:defRPr/>
            </a:pPr>
            <a:r>
              <a:rPr lang="zh-CN" altLang="en-US" sz="2000" smtClean="0">
                <a:ea typeface="宋体" charset="-122"/>
              </a:rPr>
              <a:t>用户输入</a:t>
            </a:r>
          </a:p>
          <a:p>
            <a:pPr eaLnBrk="1" hangingPunct="1">
              <a:defRPr/>
            </a:pPr>
            <a:r>
              <a:rPr lang="zh-CN" altLang="en-US" sz="2000" smtClean="0">
                <a:ea typeface="宋体" charset="-122"/>
              </a:rPr>
              <a:t>如果（用户输入的是字符</a:t>
            </a:r>
            <a:r>
              <a:rPr lang="en-US" altLang="zh-CN" sz="2000" smtClean="0">
                <a:ea typeface="宋体" charset="-122"/>
              </a:rPr>
              <a:t>Y</a:t>
            </a:r>
            <a:r>
              <a:rPr lang="zh-CN" altLang="en-US" sz="2000" smtClean="0">
                <a:ea typeface="宋体" charset="-122"/>
              </a:rPr>
              <a:t>）</a:t>
            </a:r>
          </a:p>
          <a:p>
            <a:pPr eaLnBrk="1" hangingPunct="1">
              <a:defRPr/>
            </a:pPr>
            <a:r>
              <a:rPr lang="zh-CN" altLang="en-US" sz="2000" smtClean="0">
                <a:ea typeface="宋体" charset="-122"/>
              </a:rPr>
              <a:t>执行</a:t>
            </a:r>
            <a:r>
              <a:rPr lang="en-US" altLang="zh-CN" sz="2000" smtClean="0">
                <a:ea typeface="宋体" charset="-122"/>
              </a:rPr>
              <a:t>B</a:t>
            </a:r>
            <a:r>
              <a:rPr lang="zh-CN" altLang="en-US" sz="2000" smtClean="0">
                <a:ea typeface="宋体" charset="-122"/>
              </a:rPr>
              <a:t>操作</a:t>
            </a:r>
          </a:p>
          <a:p>
            <a:pPr eaLnBrk="1" hangingPunct="1">
              <a:defRPr/>
            </a:pPr>
            <a:r>
              <a:rPr lang="zh-CN" altLang="en-US" sz="2000" smtClean="0">
                <a:ea typeface="宋体" charset="-122"/>
              </a:rPr>
              <a:t>否则</a:t>
            </a:r>
          </a:p>
          <a:p>
            <a:pPr eaLnBrk="1" hangingPunct="1">
              <a:defRPr/>
            </a:pPr>
            <a:r>
              <a:rPr lang="zh-CN" altLang="en-US" sz="2000" smtClean="0">
                <a:ea typeface="宋体" charset="-122"/>
              </a:rPr>
              <a:t>执行</a:t>
            </a:r>
            <a:r>
              <a:rPr lang="en-US" altLang="zh-CN" sz="2000" smtClean="0">
                <a:ea typeface="宋体" charset="-122"/>
              </a:rPr>
              <a:t>C</a:t>
            </a:r>
            <a:r>
              <a:rPr lang="zh-CN" altLang="en-US" sz="2000" smtClean="0">
                <a:ea typeface="宋体" charset="-122"/>
              </a:rPr>
              <a:t>操作</a:t>
            </a:r>
          </a:p>
          <a:p>
            <a:pPr eaLnBrk="1" hangingPunct="1">
              <a:defRPr/>
            </a:pPr>
            <a:r>
              <a:rPr lang="zh-CN" altLang="en-US" sz="2000" smtClean="0">
                <a:ea typeface="宋体" charset="-122"/>
              </a:rPr>
              <a:t>上述代码便采用了伪代码表示方式，完成了一种简单的分支选择结构。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页脚占位符 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www.itcast.cn</a:t>
            </a:r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宋体" pitchFamily="2" charset="-122"/>
              </a:rPr>
              <a:t>4.2.4</a:t>
            </a:r>
            <a:r>
              <a:rPr lang="zh-CN" altLang="en-US" smtClean="0">
                <a:ea typeface="宋体" pitchFamily="2" charset="-122"/>
              </a:rPr>
              <a:t>算法的流程图表示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214438"/>
            <a:ext cx="7786688" cy="4745037"/>
          </a:xfr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defRPr/>
            </a:pPr>
            <a:r>
              <a:rPr lang="zh-CN" altLang="en-US" sz="1800" smtClean="0">
                <a:ea typeface="宋体" charset="-122"/>
              </a:rPr>
              <a:t>流程图法是种有效、直观的算法表示方法，利用不同的框代表不同的操作，利用有向线段表示算法的执行方向，现在通用的流程图符号画法采纳的是</a:t>
            </a:r>
            <a:r>
              <a:rPr lang="en-US" altLang="zh-CN" sz="1800" smtClean="0">
                <a:ea typeface="宋体" charset="-122"/>
              </a:rPr>
              <a:t>ANSI</a:t>
            </a:r>
            <a:r>
              <a:rPr lang="zh-CN" altLang="en-US" sz="1800" smtClean="0">
                <a:ea typeface="宋体" charset="-122"/>
              </a:rPr>
              <a:t>（美国国家标准化协会）的标准，如所示。</a:t>
            </a:r>
          </a:p>
        </p:txBody>
      </p:sp>
      <p:pic>
        <p:nvPicPr>
          <p:cNvPr id="1946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63" y="2286000"/>
            <a:ext cx="5143500" cy="333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45TGp_tech_dark_ani">
  <a:themeElements>
    <a:clrScheme name="Stream 1">
      <a:dk1>
        <a:srgbClr val="000000"/>
      </a:dk1>
      <a:lt1>
        <a:srgbClr val="FFFFFF"/>
      </a:lt1>
      <a:dk2>
        <a:srgbClr val="445E7A"/>
      </a:dk2>
      <a:lt2>
        <a:srgbClr val="DDDDDD"/>
      </a:lt2>
      <a:accent1>
        <a:srgbClr val="417799"/>
      </a:accent1>
      <a:accent2>
        <a:srgbClr val="009999"/>
      </a:accent2>
      <a:accent3>
        <a:srgbClr val="B0B6BE"/>
      </a:accent3>
      <a:accent4>
        <a:srgbClr val="DADADA"/>
      </a:accent4>
      <a:accent5>
        <a:srgbClr val="B0BDCA"/>
      </a:accent5>
      <a:accent6>
        <a:srgbClr val="008A8A"/>
      </a:accent6>
      <a:hlink>
        <a:srgbClr val="C47C40"/>
      </a:hlink>
      <a:folHlink>
        <a:srgbClr val="E25832"/>
      </a:folHlink>
    </a:clrScheme>
    <a:fontScheme name="Stream">
      <a:majorFont>
        <a:latin typeface="Lucida Sans Unicode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000"/>
        </a:dk1>
        <a:lt1>
          <a:srgbClr val="FFFFFF"/>
        </a:lt1>
        <a:dk2>
          <a:srgbClr val="445E7A"/>
        </a:dk2>
        <a:lt2>
          <a:srgbClr val="DDDDDD"/>
        </a:lt2>
        <a:accent1>
          <a:srgbClr val="417799"/>
        </a:accent1>
        <a:accent2>
          <a:srgbClr val="009999"/>
        </a:accent2>
        <a:accent3>
          <a:srgbClr val="B0B6BE"/>
        </a:accent3>
        <a:accent4>
          <a:srgbClr val="DADADA"/>
        </a:accent4>
        <a:accent5>
          <a:srgbClr val="B0BDCA"/>
        </a:accent5>
        <a:accent6>
          <a:srgbClr val="008A8A"/>
        </a:accent6>
        <a:hlink>
          <a:srgbClr val="C47C40"/>
        </a:hlink>
        <a:folHlink>
          <a:srgbClr val="E2583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2A7CD6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CBFE8"/>
        </a:accent5>
        <a:accent6>
          <a:srgbClr val="9879CB"/>
        </a:accent6>
        <a:hlink>
          <a:srgbClr val="25B9E7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000000"/>
        </a:dk1>
        <a:lt1>
          <a:srgbClr val="FFFFFF"/>
        </a:lt1>
        <a:dk2>
          <a:srgbClr val="445E7A"/>
        </a:dk2>
        <a:lt2>
          <a:srgbClr val="DDDDDD"/>
        </a:lt2>
        <a:accent1>
          <a:srgbClr val="3468A6"/>
        </a:accent1>
        <a:accent2>
          <a:srgbClr val="E49D1C"/>
        </a:accent2>
        <a:accent3>
          <a:srgbClr val="B0B6BE"/>
        </a:accent3>
        <a:accent4>
          <a:srgbClr val="DADADA"/>
        </a:accent4>
        <a:accent5>
          <a:srgbClr val="AEB9D0"/>
        </a:accent5>
        <a:accent6>
          <a:srgbClr val="CF8E18"/>
        </a:accent6>
        <a:hlink>
          <a:srgbClr val="4EA5B6"/>
        </a:hlink>
        <a:folHlink>
          <a:srgbClr val="E258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445TGp_tech_dark_ani</Template>
  <TotalTime>1970</TotalTime>
  <Words>4451</Words>
  <Application>Microsoft Office PowerPoint</Application>
  <PresentationFormat>全屏显示(4:3)</PresentationFormat>
  <Paragraphs>775</Paragraphs>
  <Slides>65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65</vt:i4>
      </vt:variant>
    </vt:vector>
  </HeadingPairs>
  <TitlesOfParts>
    <vt:vector size="88" baseType="lpstr">
      <vt:lpstr>Abadi MT Condensed Light</vt:lpstr>
      <vt:lpstr>方正舒体</vt:lpstr>
      <vt:lpstr>仿宋_GB2312</vt:lpstr>
      <vt:lpstr>黑体</vt:lpstr>
      <vt:lpstr>华文琥珀</vt:lpstr>
      <vt:lpstr>华文楷体</vt:lpstr>
      <vt:lpstr>华文隶书</vt:lpstr>
      <vt:lpstr>楷体_GB2312</vt:lpstr>
      <vt:lpstr>隶书</vt:lpstr>
      <vt:lpstr>宋体</vt:lpstr>
      <vt:lpstr>Arial</vt:lpstr>
      <vt:lpstr>Calibri</vt:lpstr>
      <vt:lpstr>Courier New</vt:lpstr>
      <vt:lpstr>Garamond</vt:lpstr>
      <vt:lpstr>Lucida Sans Unicode</vt:lpstr>
      <vt:lpstr>Symbol</vt:lpstr>
      <vt:lpstr>Times New Roman</vt:lpstr>
      <vt:lpstr>Verdana</vt:lpstr>
      <vt:lpstr>Wingdings</vt:lpstr>
      <vt:lpstr>445TGp_tech_dark_ani</vt:lpstr>
      <vt:lpstr>SmartDraw</vt:lpstr>
      <vt:lpstr>公式</vt:lpstr>
      <vt:lpstr>Equation</vt:lpstr>
      <vt:lpstr>传智播客C语言入门教程（4）</vt:lpstr>
      <vt:lpstr>C语言课程概述</vt:lpstr>
      <vt:lpstr>4.1程序的最小独立单元—语句</vt:lpstr>
      <vt:lpstr>4.1.1主要的语句类型</vt:lpstr>
      <vt:lpstr>4.2结构化程序设计</vt:lpstr>
      <vt:lpstr>4.2.1算法是啥玩意</vt:lpstr>
      <vt:lpstr>4.2.2算法的表示</vt:lpstr>
      <vt:lpstr>4.2.3算法的伪代码表示</vt:lpstr>
      <vt:lpstr>4.2.4算法的流程图表示</vt:lpstr>
      <vt:lpstr>4.2.5---3种控制结构</vt:lpstr>
      <vt:lpstr>4.2.6取三个数种的最小数</vt:lpstr>
      <vt:lpstr>4.3顺序结构设计</vt:lpstr>
      <vt:lpstr>4.3.1顺序结构案例实践</vt:lpstr>
      <vt:lpstr>4.4.1分支结构</vt:lpstr>
      <vt:lpstr>4.4.2if语句之单分支选择结构</vt:lpstr>
      <vt:lpstr>4.4.3单分支选择应用举例</vt:lpstr>
      <vt:lpstr>4.4.4大括号与if语句</vt:lpstr>
      <vt:lpstr>4.4.5if语句——之双分支选择结构</vt:lpstr>
      <vt:lpstr>4.4.6双分支选择应用举例</vt:lpstr>
      <vt:lpstr>4.4.7if语句——之多分支选择结构</vt:lpstr>
      <vt:lpstr>4.4.8多分支选择结构</vt:lpstr>
      <vt:lpstr>4.4.9多分支选择应用举例</vt:lpstr>
      <vt:lpstr>4.4.10if语句的嵌套</vt:lpstr>
      <vt:lpstr>4.4.11分支语句嵌套</vt:lpstr>
      <vt:lpstr>4.4.12分支语句嵌套</vt:lpstr>
      <vt:lpstr>4.4.13switch语句</vt:lpstr>
      <vt:lpstr>4.4.14-Switch语句</vt:lpstr>
      <vt:lpstr>4.4.15 break语句</vt:lpstr>
      <vt:lpstr>4.4.16-break的怪事</vt:lpstr>
      <vt:lpstr>4.4.17   default语句</vt:lpstr>
      <vt:lpstr>4.4.18 if与Switch语句进行比较</vt:lpstr>
      <vt:lpstr>4.5一遍又一遍——循环结构</vt:lpstr>
      <vt:lpstr>4.5.1循环结构划分</vt:lpstr>
      <vt:lpstr>4.5.2循环语句简介</vt:lpstr>
      <vt:lpstr>4.5.3while 语句——“当型”循环结构</vt:lpstr>
      <vt:lpstr>4.5.4 While语句</vt:lpstr>
      <vt:lpstr>4.5.5</vt:lpstr>
      <vt:lpstr>4.5.6do－while语句“直到型”循环结构</vt:lpstr>
      <vt:lpstr>4.5.7</vt:lpstr>
      <vt:lpstr>4.5.8 for 语句——“当型”循环结构</vt:lpstr>
      <vt:lpstr>4.5.9 for语句说明与案例</vt:lpstr>
      <vt:lpstr>4.5.10 三种循环的比较</vt:lpstr>
      <vt:lpstr>4.5.11 循环语句代码块</vt:lpstr>
      <vt:lpstr>4.5.12循环的嵌套</vt:lpstr>
      <vt:lpstr>4.5.13几种合法的嵌套结构</vt:lpstr>
      <vt:lpstr>4.5.14循环嵌套时注意</vt:lpstr>
      <vt:lpstr>4.5.15循环嵌套案例</vt:lpstr>
      <vt:lpstr>4.5.16break语句无条件转移语句</vt:lpstr>
      <vt:lpstr>4.5.17break案例</vt:lpstr>
      <vt:lpstr>4.5.18continue语句无条件转移语句</vt:lpstr>
      <vt:lpstr>4.5.19continue和break的区别</vt:lpstr>
      <vt:lpstr>4.5.20continue语句应用举例</vt:lpstr>
      <vt:lpstr>4.5.22goto语句无条件转移语句</vt:lpstr>
      <vt:lpstr>4.5.23goto语句应用举例</vt:lpstr>
      <vt:lpstr>4.6初学者答疑</vt:lpstr>
      <vt:lpstr>4.6.1算法讲解-数据分离</vt:lpstr>
      <vt:lpstr>4.6.1算法讲解-数据分离</vt:lpstr>
      <vt:lpstr>4.6.2算法讲解-辗转相除</vt:lpstr>
      <vt:lpstr>4.6.2算法讲解-辗转相除</vt:lpstr>
      <vt:lpstr>4.6.3算法讲解- Fibonacci</vt:lpstr>
      <vt:lpstr>4.6.3算法讲解-Fibonacci</vt:lpstr>
      <vt:lpstr>4.6.4穷举法</vt:lpstr>
      <vt:lpstr>4.6.5C学习方法总结</vt:lpstr>
      <vt:lpstr>4.6.5作业习题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Windows 用户</dc:creator>
  <cp:lastModifiedBy>尹成yincheng01</cp:lastModifiedBy>
  <cp:revision>161</cp:revision>
  <dcterms:created xsi:type="dcterms:W3CDTF">2013-07-15T06:40:35Z</dcterms:created>
  <dcterms:modified xsi:type="dcterms:W3CDTF">2014-01-31T15:43:37Z</dcterms:modified>
</cp:coreProperties>
</file>